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1613" r:id="rId2"/>
    <p:sldId id="1649" r:id="rId3"/>
    <p:sldId id="1645" r:id="rId4"/>
    <p:sldId id="1619" r:id="rId5"/>
    <p:sldId id="1620" r:id="rId6"/>
    <p:sldId id="1621" r:id="rId7"/>
    <p:sldId id="1650" r:id="rId8"/>
    <p:sldId id="1651" r:id="rId9"/>
    <p:sldId id="1652" r:id="rId10"/>
    <p:sldId id="1653" r:id="rId11"/>
    <p:sldId id="1654" r:id="rId12"/>
    <p:sldId id="1655" r:id="rId13"/>
    <p:sldId id="1656" r:id="rId14"/>
    <p:sldId id="1657" r:id="rId15"/>
    <p:sldId id="1658" r:id="rId16"/>
    <p:sldId id="1659" r:id="rId17"/>
    <p:sldId id="1660" r:id="rId18"/>
    <p:sldId id="1661" r:id="rId19"/>
    <p:sldId id="1662" r:id="rId20"/>
    <p:sldId id="1663" r:id="rId21"/>
    <p:sldId id="1664" r:id="rId22"/>
    <p:sldId id="1665" r:id="rId23"/>
    <p:sldId id="1666" r:id="rId24"/>
    <p:sldId id="1667" r:id="rId25"/>
    <p:sldId id="1668" r:id="rId26"/>
    <p:sldId id="1669" r:id="rId27"/>
    <p:sldId id="1670" r:id="rId28"/>
    <p:sldId id="1671" r:id="rId29"/>
    <p:sldId id="1672" r:id="rId30"/>
    <p:sldId id="1673" r:id="rId31"/>
    <p:sldId id="1648" r:id="rId32"/>
    <p:sldId id="1646" r:id="rId33"/>
    <p:sldId id="1647" r:id="rId34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12">
          <p15:clr>
            <a:srgbClr val="A4A3A4"/>
          </p15:clr>
        </p15:guide>
        <p15:guide id="3" pos="7468">
          <p15:clr>
            <a:srgbClr val="A4A3A4"/>
          </p15:clr>
        </p15:guide>
        <p15:guide id="4" pos="3704">
          <p15:clr>
            <a:srgbClr val="A4A3A4"/>
          </p15:clr>
        </p15:guide>
        <p15:guide id="5" pos="39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66" y="77"/>
      </p:cViewPr>
      <p:guideLst>
        <p:guide orient="horz" pos="799"/>
        <p:guide pos="212"/>
        <p:guide pos="7468"/>
        <p:guide pos="3704"/>
        <p:guide pos="39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B4503-D632-46BD-85DC-FA5F87B92E73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A9EA4-0CAE-4AF6-974B-FB432790146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647687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26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95671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8593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30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107867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04356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32127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12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15597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14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377839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16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52970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18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276492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20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40937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AC956-19BB-134F-9310-094C0425B59A}" type="slidenum">
              <a:rPr kumimoji="1" lang="en-US" altLang="en-US" smtClean="0"/>
              <a:t>22</a:t>
            </a:fld>
            <a:endParaRPr kumimoji="1" lang="en-US" altLang="en-US"/>
          </a:p>
        </p:txBody>
      </p:sp>
    </p:spTree>
    <p:extLst>
      <p:ext uri="{BB962C8B-B14F-4D97-AF65-F5344CB8AC3E}">
        <p14:creationId xmlns:p14="http://schemas.microsoft.com/office/powerpoint/2010/main" val="346358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122366"/>
            <a:ext cx="10363200" cy="2306637"/>
          </a:xfrm>
        </p:spPr>
        <p:txBody>
          <a:bodyPr anchor="b">
            <a:normAutofit/>
          </a:bodyPr>
          <a:lstStyle>
            <a:lvl1pPr algn="ctr">
              <a:defRPr sz="443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931759"/>
            <a:ext cx="9144000" cy="1192876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buNone/>
              <a:defRPr sz="1970" b="0"/>
            </a:lvl1pPr>
            <a:lvl2pPr marL="562610" indent="0" algn="ctr">
              <a:buNone/>
              <a:defRPr sz="2460"/>
            </a:lvl2pPr>
            <a:lvl3pPr marL="1125220" indent="0" algn="ctr">
              <a:buNone/>
              <a:defRPr sz="2215"/>
            </a:lvl3pPr>
            <a:lvl4pPr marL="1688465" indent="0" algn="ctr">
              <a:buNone/>
              <a:defRPr sz="1970"/>
            </a:lvl4pPr>
            <a:lvl5pPr marL="2251075" indent="0" algn="ctr">
              <a:buNone/>
              <a:defRPr sz="1970"/>
            </a:lvl5pPr>
            <a:lvl6pPr marL="2813685" indent="0" algn="ctr">
              <a:buNone/>
              <a:defRPr sz="1970"/>
            </a:lvl6pPr>
            <a:lvl7pPr marL="3376295" indent="0" algn="ctr">
              <a:buNone/>
              <a:defRPr sz="1970"/>
            </a:lvl7pPr>
            <a:lvl8pPr marL="3938905" indent="0" algn="ctr">
              <a:buNone/>
              <a:defRPr sz="1970"/>
            </a:lvl8pPr>
            <a:lvl9pPr marL="4501515" indent="0" algn="ctr">
              <a:buNone/>
              <a:defRPr sz="197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83556" y="271713"/>
            <a:ext cx="11609754" cy="346075"/>
          </a:xfrm>
        </p:spPr>
        <p:txBody>
          <a:bodyPr tIns="35992" bIns="35992">
            <a:normAutofit/>
          </a:bodyPr>
          <a:lstStyle>
            <a:lvl1pPr>
              <a:defRPr sz="221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1730946" y="6588326"/>
            <a:ext cx="452319" cy="249385"/>
          </a:xfrm>
          <a:prstGeom prst="rect">
            <a:avLst/>
          </a:prstGeom>
        </p:spPr>
        <p:txBody>
          <a:bodyPr anchor="ctr"/>
          <a:lstStyle>
            <a:lvl1pPr algn="ctr">
              <a:defRPr b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36063" y="271713"/>
            <a:ext cx="110769" cy="6974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326589" y="2941893"/>
            <a:ext cx="11511806" cy="586754"/>
          </a:xfrm>
          <a:prstGeom prst="rect">
            <a:avLst/>
          </a:prstGeom>
        </p:spPr>
        <p:txBody>
          <a:bodyPr anchor="ctr"/>
          <a:lstStyle>
            <a:lvl1pPr algn="ctr">
              <a:defRPr sz="3445" b="1">
                <a:solidFill>
                  <a:schemeClr val="accent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550867" y="476674"/>
            <a:ext cx="10065020" cy="401633"/>
          </a:xfrm>
          <a:prstGeom prst="rect">
            <a:avLst/>
          </a:prstGeom>
        </p:spPr>
        <p:txBody>
          <a:bodyPr/>
          <a:lstStyle>
            <a:lvl1pPr algn="l">
              <a:defRPr kumimoji="1" lang="en-US" sz="2460" b="1" spc="-62" baseline="0" dirty="0">
                <a:solidFill>
                  <a:srgbClr val="3477B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algn="l" defTabSz="1156970" eaLnBrk="0" fontAlgn="base" hangingPunct="0">
              <a:lnSpc>
                <a:spcPct val="90000"/>
              </a:lnSpc>
              <a:spcAft>
                <a:spcPct val="0"/>
              </a:spcAft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556848" y="878307"/>
            <a:ext cx="11299793" cy="577185"/>
          </a:xfrm>
          <a:prstGeom prst="rect">
            <a:avLst/>
          </a:prstGeom>
        </p:spPr>
        <p:txBody>
          <a:bodyPr/>
          <a:lstStyle>
            <a:lvl1pPr algn="l" latinLnBrk="0">
              <a:spcAft>
                <a:spcPts val="0"/>
              </a:spcAft>
              <a:buNone/>
              <a:defRPr kumimoji="1" lang="ko-KR" altLang="en-US" sz="1725" b="1" spc="-62" baseline="0" dirty="0" smtClean="0">
                <a:solidFill>
                  <a:srgbClr val="000000"/>
                </a:solidFill>
                <a:latin typeface="맑은 고디"/>
                <a:ea typeface="Malgun Gothic" panose="020B0503020000020004" pitchFamily="50" charset="-127"/>
              </a:defRPr>
            </a:lvl1pPr>
          </a:lstStyle>
          <a:p>
            <a:pPr marL="0" lvl="0" indent="0" defTabSz="115697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1110"/>
              </a:spcAft>
              <a:buClr>
                <a:schemeClr val="tx1"/>
              </a:buClr>
              <a:buSzPct val="90000"/>
              <a:buFont typeface="Wingdings" panose="05000000000000000000" pitchFamily="2" charset="2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7"/>
          <p:cNvSpPr>
            <a:spLocks noGrp="1"/>
          </p:cNvSpPr>
          <p:nvPr>
            <p:ph sz="quarter" idx="11" hasCustomPrompt="1"/>
          </p:nvPr>
        </p:nvSpPr>
        <p:spPr>
          <a:xfrm>
            <a:off x="590770" y="1772818"/>
            <a:ext cx="8516816" cy="3552825"/>
          </a:xfrm>
          <a:prstGeom prst="rect">
            <a:avLst/>
          </a:prstGeom>
        </p:spPr>
        <p:txBody>
          <a:bodyPr/>
          <a:lstStyle>
            <a:lvl1pPr marL="222885" indent="-222885">
              <a:lnSpc>
                <a:spcPct val="120000"/>
              </a:lnSpc>
              <a:spcBef>
                <a:spcPts val="1475"/>
              </a:spcBef>
              <a:defRPr sz="1600" b="1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45770" indent="-222885">
              <a:lnSpc>
                <a:spcPct val="120000"/>
              </a:lnSpc>
              <a:spcBef>
                <a:spcPts val="370"/>
              </a:spcBef>
              <a:spcAft>
                <a:spcPts val="370"/>
              </a:spcAft>
              <a:buFont typeface="Arial" panose="020B0604020202020204" pitchFamily="34" charset="0"/>
              <a:buChar char="-"/>
              <a:defRPr sz="1475" spc="-62" baseline="0">
                <a:latin typeface="Malgun Gothic" panose="020B0503020000020004" pitchFamily="50" charset="-127"/>
                <a:ea typeface="Malgun Gothic" panose="020B0503020000020004" pitchFamily="50" charset="-127"/>
              </a:defRPr>
            </a:lvl2pPr>
            <a:lvl3pPr>
              <a:defRPr spc="-62" baseline="0"/>
            </a:lvl3pPr>
            <a:lvl4pPr>
              <a:defRPr spc="-62" baseline="0"/>
            </a:lvl4pPr>
            <a:lvl5pPr>
              <a:defRPr spc="-62" baseline="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</p:txBody>
      </p:sp>
      <p:sp>
        <p:nvSpPr>
          <p:cNvPr id="2" name="Text Box 15"/>
          <p:cNvSpPr txBox="1">
            <a:spLocks noChangeArrowheads="1"/>
          </p:cNvSpPr>
          <p:nvPr/>
        </p:nvSpPr>
        <p:spPr bwMode="auto">
          <a:xfrm>
            <a:off x="11679622" y="6644932"/>
            <a:ext cx="430316" cy="19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23278" tIns="13964" rIns="23278" bIns="13964">
            <a:spAutoFit/>
          </a:bodyPr>
          <a:lstStyle/>
          <a:p>
            <a:pPr algn="r" defTabSz="889000" eaLnBrk="0" fontAlgn="ctr" latinLnBrk="0" hangingPunct="0">
              <a:defRPr/>
            </a:pPr>
            <a:fld id="{328777B6-C790-496C-8083-8F84DC394F61}" type="slidenum">
              <a:rPr lang="ko-KR" altLang="ko-KR" sz="1110" b="0" smtClean="0">
                <a:solidFill>
                  <a:srgbClr val="000000">
                    <a:lumMod val="50000"/>
                    <a:lumOff val="50000"/>
                  </a:srgbClr>
                </a:solidFill>
                <a:latin typeface="Tahoma" panose="020B0604030504040204" pitchFamily="34" charset="0"/>
                <a:ea typeface="Malgun Gothic" panose="020B0503020000020004" pitchFamily="50" charset="-127"/>
                <a:cs typeface="Tahoma" panose="020B0604030504040204" pitchFamily="34" charset="0"/>
              </a:rPr>
              <a:t>‹#›</a:t>
            </a:fld>
            <a:endParaRPr lang="ko-KR" altLang="ko-KR" sz="1110" b="0">
              <a:solidFill>
                <a:srgbClr val="000000">
                  <a:lumMod val="50000"/>
                  <a:lumOff val="50000"/>
                </a:srgbClr>
              </a:solidFill>
              <a:latin typeface="Tahoma" panose="020B0604030504040204" pitchFamily="34" charset="0"/>
              <a:ea typeface="Malgun Gothic" panose="020B0503020000020004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 userDrawn="1"/>
        </p:nvSpPr>
        <p:spPr bwMode="auto">
          <a:xfrm>
            <a:off x="0" y="2722702"/>
            <a:ext cx="284052" cy="2616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ko-KR" altLang="en-US" sz="1100" b="0"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 </a:t>
            </a:r>
            <a:endParaRPr lang="ko-KR" altLang="en-US" sz="2400" b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 userDrawn="1"/>
        </p:nvGraphicFramePr>
        <p:xfrm>
          <a:off x="518576" y="1844824"/>
          <a:ext cx="11154850" cy="485760"/>
        </p:xfrm>
        <a:graphic>
          <a:graphicData uri="http://schemas.openxmlformats.org/drawingml/2006/table">
            <a:tbl>
              <a:tblPr/>
              <a:tblGrid>
                <a:gridCol w="1115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5760">
                <a:tc>
                  <a:txBody>
                    <a:bodyPr/>
                    <a:lstStyle/>
                    <a:p>
                      <a:pPr marL="0" marR="0" lvl="0" indent="4953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205" y="5664102"/>
            <a:ext cx="177018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개폴\01. 실 투입 제안\[17-02-20] 통신개발2팀 표준제안KM구축\SKT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77" y="5647349"/>
            <a:ext cx="186811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1327523" y="78653"/>
            <a:ext cx="79060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- </a:t>
            </a:r>
            <a:fld id="{095846B3-B5FD-4FCC-A2DE-5D33553567A8}" type="slidenum">
              <a:rPr kumimoji="0" lang="en-US" altLang="ko-KR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 -</a:t>
            </a:r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94886" y="36613"/>
            <a:ext cx="7922096" cy="426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94886" y="462957"/>
            <a:ext cx="11928648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388575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4293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에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2" name="Shape 21"/>
          <p:cNvSpPr/>
          <p:nvPr userDrawn="1"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sp>
        <p:nvSpPr>
          <p:cNvPr id="28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grpSp>
        <p:nvGrpSpPr>
          <p:cNvPr id="32" name="그룹 31"/>
          <p:cNvGrpSpPr/>
          <p:nvPr userDrawn="1"/>
        </p:nvGrpSpPr>
        <p:grpSpPr>
          <a:xfrm>
            <a:off x="2910406" y="6611778"/>
            <a:ext cx="4176464" cy="246221"/>
            <a:chOff x="2913339" y="6150797"/>
            <a:chExt cx="4176464" cy="246221"/>
          </a:xfrm>
        </p:grpSpPr>
        <p:sp>
          <p:nvSpPr>
            <p:cNvPr id="33" name="삼각형 49"/>
            <p:cNvSpPr/>
            <p:nvPr/>
          </p:nvSpPr>
          <p:spPr>
            <a:xfrm flipV="1">
              <a:off x="2913339" y="6165304"/>
              <a:ext cx="4176464" cy="21720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6350" cap="flat">
              <a:noFill/>
              <a:prstDash val="solid"/>
              <a:beve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1" lang="en-US" altLang="en-US" sz="100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569401" y="6150797"/>
              <a:ext cx="864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ctr"/>
              <a:r>
                <a:rPr lang="ko-KR" altLang="en-US" sz="1000" spc="-150" dirty="0">
                  <a:solidFill>
                    <a:schemeClr val="bg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Malgun Gothic Semilight" panose="020B0502040204020203" pitchFamily="50" charset="-127"/>
                  <a:sym typeface="Malgun Gothic" panose="020B0503020000020004" pitchFamily="50" charset="-127"/>
                </a:rPr>
                <a:t>다음에서 계속</a:t>
              </a:r>
              <a:endParaRPr lang="en-US" altLang="ko-KR" sz="1000" spc="-15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36" name="직사각형 35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4791370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한페이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 userDrawn="1"/>
        </p:nvSpPr>
        <p:spPr>
          <a:xfrm>
            <a:off x="23583" y="347307"/>
            <a:ext cx="9756000" cy="6510693"/>
          </a:xfrm>
          <a:prstGeom prst="rect">
            <a:avLst/>
          </a:prstGeom>
          <a:solidFill>
            <a:schemeClr val="bg1"/>
          </a:solidFill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+mn-cs"/>
              <a:sym typeface="Helvetica Neue"/>
            </a:endParaRPr>
          </a:p>
        </p:txBody>
      </p:sp>
      <p:sp>
        <p:nvSpPr>
          <p:cNvPr id="27" name="Shape 21"/>
          <p:cNvSpPr/>
          <p:nvPr/>
        </p:nvSpPr>
        <p:spPr>
          <a:xfrm>
            <a:off x="9840416" y="337840"/>
            <a:ext cx="2310245" cy="24460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cap="flat">
            <a:noFill/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914400"/>
            <a:r>
              <a:rPr lang="en-US" altLang="ko-KR" sz="1000" b="1" dirty="0">
                <a:solidFill>
                  <a:srgbClr val="F2F2F2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나눔고딕"/>
                <a:sym typeface="나눔고딕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cs typeface="+mn-cs"/>
                <a:sym typeface="나눔고딕"/>
              </a:rPr>
              <a:t>Description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 userDrawn="1"/>
        </p:nvGraphicFramePr>
        <p:xfrm>
          <a:off x="36000" y="27533"/>
          <a:ext cx="12108671" cy="252000"/>
        </p:xfrm>
        <a:graphic>
          <a:graphicData uri="http://schemas.openxmlformats.org/drawingml/2006/table">
            <a:tbl>
              <a:tblPr/>
              <a:tblGrid>
                <a:gridCol w="504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6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5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0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65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9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52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구분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4375" algn="l"/>
                        </a:tabLst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714375" algn="l"/>
                        </a:tabLst>
                      </a:pPr>
                      <a:endParaRPr kumimoji="0" lang="en-US" altLang="ko-KR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2A251E"/>
                        </a:solidFill>
                        <a:effectLst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Helvetica Neue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PATH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작성자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38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107969" marR="107969" marT="47983" marB="47983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 userDrawn="1"/>
        </p:nvSpPr>
        <p:spPr>
          <a:xfrm>
            <a:off x="36000" y="28061"/>
            <a:ext cx="12114661" cy="259939"/>
          </a:xfrm>
          <a:prstGeom prst="rect">
            <a:avLst/>
          </a:prstGeom>
          <a:noFill/>
          <a:ln w="635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5" name="Shape 20"/>
          <p:cNvSpPr/>
          <p:nvPr userDrawn="1"/>
        </p:nvSpPr>
        <p:spPr>
          <a:xfrm>
            <a:off x="9837646" y="332654"/>
            <a:ext cx="2316551" cy="6525345"/>
          </a:xfrm>
          <a:prstGeom prst="rect">
            <a:avLst/>
          </a:prstGeom>
          <a:noFill/>
          <a:ln w="6350" cap="flat">
            <a:solidFill>
              <a:srgbClr val="80808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lvl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</a:t>
            </a:r>
            <a:endParaRPr kumimoji="0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47328" y="346635"/>
            <a:ext cx="226031" cy="65113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51435" indent="-51435" algn="l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LNB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115160" y="6675554"/>
            <a:ext cx="9653248" cy="1824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Footer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0937" y="346635"/>
            <a:ext cx="9707471" cy="2015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" indent="-51435" algn="ctr" defTabSz="1099820" fontAlgn="auto">
              <a:spcBef>
                <a:spcPts val="0"/>
              </a:spcBef>
              <a:spcAft>
                <a:spcPts val="0"/>
              </a:spcAft>
              <a:tabLst>
                <a:tab pos="50800" algn="l"/>
              </a:tabLs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Top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11689773" y="47480"/>
            <a:ext cx="428351" cy="256478"/>
          </a:xfrm>
          <a:prstGeom prst="rect">
            <a:avLst/>
          </a:prstGeom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95846B3-B5FD-4FCC-A2DE-5D33553567A8}" type="slidenum">
              <a:rPr kumimoji="0" lang="en-US" altLang="ko-KR" sz="9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  <a:sym typeface="Helvetica Neue"/>
              </a:rPr>
              <a:t>‹#›</a:t>
            </a:fld>
            <a:endParaRPr kumimoji="0" lang="ko-KR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36318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3" y="1709743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3" y="4589468"/>
            <a:ext cx="10515600" cy="1500187"/>
          </a:xfrm>
        </p:spPr>
        <p:txBody>
          <a:bodyPr/>
          <a:lstStyle>
            <a:lvl1pPr marL="0" indent="0">
              <a:buNone/>
              <a:defRPr sz="2955">
                <a:solidFill>
                  <a:schemeClr val="tx1"/>
                </a:solidFill>
              </a:defRPr>
            </a:lvl1pPr>
            <a:lvl2pPr marL="562610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2pPr>
            <a:lvl3pPr marL="1125220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46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4pPr>
            <a:lvl5pPr marL="225107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5pPr>
            <a:lvl6pPr marL="281368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6pPr>
            <a:lvl7pPr marL="337629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7pPr>
            <a:lvl8pPr marL="393890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8pPr>
            <a:lvl9pPr marL="4501515" indent="0">
              <a:buNone/>
              <a:defRPr sz="19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5" b="1"/>
            </a:lvl1pPr>
            <a:lvl2pPr marL="562610" indent="0">
              <a:buNone/>
              <a:defRPr sz="2460" b="1"/>
            </a:lvl2pPr>
            <a:lvl3pPr marL="1125220" indent="0">
              <a:buNone/>
              <a:defRPr sz="2215" b="1"/>
            </a:lvl3pPr>
            <a:lvl4pPr marL="1688465" indent="0">
              <a:buNone/>
              <a:defRPr sz="1970" b="1"/>
            </a:lvl4pPr>
            <a:lvl5pPr marL="2251075" indent="0">
              <a:buNone/>
              <a:defRPr sz="1970" b="1"/>
            </a:lvl5pPr>
            <a:lvl6pPr marL="2813685" indent="0">
              <a:buNone/>
              <a:defRPr sz="1970" b="1"/>
            </a:lvl6pPr>
            <a:lvl7pPr marL="3376295" indent="0">
              <a:buNone/>
              <a:defRPr sz="1970" b="1"/>
            </a:lvl7pPr>
            <a:lvl8pPr marL="3938905" indent="0">
              <a:buNone/>
              <a:defRPr sz="1970" b="1"/>
            </a:lvl8pPr>
            <a:lvl9pPr marL="4501515" indent="0">
              <a:buNone/>
              <a:defRPr sz="197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9" y="987430"/>
            <a:ext cx="6172201" cy="4873625"/>
          </a:xfrm>
        </p:spPr>
        <p:txBody>
          <a:bodyPr/>
          <a:lstStyle>
            <a:lvl1pPr>
              <a:defRPr sz="3940"/>
            </a:lvl1pPr>
            <a:lvl2pPr>
              <a:defRPr sz="3445"/>
            </a:lvl2pPr>
            <a:lvl3pPr>
              <a:defRPr sz="2955"/>
            </a:lvl3pPr>
            <a:lvl4pPr>
              <a:defRPr sz="2460"/>
            </a:lvl4pPr>
            <a:lvl5pPr>
              <a:defRPr sz="2460"/>
            </a:lvl5pPr>
            <a:lvl6pPr>
              <a:defRPr sz="2460"/>
            </a:lvl6pPr>
            <a:lvl7pPr>
              <a:defRPr sz="2460"/>
            </a:lvl7pPr>
            <a:lvl8pPr>
              <a:defRPr sz="2460"/>
            </a:lvl8pPr>
            <a:lvl9pPr>
              <a:defRPr sz="246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90" y="457200"/>
            <a:ext cx="3932238" cy="1600200"/>
          </a:xfrm>
        </p:spPr>
        <p:txBody>
          <a:bodyPr anchor="b"/>
          <a:lstStyle>
            <a:lvl1pPr>
              <a:defRPr sz="394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9" y="987430"/>
            <a:ext cx="6172201" cy="4873625"/>
          </a:xfrm>
        </p:spPr>
        <p:txBody>
          <a:bodyPr anchor="t"/>
          <a:lstStyle>
            <a:lvl1pPr marL="0" indent="0">
              <a:buNone/>
              <a:defRPr sz="3940"/>
            </a:lvl1pPr>
            <a:lvl2pPr marL="562610" indent="0">
              <a:buNone/>
              <a:defRPr sz="3445"/>
            </a:lvl2pPr>
            <a:lvl3pPr marL="1125220" indent="0">
              <a:buNone/>
              <a:defRPr sz="2955"/>
            </a:lvl3pPr>
            <a:lvl4pPr marL="1688465" indent="0">
              <a:buNone/>
              <a:defRPr sz="2460"/>
            </a:lvl4pPr>
            <a:lvl5pPr marL="2251075" indent="0">
              <a:buNone/>
              <a:defRPr sz="2460"/>
            </a:lvl5pPr>
            <a:lvl6pPr marL="2813685" indent="0">
              <a:buNone/>
              <a:defRPr sz="2460"/>
            </a:lvl6pPr>
            <a:lvl7pPr marL="3376295" indent="0">
              <a:buNone/>
              <a:defRPr sz="2460"/>
            </a:lvl7pPr>
            <a:lvl8pPr marL="3938905" indent="0">
              <a:buNone/>
              <a:defRPr sz="2460"/>
            </a:lvl8pPr>
            <a:lvl9pPr marL="4501515" indent="0">
              <a:buNone/>
              <a:defRPr sz="246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90" y="2057400"/>
            <a:ext cx="3932238" cy="3811588"/>
          </a:xfrm>
        </p:spPr>
        <p:txBody>
          <a:bodyPr/>
          <a:lstStyle>
            <a:lvl1pPr marL="0" indent="0">
              <a:buNone/>
              <a:defRPr sz="1970"/>
            </a:lvl1pPr>
            <a:lvl2pPr marL="562610" indent="0">
              <a:buNone/>
              <a:defRPr sz="1725"/>
            </a:lvl2pPr>
            <a:lvl3pPr marL="1125220" indent="0">
              <a:buNone/>
              <a:defRPr sz="1475"/>
            </a:lvl3pPr>
            <a:lvl4pPr marL="1688465" indent="0">
              <a:buNone/>
              <a:defRPr sz="1230"/>
            </a:lvl4pPr>
            <a:lvl5pPr marL="2251075" indent="0">
              <a:buNone/>
              <a:defRPr sz="1230"/>
            </a:lvl5pPr>
            <a:lvl6pPr marL="2813685" indent="0">
              <a:buNone/>
              <a:defRPr sz="1230"/>
            </a:lvl6pPr>
            <a:lvl7pPr marL="3376295" indent="0">
              <a:buNone/>
              <a:defRPr sz="1230"/>
            </a:lvl7pPr>
            <a:lvl8pPr marL="3938905" indent="0">
              <a:buNone/>
              <a:defRPr sz="1230"/>
            </a:lvl8pPr>
            <a:lvl9pPr marL="4501515" indent="0">
              <a:buNone/>
              <a:defRPr sz="123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E6C3-38E1-4BB3-AD9D-B2C3EC07895F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0834-31A0-49C0-943A-493FAE4E7C2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1125220" rtl="0" eaLnBrk="1" latinLnBrk="1" hangingPunct="1">
        <a:lnSpc>
          <a:spcPct val="90000"/>
        </a:lnSpc>
        <a:spcBef>
          <a:spcPct val="0"/>
        </a:spcBef>
        <a:buNone/>
        <a:defRPr sz="54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1125220" rtl="0" eaLnBrk="1" latinLnBrk="1" hangingPunct="1">
        <a:lnSpc>
          <a:spcPct val="90000"/>
        </a:lnSpc>
        <a:spcBef>
          <a:spcPts val="1230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1pPr>
      <a:lvl2pPr marL="84391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2pPr>
      <a:lvl3pPr marL="1406525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96977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53238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309499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21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2820" indent="-281305" algn="l" defTabSz="1125220" rtl="0" eaLnBrk="1" latinLnBrk="1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61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220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46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107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8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29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890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515" algn="l" defTabSz="1125220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4229351" y="1380850"/>
            <a:ext cx="6303962" cy="39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판매용 폰 번호 조회 웹</a:t>
            </a:r>
            <a:r>
              <a:rPr kumimoji="0"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구축</a:t>
            </a:r>
            <a:endParaRPr kumimoji="0" lang="en-US" altLang="ko-KR" sz="6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4229351" y="189012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고객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판매자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관리자 화면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스토리보드</a:t>
            </a:r>
            <a:r>
              <a:rPr lang="en-US" altLang="ko-KR" sz="18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(SB)</a:t>
            </a:r>
            <a:endParaRPr lang="ko-KR" altLang="en-US" sz="1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 Box 24"/>
          <p:cNvSpPr txBox="1">
            <a:spLocks noChangeArrowheads="1"/>
          </p:cNvSpPr>
          <p:nvPr/>
        </p:nvSpPr>
        <p:spPr bwMode="auto">
          <a:xfrm>
            <a:off x="4229351" y="2429460"/>
            <a:ext cx="6303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Application 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개발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(DEV)</a:t>
            </a:r>
            <a:endParaRPr lang="ko-KR" altLang="en-US" sz="14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4229351" y="2869344"/>
            <a:ext cx="63039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/>
            <a:r>
              <a:rPr lang="en-US" altLang="ko-KR" sz="14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DEV_D0711</a:t>
            </a:r>
            <a:endParaRPr lang="ko-KR" altLang="en-US" sz="1400" dirty="0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9018905" y="431800"/>
            <a:ext cx="151384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latinLnBrk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인턴 </a:t>
            </a:r>
            <a:r>
              <a:rPr kumimoji="0" lang="en-US" altLang="ko-KR" sz="2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PT</a:t>
            </a:r>
            <a:endParaRPr kumimoji="0" lang="en-US" altLang="ko-KR" sz="9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4229351" y="1030330"/>
            <a:ext cx="6303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BatangChe" panose="02030609000101010101" pitchFamily="17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오정택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(BSS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사업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4</a:t>
            </a:r>
            <a:r>
              <a:rPr lang="ko-KR" altLang="en-US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팀</a:t>
            </a:r>
            <a:r>
              <a:rPr lang="en-US" altLang="ko-KR" sz="18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49792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Sales</a:t>
            </a: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 </a:t>
            </a: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Status of Each Prefix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9449" y="1988672"/>
            <a:ext cx="2665095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Status of Each Prefix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48799" y="-9724"/>
            <a:ext cx="1656760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</a:t>
            </a:r>
          </a:p>
          <a:p>
            <a:pPr marL="85725" indent="0" fontAlgn="ctr">
              <a:buFontTx/>
              <a:buNone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15" name="Table 679"/>
          <p:cNvGraphicFramePr/>
          <p:nvPr/>
        </p:nvGraphicFramePr>
        <p:xfrm>
          <a:off x="9869489" y="605168"/>
          <a:ext cx="2277710" cy="1717474"/>
        </p:xfrm>
        <a:graphic>
          <a:graphicData uri="http://schemas.openxmlformats.org/drawingml/2006/table">
            <a:tbl>
              <a:tblPr/>
              <a:tblGrid>
                <a:gridCol w="264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b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국번 별 판매 현황 페이지</a:t>
                      </a:r>
                      <a:endParaRPr lang="en-US" altLang="ko-KR" sz="800" b="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 별 판매 현황 노출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국번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- 010 | 011 | 012 | 013 | 014 | 015 | 016 | 017 | 018 | 019 | 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1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1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판매 개수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총 판매 개수 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4956175" y="2646680"/>
            <a:ext cx="144272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100133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956175" y="28746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599</a:t>
            </a: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3320415" y="1870075"/>
            <a:ext cx="3318510" cy="32829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719195" y="2646680"/>
            <a:ext cx="1236980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55905" y="2392561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Total Sales:</a:t>
            </a:r>
            <a:endParaRPr lang="ko-KR" altLang="en-US" sz="105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662779" y="2390782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Prefix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Number:</a:t>
            </a:r>
            <a:endParaRPr lang="ko-KR" altLang="en-US" sz="1050" b="1" dirty="0"/>
          </a:p>
        </p:txBody>
      </p:sp>
      <p:sp>
        <p:nvSpPr>
          <p:cNvPr id="36" name="타원 35"/>
          <p:cNvSpPr/>
          <p:nvPr/>
        </p:nvSpPr>
        <p:spPr>
          <a:xfrm>
            <a:off x="3231361" y="1797449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46612" y="1869776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8" name="Rectangle 133"/>
          <p:cNvSpPr>
            <a:spLocks noChangeArrowheads="1"/>
          </p:cNvSpPr>
          <p:nvPr/>
        </p:nvSpPr>
        <p:spPr bwMode="auto">
          <a:xfrm>
            <a:off x="3719830" y="2874645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604786" y="2564931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863983" y="2564544"/>
            <a:ext cx="179387" cy="1910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953635" y="3099435"/>
            <a:ext cx="1443355" cy="2114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6339</a:t>
            </a: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722272" y="3098801"/>
            <a:ext cx="1236443" cy="237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4953634" y="3310988"/>
            <a:ext cx="1443356" cy="24257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10234</a:t>
            </a:r>
          </a:p>
        </p:txBody>
      </p:sp>
      <p:sp>
        <p:nvSpPr>
          <p:cNvPr id="13" name="Rectangle 133"/>
          <p:cNvSpPr>
            <a:spLocks noChangeArrowheads="1"/>
          </p:cNvSpPr>
          <p:nvPr/>
        </p:nvSpPr>
        <p:spPr bwMode="auto">
          <a:xfrm>
            <a:off x="4953635" y="3547745"/>
            <a:ext cx="144335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359</a:t>
            </a: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3716655" y="3319879"/>
            <a:ext cx="1242060" cy="223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013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717291" y="3539051"/>
            <a:ext cx="1241572" cy="2152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014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2" name="Rectangle 133"/>
          <p:cNvSpPr>
            <a:spLocks noChangeArrowheads="1"/>
          </p:cNvSpPr>
          <p:nvPr/>
        </p:nvSpPr>
        <p:spPr bwMode="auto">
          <a:xfrm>
            <a:off x="4956175" y="3772535"/>
            <a:ext cx="1443355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569</a:t>
            </a: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719830" y="3754316"/>
            <a:ext cx="123634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015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4941570" y="3994150"/>
            <a:ext cx="1460500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230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4941570" y="4222115"/>
            <a:ext cx="145986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259</a:t>
            </a: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3719830" y="398535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016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720465" y="4213323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017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Rectangle 133"/>
          <p:cNvSpPr>
            <a:spLocks noChangeArrowheads="1"/>
          </p:cNvSpPr>
          <p:nvPr/>
        </p:nvSpPr>
        <p:spPr bwMode="auto">
          <a:xfrm>
            <a:off x="4944110" y="4446905"/>
            <a:ext cx="1457960" cy="2184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439</a:t>
            </a:r>
          </a:p>
        </p:txBody>
      </p:sp>
      <p:sp>
        <p:nvSpPr>
          <p:cNvPr id="31" name="Rectangle 133"/>
          <p:cNvSpPr>
            <a:spLocks noChangeArrowheads="1"/>
          </p:cNvSpPr>
          <p:nvPr/>
        </p:nvSpPr>
        <p:spPr bwMode="auto">
          <a:xfrm>
            <a:off x="3720465" y="4437478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018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4939030" y="4667250"/>
            <a:ext cx="1462405" cy="2279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1000</a:t>
            </a:r>
          </a:p>
        </p:txBody>
      </p:sp>
      <p:sp>
        <p:nvSpPr>
          <p:cNvPr id="37" name="Rectangle 133"/>
          <p:cNvSpPr>
            <a:spLocks noChangeArrowheads="1"/>
          </p:cNvSpPr>
          <p:nvPr/>
        </p:nvSpPr>
        <p:spPr bwMode="auto">
          <a:xfrm>
            <a:off x="3720465" y="4667250"/>
            <a:ext cx="1238885" cy="2279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019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 flipV="1">
            <a:off x="3573145" y="2309495"/>
            <a:ext cx="2864485" cy="635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6799412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Account Login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계정 로그인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-SC002-</a:t>
            </a:r>
          </a:p>
        </p:txBody>
      </p:sp>
    </p:spTree>
    <p:extLst>
      <p:ext uri="{BB962C8B-B14F-4D97-AF65-F5344CB8AC3E}">
        <p14:creationId xmlns:p14="http://schemas.microsoft.com/office/powerpoint/2010/main" val="28717369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&gt; Account Login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5321" y="2436993"/>
            <a:ext cx="115031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Account Login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78035" y="385462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Login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24802" y="385462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Return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4204007" y="2943643"/>
            <a:ext cx="1448389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Username: admin/seller </a:t>
            </a: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4220786" y="337735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Password: 123456</a:t>
            </a:r>
            <a:endParaRPr kumimoji="0" lang="ko-KR" altLang="en-US" sz="800" kern="0" dirty="0">
              <a:solidFill>
                <a:schemeClr val="bg1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748752" y="2329542"/>
            <a:ext cx="2362490" cy="214173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073510" y="373896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920568" y="376413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11" name="Table 679"/>
          <p:cNvGraphicFramePr/>
          <p:nvPr>
            <p:extLst/>
          </p:nvPr>
        </p:nvGraphicFramePr>
        <p:xfrm>
          <a:off x="9877768" y="634508"/>
          <a:ext cx="2102296" cy="2605152"/>
        </p:xfrm>
        <a:graphic>
          <a:graphicData uri="http://schemas.openxmlformats.org/drawingml/2006/table">
            <a:tbl>
              <a:tblPr/>
              <a:tblGrid>
                <a:gridCol w="356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계정 로그인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계정 </a:t>
                      </a:r>
                      <a:r>
                        <a:rPr kumimoji="1" lang="en-US" altLang="ko-KR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비밀번호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 err="1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뒤로가기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전 화면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로그인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정보로 로그인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타원 12"/>
          <p:cNvSpPr/>
          <p:nvPr/>
        </p:nvSpPr>
        <p:spPr>
          <a:xfrm>
            <a:off x="4146425" y="286404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35285" y="330899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SC002</a:t>
            </a:r>
          </a:p>
        </p:txBody>
      </p:sp>
      <p:cxnSp>
        <p:nvCxnSpPr>
          <p:cNvPr id="53" name="직선 연결선 68"/>
          <p:cNvCxnSpPr/>
          <p:nvPr/>
        </p:nvCxnSpPr>
        <p:spPr>
          <a:xfrm>
            <a:off x="3747770" y="2753360"/>
            <a:ext cx="235712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696565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Manage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관리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3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550" y="563245"/>
          <a:ext cx="2286000" cy="6345554"/>
        </p:xfrm>
        <a:graphic>
          <a:graphicData uri="http://schemas.openxmlformats.org/drawingml/2006/table">
            <a:tbl>
              <a:tblPr/>
              <a:tblGrid>
                <a:gridCol w="302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관리</a:t>
                      </a:r>
                      <a:r>
                        <a:rPr lang="en-US" altLang="ko-KR" sz="800" b="0" i="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+mn-cs"/>
                          <a:sym typeface="Helvetica Neue"/>
                        </a:rPr>
                        <a:t> </a:t>
                      </a:r>
                      <a:r>
                        <a:rPr lang="ko-KR" altLang="en-US" sz="800" b="0" i="0" kern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나눔고딕"/>
                        </a:rPr>
                        <a:t>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6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실기간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OTHER SERIES | YEAR SERIES | ETC.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업로드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관리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US | OPERATION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수정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수정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(POP003)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삭제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algn="l" latinLnBrk="1"/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 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폰 번호 정보 삭제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1" y="-5337"/>
            <a:ext cx="3481295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6498" y="637683"/>
            <a:ext cx="185242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Manage Phone Number</a:t>
            </a:r>
            <a:endParaRPr kumimoji="0" lang="ko-KR" altLang="en-US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94739" y="5512856"/>
            <a:ext cx="869949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91"/>
          <p:cNvSpPr>
            <a:spLocks noChangeArrowheads="1"/>
          </p:cNvSpPr>
          <p:nvPr/>
        </p:nvSpPr>
        <p:spPr bwMode="auto">
          <a:xfrm>
            <a:off x="8467846" y="265033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9003811" y="2655571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SC003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91984" y="1750842"/>
          <a:ext cx="8900661" cy="3222781"/>
        </p:xfrm>
        <a:graphic>
          <a:graphicData uri="http://schemas.openxmlformats.org/drawingml/2006/table">
            <a:tbl>
              <a:tblPr firstRow="1" bandRow="1"/>
              <a:tblGrid>
                <a:gridCol w="732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43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98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50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8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OPERATION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2,990,000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2,390,000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2024-08-01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180,000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120,000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014-3355-5534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300,000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014-3355-5535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600,000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1" name="Rectangle 91"/>
          <p:cNvSpPr>
            <a:spLocks noChangeArrowheads="1"/>
          </p:cNvSpPr>
          <p:nvPr/>
        </p:nvSpPr>
        <p:spPr bwMode="auto">
          <a:xfrm>
            <a:off x="8467846" y="226977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Edit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3" name="Rectangle 91"/>
          <p:cNvSpPr>
            <a:spLocks noChangeArrowheads="1"/>
          </p:cNvSpPr>
          <p:nvPr/>
        </p:nvSpPr>
        <p:spPr bwMode="auto">
          <a:xfrm>
            <a:off x="9003811" y="2275014"/>
            <a:ext cx="413233" cy="1434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Delete</a:t>
            </a:r>
          </a:p>
        </p:txBody>
      </p:sp>
      <p:sp>
        <p:nvSpPr>
          <p:cNvPr id="12" name="타원 11"/>
          <p:cNvSpPr/>
          <p:nvPr/>
        </p:nvSpPr>
        <p:spPr>
          <a:xfrm>
            <a:off x="8403460" y="2177665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24" name="타원 123"/>
          <p:cNvSpPr/>
          <p:nvPr/>
        </p:nvSpPr>
        <p:spPr>
          <a:xfrm>
            <a:off x="619399" y="16294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953665" y="2177293"/>
            <a:ext cx="146654" cy="172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77718" y="971410"/>
          <a:ext cx="8733023" cy="62503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4" name="Rectangle 119"/>
          <p:cNvSpPr>
            <a:spLocks noChangeArrowheads="1"/>
          </p:cNvSpPr>
          <p:nvPr/>
        </p:nvSpPr>
        <p:spPr bwMode="auto">
          <a:xfrm>
            <a:off x="1315049" y="119465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321648" y="107581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97676" y="106221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033436" y="982700"/>
          <a:ext cx="3947372" cy="606687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Rectangle 119"/>
          <p:cNvSpPr>
            <a:spLocks noChangeArrowheads="1"/>
          </p:cNvSpPr>
          <p:nvPr/>
        </p:nvSpPr>
        <p:spPr bwMode="auto">
          <a:xfrm>
            <a:off x="2987024" y="119881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170254" y="974273"/>
          <a:ext cx="3437942" cy="606687"/>
        </p:xfrm>
        <a:graphic>
          <a:graphicData uri="http://schemas.openxmlformats.org/drawingml/2006/table">
            <a:tbl>
              <a:tblPr firstRow="1" bandRow="1"/>
              <a:tblGrid>
                <a:gridCol w="109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6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2" name="Rectangle 91"/>
          <p:cNvSpPr>
            <a:spLocks noChangeArrowheads="1"/>
          </p:cNvSpPr>
          <p:nvPr/>
        </p:nvSpPr>
        <p:spPr bwMode="auto">
          <a:xfrm>
            <a:off x="8367178" y="1344134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319790" y="1235147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058839" y="119297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049619" y="107253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276813" y="120021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282957" y="107651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404" y="1062217"/>
            <a:ext cx="629807" cy="45155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Upload Phone Number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8824545" y="930952"/>
            <a:ext cx="190168" cy="206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0592421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Upload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업로드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-POP002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897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0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Upload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475" y="1474056"/>
            <a:ext cx="1786704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Upload Phone </a:t>
            </a: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Upload Phone Number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52328" y="4333055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99095" y="4333055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122544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5011910" y="427033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55042" y="1327082"/>
            <a:ext cx="4411744" cy="34210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0844" y="1924284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70844" y="308649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Price(MYR/</a:t>
            </a:r>
            <a:r>
              <a:rPr kumimoji="0" lang="en-US" altLang="zh-CN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RM</a:t>
            </a: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" name="Rectangle 133"/>
          <p:cNvSpPr>
            <a:spLocks noChangeArrowheads="1"/>
          </p:cNvSpPr>
          <p:nvPr/>
        </p:nvSpPr>
        <p:spPr bwMode="auto">
          <a:xfrm>
            <a:off x="3470844" y="3433241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5052328" y="1924284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5052328" y="307619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52328" y="343062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74108" y="1327081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업로드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할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저장할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업로드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타원 33"/>
          <p:cNvSpPr/>
          <p:nvPr/>
        </p:nvSpPr>
        <p:spPr>
          <a:xfrm>
            <a:off x="4958959" y="332834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8960" y="296078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960411" y="181275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POP002</a:t>
            </a: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3470844" y="231954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Rectangle 133"/>
          <p:cNvSpPr>
            <a:spLocks noChangeArrowheads="1"/>
          </p:cNvSpPr>
          <p:nvPr/>
        </p:nvSpPr>
        <p:spPr bwMode="auto">
          <a:xfrm>
            <a:off x="5052328" y="2319543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  </a:t>
            </a:r>
            <a:r>
              <a:rPr kumimoji="0" lang="en-US" altLang="ko-KR" sz="800" kern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v</a:t>
            </a:r>
          </a:p>
        </p:txBody>
      </p:sp>
      <p:sp>
        <p:nvSpPr>
          <p:cNvPr id="7" name="타원 6"/>
          <p:cNvSpPr/>
          <p:nvPr/>
        </p:nvSpPr>
        <p:spPr>
          <a:xfrm>
            <a:off x="4958960" y="218248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3470844" y="270231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4" name="Rectangle 133"/>
          <p:cNvSpPr>
            <a:spLocks noChangeArrowheads="1"/>
          </p:cNvSpPr>
          <p:nvPr/>
        </p:nvSpPr>
        <p:spPr bwMode="auto">
          <a:xfrm>
            <a:off x="5052328" y="270231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958960" y="256526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470844" y="3822678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133"/>
          <p:cNvSpPr>
            <a:spLocks noChangeArrowheads="1"/>
          </p:cNvSpPr>
          <p:nvPr/>
        </p:nvSpPr>
        <p:spPr bwMode="auto">
          <a:xfrm>
            <a:off x="5052328" y="382267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altLang="ko-KR" sz="800" kern="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958960" y="3685624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53" name="직선 연결선 68"/>
          <p:cNvCxnSpPr/>
          <p:nvPr/>
        </p:nvCxnSpPr>
        <p:spPr>
          <a:xfrm>
            <a:off x="3451860" y="1755140"/>
            <a:ext cx="3022600" cy="889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 Box 2"/>
          <p:cNvSpPr txBox="1"/>
          <p:nvPr/>
        </p:nvSpPr>
        <p:spPr>
          <a:xfrm>
            <a:off x="6227590" y="3824605"/>
            <a:ext cx="525780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kern="0" dirty="0"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9862643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Edit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편집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-POP003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990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Edit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373" y="1406743"/>
            <a:ext cx="1543047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Edit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033169" y="443224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Update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79936" y="443224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Reset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41289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편집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국번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</a:t>
                      </a:r>
                      <a:r>
                        <a:rPr kumimoji="1" lang="en-US" altLang="ko-KR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(MYR)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상태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선택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업로드 날짜 선택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8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업데이트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폰 번호 정보로 업데이트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93879" y="1277024"/>
            <a:ext cx="4411744" cy="36468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90242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968074" y="432059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8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12945" y="126296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POP003</a:t>
            </a:r>
          </a:p>
        </p:txBody>
      </p:sp>
      <p:sp>
        <p:nvSpPr>
          <p:cNvPr id="16" name="Rectangle 133"/>
          <p:cNvSpPr>
            <a:spLocks noChangeArrowheads="1"/>
          </p:cNvSpPr>
          <p:nvPr/>
        </p:nvSpPr>
        <p:spPr bwMode="auto">
          <a:xfrm>
            <a:off x="3534848" y="19775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Prefix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Rectangle 133"/>
          <p:cNvSpPr>
            <a:spLocks noChangeArrowheads="1"/>
          </p:cNvSpPr>
          <p:nvPr/>
        </p:nvSpPr>
        <p:spPr bwMode="auto">
          <a:xfrm>
            <a:off x="3534848" y="3139712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Price(MYR):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6" name="Rectangle 133"/>
          <p:cNvSpPr>
            <a:spLocks noChangeArrowheads="1"/>
          </p:cNvSpPr>
          <p:nvPr/>
        </p:nvSpPr>
        <p:spPr bwMode="auto">
          <a:xfrm>
            <a:off x="3534848" y="3486463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Status: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Rectangle 133"/>
          <p:cNvSpPr>
            <a:spLocks noChangeArrowheads="1"/>
          </p:cNvSpPr>
          <p:nvPr/>
        </p:nvSpPr>
        <p:spPr bwMode="auto">
          <a:xfrm>
            <a:off x="5116332" y="19775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</a:t>
            </a:r>
          </a:p>
        </p:txBody>
      </p:sp>
      <p:sp>
        <p:nvSpPr>
          <p:cNvPr id="32" name="Rectangle 133"/>
          <p:cNvSpPr>
            <a:spLocks noChangeArrowheads="1"/>
          </p:cNvSpPr>
          <p:nvPr/>
        </p:nvSpPr>
        <p:spPr bwMode="auto">
          <a:xfrm>
            <a:off x="5116332" y="3129421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1,688</a:t>
            </a:r>
            <a:endParaRPr kumimoji="0" lang="ko-KR" altLang="en-US" sz="800" kern="0" dirty="0">
              <a:solidFill>
                <a:schemeClr val="bg2">
                  <a:lumMod val="7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3" name="Rectangle 133"/>
          <p:cNvSpPr>
            <a:spLocks noChangeArrowheads="1"/>
          </p:cNvSpPr>
          <p:nvPr/>
        </p:nvSpPr>
        <p:spPr bwMode="auto">
          <a:xfrm>
            <a:off x="5116332" y="3483848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Selling</a:t>
            </a:r>
          </a:p>
        </p:txBody>
      </p:sp>
      <p:sp>
        <p:nvSpPr>
          <p:cNvPr id="35" name="타원 34"/>
          <p:cNvSpPr/>
          <p:nvPr/>
        </p:nvSpPr>
        <p:spPr>
          <a:xfrm>
            <a:off x="5022963" y="338156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022964" y="30140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024415" y="18659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0" name="Rectangle 133"/>
          <p:cNvSpPr>
            <a:spLocks noChangeArrowheads="1"/>
          </p:cNvSpPr>
          <p:nvPr/>
        </p:nvSpPr>
        <p:spPr bwMode="auto">
          <a:xfrm>
            <a:off x="3534848" y="237276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Category: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" name="Rectangle 133"/>
          <p:cNvSpPr>
            <a:spLocks noChangeArrowheads="1"/>
          </p:cNvSpPr>
          <p:nvPr/>
        </p:nvSpPr>
        <p:spPr bwMode="auto">
          <a:xfrm>
            <a:off x="5116332" y="237276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AA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A SER</a:t>
            </a: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IES</a:t>
            </a:r>
          </a:p>
        </p:txBody>
      </p:sp>
      <p:sp>
        <p:nvSpPr>
          <p:cNvPr id="42" name="타원 41"/>
          <p:cNvSpPr/>
          <p:nvPr/>
        </p:nvSpPr>
        <p:spPr>
          <a:xfrm>
            <a:off x="5022964" y="223571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4" name="Rectangle 133"/>
          <p:cNvSpPr>
            <a:spLocks noChangeArrowheads="1"/>
          </p:cNvSpPr>
          <p:nvPr/>
        </p:nvSpPr>
        <p:spPr bwMode="auto">
          <a:xfrm>
            <a:off x="3534848" y="2755537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Phone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5" name="Rectangle 133"/>
          <p:cNvSpPr>
            <a:spLocks noChangeArrowheads="1"/>
          </p:cNvSpPr>
          <p:nvPr/>
        </p:nvSpPr>
        <p:spPr bwMode="auto">
          <a:xfrm>
            <a:off x="5116332" y="2755537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011-5444-1391</a:t>
            </a:r>
          </a:p>
        </p:txBody>
      </p:sp>
      <p:sp>
        <p:nvSpPr>
          <p:cNvPr id="46" name="타원 45"/>
          <p:cNvSpPr/>
          <p:nvPr/>
        </p:nvSpPr>
        <p:spPr>
          <a:xfrm>
            <a:off x="5022964" y="26184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7" name="Rectangle 133"/>
          <p:cNvSpPr>
            <a:spLocks noChangeArrowheads="1"/>
          </p:cNvSpPr>
          <p:nvPr/>
        </p:nvSpPr>
        <p:spPr bwMode="auto">
          <a:xfrm>
            <a:off x="3534848" y="387590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Upload Date: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8" name="Rectangle 133"/>
          <p:cNvSpPr>
            <a:spLocks noChangeArrowheads="1"/>
          </p:cNvSpPr>
          <p:nvPr/>
        </p:nvSpPr>
        <p:spPr bwMode="auto">
          <a:xfrm>
            <a:off x="5116332" y="3875900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30 / 07 / 2024</a:t>
            </a:r>
            <a:endParaRPr kumimoji="0" 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022964" y="373884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340475" y="197929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5" name="Text Box 4"/>
          <p:cNvSpPr txBox="1"/>
          <p:nvPr/>
        </p:nvSpPr>
        <p:spPr>
          <a:xfrm>
            <a:off x="6351905" y="2364105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6340475" y="348361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sp>
        <p:nvSpPr>
          <p:cNvPr id="7" name="Text Box 6"/>
          <p:cNvSpPr txBox="1"/>
          <p:nvPr/>
        </p:nvSpPr>
        <p:spPr>
          <a:xfrm>
            <a:off x="6351905" y="3876040"/>
            <a:ext cx="518795" cy="213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+mn-ea"/>
              </a:rPr>
              <a:t>v</a:t>
            </a:r>
            <a:endParaRPr lang="en-US" sz="800"/>
          </a:p>
        </p:txBody>
      </p:sp>
      <p:cxnSp>
        <p:nvCxnSpPr>
          <p:cNvPr id="11" name="직선 연결선 68"/>
          <p:cNvCxnSpPr/>
          <p:nvPr/>
        </p:nvCxnSpPr>
        <p:spPr>
          <a:xfrm>
            <a:off x="3248660" y="172656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4172004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+mn-ea"/>
              </a:rPr>
              <a:t>Delete Phone Number</a:t>
            </a:r>
            <a:endParaRPr lang="ko-KR" altLang="en-US" sz="2800" b="1" i="0" u="none" strike="noStrike" dirty="0">
              <a:solidFill>
                <a:schemeClr val="bg1"/>
              </a:solidFill>
              <a:effectLst/>
              <a:latin typeface="Malgun Gothic" panose="020B0503020000020004" pitchFamily="50" charset="-127"/>
              <a:ea typeface="+mn-ea"/>
            </a:endParaRP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삭제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517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말레이시아 폰 번호 판매 특징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89" y="1611516"/>
            <a:ext cx="587620" cy="5876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042" y="4949913"/>
            <a:ext cx="640911" cy="5259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576" y="2996127"/>
            <a:ext cx="671792" cy="641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111" y="2956417"/>
            <a:ext cx="651011" cy="6510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923" y="2959633"/>
            <a:ext cx="1252432" cy="747230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35" idx="2"/>
          </p:cNvCxnSpPr>
          <p:nvPr/>
        </p:nvCxnSpPr>
        <p:spPr>
          <a:xfrm>
            <a:off x="3874399" y="3968204"/>
            <a:ext cx="0" cy="9581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endCxn id="7" idx="0"/>
          </p:cNvCxnSpPr>
          <p:nvPr/>
        </p:nvCxnSpPr>
        <p:spPr>
          <a:xfrm flipH="1">
            <a:off x="2395472" y="2179465"/>
            <a:ext cx="1300293" cy="816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8" idx="0"/>
          </p:cNvCxnSpPr>
          <p:nvPr/>
        </p:nvCxnSpPr>
        <p:spPr>
          <a:xfrm>
            <a:off x="4069556" y="2179465"/>
            <a:ext cx="1386061" cy="776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4" idx="2"/>
            <a:endCxn id="9" idx="0"/>
          </p:cNvCxnSpPr>
          <p:nvPr/>
        </p:nvCxnSpPr>
        <p:spPr>
          <a:xfrm flipH="1">
            <a:off x="3868139" y="2199136"/>
            <a:ext cx="6260" cy="760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634840" y="5518934"/>
            <a:ext cx="466599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개인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13801" y="3749972"/>
            <a:ext cx="617567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편의점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7386" y="3749972"/>
            <a:ext cx="653736" cy="19864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홈페이지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80589" y="3769565"/>
            <a:ext cx="587620" cy="19863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1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통신사</a:t>
            </a:r>
          </a:p>
        </p:txBody>
      </p:sp>
      <p:cxnSp>
        <p:nvCxnSpPr>
          <p:cNvPr id="44" name="직선 화살표 연결선 43"/>
          <p:cNvCxnSpPr>
            <a:stCxn id="34" idx="2"/>
          </p:cNvCxnSpPr>
          <p:nvPr/>
        </p:nvCxnSpPr>
        <p:spPr>
          <a:xfrm flipH="1">
            <a:off x="4070438" y="3948612"/>
            <a:ext cx="1383816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3" idx="2"/>
          </p:cNvCxnSpPr>
          <p:nvPr/>
        </p:nvCxnSpPr>
        <p:spPr>
          <a:xfrm>
            <a:off x="2422585" y="3948612"/>
            <a:ext cx="1249518" cy="958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107" y="1306286"/>
            <a:ext cx="3346289" cy="180441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435290" y="3359832"/>
            <a:ext cx="424633" cy="43344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en-US" altLang="ko-KR" sz="3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+</a:t>
            </a:r>
            <a:endParaRPr lang="ko-KR" altLang="en-US" sz="3200" b="1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034108" y="3154040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Feng </a:t>
            </a:r>
            <a:r>
              <a:rPr lang="en-US" altLang="zh-CN" sz="1100" b="1" u="sng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Shui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(</a:t>
            </a:r>
            <a:r>
              <a:rPr lang="ko-KR" altLang="en-US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풍수</a:t>
            </a: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)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034108" y="5667137"/>
            <a:ext cx="3346288" cy="28189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VIP </a:t>
            </a:r>
            <a:r>
              <a:rPr lang="en-US" altLang="zh-CN" sz="11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Series</a:t>
            </a:r>
            <a:endParaRPr lang="ko-KR" altLang="en-US" sz="1100" b="1" u="sng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4108" y="3812355"/>
            <a:ext cx="3346288" cy="18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1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35568" y="-542"/>
            <a:ext cx="352086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Manage Phone </a:t>
            </a: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Number &gt; Delete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3033" y="2441793"/>
            <a:ext cx="1983740" cy="305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40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Delete Phone Number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5238909" y="3856938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Confirm</a:t>
            </a: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385676" y="3856938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</a:p>
        </p:txBody>
      </p:sp>
      <p:graphicFrame>
        <p:nvGraphicFramePr>
          <p:cNvPr id="115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폰 번호 삭제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클릭 시 전 화면</a:t>
                      </a:r>
                      <a:r>
                        <a:rPr kumimoji="1" lang="en-US" altLang="ko-KR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(SC003)</a:t>
                      </a:r>
                      <a:r>
                        <a:rPr kumimoji="1" lang="ko-KR" altLang="en-US" sz="800" spc="-6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+mn-ea"/>
                        </a:rPr>
                        <a:t>으로  돌아가기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선택된 폰 번호 정보 삭제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921635" y="2261235"/>
            <a:ext cx="4411980" cy="23355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295982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29" name="타원 28"/>
          <p:cNvSpPr/>
          <p:nvPr/>
        </p:nvSpPr>
        <p:spPr>
          <a:xfrm>
            <a:off x="5173814" y="374528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40885" y="226118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POP004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3555061" y="3223123"/>
            <a:ext cx="3219450" cy="274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lvl="0" algn="l" latinLnBrk="1" hangingPunct="0"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Are you sure you want to delete this data?</a:t>
            </a:r>
          </a:p>
        </p:txBody>
      </p:sp>
      <p:cxnSp>
        <p:nvCxnSpPr>
          <p:cNvPr id="3" name="직선 연결선 68"/>
          <p:cNvCxnSpPr/>
          <p:nvPr/>
        </p:nvCxnSpPr>
        <p:spPr>
          <a:xfrm>
            <a:off x="3248660" y="28644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4199865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Commission Settlement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</a:t>
            </a:r>
            <a:r>
              <a:rPr lang="ko-KR" altLang="en-US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수수료 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정산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-SC004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540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899378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7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완료 버튼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클릭 시 정산 완료 상태로 업로드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3553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Admin &gt;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Sales Commission </a:t>
            </a:r>
          </a:p>
          <a:p>
            <a:pPr hangingPunct="0">
              <a:defRPr/>
            </a:pP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Settlement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8848" y="669433"/>
            <a:ext cx="2254780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6922" y="1528885"/>
          <a:ext cx="8727646" cy="3919297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2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1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43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201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 </a:t>
                      </a: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kern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SoldOut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 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124" name="타원 123"/>
          <p:cNvSpPr/>
          <p:nvPr/>
        </p:nvSpPr>
        <p:spPr>
          <a:xfrm>
            <a:off x="587227" y="142442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6921" y="2539497"/>
            <a:ext cx="8727647" cy="391188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7716" y="5727951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SC004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51" name="그룹 50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68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69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66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1" name="Rectangle 89"/>
          <p:cNvSpPr>
            <a:spLocks noChangeArrowheads="1"/>
          </p:cNvSpPr>
          <p:nvPr/>
        </p:nvSpPr>
        <p:spPr bwMode="auto">
          <a:xfrm>
            <a:off x="4399280" y="6158865"/>
            <a:ext cx="1250950" cy="303530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Settlement Completed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309554" y="6068412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7</a:t>
            </a:r>
          </a:p>
        </p:txBody>
      </p:sp>
      <p:sp>
        <p:nvSpPr>
          <p:cNvPr id="3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4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10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15" name="타원 23"/>
          <p:cNvSpPr/>
          <p:nvPr/>
        </p:nvSpPr>
        <p:spPr>
          <a:xfrm>
            <a:off x="702139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17" name="타원 17"/>
          <p:cNvSpPr/>
          <p:nvPr/>
        </p:nvSpPr>
        <p:spPr>
          <a:xfrm>
            <a:off x="829006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382635" y="5502275"/>
            <a:ext cx="1080135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32,098)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0946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sp>
        <p:nvSpPr>
          <p:cNvPr id="23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0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2050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Sales 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Commission Settlement Completed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판매 수수료 정산 완료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-SC005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475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79"/>
          <p:cNvGraphicFramePr/>
          <p:nvPr/>
        </p:nvGraphicFramePr>
        <p:xfrm>
          <a:off x="9861790" y="605168"/>
          <a:ext cx="2286000" cy="438660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 hangingPunct="0"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판매 수수료 정산 완료 페이지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최종 정산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 </a:t>
                      </a:r>
                      <a:r>
                        <a:rPr lang="ko-KR" altLang="en-US" sz="800" b="1" noProof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이름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 별로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기간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Default :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시작일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종료일 모두 오늘 날짜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기간에 거래일이 포함되는 폰 번호 거래일 검색</a:t>
                      </a:r>
                      <a:endParaRPr kumimoji="0" lang="en-US" altLang="ko-KR" sz="800" b="0" i="0" kern="0" spc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최종 정산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No | Prefix Number | Category | Phone Number | Price(MYR/RM) | PRICE(KRW/WON) | Status | Owner Cost (MYR/RM) | Owner Cost (KRW/WON) | Transaction Date | Owner | Bank Account |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 율 노출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 수수료 정산할 금액 합계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36499" y="-542"/>
            <a:ext cx="3519002" cy="459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Seller &gt; Sales </a:t>
            </a:r>
            <a:r>
              <a:rPr lang="en-US" altLang="ko-KR" sz="800" b="0" i="0" u="none" strike="noStrike" dirty="0">
                <a:effectLst/>
                <a:latin typeface="Malgun Gothic" panose="020B0503020000020004" pitchFamily="50" charset="-127"/>
                <a:ea typeface="+mn-ea"/>
              </a:rPr>
              <a:t>Commission Settlement Completed</a:t>
            </a:r>
            <a:endParaRPr lang="ko-KR" altLang="en-US" sz="800" b="0" i="0" u="none" strike="noStrike" dirty="0">
              <a:effectLst/>
              <a:latin typeface="Malgun Gothic" panose="020B0503020000020004" pitchFamily="50" charset="-127"/>
              <a:ea typeface="+mn-ea"/>
            </a:endParaRPr>
          </a:p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84978" y="607838"/>
            <a:ext cx="310757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Sales Commission Settlement Completed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34843" y="-13349"/>
            <a:ext cx="1775334" cy="335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Sales Commission Settlement</a:t>
            </a:r>
          </a:p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sym typeface="Helvetica Neue"/>
              </a:rPr>
              <a:t>Completed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6922" y="1530555"/>
          <a:ext cx="8727646" cy="3956064"/>
        </p:xfrm>
        <a:graphic>
          <a:graphicData uri="http://schemas.openxmlformats.org/drawingml/2006/table">
            <a:tbl>
              <a:tblPr firstRow="1" bandRow="1"/>
              <a:tblGrid>
                <a:gridCol w="3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6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7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9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27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7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NO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COST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TRANSACTION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BANK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ACCOUNT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OTHER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2024-07-31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10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2024-07-26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45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13,500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Yu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ABC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012-3456-7891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2024-07-17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Li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2,610,000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14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AABB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+mn-ea"/>
                        </a:rPr>
                        <a:t>014-3355-5532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Settlement Completed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5,400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15,300,000 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2024-07-13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JAMES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SHIINHAN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110-XXX-XXXXXX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4" name="타원 123"/>
          <p:cNvSpPr/>
          <p:nvPr/>
        </p:nvSpPr>
        <p:spPr>
          <a:xfrm>
            <a:off x="561077" y="1435296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673735" y="2539365"/>
            <a:ext cx="8727440" cy="419100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27" name="직사각형 26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29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676922" y="5880507"/>
            <a:ext cx="872764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SC005</a:t>
            </a:r>
          </a:p>
        </p:txBody>
      </p:sp>
      <p:sp>
        <p:nvSpPr>
          <p:cNvPr id="25" name="타원 23"/>
          <p:cNvSpPr/>
          <p:nvPr/>
        </p:nvSpPr>
        <p:spPr>
          <a:xfrm>
            <a:off x="7039172" y="5528804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</a:p>
        </p:txBody>
      </p:sp>
      <p:sp>
        <p:nvSpPr>
          <p:cNvPr id="26" name="타원 17"/>
          <p:cNvSpPr/>
          <p:nvPr/>
        </p:nvSpPr>
        <p:spPr>
          <a:xfrm>
            <a:off x="8307846" y="5529249"/>
            <a:ext cx="179387" cy="1590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400415" y="5502275"/>
            <a:ext cx="105791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(Total Own: 32098)</a:t>
            </a:r>
            <a:endParaRPr lang="en-US" sz="800"/>
          </a:p>
        </p:txBody>
      </p:sp>
      <p:sp>
        <p:nvSpPr>
          <p:cNvPr id="30" name="Text Box 29"/>
          <p:cNvSpPr txBox="1"/>
          <p:nvPr/>
        </p:nvSpPr>
        <p:spPr>
          <a:xfrm>
            <a:off x="7127240" y="5502275"/>
            <a:ext cx="1236980" cy="2139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ko-KR" sz="800" dirty="0">
                <a:sym typeface="+mn-ea"/>
              </a:rPr>
              <a:t>(Settlement Rate: 10%)</a:t>
            </a:r>
            <a:endParaRPr lang="en-US" sz="800"/>
          </a:p>
        </p:txBody>
      </p:sp>
      <p:graphicFrame>
        <p:nvGraphicFramePr>
          <p:cNvPr id="31" name="표 5"/>
          <p:cNvGraphicFramePr>
            <a:graphicFrameLocks noGrp="1"/>
          </p:cNvGraphicFramePr>
          <p:nvPr/>
        </p:nvGraphicFramePr>
        <p:xfrm>
          <a:off x="679498" y="1068463"/>
          <a:ext cx="4168160" cy="288255"/>
        </p:xfrm>
        <a:graphic>
          <a:graphicData uri="http://schemas.openxmlformats.org/drawingml/2006/table">
            <a:tbl>
              <a:tblPr firstRow="1" bandRow="1"/>
              <a:tblGrid>
                <a:gridCol w="65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25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Owner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Rectangle 119"/>
          <p:cNvSpPr>
            <a:spLocks noChangeArrowheads="1"/>
          </p:cNvSpPr>
          <p:nvPr/>
        </p:nvSpPr>
        <p:spPr bwMode="auto">
          <a:xfrm>
            <a:off x="1335179" y="1122987"/>
            <a:ext cx="1664116" cy="19155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70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ALL</a:t>
            </a:r>
            <a:r>
              <a:rPr kumimoji="0" lang="en-US" altLang="ko-KR" sz="800" kern="0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     </a:t>
            </a:r>
            <a:r>
              <a:rPr kumimoji="0" lang="en-US" altLang="ko-KR" sz="700" kern="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v</a:t>
            </a:r>
            <a:r>
              <a:rPr lang="ko-KR" altLang="en-US" sz="7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</p:txBody>
      </p:sp>
      <p:sp>
        <p:nvSpPr>
          <p:cNvPr id="74" name="타원 73"/>
          <p:cNvSpPr/>
          <p:nvPr/>
        </p:nvSpPr>
        <p:spPr>
          <a:xfrm>
            <a:off x="587229" y="1015789"/>
            <a:ext cx="179387" cy="1566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3" name="표 12"/>
          <p:cNvGraphicFramePr>
            <a:graphicFrameLocks noGrp="1"/>
          </p:cNvGraphicFramePr>
          <p:nvPr/>
        </p:nvGraphicFramePr>
        <p:xfrm>
          <a:off x="3261716" y="1059155"/>
          <a:ext cx="6165794" cy="302334"/>
        </p:xfrm>
        <a:graphic>
          <a:graphicData uri="http://schemas.openxmlformats.org/drawingml/2006/table">
            <a:tbl>
              <a:tblPr firstRow="1" bandRow="1"/>
              <a:tblGrid>
                <a:gridCol w="1012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3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Date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8337856" y="1104542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5" name="Rectangle 91"/>
          <p:cNvSpPr>
            <a:spLocks noChangeArrowheads="1"/>
          </p:cNvSpPr>
          <p:nvPr/>
        </p:nvSpPr>
        <p:spPr bwMode="auto">
          <a:xfrm>
            <a:off x="8897788" y="110863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36" name="타원 4"/>
          <p:cNvSpPr/>
          <p:nvPr/>
        </p:nvSpPr>
        <p:spPr>
          <a:xfrm>
            <a:off x="8275959" y="982370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7" name="타원 9"/>
          <p:cNvSpPr/>
          <p:nvPr/>
        </p:nvSpPr>
        <p:spPr>
          <a:xfrm>
            <a:off x="8850400" y="999651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38" name="직사각형 71"/>
          <p:cNvSpPr/>
          <p:nvPr/>
        </p:nvSpPr>
        <p:spPr>
          <a:xfrm>
            <a:off x="1326603" y="99576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276578" y="1108638"/>
            <a:ext cx="1585941" cy="215444"/>
            <a:chOff x="1712640" y="2541317"/>
            <a:chExt cx="2003452" cy="215444"/>
          </a:xfrm>
        </p:grpSpPr>
        <p:grpSp>
          <p:nvGrpSpPr>
            <p:cNvPr id="40" name="그룹 39"/>
            <p:cNvGrpSpPr/>
            <p:nvPr/>
          </p:nvGrpSpPr>
          <p:grpSpPr>
            <a:xfrm>
              <a:off x="1712640" y="2562875"/>
              <a:ext cx="984042" cy="180425"/>
              <a:chOff x="1712640" y="2562875"/>
              <a:chExt cx="984042" cy="180425"/>
            </a:xfrm>
          </p:grpSpPr>
          <p:sp>
            <p:nvSpPr>
              <p:cNvPr id="43" name="Text Box"/>
              <p:cNvSpPr/>
              <p:nvPr/>
            </p:nvSpPr>
            <p:spPr>
              <a:xfrm>
                <a:off x="1712640" y="2562875"/>
                <a:ext cx="822335" cy="180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36000" rIns="108000" bIns="36000" numCol="1" spcCol="0" rtlCol="0" fromWordArt="0" anchor="ctr" anchorCtr="0" forceAA="0" compatLnSpc="1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연도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월</a:t>
                </a:r>
                <a:r>
                  <a:rPr kumimoji="0" lang="en-US" altLang="ko-KR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-</a:t>
                </a:r>
                <a:r>
                  <a:rPr kumimoji="0" lang="ko-KR" altLang="en-US" sz="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5F5F5F"/>
                    </a:solidFill>
                    <a:effectLst/>
                    <a:uLnTx/>
                    <a:uFillTx/>
                    <a:latin typeface="Malgun Gothic" panose="020B0503020000020004" pitchFamily="50" charset="-127"/>
                    <a:ea typeface="Malgun Gothic" panose="020B0503020000020004" pitchFamily="50" charset="-127"/>
                    <a:cs typeface="Segoe UI" panose="020B0502040204020203" pitchFamily="34" charset="0"/>
                    <a:sym typeface="Helvetica Neue"/>
                  </a:rPr>
                  <a:t>일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  <p:sp>
            <p:nvSpPr>
              <p:cNvPr id="44" name="Date Picker Icon"/>
              <p:cNvSpPr>
                <a:spLocks noEditPoint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5418" y="2576030"/>
                <a:ext cx="151264" cy="154119"/>
              </a:xfrm>
              <a:custGeom>
                <a:avLst/>
                <a:gdLst>
                  <a:gd name="T0" fmla="*/ 115 w 450"/>
                  <a:gd name="T1" fmla="*/ 79 h 445"/>
                  <a:gd name="T2" fmla="*/ 132 w 450"/>
                  <a:gd name="T3" fmla="*/ 0 h 445"/>
                  <a:gd name="T4" fmla="*/ 318 w 450"/>
                  <a:gd name="T5" fmla="*/ 0 h 445"/>
                  <a:gd name="T6" fmla="*/ 336 w 450"/>
                  <a:gd name="T7" fmla="*/ 79 h 445"/>
                  <a:gd name="T8" fmla="*/ 318 w 450"/>
                  <a:gd name="T9" fmla="*/ 0 h 445"/>
                  <a:gd name="T10" fmla="*/ 0 w 450"/>
                  <a:gd name="T11" fmla="*/ 445 h 445"/>
                  <a:gd name="T12" fmla="*/ 450 w 450"/>
                  <a:gd name="T13" fmla="*/ 39 h 445"/>
                  <a:gd name="T14" fmla="*/ 360 w 450"/>
                  <a:gd name="T15" fmla="*/ 57 h 445"/>
                  <a:gd name="T16" fmla="*/ 432 w 450"/>
                  <a:gd name="T17" fmla="*/ 427 h 445"/>
                  <a:gd name="T18" fmla="*/ 18 w 450"/>
                  <a:gd name="T19" fmla="*/ 57 h 445"/>
                  <a:gd name="T20" fmla="*/ 88 w 450"/>
                  <a:gd name="T21" fmla="*/ 39 h 445"/>
                  <a:gd name="T22" fmla="*/ 156 w 450"/>
                  <a:gd name="T23" fmla="*/ 39 h 445"/>
                  <a:gd name="T24" fmla="*/ 295 w 450"/>
                  <a:gd name="T25" fmla="*/ 57 h 445"/>
                  <a:gd name="T26" fmla="*/ 156 w 450"/>
                  <a:gd name="T27" fmla="*/ 39 h 445"/>
                  <a:gd name="T28" fmla="*/ 45 w 450"/>
                  <a:gd name="T29" fmla="*/ 142 h 445"/>
                  <a:gd name="T30" fmla="*/ 405 w 450"/>
                  <a:gd name="T31" fmla="*/ 124 h 445"/>
                  <a:gd name="T32" fmla="*/ 169 w 450"/>
                  <a:gd name="T33" fmla="*/ 212 h 445"/>
                  <a:gd name="T34" fmla="*/ 147 w 450"/>
                  <a:gd name="T35" fmla="*/ 227 h 445"/>
                  <a:gd name="T36" fmla="*/ 122 w 450"/>
                  <a:gd name="T37" fmla="*/ 238 h 445"/>
                  <a:gd name="T38" fmla="*/ 132 w 450"/>
                  <a:gd name="T39" fmla="*/ 253 h 445"/>
                  <a:gd name="T40" fmla="*/ 153 w 450"/>
                  <a:gd name="T41" fmla="*/ 242 h 445"/>
                  <a:gd name="T42" fmla="*/ 158 w 450"/>
                  <a:gd name="T43" fmla="*/ 374 h 445"/>
                  <a:gd name="T44" fmla="*/ 176 w 450"/>
                  <a:gd name="T45" fmla="*/ 212 h 445"/>
                  <a:gd name="T46" fmla="*/ 277 w 450"/>
                  <a:gd name="T47" fmla="*/ 213 h 445"/>
                  <a:gd name="T48" fmla="*/ 236 w 450"/>
                  <a:gd name="T49" fmla="*/ 228 h 445"/>
                  <a:gd name="T50" fmla="*/ 245 w 450"/>
                  <a:gd name="T51" fmla="*/ 240 h 445"/>
                  <a:gd name="T52" fmla="*/ 264 w 450"/>
                  <a:gd name="T53" fmla="*/ 230 h 445"/>
                  <a:gd name="T54" fmla="*/ 286 w 450"/>
                  <a:gd name="T55" fmla="*/ 230 h 445"/>
                  <a:gd name="T56" fmla="*/ 302 w 450"/>
                  <a:gd name="T57" fmla="*/ 245 h 445"/>
                  <a:gd name="T58" fmla="*/ 303 w 450"/>
                  <a:gd name="T59" fmla="*/ 269 h 445"/>
                  <a:gd name="T60" fmla="*/ 288 w 450"/>
                  <a:gd name="T61" fmla="*/ 292 h 445"/>
                  <a:gd name="T62" fmla="*/ 253 w 450"/>
                  <a:gd name="T63" fmla="*/ 320 h 445"/>
                  <a:gd name="T64" fmla="*/ 233 w 450"/>
                  <a:gd name="T65" fmla="*/ 348 h 445"/>
                  <a:gd name="T66" fmla="*/ 230 w 450"/>
                  <a:gd name="T67" fmla="*/ 374 h 445"/>
                  <a:gd name="T68" fmla="*/ 328 w 450"/>
                  <a:gd name="T69" fmla="*/ 358 h 445"/>
                  <a:gd name="T70" fmla="*/ 251 w 450"/>
                  <a:gd name="T71" fmla="*/ 346 h 445"/>
                  <a:gd name="T72" fmla="*/ 268 w 450"/>
                  <a:gd name="T73" fmla="*/ 326 h 445"/>
                  <a:gd name="T74" fmla="*/ 303 w 450"/>
                  <a:gd name="T75" fmla="*/ 299 h 445"/>
                  <a:gd name="T76" fmla="*/ 320 w 450"/>
                  <a:gd name="T77" fmla="*/ 273 h 445"/>
                  <a:gd name="T78" fmla="*/ 318 w 450"/>
                  <a:gd name="T79" fmla="*/ 238 h 445"/>
                  <a:gd name="T80" fmla="*/ 295 w 450"/>
                  <a:gd name="T81" fmla="*/ 216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50" h="445">
                    <a:moveTo>
                      <a:pt x="115" y="0"/>
                    </a:moveTo>
                    <a:lnTo>
                      <a:pt x="115" y="79"/>
                    </a:lnTo>
                    <a:lnTo>
                      <a:pt x="132" y="79"/>
                    </a:lnTo>
                    <a:lnTo>
                      <a:pt x="132" y="0"/>
                    </a:lnTo>
                    <a:lnTo>
                      <a:pt x="115" y="0"/>
                    </a:lnTo>
                    <a:close/>
                    <a:moveTo>
                      <a:pt x="318" y="0"/>
                    </a:moveTo>
                    <a:lnTo>
                      <a:pt x="318" y="79"/>
                    </a:lnTo>
                    <a:lnTo>
                      <a:pt x="336" y="79"/>
                    </a:lnTo>
                    <a:lnTo>
                      <a:pt x="336" y="0"/>
                    </a:lnTo>
                    <a:lnTo>
                      <a:pt x="318" y="0"/>
                    </a:lnTo>
                    <a:close/>
                    <a:moveTo>
                      <a:pt x="0" y="39"/>
                    </a:moveTo>
                    <a:lnTo>
                      <a:pt x="0" y="445"/>
                    </a:lnTo>
                    <a:lnTo>
                      <a:pt x="450" y="445"/>
                    </a:lnTo>
                    <a:lnTo>
                      <a:pt x="450" y="39"/>
                    </a:lnTo>
                    <a:lnTo>
                      <a:pt x="360" y="39"/>
                    </a:lnTo>
                    <a:lnTo>
                      <a:pt x="360" y="57"/>
                    </a:lnTo>
                    <a:lnTo>
                      <a:pt x="432" y="57"/>
                    </a:lnTo>
                    <a:lnTo>
                      <a:pt x="432" y="427"/>
                    </a:lnTo>
                    <a:lnTo>
                      <a:pt x="18" y="427"/>
                    </a:lnTo>
                    <a:lnTo>
                      <a:pt x="18" y="57"/>
                    </a:lnTo>
                    <a:lnTo>
                      <a:pt x="88" y="57"/>
                    </a:lnTo>
                    <a:lnTo>
                      <a:pt x="88" y="39"/>
                    </a:lnTo>
                    <a:lnTo>
                      <a:pt x="0" y="39"/>
                    </a:lnTo>
                    <a:close/>
                    <a:moveTo>
                      <a:pt x="156" y="39"/>
                    </a:moveTo>
                    <a:lnTo>
                      <a:pt x="156" y="57"/>
                    </a:lnTo>
                    <a:lnTo>
                      <a:pt x="295" y="57"/>
                    </a:lnTo>
                    <a:lnTo>
                      <a:pt x="295" y="39"/>
                    </a:lnTo>
                    <a:lnTo>
                      <a:pt x="156" y="39"/>
                    </a:lnTo>
                    <a:close/>
                    <a:moveTo>
                      <a:pt x="45" y="124"/>
                    </a:moveTo>
                    <a:lnTo>
                      <a:pt x="45" y="142"/>
                    </a:lnTo>
                    <a:lnTo>
                      <a:pt x="405" y="142"/>
                    </a:lnTo>
                    <a:lnTo>
                      <a:pt x="405" y="124"/>
                    </a:lnTo>
                    <a:lnTo>
                      <a:pt x="45" y="124"/>
                    </a:lnTo>
                    <a:close/>
                    <a:moveTo>
                      <a:pt x="169" y="212"/>
                    </a:moveTo>
                    <a:cubicBezTo>
                      <a:pt x="167" y="215"/>
                      <a:pt x="163" y="217"/>
                      <a:pt x="160" y="219"/>
                    </a:cubicBezTo>
                    <a:cubicBezTo>
                      <a:pt x="156" y="222"/>
                      <a:pt x="152" y="225"/>
                      <a:pt x="147" y="227"/>
                    </a:cubicBezTo>
                    <a:cubicBezTo>
                      <a:pt x="143" y="229"/>
                      <a:pt x="139" y="231"/>
                      <a:pt x="134" y="233"/>
                    </a:cubicBezTo>
                    <a:cubicBezTo>
                      <a:pt x="130" y="235"/>
                      <a:pt x="126" y="237"/>
                      <a:pt x="122" y="238"/>
                    </a:cubicBezTo>
                    <a:lnTo>
                      <a:pt x="122" y="256"/>
                    </a:lnTo>
                    <a:cubicBezTo>
                      <a:pt x="125" y="255"/>
                      <a:pt x="129" y="254"/>
                      <a:pt x="132" y="253"/>
                    </a:cubicBezTo>
                    <a:cubicBezTo>
                      <a:pt x="136" y="251"/>
                      <a:pt x="140" y="249"/>
                      <a:pt x="143" y="247"/>
                    </a:cubicBezTo>
                    <a:cubicBezTo>
                      <a:pt x="146" y="246"/>
                      <a:pt x="150" y="244"/>
                      <a:pt x="153" y="242"/>
                    </a:cubicBezTo>
                    <a:cubicBezTo>
                      <a:pt x="155" y="240"/>
                      <a:pt x="156" y="238"/>
                      <a:pt x="158" y="237"/>
                    </a:cubicBezTo>
                    <a:lnTo>
                      <a:pt x="158" y="374"/>
                    </a:lnTo>
                    <a:lnTo>
                      <a:pt x="176" y="374"/>
                    </a:lnTo>
                    <a:lnTo>
                      <a:pt x="176" y="212"/>
                    </a:lnTo>
                    <a:lnTo>
                      <a:pt x="169" y="212"/>
                    </a:lnTo>
                    <a:close/>
                    <a:moveTo>
                      <a:pt x="277" y="213"/>
                    </a:moveTo>
                    <a:cubicBezTo>
                      <a:pt x="268" y="213"/>
                      <a:pt x="260" y="214"/>
                      <a:pt x="254" y="217"/>
                    </a:cubicBezTo>
                    <a:cubicBezTo>
                      <a:pt x="248" y="219"/>
                      <a:pt x="241" y="223"/>
                      <a:pt x="236" y="228"/>
                    </a:cubicBezTo>
                    <a:lnTo>
                      <a:pt x="236" y="247"/>
                    </a:lnTo>
                    <a:cubicBezTo>
                      <a:pt x="239" y="245"/>
                      <a:pt x="242" y="242"/>
                      <a:pt x="245" y="240"/>
                    </a:cubicBezTo>
                    <a:cubicBezTo>
                      <a:pt x="248" y="237"/>
                      <a:pt x="251" y="235"/>
                      <a:pt x="254" y="233"/>
                    </a:cubicBezTo>
                    <a:cubicBezTo>
                      <a:pt x="257" y="232"/>
                      <a:pt x="260" y="231"/>
                      <a:pt x="264" y="230"/>
                    </a:cubicBezTo>
                    <a:cubicBezTo>
                      <a:pt x="267" y="229"/>
                      <a:pt x="271" y="228"/>
                      <a:pt x="274" y="228"/>
                    </a:cubicBezTo>
                    <a:cubicBezTo>
                      <a:pt x="278" y="228"/>
                      <a:pt x="282" y="229"/>
                      <a:pt x="286" y="230"/>
                    </a:cubicBezTo>
                    <a:cubicBezTo>
                      <a:pt x="289" y="231"/>
                      <a:pt x="293" y="233"/>
                      <a:pt x="295" y="235"/>
                    </a:cubicBezTo>
                    <a:cubicBezTo>
                      <a:pt x="298" y="237"/>
                      <a:pt x="300" y="241"/>
                      <a:pt x="302" y="245"/>
                    </a:cubicBezTo>
                    <a:cubicBezTo>
                      <a:pt x="303" y="248"/>
                      <a:pt x="303" y="252"/>
                      <a:pt x="303" y="257"/>
                    </a:cubicBezTo>
                    <a:cubicBezTo>
                      <a:pt x="303" y="261"/>
                      <a:pt x="304" y="266"/>
                      <a:pt x="303" y="269"/>
                    </a:cubicBezTo>
                    <a:cubicBezTo>
                      <a:pt x="302" y="273"/>
                      <a:pt x="300" y="277"/>
                      <a:pt x="297" y="281"/>
                    </a:cubicBezTo>
                    <a:cubicBezTo>
                      <a:pt x="295" y="285"/>
                      <a:pt x="291" y="289"/>
                      <a:pt x="288" y="292"/>
                    </a:cubicBezTo>
                    <a:cubicBezTo>
                      <a:pt x="284" y="296"/>
                      <a:pt x="279" y="300"/>
                      <a:pt x="273" y="304"/>
                    </a:cubicBezTo>
                    <a:cubicBezTo>
                      <a:pt x="265" y="310"/>
                      <a:pt x="259" y="315"/>
                      <a:pt x="253" y="320"/>
                    </a:cubicBezTo>
                    <a:cubicBezTo>
                      <a:pt x="248" y="324"/>
                      <a:pt x="243" y="329"/>
                      <a:pt x="240" y="334"/>
                    </a:cubicBezTo>
                    <a:cubicBezTo>
                      <a:pt x="237" y="339"/>
                      <a:pt x="234" y="343"/>
                      <a:pt x="233" y="348"/>
                    </a:cubicBezTo>
                    <a:cubicBezTo>
                      <a:pt x="231" y="353"/>
                      <a:pt x="230" y="360"/>
                      <a:pt x="230" y="367"/>
                    </a:cubicBezTo>
                    <a:lnTo>
                      <a:pt x="230" y="374"/>
                    </a:lnTo>
                    <a:lnTo>
                      <a:pt x="328" y="374"/>
                    </a:lnTo>
                    <a:lnTo>
                      <a:pt x="328" y="358"/>
                    </a:lnTo>
                    <a:lnTo>
                      <a:pt x="250" y="358"/>
                    </a:lnTo>
                    <a:cubicBezTo>
                      <a:pt x="250" y="353"/>
                      <a:pt x="250" y="349"/>
                      <a:pt x="251" y="346"/>
                    </a:cubicBezTo>
                    <a:cubicBezTo>
                      <a:pt x="252" y="343"/>
                      <a:pt x="254" y="340"/>
                      <a:pt x="257" y="337"/>
                    </a:cubicBezTo>
                    <a:cubicBezTo>
                      <a:pt x="259" y="333"/>
                      <a:pt x="263" y="330"/>
                      <a:pt x="268" y="326"/>
                    </a:cubicBezTo>
                    <a:cubicBezTo>
                      <a:pt x="273" y="322"/>
                      <a:pt x="279" y="318"/>
                      <a:pt x="287" y="313"/>
                    </a:cubicBezTo>
                    <a:cubicBezTo>
                      <a:pt x="293" y="308"/>
                      <a:pt x="298" y="304"/>
                      <a:pt x="303" y="299"/>
                    </a:cubicBezTo>
                    <a:cubicBezTo>
                      <a:pt x="307" y="295"/>
                      <a:pt x="310" y="292"/>
                      <a:pt x="313" y="287"/>
                    </a:cubicBezTo>
                    <a:cubicBezTo>
                      <a:pt x="316" y="283"/>
                      <a:pt x="319" y="278"/>
                      <a:pt x="320" y="273"/>
                    </a:cubicBezTo>
                    <a:cubicBezTo>
                      <a:pt x="322" y="268"/>
                      <a:pt x="322" y="262"/>
                      <a:pt x="322" y="255"/>
                    </a:cubicBezTo>
                    <a:cubicBezTo>
                      <a:pt x="322" y="249"/>
                      <a:pt x="321" y="243"/>
                      <a:pt x="318" y="238"/>
                    </a:cubicBezTo>
                    <a:cubicBezTo>
                      <a:pt x="316" y="232"/>
                      <a:pt x="313" y="227"/>
                      <a:pt x="309" y="224"/>
                    </a:cubicBezTo>
                    <a:cubicBezTo>
                      <a:pt x="305" y="220"/>
                      <a:pt x="300" y="218"/>
                      <a:pt x="295" y="216"/>
                    </a:cubicBezTo>
                    <a:cubicBezTo>
                      <a:pt x="289" y="214"/>
                      <a:pt x="283" y="213"/>
                      <a:pt x="277" y="213"/>
                    </a:cubicBezTo>
                    <a:close/>
                  </a:path>
                </a:pathLst>
              </a:custGeom>
              <a:solidFill>
                <a:srgbClr val="808080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2617028" y="2541317"/>
              <a:ext cx="2617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b="0" i="0" u="none" strike="noStrike" kern="0" cap="none" spc="-7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~ </a:t>
              </a:r>
              <a:endParaRPr kumimoji="0" lang="ko-KR" altLang="en-US" sz="8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42" name="Text Box"/>
            <p:cNvSpPr/>
            <p:nvPr/>
          </p:nvSpPr>
          <p:spPr>
            <a:xfrm>
              <a:off x="2893342" y="2562875"/>
              <a:ext cx="822750" cy="180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108000" bIns="36000" numCol="1" spcCol="0" rtlCol="0" fromWordArt="0" anchor="ctr" anchorCtr="0" forceAA="0" compatLnSpc="1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ko-KR" altLang="en-US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연도</a:t>
              </a:r>
              <a:r>
                <a:rPr kumimoji="0" lang="en-US" altLang="ko-KR" sz="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F5F5F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월</a:t>
              </a:r>
              <a:r>
                <a:rPr lang="en-US" altLang="ko-KR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-</a:t>
              </a:r>
              <a:r>
                <a:rPr lang="ko-KR" altLang="en-US" sz="700" noProof="0" dirty="0" smtClean="0">
                  <a:solidFill>
                    <a:srgbClr val="5F5F5F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Segoe UI" panose="020B0502040204020203" pitchFamily="34" charset="0"/>
                  <a:sym typeface="Helvetica Neue"/>
                </a:rPr>
                <a:t>일</a:t>
              </a:r>
              <a:endPara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Segoe UI" panose="020B0502040204020203" pitchFamily="34" charset="0"/>
                <a:sym typeface="Helvetica Neue"/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262843" y="10104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6" name="Date Picker Icon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869340" y="1147195"/>
            <a:ext cx="119741" cy="154119"/>
          </a:xfrm>
          <a:custGeom>
            <a:avLst/>
            <a:gdLst>
              <a:gd name="T0" fmla="*/ 115 w 450"/>
              <a:gd name="T1" fmla="*/ 79 h 445"/>
              <a:gd name="T2" fmla="*/ 132 w 450"/>
              <a:gd name="T3" fmla="*/ 0 h 445"/>
              <a:gd name="T4" fmla="*/ 318 w 450"/>
              <a:gd name="T5" fmla="*/ 0 h 445"/>
              <a:gd name="T6" fmla="*/ 336 w 450"/>
              <a:gd name="T7" fmla="*/ 79 h 445"/>
              <a:gd name="T8" fmla="*/ 318 w 450"/>
              <a:gd name="T9" fmla="*/ 0 h 445"/>
              <a:gd name="T10" fmla="*/ 0 w 450"/>
              <a:gd name="T11" fmla="*/ 445 h 445"/>
              <a:gd name="T12" fmla="*/ 450 w 450"/>
              <a:gd name="T13" fmla="*/ 39 h 445"/>
              <a:gd name="T14" fmla="*/ 360 w 450"/>
              <a:gd name="T15" fmla="*/ 57 h 445"/>
              <a:gd name="T16" fmla="*/ 432 w 450"/>
              <a:gd name="T17" fmla="*/ 427 h 445"/>
              <a:gd name="T18" fmla="*/ 18 w 450"/>
              <a:gd name="T19" fmla="*/ 57 h 445"/>
              <a:gd name="T20" fmla="*/ 88 w 450"/>
              <a:gd name="T21" fmla="*/ 39 h 445"/>
              <a:gd name="T22" fmla="*/ 156 w 450"/>
              <a:gd name="T23" fmla="*/ 39 h 445"/>
              <a:gd name="T24" fmla="*/ 295 w 450"/>
              <a:gd name="T25" fmla="*/ 57 h 445"/>
              <a:gd name="T26" fmla="*/ 156 w 450"/>
              <a:gd name="T27" fmla="*/ 39 h 445"/>
              <a:gd name="T28" fmla="*/ 45 w 450"/>
              <a:gd name="T29" fmla="*/ 142 h 445"/>
              <a:gd name="T30" fmla="*/ 405 w 450"/>
              <a:gd name="T31" fmla="*/ 124 h 445"/>
              <a:gd name="T32" fmla="*/ 169 w 450"/>
              <a:gd name="T33" fmla="*/ 212 h 445"/>
              <a:gd name="T34" fmla="*/ 147 w 450"/>
              <a:gd name="T35" fmla="*/ 227 h 445"/>
              <a:gd name="T36" fmla="*/ 122 w 450"/>
              <a:gd name="T37" fmla="*/ 238 h 445"/>
              <a:gd name="T38" fmla="*/ 132 w 450"/>
              <a:gd name="T39" fmla="*/ 253 h 445"/>
              <a:gd name="T40" fmla="*/ 153 w 450"/>
              <a:gd name="T41" fmla="*/ 242 h 445"/>
              <a:gd name="T42" fmla="*/ 158 w 450"/>
              <a:gd name="T43" fmla="*/ 374 h 445"/>
              <a:gd name="T44" fmla="*/ 176 w 450"/>
              <a:gd name="T45" fmla="*/ 212 h 445"/>
              <a:gd name="T46" fmla="*/ 277 w 450"/>
              <a:gd name="T47" fmla="*/ 213 h 445"/>
              <a:gd name="T48" fmla="*/ 236 w 450"/>
              <a:gd name="T49" fmla="*/ 228 h 445"/>
              <a:gd name="T50" fmla="*/ 245 w 450"/>
              <a:gd name="T51" fmla="*/ 240 h 445"/>
              <a:gd name="T52" fmla="*/ 264 w 450"/>
              <a:gd name="T53" fmla="*/ 230 h 445"/>
              <a:gd name="T54" fmla="*/ 286 w 450"/>
              <a:gd name="T55" fmla="*/ 230 h 445"/>
              <a:gd name="T56" fmla="*/ 302 w 450"/>
              <a:gd name="T57" fmla="*/ 245 h 445"/>
              <a:gd name="T58" fmla="*/ 303 w 450"/>
              <a:gd name="T59" fmla="*/ 269 h 445"/>
              <a:gd name="T60" fmla="*/ 288 w 450"/>
              <a:gd name="T61" fmla="*/ 292 h 445"/>
              <a:gd name="T62" fmla="*/ 253 w 450"/>
              <a:gd name="T63" fmla="*/ 320 h 445"/>
              <a:gd name="T64" fmla="*/ 233 w 450"/>
              <a:gd name="T65" fmla="*/ 348 h 445"/>
              <a:gd name="T66" fmla="*/ 230 w 450"/>
              <a:gd name="T67" fmla="*/ 374 h 445"/>
              <a:gd name="T68" fmla="*/ 328 w 450"/>
              <a:gd name="T69" fmla="*/ 358 h 445"/>
              <a:gd name="T70" fmla="*/ 251 w 450"/>
              <a:gd name="T71" fmla="*/ 346 h 445"/>
              <a:gd name="T72" fmla="*/ 268 w 450"/>
              <a:gd name="T73" fmla="*/ 326 h 445"/>
              <a:gd name="T74" fmla="*/ 303 w 450"/>
              <a:gd name="T75" fmla="*/ 299 h 445"/>
              <a:gd name="T76" fmla="*/ 320 w 450"/>
              <a:gd name="T77" fmla="*/ 273 h 445"/>
              <a:gd name="T78" fmla="*/ 318 w 450"/>
              <a:gd name="T79" fmla="*/ 238 h 445"/>
              <a:gd name="T80" fmla="*/ 295 w 450"/>
              <a:gd name="T81" fmla="*/ 216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50" h="445">
                <a:moveTo>
                  <a:pt x="115" y="0"/>
                </a:moveTo>
                <a:lnTo>
                  <a:pt x="115" y="79"/>
                </a:lnTo>
                <a:lnTo>
                  <a:pt x="132" y="79"/>
                </a:lnTo>
                <a:lnTo>
                  <a:pt x="132" y="0"/>
                </a:lnTo>
                <a:lnTo>
                  <a:pt x="115" y="0"/>
                </a:lnTo>
                <a:close/>
                <a:moveTo>
                  <a:pt x="318" y="0"/>
                </a:moveTo>
                <a:lnTo>
                  <a:pt x="318" y="79"/>
                </a:lnTo>
                <a:lnTo>
                  <a:pt x="336" y="79"/>
                </a:lnTo>
                <a:lnTo>
                  <a:pt x="336" y="0"/>
                </a:lnTo>
                <a:lnTo>
                  <a:pt x="318" y="0"/>
                </a:lnTo>
                <a:close/>
                <a:moveTo>
                  <a:pt x="0" y="39"/>
                </a:moveTo>
                <a:lnTo>
                  <a:pt x="0" y="445"/>
                </a:lnTo>
                <a:lnTo>
                  <a:pt x="450" y="445"/>
                </a:lnTo>
                <a:lnTo>
                  <a:pt x="450" y="39"/>
                </a:lnTo>
                <a:lnTo>
                  <a:pt x="360" y="39"/>
                </a:lnTo>
                <a:lnTo>
                  <a:pt x="360" y="57"/>
                </a:lnTo>
                <a:lnTo>
                  <a:pt x="432" y="57"/>
                </a:lnTo>
                <a:lnTo>
                  <a:pt x="432" y="427"/>
                </a:lnTo>
                <a:lnTo>
                  <a:pt x="18" y="427"/>
                </a:lnTo>
                <a:lnTo>
                  <a:pt x="18" y="57"/>
                </a:lnTo>
                <a:lnTo>
                  <a:pt x="88" y="57"/>
                </a:lnTo>
                <a:lnTo>
                  <a:pt x="88" y="39"/>
                </a:lnTo>
                <a:lnTo>
                  <a:pt x="0" y="39"/>
                </a:lnTo>
                <a:close/>
                <a:moveTo>
                  <a:pt x="156" y="39"/>
                </a:moveTo>
                <a:lnTo>
                  <a:pt x="156" y="57"/>
                </a:lnTo>
                <a:lnTo>
                  <a:pt x="295" y="57"/>
                </a:lnTo>
                <a:lnTo>
                  <a:pt x="295" y="39"/>
                </a:lnTo>
                <a:lnTo>
                  <a:pt x="156" y="39"/>
                </a:lnTo>
                <a:close/>
                <a:moveTo>
                  <a:pt x="45" y="124"/>
                </a:moveTo>
                <a:lnTo>
                  <a:pt x="45" y="142"/>
                </a:lnTo>
                <a:lnTo>
                  <a:pt x="405" y="142"/>
                </a:lnTo>
                <a:lnTo>
                  <a:pt x="405" y="124"/>
                </a:lnTo>
                <a:lnTo>
                  <a:pt x="45" y="124"/>
                </a:lnTo>
                <a:close/>
                <a:moveTo>
                  <a:pt x="169" y="212"/>
                </a:moveTo>
                <a:cubicBezTo>
                  <a:pt x="167" y="215"/>
                  <a:pt x="163" y="217"/>
                  <a:pt x="160" y="219"/>
                </a:cubicBezTo>
                <a:cubicBezTo>
                  <a:pt x="156" y="222"/>
                  <a:pt x="152" y="225"/>
                  <a:pt x="147" y="227"/>
                </a:cubicBezTo>
                <a:cubicBezTo>
                  <a:pt x="143" y="229"/>
                  <a:pt x="139" y="231"/>
                  <a:pt x="134" y="233"/>
                </a:cubicBezTo>
                <a:cubicBezTo>
                  <a:pt x="130" y="235"/>
                  <a:pt x="126" y="237"/>
                  <a:pt x="122" y="238"/>
                </a:cubicBezTo>
                <a:lnTo>
                  <a:pt x="122" y="256"/>
                </a:lnTo>
                <a:cubicBezTo>
                  <a:pt x="125" y="255"/>
                  <a:pt x="129" y="254"/>
                  <a:pt x="132" y="253"/>
                </a:cubicBezTo>
                <a:cubicBezTo>
                  <a:pt x="136" y="251"/>
                  <a:pt x="140" y="249"/>
                  <a:pt x="143" y="247"/>
                </a:cubicBezTo>
                <a:cubicBezTo>
                  <a:pt x="146" y="246"/>
                  <a:pt x="150" y="244"/>
                  <a:pt x="153" y="242"/>
                </a:cubicBezTo>
                <a:cubicBezTo>
                  <a:pt x="155" y="240"/>
                  <a:pt x="156" y="238"/>
                  <a:pt x="158" y="237"/>
                </a:cubicBezTo>
                <a:lnTo>
                  <a:pt x="158" y="374"/>
                </a:lnTo>
                <a:lnTo>
                  <a:pt x="176" y="374"/>
                </a:lnTo>
                <a:lnTo>
                  <a:pt x="176" y="212"/>
                </a:lnTo>
                <a:lnTo>
                  <a:pt x="169" y="212"/>
                </a:lnTo>
                <a:close/>
                <a:moveTo>
                  <a:pt x="277" y="213"/>
                </a:moveTo>
                <a:cubicBezTo>
                  <a:pt x="268" y="213"/>
                  <a:pt x="260" y="214"/>
                  <a:pt x="254" y="217"/>
                </a:cubicBezTo>
                <a:cubicBezTo>
                  <a:pt x="248" y="219"/>
                  <a:pt x="241" y="223"/>
                  <a:pt x="236" y="228"/>
                </a:cubicBezTo>
                <a:lnTo>
                  <a:pt x="236" y="247"/>
                </a:lnTo>
                <a:cubicBezTo>
                  <a:pt x="239" y="245"/>
                  <a:pt x="242" y="242"/>
                  <a:pt x="245" y="240"/>
                </a:cubicBezTo>
                <a:cubicBezTo>
                  <a:pt x="248" y="237"/>
                  <a:pt x="251" y="235"/>
                  <a:pt x="254" y="233"/>
                </a:cubicBezTo>
                <a:cubicBezTo>
                  <a:pt x="257" y="232"/>
                  <a:pt x="260" y="231"/>
                  <a:pt x="264" y="230"/>
                </a:cubicBezTo>
                <a:cubicBezTo>
                  <a:pt x="267" y="229"/>
                  <a:pt x="271" y="228"/>
                  <a:pt x="274" y="228"/>
                </a:cubicBezTo>
                <a:cubicBezTo>
                  <a:pt x="278" y="228"/>
                  <a:pt x="282" y="229"/>
                  <a:pt x="286" y="230"/>
                </a:cubicBezTo>
                <a:cubicBezTo>
                  <a:pt x="289" y="231"/>
                  <a:pt x="293" y="233"/>
                  <a:pt x="295" y="235"/>
                </a:cubicBezTo>
                <a:cubicBezTo>
                  <a:pt x="298" y="237"/>
                  <a:pt x="300" y="241"/>
                  <a:pt x="302" y="245"/>
                </a:cubicBezTo>
                <a:cubicBezTo>
                  <a:pt x="303" y="248"/>
                  <a:pt x="303" y="252"/>
                  <a:pt x="303" y="257"/>
                </a:cubicBezTo>
                <a:cubicBezTo>
                  <a:pt x="303" y="261"/>
                  <a:pt x="304" y="266"/>
                  <a:pt x="303" y="269"/>
                </a:cubicBezTo>
                <a:cubicBezTo>
                  <a:pt x="302" y="273"/>
                  <a:pt x="300" y="277"/>
                  <a:pt x="297" y="281"/>
                </a:cubicBezTo>
                <a:cubicBezTo>
                  <a:pt x="295" y="285"/>
                  <a:pt x="291" y="289"/>
                  <a:pt x="288" y="292"/>
                </a:cubicBezTo>
                <a:cubicBezTo>
                  <a:pt x="284" y="296"/>
                  <a:pt x="279" y="300"/>
                  <a:pt x="273" y="304"/>
                </a:cubicBezTo>
                <a:cubicBezTo>
                  <a:pt x="265" y="310"/>
                  <a:pt x="259" y="315"/>
                  <a:pt x="253" y="320"/>
                </a:cubicBezTo>
                <a:cubicBezTo>
                  <a:pt x="248" y="324"/>
                  <a:pt x="243" y="329"/>
                  <a:pt x="240" y="334"/>
                </a:cubicBezTo>
                <a:cubicBezTo>
                  <a:pt x="237" y="339"/>
                  <a:pt x="234" y="343"/>
                  <a:pt x="233" y="348"/>
                </a:cubicBezTo>
                <a:cubicBezTo>
                  <a:pt x="231" y="353"/>
                  <a:pt x="230" y="360"/>
                  <a:pt x="230" y="367"/>
                </a:cubicBezTo>
                <a:lnTo>
                  <a:pt x="230" y="374"/>
                </a:lnTo>
                <a:lnTo>
                  <a:pt x="328" y="374"/>
                </a:lnTo>
                <a:lnTo>
                  <a:pt x="328" y="358"/>
                </a:lnTo>
                <a:lnTo>
                  <a:pt x="250" y="358"/>
                </a:lnTo>
                <a:cubicBezTo>
                  <a:pt x="250" y="353"/>
                  <a:pt x="250" y="349"/>
                  <a:pt x="251" y="346"/>
                </a:cubicBezTo>
                <a:cubicBezTo>
                  <a:pt x="252" y="343"/>
                  <a:pt x="254" y="340"/>
                  <a:pt x="257" y="337"/>
                </a:cubicBezTo>
                <a:cubicBezTo>
                  <a:pt x="259" y="333"/>
                  <a:pt x="263" y="330"/>
                  <a:pt x="268" y="326"/>
                </a:cubicBezTo>
                <a:cubicBezTo>
                  <a:pt x="273" y="322"/>
                  <a:pt x="279" y="318"/>
                  <a:pt x="287" y="313"/>
                </a:cubicBezTo>
                <a:cubicBezTo>
                  <a:pt x="293" y="308"/>
                  <a:pt x="298" y="304"/>
                  <a:pt x="303" y="299"/>
                </a:cubicBezTo>
                <a:cubicBezTo>
                  <a:pt x="307" y="295"/>
                  <a:pt x="310" y="292"/>
                  <a:pt x="313" y="287"/>
                </a:cubicBezTo>
                <a:cubicBezTo>
                  <a:pt x="316" y="283"/>
                  <a:pt x="319" y="278"/>
                  <a:pt x="320" y="273"/>
                </a:cubicBezTo>
                <a:cubicBezTo>
                  <a:pt x="322" y="268"/>
                  <a:pt x="322" y="262"/>
                  <a:pt x="322" y="255"/>
                </a:cubicBezTo>
                <a:cubicBezTo>
                  <a:pt x="322" y="249"/>
                  <a:pt x="321" y="243"/>
                  <a:pt x="318" y="238"/>
                </a:cubicBezTo>
                <a:cubicBezTo>
                  <a:pt x="316" y="232"/>
                  <a:pt x="313" y="227"/>
                  <a:pt x="309" y="224"/>
                </a:cubicBezTo>
                <a:cubicBezTo>
                  <a:pt x="305" y="220"/>
                  <a:pt x="300" y="218"/>
                  <a:pt x="295" y="216"/>
                </a:cubicBezTo>
                <a:cubicBezTo>
                  <a:pt x="289" y="214"/>
                  <a:pt x="283" y="213"/>
                  <a:pt x="277" y="213"/>
                </a:cubicBezTo>
                <a:close/>
              </a:path>
            </a:pathLst>
          </a:custGeom>
          <a:solidFill>
            <a:srgbClr val="808080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Segoe UI" panose="020B0502040204020203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913825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Personal Data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개인정보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POP005-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8133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Personal Data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1003" y="1848064"/>
            <a:ext cx="1111839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Personal Data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4998536" y="4061794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8" name="Rectangle 89"/>
          <p:cNvSpPr>
            <a:spLocks noChangeArrowheads="1"/>
          </p:cNvSpPr>
          <p:nvPr/>
        </p:nvSpPr>
        <p:spPr bwMode="auto">
          <a:xfrm>
            <a:off x="4145303" y="4061794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8230" y="2732275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admin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Rectangle 133"/>
          <p:cNvSpPr>
            <a:spLocks noChangeArrowheads="1"/>
          </p:cNvSpPr>
          <p:nvPr/>
        </p:nvSpPr>
        <p:spPr bwMode="auto">
          <a:xfrm>
            <a:off x="5088230" y="2378959"/>
            <a:ext cx="1440000" cy="22629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 smtClean="0">
                <a:solidFill>
                  <a:schemeClr val="bg2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Yu</a:t>
            </a:r>
            <a:endParaRPr kumimoji="0" lang="en-US" altLang="ko-KR" sz="800" kern="0" dirty="0">
              <a:solidFill>
                <a:schemeClr val="bg2">
                  <a:lumMod val="50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Rectangle 133"/>
          <p:cNvSpPr>
            <a:spLocks noChangeArrowheads="1"/>
          </p:cNvSpPr>
          <p:nvPr/>
        </p:nvSpPr>
        <p:spPr bwMode="auto">
          <a:xfrm>
            <a:off x="5088230" y="3068429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010-2919-9192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989" y="1612585"/>
            <a:ext cx="4260114" cy="29682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82145" y="2732275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Username(ID):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Rectangle 133"/>
          <p:cNvSpPr>
            <a:spLocks noChangeArrowheads="1"/>
          </p:cNvSpPr>
          <p:nvPr/>
        </p:nvSpPr>
        <p:spPr bwMode="auto">
          <a:xfrm>
            <a:off x="3482145" y="2378959"/>
            <a:ext cx="1440000" cy="2262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Owner Name: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Rectangle 133"/>
          <p:cNvSpPr>
            <a:spLocks noChangeArrowheads="1"/>
          </p:cNvSpPr>
          <p:nvPr/>
        </p:nvSpPr>
        <p:spPr bwMode="auto">
          <a:xfrm>
            <a:off x="3482145" y="3078720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Contact Number: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71876" y="1606243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98536" y="295301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4998536" y="2241906"/>
            <a:ext cx="179387" cy="1895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999987" y="260297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38955" y="3938927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985232" y="3931349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8" name="Table 679"/>
          <p:cNvGraphicFramePr/>
          <p:nvPr>
            <p:extLst/>
          </p:nvPr>
        </p:nvGraphicFramePr>
        <p:xfrm>
          <a:off x="9861198" y="605168"/>
          <a:ext cx="2286000" cy="317966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개인정보 수정</a:t>
                      </a:r>
                      <a:r>
                        <a:rPr lang="en-US" altLang="ko-KR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 </a:t>
                      </a: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판매자</a:t>
                      </a:r>
                      <a:r>
                        <a:rPr kumimoji="1" lang="en-US" altLang="ko-KR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/</a:t>
                      </a:r>
                      <a:r>
                        <a:rPr kumimoji="1" lang="ko-KR" altLang="en-US" sz="800" b="1" i="0" u="none" strike="noStrike" kern="1200" cap="none" spc="-6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 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계정이름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031007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연락처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64002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은행 계좌번호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kern="1200" cap="none" spc="-6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값 노출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개인정보로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POP005</a:t>
            </a:r>
          </a:p>
        </p:txBody>
      </p:sp>
      <p:sp>
        <p:nvSpPr>
          <p:cNvPr id="27" name="Rectangle 133"/>
          <p:cNvSpPr>
            <a:spLocks noChangeArrowheads="1"/>
          </p:cNvSpPr>
          <p:nvPr/>
        </p:nvSpPr>
        <p:spPr bwMode="auto">
          <a:xfrm>
            <a:off x="5088230" y="3402404"/>
            <a:ext cx="1440000" cy="34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SHINHAN BANK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XXX-XXX-XXXXXX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9" name="Rectangle 133"/>
          <p:cNvSpPr>
            <a:spLocks noChangeArrowheads="1"/>
          </p:cNvSpPr>
          <p:nvPr/>
        </p:nvSpPr>
        <p:spPr bwMode="auto">
          <a:xfrm>
            <a:off x="3493404" y="3402405"/>
            <a:ext cx="1440000" cy="3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Bank Account: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5001591" y="3297805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cxnSp>
        <p:nvCxnSpPr>
          <p:cNvPr id="6" name="직선 연결선 68"/>
          <p:cNvCxnSpPr/>
          <p:nvPr/>
        </p:nvCxnSpPr>
        <p:spPr>
          <a:xfrm>
            <a:off x="3129915" y="2192020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43520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66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Change Password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비밀번호 변경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 </a:t>
            </a:r>
            <a:endParaRPr lang="en-US" altLang="ko-KR" sz="2800" b="1" kern="1200" dirty="0">
              <a:solidFill>
                <a:prstClr val="white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-POP006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2097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Change Password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3467" y="2544252"/>
            <a:ext cx="1387555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Change Password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Change Password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Rectangle 133"/>
          <p:cNvSpPr>
            <a:spLocks noChangeArrowheads="1"/>
          </p:cNvSpPr>
          <p:nvPr/>
        </p:nvSpPr>
        <p:spPr bwMode="auto">
          <a:xfrm>
            <a:off x="5082210" y="3141606"/>
            <a:ext cx="1440000" cy="216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" name="Rectangle 133"/>
          <p:cNvSpPr>
            <a:spLocks noChangeArrowheads="1"/>
          </p:cNvSpPr>
          <p:nvPr/>
        </p:nvSpPr>
        <p:spPr bwMode="auto">
          <a:xfrm>
            <a:off x="2809875" y="2368550"/>
            <a:ext cx="4326255" cy="20777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Rectangle 133"/>
          <p:cNvSpPr>
            <a:spLocks noChangeArrowheads="1"/>
          </p:cNvSpPr>
          <p:nvPr/>
        </p:nvSpPr>
        <p:spPr bwMode="auto">
          <a:xfrm>
            <a:off x="3476125" y="3141606"/>
            <a:ext cx="1440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800" kern="0" dirty="0">
                <a:solidFill>
                  <a:sysClr val="windowText" lastClr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New Password:</a:t>
            </a:r>
            <a:endParaRPr kumimoji="0" lang="ko-KR" altLang="en-US" sz="800" kern="0" dirty="0">
              <a:solidFill>
                <a:sysClr val="windowText" lastClr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" name="Rectangle 89"/>
          <p:cNvSpPr>
            <a:spLocks noChangeArrowheads="1"/>
          </p:cNvSpPr>
          <p:nvPr/>
        </p:nvSpPr>
        <p:spPr bwMode="auto">
          <a:xfrm>
            <a:off x="4916125" y="3736976"/>
            <a:ext cx="789591" cy="229627"/>
          </a:xfrm>
          <a:prstGeom prst="rect">
            <a:avLst/>
          </a:prstGeom>
          <a:solidFill>
            <a:srgbClr val="00206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Submit</a:t>
            </a:r>
            <a:endParaRPr lang="ko-KR" altLang="en-US" sz="800" b="1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8" name="Rectangle 89"/>
          <p:cNvSpPr>
            <a:spLocks noChangeArrowheads="1"/>
          </p:cNvSpPr>
          <p:nvPr/>
        </p:nvSpPr>
        <p:spPr bwMode="auto">
          <a:xfrm>
            <a:off x="4062892" y="3736976"/>
            <a:ext cx="789591" cy="22962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 latinLnBrk="0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</a:rPr>
              <a:t>Cancel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3413" y="2360495"/>
            <a:ext cx="592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X</a:t>
            </a:r>
            <a:endParaRPr kumimoji="1" lang="ko-KR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1C3D62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93967" y="304536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31" name="Table 679"/>
          <p:cNvGraphicFramePr/>
          <p:nvPr/>
        </p:nvGraphicFramePr>
        <p:xfrm>
          <a:off x="9861198" y="605168"/>
          <a:ext cx="2286000" cy="1869874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비밀번호 변경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ko-KR" altLang="en-US" sz="800" b="1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새로운 비밀번호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저장된 </a:t>
                      </a:r>
                      <a:r>
                        <a:rPr kumimoji="1" lang="ko-KR" altLang="en-US" sz="800" spc="-6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값 입력</a:t>
                      </a:r>
                      <a:endParaRPr kumimoji="1" lang="en-US" altLang="ko-KR" sz="800" b="1" i="0" u="none" strike="noStrike" kern="1200" cap="none" spc="-6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제출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비밀번호로 변경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타원 31"/>
          <p:cNvSpPr/>
          <p:nvPr/>
        </p:nvSpPr>
        <p:spPr>
          <a:xfrm>
            <a:off x="3969848" y="364640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33" name="타원 32"/>
          <p:cNvSpPr/>
          <p:nvPr/>
        </p:nvSpPr>
        <p:spPr>
          <a:xfrm>
            <a:off x="4916125" y="363883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POP006</a:t>
            </a:r>
          </a:p>
        </p:txBody>
      </p:sp>
      <p:cxnSp>
        <p:nvCxnSpPr>
          <p:cNvPr id="7" name="직선 연결선 68"/>
          <p:cNvCxnSpPr/>
          <p:nvPr/>
        </p:nvCxnSpPr>
        <p:spPr>
          <a:xfrm>
            <a:off x="3207385" y="2927985"/>
            <a:ext cx="3752850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761468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13658"/>
            <a:ext cx="12192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latinLnBrk="1">
              <a:lnSpc>
                <a:spcPct val="150000"/>
              </a:lnSpc>
              <a:defRPr/>
            </a:pPr>
            <a:r>
              <a:rPr lang="en-US" altLang="zh-CN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Logout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로그아웃</a:t>
            </a:r>
            <a:r>
              <a:rPr lang="en-US" altLang="ko-KR" sz="2800" b="1" kern="120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-POP007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114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프로젝트 개요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039" y="2386855"/>
            <a:ext cx="3612840" cy="18237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45039" y="3585922"/>
            <a:ext cx="3612840" cy="677978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G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OOD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UCK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IP </a:t>
            </a:r>
            <a:r>
              <a:rPr lang="en-US" altLang="ko-KR" sz="2400" b="1" u="sng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</a:t>
            </a: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8664" y="2872301"/>
            <a:ext cx="2571207" cy="1427241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Layout: </a:t>
            </a:r>
            <a:r>
              <a:rPr lang="en-US" altLang="ko-KR" sz="14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NARU</a:t>
            </a:r>
            <a:endParaRPr lang="ko-KR" altLang="en-US" sz="14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Frontend: </a:t>
            </a:r>
            <a:r>
              <a:rPr lang="en-US" altLang="ko-KR" sz="14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Vue.js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Backend: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SpringBoot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Database: </a:t>
            </a:r>
            <a:r>
              <a:rPr lang="en-US" altLang="ko-KR" sz="14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MariaDB</a:t>
            </a:r>
            <a:endParaRPr lang="en-US" altLang="ko-KR" sz="1400" dirty="0" smtClean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</a:endParaRPr>
          </a:p>
        </p:txBody>
      </p:sp>
      <p:sp>
        <p:nvSpPr>
          <p:cNvPr id="8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7323061" y="239054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6072798" y="3116487"/>
            <a:ext cx="1060167" cy="574766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6728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4314672" y="56893"/>
            <a:ext cx="35208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 &gt; Account Login &gt; Logout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0" latinLnBrk="1" hangingPunct="0"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Logout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276045" y="968537"/>
            <a:ext cx="9503749" cy="0"/>
          </a:xfrm>
          <a:prstGeom prst="line">
            <a:avLst/>
          </a:prstGeom>
          <a:noFill/>
          <a:ln w="3175" cap="flat">
            <a:solidFill>
              <a:schemeClr val="bg1">
                <a:lumMod val="7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06190" y="2649855"/>
            <a:ext cx="2422525" cy="1473835"/>
            <a:chOff x="9811504" y="5761035"/>
            <a:chExt cx="2079460" cy="1101411"/>
          </a:xfrm>
        </p:grpSpPr>
        <p:sp>
          <p:nvSpPr>
            <p:cNvPr id="20" name="직사각형 19"/>
            <p:cNvSpPr/>
            <p:nvPr/>
          </p:nvSpPr>
          <p:spPr>
            <a:xfrm>
              <a:off x="9848945" y="5976107"/>
              <a:ext cx="2042019" cy="88633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11504" y="6196639"/>
              <a:ext cx="2024408" cy="158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 latinLnBrk="1" hangingPunct="0"/>
              <a:r>
                <a:rPr lang="en-US" altLang="ko-KR" sz="800" dirty="0">
                  <a:solidFill>
                    <a:srgbClr val="000000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sym typeface="Helvetica Neue"/>
                </a:rPr>
                <a:t>Do you confirm to log out?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841313" y="5761035"/>
              <a:ext cx="2042019" cy="22052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  <a:miter lim="800000"/>
            </a:ln>
            <a:effectLst/>
          </p:spPr>
          <p:txBody>
            <a:bodyPr wrap="none" lIns="92059" tIns="46030" rIns="92059" bIns="46030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2"/>
                  </a:solidFill>
                  <a:latin typeface="Arial" panose="020B0604020202020204" pitchFamily="34" charset="0"/>
                  <a:ea typeface="Gulim" panose="020B0600000101010101" charset="-127"/>
                  <a:cs typeface="+mn-cs"/>
                </a:defRPr>
              </a:lvl9pPr>
            </a:lstStyle>
            <a:p>
              <a:pPr marL="0" marR="0" lvl="0" indent="0" algn="r" defTabSz="914400" rtl="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1C3D62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Helvetica Neue"/>
                  <a:sym typeface="Helvetica Neue"/>
                </a:rPr>
                <a:t>X</a:t>
              </a:r>
              <a:endParaRPr kumimoji="1" lang="ko-KR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1C3D62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endParaRPr>
            </a:p>
          </p:txBody>
        </p:sp>
        <p:sp>
          <p:nvSpPr>
            <p:cNvPr id="24" name="Rectangle 89"/>
            <p:cNvSpPr>
              <a:spLocks noChangeArrowheads="1"/>
            </p:cNvSpPr>
            <p:nvPr/>
          </p:nvSpPr>
          <p:spPr bwMode="auto">
            <a:xfrm>
              <a:off x="10877571" y="6568560"/>
              <a:ext cx="631934" cy="184067"/>
            </a:xfrm>
            <a:prstGeom prst="rect">
              <a:avLst/>
            </a:prstGeom>
            <a:solidFill>
              <a:srgbClr val="002060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ko-KR" sz="8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Confirm</a:t>
              </a:r>
            </a:p>
          </p:txBody>
        </p:sp>
        <p:sp>
          <p:nvSpPr>
            <p:cNvPr id="25" name="Rectangle 89"/>
            <p:cNvSpPr>
              <a:spLocks noChangeArrowheads="1"/>
            </p:cNvSpPr>
            <p:nvPr/>
          </p:nvSpPr>
          <p:spPr bwMode="auto">
            <a:xfrm>
              <a:off x="10203935" y="6578411"/>
              <a:ext cx="592227" cy="1722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800" kern="0" dirty="0">
                  <a:solidFill>
                    <a:schemeClr val="tx1"/>
                  </a:solidFill>
                  <a:latin typeface="Malgun Gothic" panose="020B0503020000020004" pitchFamily="50" charset="-127"/>
                  <a:ea typeface="Malgun Gothic" panose="020B0503020000020004" pitchFamily="50" charset="-127"/>
                  <a:cs typeface="Calibri" panose="020F0502020204030204" pitchFamily="34" charset="0"/>
                  <a:sym typeface="Helvetica Neue"/>
                </a:rPr>
                <a:t>Cancel</a:t>
              </a:r>
              <a:endPara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4184897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949509" y="3636381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29" name="Table 679"/>
          <p:cNvGraphicFramePr/>
          <p:nvPr/>
        </p:nvGraphicFramePr>
        <p:xfrm>
          <a:off x="9861198" y="605168"/>
          <a:ext cx="2286000" cy="143330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sym typeface="Helvetica Neue"/>
                        </a:rPr>
                        <a:t>로그아웃 팝업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sym typeface="Helvetica Neue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취소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팝업 닫기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확인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계정 로그아웃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575822" y="49792"/>
            <a:ext cx="669702" cy="2127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POP007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2027" y="2660818"/>
            <a:ext cx="608496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Logout</a:t>
            </a:r>
            <a:endParaRPr lang="en-US" altLang="ko-KR" sz="1200" b="1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441382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기술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22246" y="3067495"/>
            <a:ext cx="2646438" cy="1502229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noAutofit/>
          </a:bodyPr>
          <a:lstStyle/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실시간 검색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Ajax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Token: </a:t>
            </a:r>
            <a:r>
              <a:rPr lang="en-US" altLang="ko-KR" sz="1200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Json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 Web Token</a:t>
            </a:r>
          </a:p>
          <a:p>
            <a:pPr algn="l"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유저 권한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200" b="1" dirty="0" err="1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인터셉터</a:t>
            </a:r>
            <a:r>
              <a:rPr lang="en-US" altLang="ko-KR" sz="12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: </a:t>
            </a:r>
            <a:r>
              <a:rPr lang="en-US" altLang="ko-KR" sz="12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</a:rPr>
              <a:t>Route Guards</a:t>
            </a:r>
          </a:p>
        </p:txBody>
      </p:sp>
      <p:sp>
        <p:nvSpPr>
          <p:cNvPr id="4" name="사각형: 둥근 모서리 2">
            <a:extLst>
              <a:ext uri="{FF2B5EF4-FFF2-40B4-BE49-F238E27FC236}">
                <a16:creationId xmlns:a16="http://schemas.microsoft.com/office/drawing/2014/main" id="{B89F0F39-69DB-31CC-A7D3-B0DDEA168071}"/>
              </a:ext>
            </a:extLst>
          </p:cNvPr>
          <p:cNvSpPr/>
          <p:nvPr/>
        </p:nvSpPr>
        <p:spPr>
          <a:xfrm>
            <a:off x="5544380" y="2600806"/>
            <a:ext cx="1001085" cy="399555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ln>
                  <a:solidFill>
                    <a:srgbClr val="FFFFFF">
                      <a:alpha val="0"/>
                    </a:srgbClr>
                  </a:solidFill>
                </a:ln>
                <a:latin typeface="+mj-ea"/>
                <a:ea typeface="+mj-ea"/>
              </a:rPr>
              <a:t>기술</a:t>
            </a:r>
            <a:endParaRPr lang="ko-KR" altLang="en-US" sz="1200" b="1" dirty="0">
              <a:ln>
                <a:solidFill>
                  <a:srgbClr val="FFFFFF">
                    <a:alpha val="0"/>
                  </a:srgbClr>
                </a:solidFill>
              </a:ln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9480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테이블정의서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컬럼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48" y="829491"/>
            <a:ext cx="8282363" cy="562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405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동통코드속성목록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9" y="1254034"/>
            <a:ext cx="5622967" cy="46777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0" y="2383971"/>
            <a:ext cx="6255566" cy="24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103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판매용 폰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번호 조회 웹 목록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99527"/>
              </p:ext>
            </p:extLst>
          </p:nvPr>
        </p:nvGraphicFramePr>
        <p:xfrm>
          <a:off x="556954" y="916327"/>
          <a:ext cx="11061798" cy="5134999"/>
        </p:xfrm>
        <a:graphic>
          <a:graphicData uri="http://schemas.openxmlformats.org/drawingml/2006/table">
            <a:tbl>
              <a:tblPr/>
              <a:tblGrid>
                <a:gridCol w="66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13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1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39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</a:t>
                      </a:r>
                      <a:r>
                        <a:rPr lang="en-US" altLang="ko-KR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ID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 </a:t>
                      </a:r>
                      <a:r>
                        <a:rPr lang="ko-KR" altLang="en-US" sz="900" b="1" i="0" u="none" strike="noStrike" dirty="0" err="1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한글명</a:t>
                      </a:r>
                      <a:endParaRPr lang="ko-KR" altLang="en-US" sz="900" b="1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화면구분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1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한글 설명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Search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검색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Customers Phone </a:t>
                      </a: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 Inquiry and Search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고객들이 폰 번호 조회 및 검색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로그인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Login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로그인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Manage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Management 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관리 페이지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80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SC004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SC005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</a:t>
                      </a:r>
                    </a:p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Settlement Completed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Sales Commission Settlement Completed Page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 완료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페이지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of Each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Sales Status Inquiry Pop-up by Prefix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국번 별 판매 현황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조회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Upload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업로드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 Number Upload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폰 번호 업로드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Edit Phone Number</a:t>
                      </a:r>
                      <a:endParaRPr lang="ko-KR" altLang="en-US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Edit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편집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Delete Phone Number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dirty="0">
                          <a:effectLst/>
                          <a:latin typeface="Malgun Gothic" panose="020B0503020000020004" pitchFamily="50" charset="-127"/>
                          <a:sym typeface="+mn-ea"/>
                        </a:rPr>
                        <a:t>폰 번호 삭제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Phone Number Delete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폰 번호 삭제 팝업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Personal 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개인정보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Personal Data Inquiry and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개인정보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조회 및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Change Password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비밀번호 변경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Password Change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계정 비밀번호 변경 </a:t>
                      </a: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3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POP007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Logout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로그아웃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0" algn="ctr" fontAlgn="ctr">
                        <a:buFontTx/>
                        <a:buNone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Popup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 dirty="0"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Account Logout pop-up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effectLst/>
                          <a:latin typeface="Malgun Gothic" panose="020B0503020000020004" pitchFamily="50" charset="-127"/>
                          <a:ea typeface="+mn-ea"/>
                        </a:rPr>
                        <a:t>계정 로그아웃 팝업</a:t>
                      </a:r>
                      <a:endParaRPr lang="en-US" altLang="ko-KR" sz="900" b="0" i="0" u="none" strike="noStrike" dirty="0"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047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폰 번호 판매 </a:t>
            </a:r>
            <a:r>
              <a:rPr lang="ko-KR" altLang="en-US" sz="14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프로세스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2367719" y="3764203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 결제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365673" y="237427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43" name="직선 화살표 연결선 42"/>
          <p:cNvCxnSpPr>
            <a:stCxn id="39" idx="2"/>
            <a:endCxn id="166" idx="0"/>
          </p:cNvCxnSpPr>
          <p:nvPr/>
        </p:nvCxnSpPr>
        <p:spPr>
          <a:xfrm>
            <a:off x="2989443" y="2735634"/>
            <a:ext cx="2228" cy="339595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직선 화살표 연결선 46"/>
          <p:cNvCxnSpPr>
            <a:stCxn id="166" idx="2"/>
            <a:endCxn id="30" idx="0"/>
          </p:cNvCxnSpPr>
          <p:nvPr/>
        </p:nvCxnSpPr>
        <p:spPr>
          <a:xfrm flipH="1">
            <a:off x="2991489" y="3436585"/>
            <a:ext cx="182" cy="32761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직사각형 59"/>
          <p:cNvSpPr/>
          <p:nvPr/>
        </p:nvSpPr>
        <p:spPr bwMode="auto">
          <a:xfrm>
            <a:off x="4292979" y="1619291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149991" y="790575"/>
            <a:ext cx="56348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2143519" y="1158734"/>
            <a:ext cx="5641752" cy="36518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3876756" y="919267"/>
            <a:ext cx="1922307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판매자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889139" y="790575"/>
            <a:ext cx="3906779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68" name="직선 연결선 67"/>
          <p:cNvCxnSpPr/>
          <p:nvPr/>
        </p:nvCxnSpPr>
        <p:spPr>
          <a:xfrm flipV="1">
            <a:off x="7889139" y="1162050"/>
            <a:ext cx="3906779" cy="8857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직선 화살표 연결선 71"/>
          <p:cNvCxnSpPr>
            <a:stCxn id="60" idx="1"/>
            <a:endCxn id="39" idx="0"/>
          </p:cNvCxnSpPr>
          <p:nvPr/>
        </p:nvCxnSpPr>
        <p:spPr>
          <a:xfrm flipH="1">
            <a:off x="2989443" y="1799969"/>
            <a:ext cx="1303536" cy="574309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직사각형 79"/>
          <p:cNvSpPr/>
          <p:nvPr/>
        </p:nvSpPr>
        <p:spPr bwMode="auto">
          <a:xfrm>
            <a:off x="6212914" y="5747328"/>
            <a:ext cx="1241456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33" name="직선 화살표 연결선 132"/>
          <p:cNvCxnSpPr>
            <a:stCxn id="30" idx="2"/>
            <a:endCxn id="110" idx="1"/>
          </p:cNvCxnSpPr>
          <p:nvPr/>
        </p:nvCxnSpPr>
        <p:spPr>
          <a:xfrm>
            <a:off x="2991489" y="4125559"/>
            <a:ext cx="1299261" cy="910147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0" name="직사각형 109"/>
          <p:cNvSpPr/>
          <p:nvPr/>
        </p:nvSpPr>
        <p:spPr bwMode="auto">
          <a:xfrm>
            <a:off x="4290750" y="4855028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5" name="모서리가 둥근 직사각형 66"/>
          <p:cNvSpPr/>
          <p:nvPr/>
        </p:nvSpPr>
        <p:spPr>
          <a:xfrm>
            <a:off x="127528" y="790575"/>
            <a:ext cx="1896641" cy="5695950"/>
          </a:xfrm>
          <a:prstGeom prst="roundRect">
            <a:avLst>
              <a:gd name="adj" fmla="val 3480"/>
            </a:avLst>
          </a:prstGeom>
          <a:grpFill/>
          <a:ln w="6350" cap="flat">
            <a:solidFill>
              <a:schemeClr val="bg1">
                <a:lumMod val="85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ko-KR" altLang="en-US" sz="1000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57" name="직선 연결선 56"/>
          <p:cNvCxnSpPr/>
          <p:nvPr/>
        </p:nvCxnSpPr>
        <p:spPr>
          <a:xfrm>
            <a:off x="127527" y="1203995"/>
            <a:ext cx="1896642" cy="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TextBox 58"/>
          <p:cNvSpPr txBox="1"/>
          <p:nvPr/>
        </p:nvSpPr>
        <p:spPr>
          <a:xfrm>
            <a:off x="127527" y="924690"/>
            <a:ext cx="189204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프로세스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478422" y="57473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수수료 정산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78425" y="3129928"/>
            <a:ext cx="1185469" cy="995629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96" name="직선 화살표 연결선 95"/>
          <p:cNvCxnSpPr>
            <a:stCxn id="90" idx="2"/>
            <a:endCxn id="164" idx="0"/>
          </p:cNvCxnSpPr>
          <p:nvPr/>
        </p:nvCxnSpPr>
        <p:spPr>
          <a:xfrm flipH="1">
            <a:off x="1071157" y="4125557"/>
            <a:ext cx="3" cy="729471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직선 화살표 연결선 96"/>
          <p:cNvCxnSpPr>
            <a:stCxn id="164" idx="2"/>
            <a:endCxn id="89" idx="0"/>
          </p:cNvCxnSpPr>
          <p:nvPr/>
        </p:nvCxnSpPr>
        <p:spPr>
          <a:xfrm>
            <a:off x="1071157" y="5216384"/>
            <a:ext cx="0" cy="530944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직사각형 98"/>
          <p:cNvSpPr/>
          <p:nvPr/>
        </p:nvSpPr>
        <p:spPr bwMode="auto">
          <a:xfrm>
            <a:off x="478424" y="162431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</a:rPr>
              <a:t>판매 번호 등록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00" name="직사각형 99"/>
          <p:cNvSpPr/>
          <p:nvPr/>
        </p:nvSpPr>
        <p:spPr bwMode="auto">
          <a:xfrm>
            <a:off x="478423" y="2393724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번호확인 및 구매결정</a:t>
            </a:r>
            <a:endParaRPr lang="en-US" altLang="ko-KR" sz="800" kern="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02" name="직선 화살표 연결선 101"/>
          <p:cNvCxnSpPr>
            <a:stCxn id="99" idx="2"/>
            <a:endCxn id="100" idx="0"/>
          </p:cNvCxnSpPr>
          <p:nvPr/>
        </p:nvCxnSpPr>
        <p:spPr>
          <a:xfrm flipH="1">
            <a:off x="1071158" y="1985674"/>
            <a:ext cx="1" cy="40805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" name="직선 화살표 연결선 102"/>
          <p:cNvCxnSpPr>
            <a:stCxn id="100" idx="2"/>
            <a:endCxn id="90" idx="0"/>
          </p:cNvCxnSpPr>
          <p:nvPr/>
        </p:nvCxnSpPr>
        <p:spPr>
          <a:xfrm>
            <a:off x="1071158" y="2755080"/>
            <a:ext cx="2" cy="374848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직선 연결선 110"/>
          <p:cNvCxnSpPr/>
          <p:nvPr/>
        </p:nvCxnSpPr>
        <p:spPr>
          <a:xfrm>
            <a:off x="3954075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직선 연결선 117"/>
          <p:cNvCxnSpPr/>
          <p:nvPr/>
        </p:nvCxnSpPr>
        <p:spPr>
          <a:xfrm>
            <a:off x="5799464" y="790575"/>
            <a:ext cx="0" cy="5695950"/>
          </a:xfrm>
          <a:prstGeom prst="line">
            <a:avLst/>
          </a:prstGeom>
          <a:noFill/>
          <a:ln w="3175" cap="flat">
            <a:solidFill>
              <a:schemeClr val="bg1">
                <a:lumMod val="85000"/>
              </a:schemeClr>
            </a:solidFill>
            <a:prstDash val="solid"/>
            <a:bevel/>
            <a:tailEnd type="non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직사각형 163"/>
          <p:cNvSpPr/>
          <p:nvPr/>
        </p:nvSpPr>
        <p:spPr bwMode="auto">
          <a:xfrm>
            <a:off x="478422" y="4855028"/>
            <a:ext cx="118546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판매 완료</a:t>
            </a:r>
            <a:endParaRPr kumimoji="0" lang="en-US" altLang="ko-KR" sz="8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 bwMode="auto">
          <a:xfrm>
            <a:off x="2367901" y="3075229"/>
            <a:ext cx="1247539" cy="361356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8000" rIns="18000" anchor="ctr"/>
          <a:lstStyle/>
          <a:p>
            <a:pPr lvl="0" algn="ctr">
              <a:defRPr/>
            </a:pPr>
            <a:r>
              <a:rPr lang="ko-KR" altLang="en-US" sz="8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주문</a:t>
            </a:r>
            <a:endParaRPr lang="en-US" altLang="ko-KR" sz="8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77" name="직선 화살표 연결선 176"/>
          <p:cNvCxnSpPr>
            <a:stCxn id="110" idx="3"/>
            <a:endCxn id="80" idx="1"/>
          </p:cNvCxnSpPr>
          <p:nvPr/>
        </p:nvCxnSpPr>
        <p:spPr>
          <a:xfrm>
            <a:off x="5538289" y="5035706"/>
            <a:ext cx="674625" cy="892300"/>
          </a:xfrm>
          <a:prstGeom prst="straightConnector1">
            <a:avLst/>
          </a:prstGeom>
          <a:noFill/>
          <a:ln w="3175" cap="flat">
            <a:solidFill>
              <a:schemeClr val="tx1">
                <a:lumMod val="50000"/>
                <a:lumOff val="50000"/>
              </a:schemeClr>
            </a:solidFill>
            <a:prstDash val="solid"/>
            <a:bevel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4" name="TextBox 183"/>
          <p:cNvSpPr txBox="1"/>
          <p:nvPr/>
        </p:nvSpPr>
        <p:spPr>
          <a:xfrm>
            <a:off x="2149990" y="930148"/>
            <a:ext cx="1813651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고객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90406" y="924690"/>
            <a:ext cx="2094464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ko-KR" altLang="en-US" sz="1000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관리자</a:t>
            </a:r>
            <a:endParaRPr kumimoji="0" lang="ko-KR" altLang="en-US" sz="1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algun Gothic" panose="020B0503020000020004" pitchFamily="50" charset="-127"/>
              <a:ea typeface="Malgun Gothic" panose="020B0503020000020004" pitchFamily="50" charset="-127"/>
              <a:sym typeface="Helvetica Neue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7687708" y="915833"/>
            <a:ext cx="4108210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ko-KR" altLang="en-US" sz="1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algun Gothic" panose="020B0503020000020004" pitchFamily="50" charset="-127"/>
                <a:ea typeface="Malgun Gothic" panose="020B0503020000020004" pitchFamily="50" charset="-127"/>
                <a:sym typeface="Helvetica Neue"/>
              </a:rPr>
              <a:t>폰 번호 판매 정의</a:t>
            </a:r>
          </a:p>
        </p:txBody>
      </p:sp>
      <p:graphicFrame>
        <p:nvGraphicFramePr>
          <p:cNvPr id="239" name="표 238"/>
          <p:cNvGraphicFramePr>
            <a:graphicFrameLocks noGrp="1"/>
          </p:cNvGraphicFramePr>
          <p:nvPr/>
        </p:nvGraphicFramePr>
        <p:xfrm>
          <a:off x="8016982" y="1287308"/>
          <a:ext cx="3674667" cy="1783563"/>
        </p:xfrm>
        <a:graphic>
          <a:graphicData uri="http://schemas.openxmlformats.org/drawingml/2006/table">
            <a:tbl>
              <a:tblPr firstRow="1" bandRow="1"/>
              <a:tblGrid>
                <a:gridCol w="1185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</a:rPr>
                        <a:t>상세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26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 번호 등록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판매재가 </a:t>
                      </a:r>
                      <a:r>
                        <a:rPr kumimoji="0" lang="ko-KR" altLang="en-US" sz="8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+mn-ea"/>
                        </a:rPr>
                        <a:t>판매용 </a:t>
                      </a: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정보 업로드한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kern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번호확인 및 구매결정</a:t>
                      </a:r>
                      <a:endParaRPr lang="en-US" altLang="ko-KR" sz="800" kern="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판매중인 폰 번호를 구매 결정한 상태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6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주문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고객이 판매자에게 구매의사를 전달 및 결제한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완료</a:t>
                      </a:r>
                      <a:endParaRPr kumimoji="0" lang="en-US" altLang="ko-KR" sz="800" b="0" i="0" u="none" strike="noStrike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고객과 판매자가 거래가 완료된 상태</a:t>
                      </a:r>
                      <a:endParaRPr kumimoji="0" lang="en-US" altLang="ko-KR" sz="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 Semilight" panose="020B0502040204020203" pitchFamily="34" charset="-128"/>
                        <a:ea typeface="Malgun Gothic Semilight" panose="020B0502040204020203" pitchFamily="34" charset="-128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80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</a:rPr>
                        <a:t>판매 수수료 정산</a:t>
                      </a:r>
                      <a:endParaRPr lang="en-US" altLang="ko-KR" sz="800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ko-KR" altLang="en-US" sz="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 Semilight" panose="020B0502040204020203" pitchFamily="34" charset="-128"/>
                          <a:ea typeface="Malgun Gothic Semilight" panose="020B0502040204020203" pitchFamily="34" charset="-128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관리자가 판매자에게 수수료 정산을 완료된 상태 </a:t>
                      </a:r>
                    </a:p>
                  </a:txBody>
                  <a:tcPr marL="90000" marR="90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063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957904"/>
            <a:ext cx="12192000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kern="1200" dirty="0" smtClean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시연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8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Search Phone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폰 번호 검색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-SC001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591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77718" y="971410"/>
          <a:ext cx="8733023" cy="337440"/>
        </p:xfrm>
        <a:graphic>
          <a:graphicData uri="http://schemas.openxmlformats.org/drawingml/2006/table">
            <a:tbl>
              <a:tblPr firstRow="1" bandRow="1"/>
              <a:tblGrid>
                <a:gridCol w="6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84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Phone</a:t>
                      </a:r>
                    </a:p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number: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Category: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79"/>
          <p:cNvGraphicFramePr/>
          <p:nvPr/>
        </p:nvGraphicFramePr>
        <p:xfrm>
          <a:off x="9861790" y="605168"/>
          <a:ext cx="2286000" cy="6294720"/>
        </p:xfrm>
        <a:graphic>
          <a:graphicData uri="http://schemas.openxmlformats.org/drawingml/2006/table">
            <a:tbl>
              <a:tblPr/>
              <a:tblGrid>
                <a:gridCol w="302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75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*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폰 번호 검색 페이지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1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 실시간 검색창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1-1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검색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폰 번호</a:t>
                      </a:r>
                      <a:r>
                        <a:rPr kumimoji="1" lang="en-US" altLang="ko-KR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입력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1-2</a:t>
                      </a: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검색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카테고리 </a:t>
                      </a: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: </a:t>
                      </a:r>
                      <a:r>
                        <a:rPr lang="ko-KR" altLang="en-US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설정된 카테고리에 카테고리가 포함되는 폰 번호 검색</a:t>
                      </a:r>
                      <a:endParaRPr lang="en-US" altLang="ko-KR" sz="800" b="0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Char char="-"/>
                        <a:defRPr sz="1800" b="0" i="0"/>
                      </a:pPr>
                      <a:r>
                        <a:rPr lang="en-US" altLang="ko-KR" sz="800" b="0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0.1.2.3 SERIES | 0.1.9 SERIRES | 1314 SERIES | 520 SERIES | AAA SERIES | SERIES | ABBA SERIES | ABBB SERIES | BOSS SERIES | ONG 88 SERIES | OTHER SERIES | YEAR SERIES | ETC. |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1-3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최저가격 </a:t>
                      </a:r>
                      <a:endParaRPr lang="en-US" altLang="ko-KR" sz="800" b="1" i="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ko-KR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1-4 </a:t>
                      </a:r>
                      <a:r>
                        <a:rPr lang="ko-KR" altLang="en-US" sz="800" b="1" i="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최고가격 </a:t>
                      </a:r>
                      <a:endParaRPr lang="en-US" altLang="ko-KR" sz="800" b="1" i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ko-KR" sz="800" b="1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- </a:t>
                      </a:r>
                      <a:r>
                        <a:rPr kumimoji="1" lang="ko-KR" altLang="en-US" sz="800" b="0" i="0" kern="1200" spc="-60" baseline="0" noProof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가격  범위 입력</a:t>
                      </a:r>
                      <a:endParaRPr kumimoji="1" lang="en-US" altLang="ko-KR" sz="800" b="0" i="0" kern="1200" spc="-60" baseline="0" noProof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2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조회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입력 조건대로 데이터 생성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3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초기화</a:t>
                      </a:r>
                      <a:endParaRPr kumimoji="1" lang="en-US" altLang="ko-KR" sz="800" b="1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모든 입력 조건 초기화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4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ko-KR" altLang="en-US" sz="800" b="1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폰 번호 목록</a:t>
                      </a:r>
                      <a:endParaRPr kumimoji="1" lang="en-US" altLang="ko-KR" sz="800" b="0" i="0" kern="1200" spc="-60" baseline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PREFIX NUMBER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| CATEGORY | PHONE NO | PRICE (MYR/RM) | PRICE (KRW/WON) | STATUS | UPLOAD DATE | OWNER | CONTACT NUMBER (WHATSAPP) |</a:t>
                      </a:r>
                    </a:p>
                  </a:txBody>
                  <a:tcPr marL="72009" marR="72009" marT="71983" marB="71983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5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국번 별 판매 현황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국번 별 판매 현황 팝업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(POP001)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08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defRPr sz="1800" b="0" i="0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나눔고딕"/>
                          <a:sym typeface="나눔고딕"/>
                        </a:rPr>
                        <a:t>6</a:t>
                      </a:r>
                      <a:endParaRPr sz="8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나눔고딕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lang="ko-KR" altLang="en-US" sz="800" b="1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Helvetica Neue"/>
                          <a:sym typeface="Helvetica Neue"/>
                        </a:rPr>
                        <a:t>판매자 로그인 </a:t>
                      </a:r>
                      <a:endParaRPr lang="en-US" altLang="ko-KR" sz="800" b="1" dirty="0">
                        <a:solidFill>
                          <a:srgbClr val="000000"/>
                        </a:solidFill>
                        <a:latin typeface="Malgun Gothic" panose="020B0503020000020004" pitchFamily="50" charset="-127"/>
                        <a:ea typeface="+mn-ea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 sz="1800" b="0" i="0"/>
                      </a:pPr>
                      <a:r>
                        <a:rPr kumimoji="1" lang="en-US" altLang="ko-KR" sz="800" b="1" i="0" kern="1200" spc="-60" baseline="0" dirty="0">
                          <a:solidFill>
                            <a:srgbClr val="000000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  <a:sym typeface="Helvetica Neue"/>
                        </a:rPr>
                        <a:t>- 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클릭 시 판매자 로그인 상세 페이지</a:t>
                      </a:r>
                      <a:r>
                        <a:rPr kumimoji="1" lang="en-US" altLang="ko-KR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(SC002)</a:t>
                      </a:r>
                      <a:r>
                        <a:rPr kumimoji="1" lang="ko-KR" altLang="en-US" sz="800" b="0" i="0" kern="1200" spc="-60" baseline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 호출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나눔고딕"/>
                      </a:endParaRPr>
                    </a:p>
                  </a:txBody>
                  <a:tcPr marL="72000" marR="72000" marT="72000" marB="72000" anchor="ctr" horzOverflow="overflow">
                    <a:lnL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1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314672" y="56893"/>
            <a:ext cx="2457064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96390" y="658993"/>
            <a:ext cx="17466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2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74887" y="896533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91991" y="56893"/>
            <a:ext cx="165676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b="1" kern="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Search Phone Number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1077" y="56893"/>
            <a:ext cx="868330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dirty="0">
                <a:solidFill>
                  <a:srgbClr val="11111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BO</a:t>
            </a:r>
            <a:endParaRPr lang="ko-KR" altLang="en-US" sz="800" dirty="0">
              <a:solidFill>
                <a:srgbClr val="11111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058839" y="5881117"/>
            <a:ext cx="835252" cy="413146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Account Login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466385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오정택</a:t>
            </a: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53" name="Rectangle 119"/>
          <p:cNvSpPr>
            <a:spLocks noChangeArrowheads="1"/>
          </p:cNvSpPr>
          <p:nvPr/>
        </p:nvSpPr>
        <p:spPr bwMode="auto">
          <a:xfrm>
            <a:off x="1323939" y="1035904"/>
            <a:ext cx="986191" cy="21278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321648" y="908170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1-1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2997676" y="894577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4959926" y="5799710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6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60462" y="5387005"/>
            <a:ext cx="872033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69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 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| </a:t>
            </a:r>
            <a:r>
              <a:rPr kumimoji="1" lang="en-US" altLang="ko-KR" sz="800" b="0" i="0" dirty="0">
                <a:solidFill>
                  <a:srgbClr val="C00000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1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</a:t>
            </a:r>
            <a:r>
              <a:rPr kumimoji="1" lang="en-US" altLang="ko-KR" sz="800" b="0" i="0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2</a:t>
            </a:r>
            <a:r>
              <a:rPr kumimoji="1" lang="en-US" altLang="ko-KR" sz="800" b="0" i="0" dirty="0">
                <a:solidFill>
                  <a:srgbClr val="292929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 pitchFamily="18" charset="2"/>
              </a:rPr>
              <a:t> | 3 | 4 | 5 | 6 | 7 | 8 | 9 | 10 | </a:t>
            </a:r>
            <a:r>
              <a:rPr kumimoji="1" lang="en-US" altLang="ko-KR" sz="800" b="0" i="0" dirty="0">
                <a:solidFill>
                  <a:prstClr val="black"/>
                </a:solidFill>
                <a:latin typeface="Malgun Gothic" panose="020B0503020000020004" pitchFamily="50" charset="-127"/>
                <a:ea typeface="Malgun Gothic" panose="020B0503020000020004" pitchFamily="50" charset="-127"/>
                <a:sym typeface="Webdings" panose="05030102010509060703"/>
              </a:rPr>
              <a:t> </a:t>
            </a:r>
            <a:endParaRPr kumimoji="1" lang="en-US" altLang="ko-KR" sz="800" b="0" i="0" dirty="0">
              <a:solidFill>
                <a:prstClr val="black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/>
          </p:nvPr>
        </p:nvGraphicFramePr>
        <p:xfrm>
          <a:off x="677719" y="1452812"/>
          <a:ext cx="8741876" cy="3792008"/>
        </p:xfrm>
        <a:graphic>
          <a:graphicData uri="http://schemas.openxmlformats.org/drawingml/2006/table">
            <a:tbl>
              <a:tblPr firstRow="1" bandRow="1"/>
              <a:tblGrid>
                <a:gridCol w="655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4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23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83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07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1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PREFIX </a:t>
                      </a: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CATEGORY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PHONE</a:t>
                      </a:r>
                      <a:r>
                        <a:rPr lang="ko-KR" altLang="en-US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 </a:t>
                      </a:r>
                      <a:r>
                        <a:rPr lang="en-US" altLang="ko-KR" sz="800" b="0" i="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NUMBER</a:t>
                      </a:r>
                      <a:endParaRPr lang="ko-KR" altLang="en-US" sz="800" b="0" i="0" dirty="0"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PRICE (MYR/RM)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+mn-ea"/>
                          <a:cs typeface="Malgun Gothic Semilight" panose="020B0502040204020203" pitchFamily="34" charset="-128"/>
                        </a:rPr>
                        <a:t>PRICE (KRW/WON)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+mn-ea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STATUS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UPLOAD DATE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OWNER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CONTACT NUMBER</a:t>
                      </a:r>
                      <a:r>
                        <a:rPr lang="zh-CN" altLang="en-US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↓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  <a:p>
                      <a:pPr algn="ctr" latinLnBrk="1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</a:rPr>
                        <a:t>(WhatsApp)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NORMAL </a:t>
                      </a:r>
                    </a:p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010-6737-0741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15,000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2024-08-11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012-3456-7890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9,999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JAMES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010-2919-9192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AAA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012-5556-7890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8,000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LUCY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010-5649-8711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60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ABC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012-4456-7890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5,500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  <a:sym typeface="Malgun Gothic" panose="020B0503020000020004" pitchFamily="50" charset="-127"/>
                        </a:rPr>
                        <a:t>29,000,000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800" kern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2024-07-22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014-3355-5533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KIM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010-8878-4192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60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014</a:t>
                      </a: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AB SERIES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latin typeface="Malgun Gothic" panose="020B0503020000020004" pitchFamily="50" charset="-127"/>
                          <a:ea typeface="+mn-ea"/>
                        </a:rPr>
                        <a:t>014-4455-5533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6,000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17,000,000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 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Helvetica Neue"/>
                          <a:sym typeface="Malgun Gothic" panose="020B0503020000020004" pitchFamily="50" charset="-127"/>
                        </a:rPr>
                        <a:t>Selling</a:t>
                      </a:r>
                      <a:endParaRPr kumimoji="0" lang="en-US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Helvetica Neue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694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Malgun Gothic Semilight" panose="020B0502040204020203" pitchFamily="34" charset="-128"/>
                          <a:sym typeface="Malgun Gothic" panose="020B0503020000020004" pitchFamily="50" charset="-127"/>
                        </a:rPr>
                        <a:t>2024-04-21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Malgun Gothic Semilight" panose="020B0502040204020203" pitchFamily="34" charset="-128"/>
                        <a:sym typeface="Malgun Gothic" panose="020B0503020000020004" pitchFamily="50" charset="-127"/>
                      </a:endParaRPr>
                    </a:p>
                  </a:txBody>
                  <a:tcPr marL="72000" marR="72000" marT="46800" marB="468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Malgun Gothic" panose="020B0503020000020004" pitchFamily="50" charset="-127"/>
                          <a:ea typeface="Malgun Gothic" panose="020B0503020000020004" pitchFamily="50" charset="-127"/>
                          <a:cs typeface="+mn-cs"/>
                        </a:rPr>
                        <a:t>PARK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010-5119-9941</a:t>
                      </a:r>
                      <a:endParaRPr lang="ko-KR" altLang="en-US" sz="800" dirty="0"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690649" y="2686444"/>
            <a:ext cx="8723215" cy="423665"/>
            <a:chOff x="179039" y="4218489"/>
            <a:chExt cx="2160713" cy="359347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179039" y="4224737"/>
              <a:ext cx="2160000" cy="353099"/>
            </a:xfrm>
            <a:prstGeom prst="rect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  <p:sp>
          <p:nvSpPr>
            <p:cNvPr id="112" name="자유형 61"/>
            <p:cNvSpPr/>
            <p:nvPr/>
          </p:nvSpPr>
          <p:spPr>
            <a:xfrm>
              <a:off x="179512" y="4218489"/>
              <a:ext cx="2160240" cy="265044"/>
            </a:xfrm>
            <a:custGeom>
              <a:avLst/>
              <a:gdLst>
                <a:gd name="connsiteX0" fmla="*/ 0 w 1928192"/>
                <a:gd name="connsiteY0" fmla="*/ 0 h 265044"/>
                <a:gd name="connsiteX1" fmla="*/ 622852 w 1928192"/>
                <a:gd name="connsiteY1" fmla="*/ 212035 h 265044"/>
                <a:gd name="connsiteX2" fmla="*/ 1305339 w 1928192"/>
                <a:gd name="connsiteY2" fmla="*/ 53009 h 265044"/>
                <a:gd name="connsiteX3" fmla="*/ 1928192 w 1928192"/>
                <a:gd name="connsiteY3" fmla="*/ 265044 h 265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192" h="265044">
                  <a:moveTo>
                    <a:pt x="0" y="0"/>
                  </a:moveTo>
                  <a:cubicBezTo>
                    <a:pt x="202648" y="101600"/>
                    <a:pt x="405296" y="203200"/>
                    <a:pt x="622852" y="212035"/>
                  </a:cubicBezTo>
                  <a:cubicBezTo>
                    <a:pt x="840408" y="220870"/>
                    <a:pt x="1087782" y="44174"/>
                    <a:pt x="1305339" y="53009"/>
                  </a:cubicBezTo>
                  <a:cubicBezTo>
                    <a:pt x="1522896" y="61844"/>
                    <a:pt x="1825488" y="231913"/>
                    <a:pt x="1928192" y="265044"/>
                  </a:cubicBezTo>
                </a:path>
              </a:pathLst>
            </a:custGeom>
            <a:grpFill/>
            <a:ln w="127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algun Gothic" panose="020B0503020000020004" pitchFamily="50" charset="-127"/>
                <a:ea typeface="Malgun Gothic" panose="020B0503020000020004" pitchFamily="50" charset="-127"/>
              </a:endParaRPr>
            </a:p>
          </p:txBody>
        </p:sp>
      </p:grpSp>
      <p:sp>
        <p:nvSpPr>
          <p:cNvPr id="124" name="타원 123"/>
          <p:cNvSpPr/>
          <p:nvPr/>
        </p:nvSpPr>
        <p:spPr>
          <a:xfrm>
            <a:off x="543676" y="1354728"/>
            <a:ext cx="179387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033436" y="982700"/>
          <a:ext cx="3947372" cy="317629"/>
        </p:xfrm>
        <a:graphic>
          <a:graphicData uri="http://schemas.openxmlformats.org/drawingml/2006/table">
            <a:tbl>
              <a:tblPr firstRow="1" bandRow="1"/>
              <a:tblGrid>
                <a:gridCol w="102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Range(Min):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19"/>
          <p:cNvSpPr>
            <a:spLocks noChangeArrowheads="1"/>
          </p:cNvSpPr>
          <p:nvPr/>
        </p:nvSpPr>
        <p:spPr bwMode="auto">
          <a:xfrm>
            <a:off x="2987024" y="1031175"/>
            <a:ext cx="999958" cy="21569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ysClr val="window" lastClr="FFFFFF">
                <a:lumMod val="65000"/>
              </a:sysClr>
            </a:solidFill>
            <a:miter lim="800000"/>
          </a:ln>
        </p:spPr>
        <p:txBody>
          <a:bodyPr wrap="none" anchor="ctr"/>
          <a:lstStyle/>
          <a:p>
            <a:pPr latinLnBrk="0">
              <a:defRPr/>
            </a:pPr>
            <a:r>
              <a:rPr lang="en-US" altLang="ko-KR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                   v</a:t>
            </a:r>
            <a:r>
              <a:rPr lang="ko-KR" altLang="en-US" sz="700" dirty="0">
                <a:solidFill>
                  <a:schemeClr val="bg2">
                    <a:lumMod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113502" y="5876196"/>
            <a:ext cx="835252" cy="418067"/>
          </a:xfrm>
          <a:prstGeom prst="rect">
            <a:avLst/>
          </a:prstGeom>
          <a:solidFill>
            <a:srgbClr val="00206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Calibri" panose="020F0502020204030204" pitchFamily="34" charset="0"/>
                <a:sym typeface="Helvetica Neue"/>
              </a:rPr>
              <a:t>Sales Status</a:t>
            </a:r>
          </a:p>
        </p:txBody>
      </p:sp>
      <p:sp>
        <p:nvSpPr>
          <p:cNvPr id="12" name="타원 11"/>
          <p:cNvSpPr/>
          <p:nvPr/>
        </p:nvSpPr>
        <p:spPr>
          <a:xfrm>
            <a:off x="4003417" y="5799710"/>
            <a:ext cx="191794" cy="1809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5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5822" y="49792"/>
            <a:ext cx="669702" cy="21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lvl="0" indent="0" algn="l" defTabSz="9144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SC001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70254" y="974273"/>
          <a:ext cx="3249342" cy="334577"/>
        </p:xfrm>
        <a:graphic>
          <a:graphicData uri="http://schemas.openxmlformats.org/drawingml/2006/table">
            <a:tbl>
              <a:tblPr firstRow="1" bandRow="1"/>
              <a:tblGrid>
                <a:gridCol w="103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Price Range(Max):</a:t>
                      </a: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>
                        <a:solidFill>
                          <a:schemeClr val="tx1"/>
                        </a:solidFill>
                        <a:latin typeface="Malgun Gothic" panose="020B0503020000020004" pitchFamily="50" charset="-127"/>
                        <a:ea typeface="Malgun Gothic" panose="020B0503020000020004" pitchFamily="50" charset="-127"/>
                        <a:cs typeface="+mn-cs"/>
                        <a:sym typeface="Malgun Gothic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8359716" y="1071478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Search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5" name="Rectangle 91"/>
          <p:cNvSpPr>
            <a:spLocks noChangeArrowheads="1"/>
          </p:cNvSpPr>
          <p:nvPr/>
        </p:nvSpPr>
        <p:spPr bwMode="auto">
          <a:xfrm>
            <a:off x="8889011" y="1065157"/>
            <a:ext cx="449138" cy="174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Malgun Gothic Semilight" panose="020B0502040204020203" pitchFamily="34" charset="-128"/>
                <a:sym typeface="Helvetica Neue"/>
              </a:rPr>
              <a:t>Reset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Malgun Gothic Semilight" panose="020B0502040204020203" pitchFamily="34" charset="-128"/>
              <a:sym typeface="Helvetica Neue"/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8297819" y="949306"/>
            <a:ext cx="189039" cy="18280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800" kern="0" dirty="0">
                <a:solidFill>
                  <a:prstClr val="white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2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8841623" y="956170"/>
            <a:ext cx="174292" cy="1828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13" rIns="0" bIns="45713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algun Gothic" panose="020B0503020000020004" pitchFamily="50" charset="-127"/>
                <a:ea typeface="Malgun Gothic" panose="020B0503020000020004" pitchFamily="50" charset="-127"/>
                <a:cs typeface="Helvetica Neue"/>
                <a:sym typeface="Helvetica Neue"/>
              </a:rPr>
              <a:t>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 panose="020B0503020000020004" pitchFamily="50" charset="-127"/>
              <a:ea typeface="Malgun Gothic" panose="020B0503020000020004" pitchFamily="50" charset="-127"/>
              <a:cs typeface="Helvetica Neue"/>
              <a:sym typeface="Helvetica Neue"/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5058839" y="1025331"/>
            <a:ext cx="1064961" cy="2270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49619" y="904898"/>
            <a:ext cx="402278" cy="1307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1-3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209701" y="1032577"/>
            <a:ext cx="1008013" cy="22297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7215845" y="908872"/>
            <a:ext cx="402278" cy="1177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Neue"/>
                <a:sym typeface="Helvetica Neue"/>
              </a:rPr>
              <a:t>1-4</a:t>
            </a:r>
            <a:endParaRPr kumimoji="0" lang="ko-KR" altLang="en-US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242755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454983"/>
            <a:ext cx="12192000" cy="194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i="0" u="none" strike="noStrike" dirty="0">
                <a:solidFill>
                  <a:schemeClr val="bg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Sales Status of Each Prefix Number</a:t>
            </a:r>
          </a:p>
          <a:p>
            <a:pPr algn="ctr" rtl="0" latinLnBrk="1">
              <a:lnSpc>
                <a:spcPct val="150000"/>
              </a:lnSpc>
              <a:defRPr/>
            </a:pP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국번 별 판매 현황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2800" b="1" kern="1200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POP001</a:t>
            </a:r>
            <a:r>
              <a:rPr lang="en-US" altLang="ko-KR" sz="2800" b="1" dirty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  <a:cs typeface="Times New Roman" panose="02020603050405020304" pitchFamily="18" charset="0"/>
              </a:rPr>
              <a:t>-</a:t>
            </a:r>
            <a:endParaRPr lang="en-US" altLang="ko-KR" sz="2800" b="1" kern="120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15350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RESIZEANCHORS" val="None,None,None,Absolute"/>
</p:tagLst>
</file>

<file path=ppt/theme/theme1.xml><?xml version="1.0" encoding="utf-8"?>
<a:theme xmlns:a="http://schemas.openxmlformats.org/drawingml/2006/main" name="A4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2"/>
        </a:solidFill>
      </a:spPr>
      <a:bodyPr wrap="square" anchor="ctr">
        <a:noAutofit/>
      </a:bodyPr>
      <a:lstStyle>
        <a:defPPr algn="l">
          <a:lnSpc>
            <a:spcPct val="130000"/>
          </a:lnSpc>
          <a:spcBef>
            <a:spcPts val="600"/>
          </a:spcBef>
          <a:defRPr sz="1100" dirty="0" smtClean="0">
            <a:ln>
              <a:solidFill>
                <a:schemeClr val="bg1">
                  <a:lumMod val="85000"/>
                  <a:alpha val="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2688</TotalTime>
  <Words>2483</Words>
  <Application>Microsoft Office PowerPoint</Application>
  <PresentationFormat>와이드스크린</PresentationFormat>
  <Paragraphs>1069</Paragraphs>
  <Slides>33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50" baseType="lpstr">
      <vt:lpstr>等线</vt:lpstr>
      <vt:lpstr>Helvetica Neue</vt:lpstr>
      <vt:lpstr>Malgun Gothic Semilight</vt:lpstr>
      <vt:lpstr>나눔고딕</vt:lpstr>
      <vt:lpstr>나눔스퀘어 ExtraBold</vt:lpstr>
      <vt:lpstr>맑은 고디</vt:lpstr>
      <vt:lpstr>맑은 고딕</vt:lpstr>
      <vt:lpstr>맑은 고딕</vt:lpstr>
      <vt:lpstr>BatangChe</vt:lpstr>
      <vt:lpstr>Arial</vt:lpstr>
      <vt:lpstr>Calibri</vt:lpstr>
      <vt:lpstr>Segoe UI</vt:lpstr>
      <vt:lpstr>Tahoma</vt:lpstr>
      <vt:lpstr>Times New Roman</vt:lpstr>
      <vt:lpstr>Webdings</vt:lpstr>
      <vt:lpstr>Wingdings</vt:lpstr>
      <vt:lpstr>A4</vt:lpstr>
      <vt:lpstr>PowerPoint 프레젠테이션</vt:lpstr>
      <vt:lpstr>말레이시아 폰 번호 판매 특징</vt:lpstr>
      <vt:lpstr>프로젝트 개요</vt:lpstr>
      <vt:lpstr>판매용 폰 번호 조회 웹 목록</vt:lpstr>
      <vt:lpstr>폰 번호 판매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기술</vt:lpstr>
      <vt:lpstr>테이블정의서(컬럼)</vt:lpstr>
      <vt:lpstr>동통코드속성목록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최수빈(CHOI Subin)/Talent Acquisition팀/SK</dc:creator>
  <cp:lastModifiedBy>Windows 사용자</cp:lastModifiedBy>
  <cp:revision>49</cp:revision>
  <dcterms:created xsi:type="dcterms:W3CDTF">2024-05-21T01:35:00Z</dcterms:created>
  <dcterms:modified xsi:type="dcterms:W3CDTF">2024-08-14T10:22:47Z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0x0101008D151F5EC7D5F5488C2D2DADDD25AABE</vt:lpwstr>
  </property>
  <property fmtid="{D5CDD505-2E9C-101B-9397-08002B2CF9AE}" pid="3" name="MediaServiceImageTags">
    <vt:lpwstr/>
  </property>
  <property fmtid="{D5CDD505-2E9C-101B-9397-08002B2CF9AE}" pid="4" name="KSOProductBuildVer">
    <vt:lpwstr>1033-11.2.0.8684</vt:lpwstr>
  </property>
</Properties>
</file>