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1613" r:id="rId2"/>
    <p:sldId id="1649" r:id="rId3"/>
    <p:sldId id="1645" r:id="rId4"/>
    <p:sldId id="1619" r:id="rId5"/>
    <p:sldId id="1620" r:id="rId6"/>
    <p:sldId id="1674" r:id="rId7"/>
    <p:sldId id="1650" r:id="rId8"/>
    <p:sldId id="1651" r:id="rId9"/>
    <p:sldId id="1652" r:id="rId10"/>
    <p:sldId id="1653" r:id="rId11"/>
    <p:sldId id="1654" r:id="rId12"/>
    <p:sldId id="1655" r:id="rId13"/>
    <p:sldId id="1656" r:id="rId14"/>
    <p:sldId id="1657" r:id="rId15"/>
    <p:sldId id="1658" r:id="rId16"/>
    <p:sldId id="1659" r:id="rId17"/>
    <p:sldId id="1660" r:id="rId18"/>
    <p:sldId id="1661" r:id="rId19"/>
    <p:sldId id="1662" r:id="rId20"/>
    <p:sldId id="1663" r:id="rId21"/>
    <p:sldId id="1664" r:id="rId22"/>
    <p:sldId id="1665" r:id="rId23"/>
    <p:sldId id="1666" r:id="rId24"/>
    <p:sldId id="1667" r:id="rId25"/>
    <p:sldId id="1668" r:id="rId26"/>
    <p:sldId id="1669" r:id="rId27"/>
    <p:sldId id="1670" r:id="rId28"/>
    <p:sldId id="1671" r:id="rId29"/>
    <p:sldId id="1672" r:id="rId30"/>
    <p:sldId id="1673" r:id="rId31"/>
    <p:sldId id="1648" r:id="rId32"/>
    <p:sldId id="1646" r:id="rId33"/>
    <p:sldId id="1647" r:id="rId34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212">
          <p15:clr>
            <a:srgbClr val="A4A3A4"/>
          </p15:clr>
        </p15:guide>
        <p15:guide id="3" pos="7468">
          <p15:clr>
            <a:srgbClr val="A4A3A4"/>
          </p15:clr>
        </p15:guide>
        <p15:guide id="4" pos="3704">
          <p15:clr>
            <a:srgbClr val="A4A3A4"/>
          </p15:clr>
        </p15:guide>
        <p15:guide id="5" pos="3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403" y="77"/>
      </p:cViewPr>
      <p:guideLst>
        <p:guide orient="horz" pos="799"/>
        <p:guide pos="212"/>
        <p:guide pos="7468"/>
        <p:guide pos="3704"/>
        <p:guide pos="39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4503-D632-46BD-85DC-FA5F87B92E7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9EA4-0CAE-4AF6-974B-FB4327901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24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6476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26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95671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8593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30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07867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04356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32127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12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15597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14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37783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16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52970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76492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40937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22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46358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6"/>
            <a:ext cx="10363200" cy="2306637"/>
          </a:xfrm>
        </p:spPr>
        <p:txBody>
          <a:bodyPr anchor="b">
            <a:normAutofit/>
          </a:bodyPr>
          <a:lstStyle>
            <a:lvl1pPr algn="ctr">
              <a:defRPr sz="443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31759"/>
            <a:ext cx="9144000" cy="119287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970" b="0"/>
            </a:lvl1pPr>
            <a:lvl2pPr marL="562610" indent="0" algn="ctr">
              <a:buNone/>
              <a:defRPr sz="2460"/>
            </a:lvl2pPr>
            <a:lvl3pPr marL="1125220" indent="0" algn="ctr">
              <a:buNone/>
              <a:defRPr sz="2215"/>
            </a:lvl3pPr>
            <a:lvl4pPr marL="1688465" indent="0" algn="ctr">
              <a:buNone/>
              <a:defRPr sz="1970"/>
            </a:lvl4pPr>
            <a:lvl5pPr marL="2251075" indent="0" algn="ctr">
              <a:buNone/>
              <a:defRPr sz="1970"/>
            </a:lvl5pPr>
            <a:lvl6pPr marL="2813685" indent="0" algn="ctr">
              <a:buNone/>
              <a:defRPr sz="1970"/>
            </a:lvl6pPr>
            <a:lvl7pPr marL="3376295" indent="0" algn="ctr">
              <a:buNone/>
              <a:defRPr sz="1970"/>
            </a:lvl7pPr>
            <a:lvl8pPr marL="3938905" indent="0" algn="ctr">
              <a:buNone/>
              <a:defRPr sz="1970"/>
            </a:lvl8pPr>
            <a:lvl9pPr marL="4501515" indent="0" algn="ctr">
              <a:buNone/>
              <a:defRPr sz="197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3556" y="271713"/>
            <a:ext cx="11609754" cy="346075"/>
          </a:xfrm>
        </p:spPr>
        <p:txBody>
          <a:bodyPr tIns="35992" bIns="35992">
            <a:normAutofit/>
          </a:bodyPr>
          <a:lstStyle>
            <a:lvl1pPr>
              <a:defRPr sz="221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730946" y="6588326"/>
            <a:ext cx="452319" cy="24938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36063" y="271713"/>
            <a:ext cx="110769" cy="697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26589" y="2941893"/>
            <a:ext cx="11511806" cy="586754"/>
          </a:xfrm>
          <a:prstGeom prst="rect">
            <a:avLst/>
          </a:prstGeom>
        </p:spPr>
        <p:txBody>
          <a:bodyPr anchor="ctr"/>
          <a:lstStyle>
            <a:lvl1pPr algn="ctr">
              <a:defRPr sz="3445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50867" y="476674"/>
            <a:ext cx="10065020" cy="401633"/>
          </a:xfrm>
          <a:prstGeom prst="rect">
            <a:avLst/>
          </a:prstGeom>
        </p:spPr>
        <p:txBody>
          <a:bodyPr/>
          <a:lstStyle>
            <a:lvl1pPr algn="l">
              <a:defRPr kumimoji="1" lang="en-US" sz="2460" b="1" spc="-62" baseline="0" dirty="0">
                <a:solidFill>
                  <a:srgbClr val="3477B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algn="l" defTabSz="115697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556848" y="878307"/>
            <a:ext cx="11299793" cy="577185"/>
          </a:xfrm>
          <a:prstGeom prst="rect">
            <a:avLst/>
          </a:prstGeom>
        </p:spPr>
        <p:txBody>
          <a:bodyPr/>
          <a:lstStyle>
            <a:lvl1pPr algn="l" latinLnBrk="0">
              <a:spcAft>
                <a:spcPts val="0"/>
              </a:spcAft>
              <a:buNone/>
              <a:defRPr kumimoji="1" lang="ko-KR" altLang="en-US" sz="1725" b="1" spc="-62" baseline="0" dirty="0" smtClean="0">
                <a:solidFill>
                  <a:srgbClr val="000000"/>
                </a:solidFill>
                <a:latin typeface="맑은 고디"/>
                <a:ea typeface="Malgun Gothic" panose="020B0503020000020004" pitchFamily="50" charset="-127"/>
              </a:defRPr>
            </a:lvl1pPr>
          </a:lstStyle>
          <a:p>
            <a:pPr marL="0" lvl="0" indent="0" defTabSz="115697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110"/>
              </a:spcAft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7"/>
          <p:cNvSpPr>
            <a:spLocks noGrp="1"/>
          </p:cNvSpPr>
          <p:nvPr>
            <p:ph sz="quarter" idx="11" hasCustomPrompt="1"/>
          </p:nvPr>
        </p:nvSpPr>
        <p:spPr>
          <a:xfrm>
            <a:off x="590770" y="1772818"/>
            <a:ext cx="8516816" cy="3552825"/>
          </a:xfrm>
          <a:prstGeom prst="rect">
            <a:avLst/>
          </a:prstGeom>
        </p:spPr>
        <p:txBody>
          <a:bodyPr/>
          <a:lstStyle>
            <a:lvl1pPr marL="222885" indent="-222885">
              <a:lnSpc>
                <a:spcPct val="120000"/>
              </a:lnSpc>
              <a:spcBef>
                <a:spcPts val="1475"/>
              </a:spcBef>
              <a:defRPr sz="1600" b="1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45770" indent="-222885">
              <a:lnSpc>
                <a:spcPct val="120000"/>
              </a:lnSpc>
              <a:spcBef>
                <a:spcPts val="370"/>
              </a:spcBef>
              <a:spcAft>
                <a:spcPts val="370"/>
              </a:spcAft>
              <a:buFont typeface="Arial" panose="020B0604020202020204" pitchFamily="34" charset="0"/>
              <a:buChar char="-"/>
              <a:defRPr sz="1475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pc="-62" baseline="0"/>
            </a:lvl3pPr>
            <a:lvl4pPr>
              <a:defRPr spc="-62" baseline="0"/>
            </a:lvl4pPr>
            <a:lvl5pPr>
              <a:defRPr spc="-62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1679622" y="6644932"/>
            <a:ext cx="430316" cy="198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3278" tIns="13964" rIns="23278" bIns="13964">
            <a:spAutoFit/>
          </a:bodyPr>
          <a:lstStyle/>
          <a:p>
            <a:pPr algn="r" defTabSz="889000" eaLnBrk="0" fontAlgn="ctr" latinLnBrk="0" hangingPunct="0">
              <a:defRPr/>
            </a:pPr>
            <a:fld id="{328777B6-C790-496C-8083-8F84DC394F61}" type="slidenum">
              <a:rPr lang="ko-KR" altLang="ko-KR" sz="1110" b="0" smtClean="0">
                <a:solidFill>
                  <a:srgbClr val="000000">
                    <a:lumMod val="50000"/>
                    <a:lumOff val="50000"/>
                  </a:srgbClr>
                </a:solidFill>
                <a:latin typeface="Tahoma" panose="020B0604030504040204" pitchFamily="34" charset="0"/>
                <a:ea typeface="Malgun Gothic" panose="020B0503020000020004" pitchFamily="50" charset="-127"/>
                <a:cs typeface="Tahoma" panose="020B0604030504040204" pitchFamily="34" charset="0"/>
              </a:rPr>
              <a:t>‹#›</a:t>
            </a:fld>
            <a:endParaRPr lang="ko-KR" altLang="ko-KR" sz="1110" b="0">
              <a:solidFill>
                <a:srgbClr val="000000">
                  <a:lumMod val="50000"/>
                  <a:lumOff val="50000"/>
                </a:srgbClr>
              </a:solidFill>
              <a:latin typeface="Tahoma" panose="020B0604030504040204" pitchFamily="34" charset="0"/>
              <a:ea typeface="Malgun Gothic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388575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293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791370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36318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955">
                <a:solidFill>
                  <a:schemeClr val="tx1"/>
                </a:solidFill>
              </a:defRPr>
            </a:lvl1pPr>
            <a:lvl2pPr marL="562610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2pPr>
            <a:lvl3pPr marL="112522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46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07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368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29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890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15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940"/>
            </a:lvl1pPr>
            <a:lvl2pPr>
              <a:defRPr sz="3445"/>
            </a:lvl2pPr>
            <a:lvl3pPr>
              <a:defRPr sz="2955"/>
            </a:lvl3pPr>
            <a:lvl4pPr>
              <a:defRPr sz="2460"/>
            </a:lvl4pPr>
            <a:lvl5pPr>
              <a:defRPr sz="2460"/>
            </a:lvl5pPr>
            <a:lvl6pPr>
              <a:defRPr sz="2460"/>
            </a:lvl6pPr>
            <a:lvl7pPr>
              <a:defRPr sz="2460"/>
            </a:lvl7pPr>
            <a:lvl8pPr>
              <a:defRPr sz="2460"/>
            </a:lvl8pPr>
            <a:lvl9pPr>
              <a:defRPr sz="24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9" y="987430"/>
            <a:ext cx="6172201" cy="4873625"/>
          </a:xfrm>
        </p:spPr>
        <p:txBody>
          <a:bodyPr anchor="t"/>
          <a:lstStyle>
            <a:lvl1pPr marL="0" indent="0">
              <a:buNone/>
              <a:defRPr sz="3940"/>
            </a:lvl1pPr>
            <a:lvl2pPr marL="562610" indent="0">
              <a:buNone/>
              <a:defRPr sz="3445"/>
            </a:lvl2pPr>
            <a:lvl3pPr marL="1125220" indent="0">
              <a:buNone/>
              <a:defRPr sz="2955"/>
            </a:lvl3pPr>
            <a:lvl4pPr marL="1688465" indent="0">
              <a:buNone/>
              <a:defRPr sz="2460"/>
            </a:lvl4pPr>
            <a:lvl5pPr marL="2251075" indent="0">
              <a:buNone/>
              <a:defRPr sz="2460"/>
            </a:lvl5pPr>
            <a:lvl6pPr marL="2813685" indent="0">
              <a:buNone/>
              <a:defRPr sz="2460"/>
            </a:lvl6pPr>
            <a:lvl7pPr marL="3376295" indent="0">
              <a:buNone/>
              <a:defRPr sz="2460"/>
            </a:lvl7pPr>
            <a:lvl8pPr marL="3938905" indent="0">
              <a:buNone/>
              <a:defRPr sz="2460"/>
            </a:lvl8pPr>
            <a:lvl9pPr marL="4501515" indent="0">
              <a:buNone/>
              <a:defRPr sz="24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1125220" rtl="0" eaLnBrk="1" latinLnBrk="1" hangingPunct="1">
        <a:lnSpc>
          <a:spcPct val="90000"/>
        </a:lnSpc>
        <a:spcBef>
          <a:spcPct val="0"/>
        </a:spcBef>
        <a:buNone/>
        <a:defRPr sz="54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1125220" rtl="0" eaLnBrk="1" latinLnBrk="1" hangingPunct="1">
        <a:lnSpc>
          <a:spcPct val="90000"/>
        </a:lnSpc>
        <a:spcBef>
          <a:spcPts val="1230"/>
        </a:spcBef>
        <a:buFont typeface="Arial" panose="020B0604020202020204" pitchFamily="34" charset="0"/>
        <a:buChar char="•"/>
        <a:defRPr sz="3445" kern="1200">
          <a:solidFill>
            <a:schemeClr val="tx1"/>
          </a:solidFill>
          <a:latin typeface="+mn-lt"/>
          <a:ea typeface="+mn-ea"/>
          <a:cs typeface="+mn-cs"/>
        </a:defRPr>
      </a:lvl1pPr>
      <a:lvl2pPr marL="84391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96977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8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9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21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282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61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46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7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29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890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51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(DEV)</a:t>
            </a:r>
            <a:endParaRPr lang="ko-KR" altLang="en-US" sz="1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DEV_D0711</a:t>
            </a:r>
            <a:endParaRPr lang="ko-KR" altLang="en-US" sz="1400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018905" y="431800"/>
            <a:ext cx="151384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인턴 </a:t>
            </a:r>
            <a:r>
              <a:rPr kumimoji="0" lang="en-US" altLang="ko-KR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PT</a:t>
            </a:r>
            <a:endParaRPr kumimoji="0" lang="en-US" altLang="ko-KR" sz="9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9351" y="1030330"/>
            <a:ext cx="630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오정택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(BSS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사업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49792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Sales</a:t>
            </a: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Status of Each Prefix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449" y="1988672"/>
            <a:ext cx="2665095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Status of Each Prefix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48799" y="-9724"/>
            <a:ext cx="1656760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</a:t>
            </a:r>
          </a:p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5" name="Table 679"/>
          <p:cNvGraphicFramePr/>
          <p:nvPr/>
        </p:nvGraphicFramePr>
        <p:xfrm>
          <a:off x="9869489" y="605168"/>
          <a:ext cx="2277710" cy="1717474"/>
        </p:xfrm>
        <a:graphic>
          <a:graphicData uri="http://schemas.openxmlformats.org/drawingml/2006/table">
            <a:tbl>
              <a:tblPr/>
              <a:tblGrid>
                <a:gridCol w="26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b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국번 별 판매 현황 페이지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 별 판매 현황 노출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- 010 | 011 | 012 | 013 | 014 | 015 | 016 | 017 | 018 | 019 | 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판매 개수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총 판매 개수 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4956175" y="2646680"/>
            <a:ext cx="144272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100133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956175" y="28746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599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3320415" y="1870075"/>
            <a:ext cx="3318510" cy="328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719195" y="2646680"/>
            <a:ext cx="1236980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5905" y="2392561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Total Sales:</a:t>
            </a:r>
            <a:endParaRPr lang="ko-KR" altLang="en-US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62779" y="239078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Prefix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Number:</a:t>
            </a:r>
            <a:endParaRPr lang="ko-KR" altLang="en-US" sz="1050" b="1" dirty="0"/>
          </a:p>
        </p:txBody>
      </p:sp>
      <p:sp>
        <p:nvSpPr>
          <p:cNvPr id="36" name="타원 35"/>
          <p:cNvSpPr/>
          <p:nvPr/>
        </p:nvSpPr>
        <p:spPr>
          <a:xfrm>
            <a:off x="3231361" y="179744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6612" y="1869776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8" name="Rectangle 133"/>
          <p:cNvSpPr>
            <a:spLocks noChangeArrowheads="1"/>
          </p:cNvSpPr>
          <p:nvPr/>
        </p:nvSpPr>
        <p:spPr bwMode="auto">
          <a:xfrm>
            <a:off x="3719830" y="2874645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604786" y="2564931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63983" y="2564544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953635" y="3099435"/>
            <a:ext cx="1443355" cy="2114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6339</a:t>
            </a: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722272" y="3098801"/>
            <a:ext cx="1236443" cy="23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4953634" y="3310988"/>
            <a:ext cx="1443356" cy="242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10234</a:t>
            </a:r>
          </a:p>
        </p:txBody>
      </p:sp>
      <p:sp>
        <p:nvSpPr>
          <p:cNvPr id="13" name="Rectangle 133"/>
          <p:cNvSpPr>
            <a:spLocks noChangeArrowheads="1"/>
          </p:cNvSpPr>
          <p:nvPr/>
        </p:nvSpPr>
        <p:spPr bwMode="auto">
          <a:xfrm>
            <a:off x="4953635" y="35477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359</a:t>
            </a: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3716655" y="3319879"/>
            <a:ext cx="1242060" cy="22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013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717291" y="3539051"/>
            <a:ext cx="1241572" cy="215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014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2" name="Rectangle 133"/>
          <p:cNvSpPr>
            <a:spLocks noChangeArrowheads="1"/>
          </p:cNvSpPr>
          <p:nvPr/>
        </p:nvSpPr>
        <p:spPr bwMode="auto">
          <a:xfrm>
            <a:off x="4956175" y="3772535"/>
            <a:ext cx="1443355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569</a:t>
            </a: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719830" y="3754316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015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4941570" y="3994150"/>
            <a:ext cx="146050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230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4941570" y="4222115"/>
            <a:ext cx="145986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259</a:t>
            </a: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3719830" y="398535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016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720465" y="4213323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017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Rectangle 133"/>
          <p:cNvSpPr>
            <a:spLocks noChangeArrowheads="1"/>
          </p:cNvSpPr>
          <p:nvPr/>
        </p:nvSpPr>
        <p:spPr bwMode="auto">
          <a:xfrm>
            <a:off x="4944110" y="4446905"/>
            <a:ext cx="1457960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439</a:t>
            </a:r>
          </a:p>
        </p:txBody>
      </p:sp>
      <p:sp>
        <p:nvSpPr>
          <p:cNvPr id="31" name="Rectangle 133"/>
          <p:cNvSpPr>
            <a:spLocks noChangeArrowheads="1"/>
          </p:cNvSpPr>
          <p:nvPr/>
        </p:nvSpPr>
        <p:spPr bwMode="auto">
          <a:xfrm>
            <a:off x="3720465" y="443747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018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4939030" y="4667250"/>
            <a:ext cx="146240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1000</a:t>
            </a:r>
          </a:p>
        </p:txBody>
      </p:sp>
      <p:sp>
        <p:nvSpPr>
          <p:cNvPr id="37" name="Rectangle 133"/>
          <p:cNvSpPr>
            <a:spLocks noChangeArrowheads="1"/>
          </p:cNvSpPr>
          <p:nvPr/>
        </p:nvSpPr>
        <p:spPr bwMode="auto">
          <a:xfrm>
            <a:off x="3720465" y="4667250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019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 flipV="1">
            <a:off x="3573145" y="2309495"/>
            <a:ext cx="2864485" cy="635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679941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Account Login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계정 로그인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-SC002-</a:t>
            </a:r>
          </a:p>
        </p:txBody>
      </p:sp>
    </p:spTree>
    <p:extLst>
      <p:ext uri="{BB962C8B-B14F-4D97-AF65-F5344CB8AC3E}">
        <p14:creationId xmlns:p14="http://schemas.microsoft.com/office/powerpoint/2010/main" val="28717369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&gt; Account 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5321" y="2436993"/>
            <a:ext cx="1150311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78035" y="385462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Login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24802" y="385462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Return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204007" y="2943643"/>
            <a:ext cx="1448389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Username: admin/seller 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220786" y="337735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Password: 123456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748752" y="2329542"/>
            <a:ext cx="2362490" cy="21417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73510" y="373896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0568" y="376413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11" name="Table 679"/>
          <p:cNvGraphicFramePr/>
          <p:nvPr>
            <p:extLst/>
          </p:nvPr>
        </p:nvGraphicFramePr>
        <p:xfrm>
          <a:off x="9877768" y="634508"/>
          <a:ext cx="2102296" cy="2605152"/>
        </p:xfrm>
        <a:graphic>
          <a:graphicData uri="http://schemas.openxmlformats.org/drawingml/2006/table">
            <a:tbl>
              <a:tblPr/>
              <a:tblGrid>
                <a:gridCol w="35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계정 로그인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계정 </a:t>
                      </a: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비밀번호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 err="1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뒤로가기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전 화면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정보로 로그인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146425" y="286404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285" y="330899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SC002</a:t>
            </a:r>
          </a:p>
        </p:txBody>
      </p:sp>
      <p:cxnSp>
        <p:nvCxnSpPr>
          <p:cNvPr id="53" name="직선 연결선 68"/>
          <p:cNvCxnSpPr/>
          <p:nvPr/>
        </p:nvCxnSpPr>
        <p:spPr>
          <a:xfrm>
            <a:off x="3747770" y="2753360"/>
            <a:ext cx="235712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696565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Manage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관리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550" y="563245"/>
          <a:ext cx="2286000" cy="6345554"/>
        </p:xfrm>
        <a:graphic>
          <a:graphicData uri="http://schemas.openxmlformats.org/drawingml/2006/table">
            <a:tbl>
              <a:tblPr/>
              <a:tblGrid>
                <a:gridCol w="30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관리</a:t>
                      </a:r>
                      <a:r>
                        <a:rPr lang="en-US" altLang="ko-KR" sz="800" b="0" i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  <a:r>
                        <a:rPr lang="ko-KR" altLang="en-US" sz="800" b="0" i="0" kern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나눔고딕"/>
                        </a:rPr>
                        <a:t>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6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실기간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OTHER SERIES | YEAR SERIES | ETC.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관리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US | OPERATION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수정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수정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(POP003)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삭제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삭제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1" y="-5337"/>
            <a:ext cx="3481295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498" y="637683"/>
            <a:ext cx="185242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4739" y="5512856"/>
            <a:ext cx="869949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91"/>
          <p:cNvSpPr>
            <a:spLocks noChangeArrowheads="1"/>
          </p:cNvSpPr>
          <p:nvPr/>
        </p:nvSpPr>
        <p:spPr bwMode="auto">
          <a:xfrm>
            <a:off x="8467846" y="265033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9003811" y="265557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SC003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984" y="1750842"/>
          <a:ext cx="8900661" cy="3222781"/>
        </p:xfrm>
        <a:graphic>
          <a:graphicData uri="http://schemas.openxmlformats.org/drawingml/2006/table">
            <a:tbl>
              <a:tblPr firstRow="1" bandRow="1"/>
              <a:tblGrid>
                <a:gridCol w="73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4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5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OPERATION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2,990,000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2,390,000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2024-08-01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180,000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120,000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014-3355-5534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300,000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014-3355-5535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600,000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1" name="Rectangle 91"/>
          <p:cNvSpPr>
            <a:spLocks noChangeArrowheads="1"/>
          </p:cNvSpPr>
          <p:nvPr/>
        </p:nvSpPr>
        <p:spPr bwMode="auto">
          <a:xfrm>
            <a:off x="8467846" y="226977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3" name="Rectangle 91"/>
          <p:cNvSpPr>
            <a:spLocks noChangeArrowheads="1"/>
          </p:cNvSpPr>
          <p:nvPr/>
        </p:nvSpPr>
        <p:spPr bwMode="auto">
          <a:xfrm>
            <a:off x="9003811" y="227501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12" name="타원 11"/>
          <p:cNvSpPr/>
          <p:nvPr/>
        </p:nvSpPr>
        <p:spPr>
          <a:xfrm>
            <a:off x="8403460" y="2177665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19399" y="1629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53665" y="2177293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77718" y="971410"/>
          <a:ext cx="8733023" cy="62503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Rectangle 119"/>
          <p:cNvSpPr>
            <a:spLocks noChangeArrowheads="1"/>
          </p:cNvSpPr>
          <p:nvPr/>
        </p:nvSpPr>
        <p:spPr bwMode="auto">
          <a:xfrm>
            <a:off x="1315049" y="119465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21648" y="107581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7676" y="106221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033436" y="982700"/>
          <a:ext cx="3947372" cy="606687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19"/>
          <p:cNvSpPr>
            <a:spLocks noChangeArrowheads="1"/>
          </p:cNvSpPr>
          <p:nvPr/>
        </p:nvSpPr>
        <p:spPr bwMode="auto">
          <a:xfrm>
            <a:off x="2987024" y="119881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170254" y="974273"/>
          <a:ext cx="3437942" cy="606687"/>
        </p:xfrm>
        <a:graphic>
          <a:graphicData uri="http://schemas.openxmlformats.org/drawingml/2006/table">
            <a:tbl>
              <a:tblPr firstRow="1" bandRow="1"/>
              <a:tblGrid>
                <a:gridCol w="109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/>
          <p:cNvSpPr>
            <a:spLocks noChangeArrowheads="1"/>
          </p:cNvSpPr>
          <p:nvPr/>
        </p:nvSpPr>
        <p:spPr bwMode="auto">
          <a:xfrm>
            <a:off x="8367178" y="1344134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319790" y="1235147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58839" y="119297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9619" y="107253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76813" y="120021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82957" y="107651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404" y="1062217"/>
            <a:ext cx="629807" cy="4515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Upload Phone Number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24545" y="930952"/>
            <a:ext cx="190168" cy="206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59242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Upload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업로드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-POP002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897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0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Upload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475" y="1474056"/>
            <a:ext cx="178670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Upload Phone </a:t>
            </a: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Upload Phone 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52328" y="433305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99095" y="433305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22544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011910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55042" y="1327082"/>
            <a:ext cx="4411744" cy="342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0844" y="192428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70844" y="308649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Price(MYR/</a:t>
            </a:r>
            <a:r>
              <a:rPr kumimoji="0" lang="en-US" altLang="zh-CN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RM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3470844" y="3433241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5052328" y="192428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5052328" y="307619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52328" y="343062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4108" y="1327081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업로드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958959" y="332834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58960" y="29607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960411" y="18127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POP002</a:t>
            </a: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470844" y="231954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Rectangle 133"/>
          <p:cNvSpPr>
            <a:spLocks noChangeArrowheads="1"/>
          </p:cNvSpPr>
          <p:nvPr/>
        </p:nvSpPr>
        <p:spPr bwMode="auto">
          <a:xfrm>
            <a:off x="5052328" y="231954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7" name="타원 6"/>
          <p:cNvSpPr/>
          <p:nvPr/>
        </p:nvSpPr>
        <p:spPr>
          <a:xfrm>
            <a:off x="4958960" y="218248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" name="Rectangle 133"/>
          <p:cNvSpPr>
            <a:spLocks noChangeArrowheads="1"/>
          </p:cNvSpPr>
          <p:nvPr/>
        </p:nvSpPr>
        <p:spPr bwMode="auto">
          <a:xfrm>
            <a:off x="3470844" y="270231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5052328" y="270231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958960" y="256526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470844" y="3822678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133"/>
          <p:cNvSpPr>
            <a:spLocks noChangeArrowheads="1"/>
          </p:cNvSpPr>
          <p:nvPr/>
        </p:nvSpPr>
        <p:spPr bwMode="auto">
          <a:xfrm>
            <a:off x="5052328" y="382267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58960" y="3685624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>
            <a:off x="3451860" y="1755140"/>
            <a:ext cx="302260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Box 2"/>
          <p:cNvSpPr txBox="1"/>
          <p:nvPr/>
        </p:nvSpPr>
        <p:spPr>
          <a:xfrm>
            <a:off x="6227590" y="3824605"/>
            <a:ext cx="52578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862643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Edit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편집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990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Edit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373" y="1406743"/>
            <a:ext cx="154304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33169" y="443224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Update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79936" y="443224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편집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업데이트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업데이트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93879" y="1277024"/>
            <a:ext cx="4411744" cy="36468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90242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68074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2945" y="126296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POP003</a:t>
            </a: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534848" y="19775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534848" y="313971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3534848" y="348646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5116332" y="19775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5116332" y="3129421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1,688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3" name="Rectangle 133"/>
          <p:cNvSpPr>
            <a:spLocks noChangeArrowheads="1"/>
          </p:cNvSpPr>
          <p:nvPr/>
        </p:nvSpPr>
        <p:spPr bwMode="auto">
          <a:xfrm>
            <a:off x="5116332" y="348384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Selling</a:t>
            </a:r>
          </a:p>
        </p:txBody>
      </p:sp>
      <p:sp>
        <p:nvSpPr>
          <p:cNvPr id="35" name="타원 34"/>
          <p:cNvSpPr/>
          <p:nvPr/>
        </p:nvSpPr>
        <p:spPr>
          <a:xfrm>
            <a:off x="5022963" y="338156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022964" y="30140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4415" y="18659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0" name="Rectangle 133"/>
          <p:cNvSpPr>
            <a:spLocks noChangeArrowheads="1"/>
          </p:cNvSpPr>
          <p:nvPr/>
        </p:nvSpPr>
        <p:spPr bwMode="auto">
          <a:xfrm>
            <a:off x="3534848" y="237276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" name="Rectangle 133"/>
          <p:cNvSpPr>
            <a:spLocks noChangeArrowheads="1"/>
          </p:cNvSpPr>
          <p:nvPr/>
        </p:nvSpPr>
        <p:spPr bwMode="auto">
          <a:xfrm>
            <a:off x="5116332" y="237276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AA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A SER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IES</a:t>
            </a:r>
          </a:p>
        </p:txBody>
      </p:sp>
      <p:sp>
        <p:nvSpPr>
          <p:cNvPr id="42" name="타원 41"/>
          <p:cNvSpPr/>
          <p:nvPr/>
        </p:nvSpPr>
        <p:spPr>
          <a:xfrm>
            <a:off x="5022964" y="223571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4" name="Rectangle 133"/>
          <p:cNvSpPr>
            <a:spLocks noChangeArrowheads="1"/>
          </p:cNvSpPr>
          <p:nvPr/>
        </p:nvSpPr>
        <p:spPr bwMode="auto">
          <a:xfrm>
            <a:off x="3534848" y="2755537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5" name="Rectangle 133"/>
          <p:cNvSpPr>
            <a:spLocks noChangeArrowheads="1"/>
          </p:cNvSpPr>
          <p:nvPr/>
        </p:nvSpPr>
        <p:spPr bwMode="auto">
          <a:xfrm>
            <a:off x="5116332" y="2755537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011-5444-1391</a:t>
            </a:r>
          </a:p>
        </p:txBody>
      </p:sp>
      <p:sp>
        <p:nvSpPr>
          <p:cNvPr id="46" name="타원 45"/>
          <p:cNvSpPr/>
          <p:nvPr/>
        </p:nvSpPr>
        <p:spPr>
          <a:xfrm>
            <a:off x="5022964" y="26184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7" name="Rectangle 133"/>
          <p:cNvSpPr>
            <a:spLocks noChangeArrowheads="1"/>
          </p:cNvSpPr>
          <p:nvPr/>
        </p:nvSpPr>
        <p:spPr bwMode="auto">
          <a:xfrm>
            <a:off x="3534848" y="387590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8" name="Rectangle 133"/>
          <p:cNvSpPr>
            <a:spLocks noChangeArrowheads="1"/>
          </p:cNvSpPr>
          <p:nvPr/>
        </p:nvSpPr>
        <p:spPr bwMode="auto">
          <a:xfrm>
            <a:off x="5116332" y="3875900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22964" y="373884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0475" y="197929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5" name="Text Box 4"/>
          <p:cNvSpPr txBox="1"/>
          <p:nvPr/>
        </p:nvSpPr>
        <p:spPr>
          <a:xfrm>
            <a:off x="6351905" y="236410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6340475" y="348361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7" name="Text Box 6"/>
          <p:cNvSpPr txBox="1"/>
          <p:nvPr/>
        </p:nvSpPr>
        <p:spPr>
          <a:xfrm>
            <a:off x="6351905" y="387604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cxnSp>
        <p:nvCxnSpPr>
          <p:cNvPr id="11" name="직선 연결선 68"/>
          <p:cNvCxnSpPr/>
          <p:nvPr/>
        </p:nvCxnSpPr>
        <p:spPr>
          <a:xfrm>
            <a:off x="3248660" y="172656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417200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Delete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삭제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517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말레이시아 폰 번호 판매 특징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89" y="1611516"/>
            <a:ext cx="587620" cy="587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042" y="4949913"/>
            <a:ext cx="640911" cy="525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576" y="2996127"/>
            <a:ext cx="671792" cy="641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111" y="2956417"/>
            <a:ext cx="651011" cy="6510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923" y="2959633"/>
            <a:ext cx="1252432" cy="74723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35" idx="2"/>
          </p:cNvCxnSpPr>
          <p:nvPr/>
        </p:nvCxnSpPr>
        <p:spPr>
          <a:xfrm>
            <a:off x="3874399" y="3968204"/>
            <a:ext cx="0" cy="95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7" idx="0"/>
          </p:cNvCxnSpPr>
          <p:nvPr/>
        </p:nvCxnSpPr>
        <p:spPr>
          <a:xfrm flipH="1">
            <a:off x="2395472" y="2179465"/>
            <a:ext cx="1300293" cy="81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4069556" y="2179465"/>
            <a:ext cx="1386061" cy="77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" idx="2"/>
            <a:endCxn id="9" idx="0"/>
          </p:cNvCxnSpPr>
          <p:nvPr/>
        </p:nvCxnSpPr>
        <p:spPr>
          <a:xfrm flipH="1">
            <a:off x="3868139" y="2199136"/>
            <a:ext cx="6260" cy="76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34840" y="5518934"/>
            <a:ext cx="466599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개인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13801" y="3749972"/>
            <a:ext cx="617567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편의점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7386" y="3749972"/>
            <a:ext cx="653736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홈페이지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80589" y="3769565"/>
            <a:ext cx="587620" cy="19863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통신사</a:t>
            </a:r>
          </a:p>
        </p:txBody>
      </p:sp>
      <p:cxnSp>
        <p:nvCxnSpPr>
          <p:cNvPr id="44" name="직선 화살표 연결선 43"/>
          <p:cNvCxnSpPr>
            <a:stCxn id="34" idx="2"/>
          </p:cNvCxnSpPr>
          <p:nvPr/>
        </p:nvCxnSpPr>
        <p:spPr>
          <a:xfrm flipH="1">
            <a:off x="4070438" y="3948612"/>
            <a:ext cx="1383816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3" idx="2"/>
          </p:cNvCxnSpPr>
          <p:nvPr/>
        </p:nvCxnSpPr>
        <p:spPr>
          <a:xfrm>
            <a:off x="2422585" y="3948612"/>
            <a:ext cx="1249518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07" y="1306286"/>
            <a:ext cx="3346289" cy="18044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435290" y="3359832"/>
            <a:ext cx="424633" cy="43344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4108" y="3154040"/>
            <a:ext cx="3346288" cy="28189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Feng </a:t>
            </a:r>
            <a:r>
              <a:rPr lang="en-US" altLang="zh-CN" sz="1100" b="1" u="sng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Shui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풍수</a:t>
            </a: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)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34108" y="5667137"/>
            <a:ext cx="3346288" cy="28189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VIP 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108" y="3812355"/>
            <a:ext cx="3346288" cy="18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1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Delete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3033" y="2441793"/>
            <a:ext cx="1983740" cy="305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238909" y="385693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Confirm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385676" y="385693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삭제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클릭 시 전 화면</a:t>
                      </a:r>
                      <a:r>
                        <a:rPr kumimoji="1" lang="en-US" altLang="ko-KR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(SC003)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선택된 폰 번호 정보 삭제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921635" y="2261235"/>
            <a:ext cx="4411980" cy="23355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95982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29" name="타원 28"/>
          <p:cNvSpPr/>
          <p:nvPr/>
        </p:nvSpPr>
        <p:spPr>
          <a:xfrm>
            <a:off x="5173814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40885" y="226118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POP004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3555061" y="3223123"/>
            <a:ext cx="3219450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algn="l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Are you sure you want to delete this data?</a:t>
            </a:r>
          </a:p>
        </p:txBody>
      </p:sp>
      <p:cxnSp>
        <p:nvCxnSpPr>
          <p:cNvPr id="3" name="직선 연결선 68"/>
          <p:cNvCxnSpPr/>
          <p:nvPr/>
        </p:nvCxnSpPr>
        <p:spPr>
          <a:xfrm>
            <a:off x="3248660" y="28644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419986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Commission Settlement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</a:t>
            </a:r>
            <a:r>
              <a:rPr lang="ko-KR" altLang="en-US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수수료 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정산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540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8993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완료 버튼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클릭 시 정산 완료 상태로 업로드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3553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Admin &gt;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Sales Commission </a:t>
            </a:r>
          </a:p>
          <a:p>
            <a:pPr hangingPunct="0">
              <a:defRPr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Settlement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8848" y="669433"/>
            <a:ext cx="2254780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6922" y="1528885"/>
          <a:ext cx="8727646" cy="3919297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3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01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 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124" name="타원 123"/>
          <p:cNvSpPr/>
          <p:nvPr/>
        </p:nvSpPr>
        <p:spPr>
          <a:xfrm>
            <a:off x="587227" y="142442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6921" y="2539497"/>
            <a:ext cx="8727647" cy="391188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7716" y="5727951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SC004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68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9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66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89"/>
          <p:cNvSpPr>
            <a:spLocks noChangeArrowheads="1"/>
          </p:cNvSpPr>
          <p:nvPr/>
        </p:nvSpPr>
        <p:spPr bwMode="auto">
          <a:xfrm>
            <a:off x="4399280" y="6158865"/>
            <a:ext cx="1250950" cy="303530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Settlement Completed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09554" y="6068412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10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5" name="타원 23"/>
          <p:cNvSpPr/>
          <p:nvPr/>
        </p:nvSpPr>
        <p:spPr>
          <a:xfrm>
            <a:off x="702139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17" name="타원 17"/>
          <p:cNvSpPr/>
          <p:nvPr/>
        </p:nvSpPr>
        <p:spPr>
          <a:xfrm>
            <a:off x="829006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382635" y="5502275"/>
            <a:ext cx="108013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32,098)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0946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sp>
        <p:nvSpPr>
          <p:cNvPr id="23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0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050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Commission Settlement Completed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수수료 정산 완료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-SC005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475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38660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완료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36499" y="-542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Sales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Commission Settlement Completed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4978" y="607838"/>
            <a:ext cx="310757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 Completed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34843" y="-13349"/>
            <a:ext cx="177533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</a:p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Completed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6922" y="1530555"/>
          <a:ext cx="8727646" cy="3956064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4" name="타원 123"/>
          <p:cNvSpPr/>
          <p:nvPr/>
        </p:nvSpPr>
        <p:spPr>
          <a:xfrm>
            <a:off x="561077" y="143529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3735" y="2539365"/>
            <a:ext cx="8727440" cy="419100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76922" y="5880507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SC005</a:t>
            </a:r>
          </a:p>
        </p:txBody>
      </p:sp>
      <p:sp>
        <p:nvSpPr>
          <p:cNvPr id="25" name="타원 23"/>
          <p:cNvSpPr/>
          <p:nvPr/>
        </p:nvSpPr>
        <p:spPr>
          <a:xfrm>
            <a:off x="703917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6" name="타원 17"/>
          <p:cNvSpPr/>
          <p:nvPr/>
        </p:nvSpPr>
        <p:spPr>
          <a:xfrm>
            <a:off x="830784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400415" y="5502275"/>
            <a:ext cx="105791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2724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graphicFrame>
        <p:nvGraphicFramePr>
          <p:cNvPr id="31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7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6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7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38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40" name="그룹 39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43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44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42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6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91382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Personal Data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개인정보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POP005-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813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Personal Data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003" y="1848064"/>
            <a:ext cx="111183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98536" y="4061794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45303" y="4061794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8230" y="273227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admin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5088230" y="2378959"/>
            <a:ext cx="1440000" cy="2262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Yu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5088230" y="306842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010-2919-9192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989" y="1612585"/>
            <a:ext cx="4260114" cy="29682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82145" y="273227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Username(ID):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3482145" y="2378959"/>
            <a:ext cx="1440000" cy="226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Owner Name: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82145" y="307872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Contact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1876" y="1606243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98536" y="29530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98536" y="2241906"/>
            <a:ext cx="179387" cy="1895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99987" y="260297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38955" y="393892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85232" y="393134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8" name="Table 679"/>
          <p:cNvGraphicFramePr/>
          <p:nvPr>
            <p:extLst/>
          </p:nvPr>
        </p:nvGraphicFramePr>
        <p:xfrm>
          <a:off x="9861198" y="605168"/>
          <a:ext cx="2286000" cy="317966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개인정보 수정</a:t>
                      </a:r>
                      <a:r>
                        <a:rPr lang="en-US" altLang="ko-KR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</a:t>
                      </a: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</a:t>
                      </a:r>
                      <a:r>
                        <a:rPr kumimoji="1" lang="en-US" altLang="ko-KR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 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계정이름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31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연락처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4002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은행 계좌번호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개인정보로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POP005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88230" y="3402404"/>
            <a:ext cx="1440000" cy="34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SHINHAN BANK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XXX-XXX-XXXXXX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493404" y="3402405"/>
            <a:ext cx="1440000" cy="3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Bank Account: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01591" y="329780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" name="직선 연결선 68"/>
          <p:cNvCxnSpPr/>
          <p:nvPr/>
        </p:nvCxnSpPr>
        <p:spPr>
          <a:xfrm>
            <a:off x="3129915" y="2192020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43520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6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Change Password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비밀번호 변경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-POP006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97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Change Password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3467" y="2544252"/>
            <a:ext cx="138755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Change Password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Change Password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2210" y="31416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875" y="2368550"/>
            <a:ext cx="4326255" cy="2077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6125" y="31416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New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4916125" y="3736976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Rectangle 89"/>
          <p:cNvSpPr>
            <a:spLocks noChangeArrowheads="1"/>
          </p:cNvSpPr>
          <p:nvPr/>
        </p:nvSpPr>
        <p:spPr bwMode="auto">
          <a:xfrm>
            <a:off x="4062892" y="3736976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3413" y="236049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93967" y="304536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1" name="Table 679"/>
          <p:cNvGraphicFramePr/>
          <p:nvPr/>
        </p:nvGraphicFramePr>
        <p:xfrm>
          <a:off x="9861198" y="605168"/>
          <a:ext cx="2286000" cy="186987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비밀번호 변경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새로운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비밀번호로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3969848" y="364640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3" name="타원 32"/>
          <p:cNvSpPr/>
          <p:nvPr/>
        </p:nvSpPr>
        <p:spPr>
          <a:xfrm>
            <a:off x="4916125" y="363883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POP006</a:t>
            </a:r>
          </a:p>
        </p:txBody>
      </p:sp>
      <p:cxnSp>
        <p:nvCxnSpPr>
          <p:cNvPr id="7" name="직선 연결선 68"/>
          <p:cNvCxnSpPr/>
          <p:nvPr/>
        </p:nvCxnSpPr>
        <p:spPr>
          <a:xfrm>
            <a:off x="3207385" y="29279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761468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zh-CN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Logout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-POP007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11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프로젝트 개요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39" y="2386855"/>
            <a:ext cx="3612840" cy="1823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5039" y="3585922"/>
            <a:ext cx="3612840" cy="67797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8664" y="2872301"/>
            <a:ext cx="4442187" cy="142724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Layout: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NARU</a:t>
            </a:r>
            <a:endParaRPr lang="ko-KR" altLang="en-US" sz="1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Frontend: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Vue.js 2.7.16, Node.js 20.15.0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Backend: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SpringBoot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3.0.3, Java 17, Tomcat 9.0.9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Database: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MariaDB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12.8.0 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7323061" y="2390546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72798" y="3116487"/>
            <a:ext cx="1060167" cy="5747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72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Logout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zh-CN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Logout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06190" y="2649855"/>
            <a:ext cx="2422525" cy="1473835"/>
            <a:chOff x="9811504" y="5761035"/>
            <a:chExt cx="2079460" cy="1101411"/>
          </a:xfrm>
        </p:grpSpPr>
        <p:sp>
          <p:nvSpPr>
            <p:cNvPr id="20" name="직사각형 19"/>
            <p:cNvSpPr/>
            <p:nvPr/>
          </p:nvSpPr>
          <p:spPr>
            <a:xfrm>
              <a:off x="9848945" y="5976107"/>
              <a:ext cx="2042019" cy="8863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11504" y="6196639"/>
              <a:ext cx="2024408" cy="158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latinLnBrk="1" hangingPunct="0"/>
              <a:r>
                <a:rPr lang="en-US" altLang="ko-KR" sz="800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sym typeface="Helvetica Neue"/>
                </a:rPr>
                <a:t>Do you confirm to log out?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841313" y="5761035"/>
              <a:ext cx="2042019" cy="220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1C3D62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X</a:t>
              </a: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10877571" y="6568560"/>
              <a:ext cx="631934" cy="184067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Confirm</a:t>
              </a:r>
            </a:p>
          </p:txBody>
        </p:sp>
        <p:sp>
          <p:nvSpPr>
            <p:cNvPr id="25" name="Rectangle 89"/>
            <p:cNvSpPr>
              <a:spLocks noChangeArrowheads="1"/>
            </p:cNvSpPr>
            <p:nvPr/>
          </p:nvSpPr>
          <p:spPr bwMode="auto">
            <a:xfrm>
              <a:off x="10203935" y="6578411"/>
              <a:ext cx="592227" cy="17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800" kern="0" dirty="0">
                  <a:solidFill>
                    <a:schemeClr val="tx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Cancel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4184897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49509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9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로그아웃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팝업 닫기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계정 로그아웃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POP007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2027" y="2660818"/>
            <a:ext cx="60849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Logout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413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2246" y="3067495"/>
            <a:ext cx="2646438" cy="150222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실시간 검색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Ajax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Token: </a:t>
            </a:r>
            <a:r>
              <a:rPr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Json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Web Token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권한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인터셉터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</a:p>
        </p:txBody>
      </p:sp>
      <p:sp>
        <p:nvSpPr>
          <p:cNvPr id="4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5544380" y="2600806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94809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테이블정의서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컬럼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14" y="796833"/>
            <a:ext cx="8282363" cy="56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40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동통코드속성목록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9" y="1254034"/>
            <a:ext cx="5622967" cy="46777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654" y="1397725"/>
            <a:ext cx="6255566" cy="24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1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판매용 폰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번호 조회 웹 목록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37569"/>
              </p:ext>
            </p:extLst>
          </p:nvPr>
        </p:nvGraphicFramePr>
        <p:xfrm>
          <a:off x="556954" y="916327"/>
          <a:ext cx="11061798" cy="5134999"/>
        </p:xfrm>
        <a:graphic>
          <a:graphicData uri="http://schemas.openxmlformats.org/drawingml/2006/table">
            <a:tbl>
              <a:tblPr/>
              <a:tblGrid>
                <a:gridCol w="6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1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lang="en-US" altLang="ko-KR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</a:t>
                      </a:r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한글명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한글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Search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검색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Customers Phone </a:t>
                      </a: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 Inquiry and Search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고객들이 폰 번호 조회 및 검색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of Each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Inquiry Pop-up by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조회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로그인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로그인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Manage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Management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관리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Upload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업로드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Upload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업로드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Edit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Edit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Delete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effectLst/>
                          <a:latin typeface="Malgun Gothic" panose="020B0503020000020004" pitchFamily="50" charset="-127"/>
                          <a:sym typeface="+mn-ea"/>
                        </a:rPr>
                        <a:t>폰 번호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Delete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삭제 팝업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SC004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SC005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</a:t>
                      </a:r>
                    </a:p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Settlement Completed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Completed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Personal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Personal Data Inquiry and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개인정보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 및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Change Password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변경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Password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비밀번호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Logout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로그아웃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Logout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로그아웃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47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957904"/>
            <a:ext cx="1219200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kern="1200" dirty="0" smtClean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설계서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31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Search Phone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검색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59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77718" y="971410"/>
          <a:ext cx="8733023" cy="33744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8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79"/>
          <p:cNvGraphicFramePr/>
          <p:nvPr/>
        </p:nvGraphicFramePr>
        <p:xfrm>
          <a:off x="9861790" y="605168"/>
          <a:ext cx="2286000" cy="629472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폰 번호 검색 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BOSS SERIES | ONG 88 SERIES | OTHER SERIES | YEAR SERIES | ETC. |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NUMBER (WHATSAPP)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국번 별 판매 현황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국번 별 판매 현황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판매자 로그인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판매자 로그인 상세 페이지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56893"/>
            <a:ext cx="24570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6390" y="658993"/>
            <a:ext cx="174662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8839" y="5881117"/>
            <a:ext cx="835252" cy="413146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Account Login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3" name="Rectangle 119"/>
          <p:cNvSpPr>
            <a:spLocks noChangeArrowheads="1"/>
          </p:cNvSpPr>
          <p:nvPr/>
        </p:nvSpPr>
        <p:spPr bwMode="auto">
          <a:xfrm>
            <a:off x="1323939" y="103590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21648" y="9081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97676" y="89457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959926" y="579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0462" y="5387005"/>
            <a:ext cx="872033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7719" y="1452812"/>
          <a:ext cx="8741876" cy="3792008"/>
        </p:xfrm>
        <a:graphic>
          <a:graphicData uri="http://schemas.openxmlformats.org/drawingml/2006/table">
            <a:tbl>
              <a:tblPr firstRow="1" bandRow="1"/>
              <a:tblGrid>
                <a:gridCol w="65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8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7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(WhatsApp)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010-6737-0741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012-5556-7890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012-4456-7890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014-4455-5533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690649" y="2686444"/>
            <a:ext cx="8723215" cy="423665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112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543676" y="135472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33436" y="982700"/>
          <a:ext cx="3947372" cy="317629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2987024" y="103117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13502" y="5876196"/>
            <a:ext cx="835252" cy="418067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Sales Status</a:t>
            </a:r>
          </a:p>
        </p:txBody>
      </p:sp>
      <p:sp>
        <p:nvSpPr>
          <p:cNvPr id="12" name="타원 11"/>
          <p:cNvSpPr/>
          <p:nvPr/>
        </p:nvSpPr>
        <p:spPr>
          <a:xfrm>
            <a:off x="4003417" y="5799710"/>
            <a:ext cx="191794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SC001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70254" y="974273"/>
          <a:ext cx="3249342" cy="334577"/>
        </p:xfrm>
        <a:graphic>
          <a:graphicData uri="http://schemas.openxmlformats.org/drawingml/2006/table">
            <a:tbl>
              <a:tblPr firstRow="1" bandRow="1"/>
              <a:tblGrid>
                <a:gridCol w="103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5" name="Rectangle 91"/>
          <p:cNvSpPr>
            <a:spLocks noChangeArrowheads="1"/>
          </p:cNvSpPr>
          <p:nvPr/>
        </p:nvSpPr>
        <p:spPr bwMode="auto">
          <a:xfrm>
            <a:off x="8889011" y="1065157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8841623" y="956170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058839" y="102533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9619" y="90489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09701" y="103257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215845" y="90887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42755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국번 별 판매 현황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5350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anchor="ctr">
        <a:noAutofit/>
      </a:bodyPr>
      <a:lstStyle>
        <a:defPPr algn="l">
          <a:lnSpc>
            <a:spcPct val="130000"/>
          </a:lnSpc>
          <a:spcBef>
            <a:spcPts val="600"/>
          </a:spcBef>
          <a:defRPr sz="1100" dirty="0" smtClean="0">
            <a:ln>
              <a:solidFill>
                <a:schemeClr val="bg1">
                  <a:lumMod val="85000"/>
                  <a:alpha val="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2709</TotalTime>
  <Words>2495</Words>
  <Application>Microsoft Office PowerPoint</Application>
  <PresentationFormat>와이드스크린</PresentationFormat>
  <Paragraphs>1069</Paragraphs>
  <Slides>33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50" baseType="lpstr">
      <vt:lpstr>等线</vt:lpstr>
      <vt:lpstr>Helvetica Neue</vt:lpstr>
      <vt:lpstr>Malgun Gothic Semilight</vt:lpstr>
      <vt:lpstr>나눔고딕</vt:lpstr>
      <vt:lpstr>나눔스퀘어 ExtraBold</vt:lpstr>
      <vt:lpstr>맑은 고디</vt:lpstr>
      <vt:lpstr>맑은 고딕</vt:lpstr>
      <vt:lpstr>맑은 고딕</vt:lpstr>
      <vt:lpstr>BatangChe</vt:lpstr>
      <vt:lpstr>Arial</vt:lpstr>
      <vt:lpstr>Calibri</vt:lpstr>
      <vt:lpstr>Segoe UI</vt:lpstr>
      <vt:lpstr>Tahoma</vt:lpstr>
      <vt:lpstr>Times New Roman</vt:lpstr>
      <vt:lpstr>Webdings</vt:lpstr>
      <vt:lpstr>Wingdings</vt:lpstr>
      <vt:lpstr>A4</vt:lpstr>
      <vt:lpstr>PowerPoint 프레젠테이션</vt:lpstr>
      <vt:lpstr>말레이시아 폰 번호 판매 특징</vt:lpstr>
      <vt:lpstr>프로젝트 개요</vt:lpstr>
      <vt:lpstr>판매용 폰 번호 조회 웹 목록</vt:lpstr>
      <vt:lpstr>폰 번호 판매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기술</vt:lpstr>
      <vt:lpstr>테이블정의서(컬럼)</vt:lpstr>
      <vt:lpstr>동통코드속성목록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최수빈(CHOI Subin)/Talent Acquisition팀/SK</dc:creator>
  <cp:lastModifiedBy>Windows 사용자</cp:lastModifiedBy>
  <cp:revision>55</cp:revision>
  <dcterms:created xsi:type="dcterms:W3CDTF">2024-05-21T01:35:00Z</dcterms:created>
  <dcterms:modified xsi:type="dcterms:W3CDTF">2024-08-19T00:50:07Z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  <property fmtid="{D5CDD505-2E9C-101B-9397-08002B2CF9AE}" pid="3" name="MediaServiceImageTags">
    <vt:lpwstr/>
  </property>
  <property fmtid="{D5CDD505-2E9C-101B-9397-08002B2CF9AE}" pid="4" name="KSOProductBuildVer">
    <vt:lpwstr>1033-11.2.0.8684</vt:lpwstr>
  </property>
</Properties>
</file>