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31"/>
  </p:notesMasterIdLst>
  <p:sldIdLst>
    <p:sldId id="1612" r:id="rId3"/>
    <p:sldId id="1613" r:id="rId4"/>
    <p:sldId id="1824" r:id="rId5"/>
    <p:sldId id="1849" r:id="rId6"/>
    <p:sldId id="1684" r:id="rId7"/>
    <p:sldId id="1712" r:id="rId8"/>
    <p:sldId id="1843" r:id="rId9"/>
    <p:sldId id="1844" r:id="rId10"/>
    <p:sldId id="1826" r:id="rId11"/>
    <p:sldId id="1827" r:id="rId12"/>
    <p:sldId id="1825" r:id="rId13"/>
    <p:sldId id="1828" r:id="rId14"/>
    <p:sldId id="1845" r:id="rId15"/>
    <p:sldId id="1835" r:id="rId16"/>
    <p:sldId id="1846" r:id="rId17"/>
    <p:sldId id="1834" r:id="rId18"/>
    <p:sldId id="1872" r:id="rId19"/>
    <p:sldId id="1873" r:id="rId20"/>
    <p:sldId id="1839" r:id="rId21"/>
    <p:sldId id="1830" r:id="rId22"/>
    <p:sldId id="1847" r:id="rId23"/>
    <p:sldId id="1848" r:id="rId24"/>
    <p:sldId id="1842" r:id="rId25"/>
    <p:sldId id="1836" r:id="rId26"/>
    <p:sldId id="1840" r:id="rId27"/>
    <p:sldId id="1837" r:id="rId28"/>
    <p:sldId id="1841" r:id="rId29"/>
    <p:sldId id="183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9B19-453A-4B17-978B-01CBAEBE13C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175DA-9931-4384-A4C4-5CC42572B9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24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26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28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6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8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10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14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16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18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20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다음에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2" name="Shape 21"/>
          <p:cNvSpPr/>
          <p:nvPr userDrawn="1"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sp>
        <p:nvSpPr>
          <p:cNvPr id="28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2910406" y="6611778"/>
            <a:ext cx="4176464" cy="246221"/>
            <a:chOff x="2913339" y="6150797"/>
            <a:chExt cx="4176464" cy="246221"/>
          </a:xfrm>
        </p:grpSpPr>
        <p:sp>
          <p:nvSpPr>
            <p:cNvPr id="33" name="삼각형 49"/>
            <p:cNvSpPr/>
            <p:nvPr/>
          </p:nvSpPr>
          <p:spPr>
            <a:xfrm flipV="1">
              <a:off x="2913339" y="6165304"/>
              <a:ext cx="4176464" cy="21720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en-US" altLang="en-US" sz="1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69401" y="6150797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ko-KR" altLang="en-US" sz="1000" spc="-150" dirty="0">
                  <a:solidFill>
                    <a:schemeClr val="bg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Malgun Gothic Semilight" panose="020B0502040204020203" pitchFamily="50" charset="-127"/>
                  <a:sym typeface="Malgun Gothic" panose="020B0503020000020004" pitchFamily="50" charset="-127"/>
                </a:rPr>
                <a:t>다음에서 계속</a:t>
              </a:r>
              <a:endParaRPr lang="en-US" altLang="ko-KR" sz="1000" spc="-15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한페이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7" name="Shape 21"/>
          <p:cNvSpPr/>
          <p:nvPr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115160" y="6675554"/>
            <a:ext cx="9653248" cy="182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Footer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다음에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2" name="Shape 21"/>
          <p:cNvSpPr/>
          <p:nvPr userDrawn="1"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sp>
        <p:nvSpPr>
          <p:cNvPr id="28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2910406" y="6611778"/>
            <a:ext cx="4176464" cy="246221"/>
            <a:chOff x="2913339" y="6150797"/>
            <a:chExt cx="4176464" cy="246221"/>
          </a:xfrm>
        </p:grpSpPr>
        <p:sp>
          <p:nvSpPr>
            <p:cNvPr id="33" name="삼각형 49"/>
            <p:cNvSpPr/>
            <p:nvPr/>
          </p:nvSpPr>
          <p:spPr>
            <a:xfrm flipV="1">
              <a:off x="2913339" y="6165304"/>
              <a:ext cx="4176464" cy="21720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en-US" altLang="en-US" sz="1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69401" y="6150797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ko-KR" altLang="en-US" sz="1000" spc="-150" dirty="0">
                  <a:solidFill>
                    <a:schemeClr val="bg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Malgun Gothic Semilight" panose="020B0502040204020203" pitchFamily="50" charset="-127"/>
                  <a:sym typeface="Malgun Gothic" panose="020B0503020000020004" pitchFamily="50" charset="-127"/>
                </a:rPr>
                <a:t>다음에서 계속</a:t>
              </a:r>
              <a:endParaRPr lang="en-US" altLang="ko-KR" sz="1000" spc="-15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한페이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7" name="Shape 21"/>
          <p:cNvSpPr/>
          <p:nvPr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115160" y="6675554"/>
            <a:ext cx="9653248" cy="182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Footer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480E-C8E0-487F-9104-18C679B0CE0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9351" y="1380850"/>
            <a:ext cx="6303962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판매용 폰 번호 조회 웹</a:t>
            </a:r>
            <a:r>
              <a:rPr kumimoji="0"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구축</a:t>
            </a:r>
            <a:endParaRPr kumimoji="0" lang="en-US" altLang="ko-KR" sz="6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4229351" y="189012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고객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판매자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관리자 화면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스토리보드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(SB)</a:t>
            </a:r>
            <a:endParaRPr lang="ko-KR" altLang="en-US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5315" y="5416062"/>
            <a:ext cx="2294793" cy="104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&gt; Account Login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5321" y="2436993"/>
            <a:ext cx="1150311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4978035" y="385462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Login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24802" y="385462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Return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4204007" y="2943643"/>
            <a:ext cx="1448389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Username: admin/seller </a:t>
            </a: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4220786" y="337735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Password: 123456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3748752" y="2329542"/>
            <a:ext cx="2362490" cy="21417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73510" y="373896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20568" y="376413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11" name="Table 679"/>
          <p:cNvGraphicFramePr/>
          <p:nvPr>
            <p:extLst>
              <p:ext uri="{D42A27DB-BD31-4B8C-83A1-F6EECF244321}">
                <p14:modId xmlns:p14="http://schemas.microsoft.com/office/powerpoint/2010/main" val="359683699"/>
              </p:ext>
            </p:extLst>
          </p:nvPr>
        </p:nvGraphicFramePr>
        <p:xfrm>
          <a:off x="9877768" y="634508"/>
          <a:ext cx="2102296" cy="2605152"/>
        </p:xfrm>
        <a:graphic>
          <a:graphicData uri="http://schemas.openxmlformats.org/drawingml/2006/table">
            <a:tbl>
              <a:tblPr/>
              <a:tblGrid>
                <a:gridCol w="35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 계정 로그인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계정 </a:t>
                      </a: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비밀번호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 err="1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뒤로가기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전 화면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로그인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정보로 로그인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4146425" y="286404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5285" y="330899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SC002</a:t>
            </a:r>
          </a:p>
        </p:txBody>
      </p:sp>
      <p:cxnSp>
        <p:nvCxnSpPr>
          <p:cNvPr id="53" name="직선 연결선 68"/>
          <p:cNvCxnSpPr/>
          <p:nvPr/>
        </p:nvCxnSpPr>
        <p:spPr>
          <a:xfrm>
            <a:off x="3747770" y="2753360"/>
            <a:ext cx="2357120" cy="889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Manage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관리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-SC003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550" y="563245"/>
          <a:ext cx="2286000" cy="6345554"/>
        </p:xfrm>
        <a:graphic>
          <a:graphicData uri="http://schemas.openxmlformats.org/drawingml/2006/table">
            <a:tbl>
              <a:tblPr/>
              <a:tblGrid>
                <a:gridCol w="30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관리</a:t>
                      </a:r>
                      <a:r>
                        <a:rPr lang="en-US" altLang="ko-KR" sz="800" b="0" i="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+mn-cs"/>
                          <a:sym typeface="Helvetica Neue"/>
                        </a:rPr>
                        <a:t> </a:t>
                      </a:r>
                      <a:r>
                        <a:rPr lang="ko-KR" altLang="en-US" sz="800" b="0" i="0" kern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나눔고딕"/>
                        </a:rPr>
                        <a:t>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6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실기간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0.1.2.3 SERIES | 0.1.9 SERIRES | 1314 SERIES | 520 SERIES | AAA SERIES | SERIES | ABBA SERIES | ABBB SERIES | OTHER SERIES | YEAR SERIES | ETC.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관리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US | OPERATION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수정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수정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(POP003)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삭제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삭제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1" y="-5337"/>
            <a:ext cx="3481295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6498" y="637683"/>
            <a:ext cx="185242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4739" y="5512856"/>
            <a:ext cx="869949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91"/>
          <p:cNvSpPr>
            <a:spLocks noChangeArrowheads="1"/>
          </p:cNvSpPr>
          <p:nvPr/>
        </p:nvSpPr>
        <p:spPr bwMode="auto">
          <a:xfrm>
            <a:off x="8467846" y="265033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9003811" y="265557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SC003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1984" y="1750842"/>
          <a:ext cx="8900661" cy="3222781"/>
        </p:xfrm>
        <a:graphic>
          <a:graphicData uri="http://schemas.openxmlformats.org/drawingml/2006/table">
            <a:tbl>
              <a:tblPr firstRow="1" bandRow="1"/>
              <a:tblGrid>
                <a:gridCol w="73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43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50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OPERATION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2,990,000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2,390,000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2024-08-01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180,000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AAA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5,500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120,000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014-3355-5534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300,000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014-3355-5535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600,000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1" name="Rectangle 91"/>
          <p:cNvSpPr>
            <a:spLocks noChangeArrowheads="1"/>
          </p:cNvSpPr>
          <p:nvPr/>
        </p:nvSpPr>
        <p:spPr bwMode="auto">
          <a:xfrm>
            <a:off x="8467846" y="226977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3" name="Rectangle 91"/>
          <p:cNvSpPr>
            <a:spLocks noChangeArrowheads="1"/>
          </p:cNvSpPr>
          <p:nvPr/>
        </p:nvSpPr>
        <p:spPr bwMode="auto">
          <a:xfrm>
            <a:off x="9003811" y="227501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12" name="타원 11"/>
          <p:cNvSpPr/>
          <p:nvPr/>
        </p:nvSpPr>
        <p:spPr>
          <a:xfrm>
            <a:off x="8403460" y="2177665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619399" y="16294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953665" y="2177293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77718" y="971410"/>
          <a:ext cx="8733023" cy="62503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Rectangle 119"/>
          <p:cNvSpPr>
            <a:spLocks noChangeArrowheads="1"/>
          </p:cNvSpPr>
          <p:nvPr/>
        </p:nvSpPr>
        <p:spPr bwMode="auto">
          <a:xfrm>
            <a:off x="1315049" y="119465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21648" y="107581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97676" y="106221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033436" y="982700"/>
          <a:ext cx="3947372" cy="606687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19"/>
          <p:cNvSpPr>
            <a:spLocks noChangeArrowheads="1"/>
          </p:cNvSpPr>
          <p:nvPr/>
        </p:nvSpPr>
        <p:spPr bwMode="auto">
          <a:xfrm>
            <a:off x="2987024" y="119881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170254" y="974273"/>
          <a:ext cx="3437942" cy="606687"/>
        </p:xfrm>
        <a:graphic>
          <a:graphicData uri="http://schemas.openxmlformats.org/drawingml/2006/table">
            <a:tbl>
              <a:tblPr firstRow="1" bandRow="1"/>
              <a:tblGrid>
                <a:gridCol w="109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91"/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2" name="Rectangle 91"/>
          <p:cNvSpPr>
            <a:spLocks noChangeArrowheads="1"/>
          </p:cNvSpPr>
          <p:nvPr/>
        </p:nvSpPr>
        <p:spPr bwMode="auto">
          <a:xfrm>
            <a:off x="8367178" y="1344134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319790" y="1235147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58839" y="119297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49619" y="107253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76813" y="120021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82957" y="107651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8897404" y="1062217"/>
            <a:ext cx="629807" cy="4515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Upload Phone Number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824545" y="930952"/>
            <a:ext cx="190168" cy="206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Upload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업로드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-POP002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0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Upload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2475" y="1474056"/>
            <a:ext cx="178670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Upload Phone </a:t>
            </a: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Upload Phone Number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52328" y="433305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99095" y="433305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122544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011910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55042" y="1327082"/>
            <a:ext cx="4411744" cy="34210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70844" y="1924284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470844" y="308649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Price(MYR/</a:t>
            </a:r>
            <a:r>
              <a:rPr kumimoji="0" lang="en-US" altLang="zh-CN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RM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3470844" y="3433241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5052328" y="1924284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v</a:t>
            </a: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5052328" y="307619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5052328" y="343062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74108" y="1327081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Table 679"/>
          <p:cNvGraphicFramePr/>
          <p:nvPr/>
        </p:nvGraphicFramePr>
        <p:xfrm>
          <a:off x="9861198" y="605168"/>
          <a:ext cx="2286000" cy="41289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업로드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업로드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4958959" y="332834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958960" y="296078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960411" y="181275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POP002</a:t>
            </a: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3470844" y="231954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Rectangle 133"/>
          <p:cNvSpPr>
            <a:spLocks noChangeArrowheads="1"/>
          </p:cNvSpPr>
          <p:nvPr/>
        </p:nvSpPr>
        <p:spPr bwMode="auto">
          <a:xfrm>
            <a:off x="5052328" y="2319543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v</a:t>
            </a:r>
          </a:p>
        </p:txBody>
      </p:sp>
      <p:sp>
        <p:nvSpPr>
          <p:cNvPr id="7" name="타원 6"/>
          <p:cNvSpPr/>
          <p:nvPr/>
        </p:nvSpPr>
        <p:spPr>
          <a:xfrm>
            <a:off x="4958960" y="218248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" name="Rectangle 133"/>
          <p:cNvSpPr>
            <a:spLocks noChangeArrowheads="1"/>
          </p:cNvSpPr>
          <p:nvPr/>
        </p:nvSpPr>
        <p:spPr bwMode="auto">
          <a:xfrm>
            <a:off x="3470844" y="270231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5052328" y="270231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958960" y="256526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470844" y="3822678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Rectangle 133"/>
          <p:cNvSpPr>
            <a:spLocks noChangeArrowheads="1"/>
          </p:cNvSpPr>
          <p:nvPr/>
        </p:nvSpPr>
        <p:spPr bwMode="auto">
          <a:xfrm>
            <a:off x="5052328" y="382267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30 / 07 / 2024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58960" y="3685624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>
            <a:off x="3451860" y="1755140"/>
            <a:ext cx="3022600" cy="889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Box 2"/>
          <p:cNvSpPr txBox="1"/>
          <p:nvPr/>
        </p:nvSpPr>
        <p:spPr>
          <a:xfrm>
            <a:off x="6183630" y="3824605"/>
            <a:ext cx="52578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Edit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편집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-POP003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-542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Edit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3373" y="1406743"/>
            <a:ext cx="1543047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33169" y="443224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Update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79936" y="443224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graphicFrame>
        <p:nvGraphicFramePr>
          <p:cNvPr id="115" name="Table 679"/>
          <p:cNvGraphicFramePr/>
          <p:nvPr/>
        </p:nvGraphicFramePr>
        <p:xfrm>
          <a:off x="9861198" y="605168"/>
          <a:ext cx="2286000" cy="41289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편집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업데이트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업데이트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93879" y="1277024"/>
            <a:ext cx="4411744" cy="36468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90242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68074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12945" y="126296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POP003</a:t>
            </a: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534848" y="19775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3534848" y="3139712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Price(MYR):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3534848" y="348646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Rectangle 133"/>
          <p:cNvSpPr>
            <a:spLocks noChangeArrowheads="1"/>
          </p:cNvSpPr>
          <p:nvPr/>
        </p:nvSpPr>
        <p:spPr bwMode="auto">
          <a:xfrm>
            <a:off x="5116332" y="19775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</a:t>
            </a: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5116332" y="3129421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1,688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3" name="Rectangle 133"/>
          <p:cNvSpPr>
            <a:spLocks noChangeArrowheads="1"/>
          </p:cNvSpPr>
          <p:nvPr/>
        </p:nvSpPr>
        <p:spPr bwMode="auto">
          <a:xfrm>
            <a:off x="5116332" y="348384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Selling</a:t>
            </a:r>
          </a:p>
        </p:txBody>
      </p:sp>
      <p:sp>
        <p:nvSpPr>
          <p:cNvPr id="35" name="타원 34"/>
          <p:cNvSpPr/>
          <p:nvPr/>
        </p:nvSpPr>
        <p:spPr>
          <a:xfrm>
            <a:off x="5022963" y="338156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022964" y="30140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4415" y="18659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0" name="Rectangle 133"/>
          <p:cNvSpPr>
            <a:spLocks noChangeArrowheads="1"/>
          </p:cNvSpPr>
          <p:nvPr/>
        </p:nvSpPr>
        <p:spPr bwMode="auto">
          <a:xfrm>
            <a:off x="3534848" y="237276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1" name="Rectangle 133"/>
          <p:cNvSpPr>
            <a:spLocks noChangeArrowheads="1"/>
          </p:cNvSpPr>
          <p:nvPr/>
        </p:nvSpPr>
        <p:spPr bwMode="auto">
          <a:xfrm>
            <a:off x="5116332" y="237276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AA</a:t>
            </a: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A SER</a:t>
            </a: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IES</a:t>
            </a:r>
          </a:p>
        </p:txBody>
      </p:sp>
      <p:sp>
        <p:nvSpPr>
          <p:cNvPr id="42" name="타원 41"/>
          <p:cNvSpPr/>
          <p:nvPr/>
        </p:nvSpPr>
        <p:spPr>
          <a:xfrm>
            <a:off x="5022964" y="223571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4" name="Rectangle 133"/>
          <p:cNvSpPr>
            <a:spLocks noChangeArrowheads="1"/>
          </p:cNvSpPr>
          <p:nvPr/>
        </p:nvSpPr>
        <p:spPr bwMode="auto">
          <a:xfrm>
            <a:off x="3534848" y="2755537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5" name="Rectangle 133"/>
          <p:cNvSpPr>
            <a:spLocks noChangeArrowheads="1"/>
          </p:cNvSpPr>
          <p:nvPr/>
        </p:nvSpPr>
        <p:spPr bwMode="auto">
          <a:xfrm>
            <a:off x="5116332" y="2755537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011-5444-1391</a:t>
            </a:r>
          </a:p>
        </p:txBody>
      </p:sp>
      <p:sp>
        <p:nvSpPr>
          <p:cNvPr id="46" name="타원 45"/>
          <p:cNvSpPr/>
          <p:nvPr/>
        </p:nvSpPr>
        <p:spPr>
          <a:xfrm>
            <a:off x="5022964" y="26184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7" name="Rectangle 133"/>
          <p:cNvSpPr>
            <a:spLocks noChangeArrowheads="1"/>
          </p:cNvSpPr>
          <p:nvPr/>
        </p:nvSpPr>
        <p:spPr bwMode="auto">
          <a:xfrm>
            <a:off x="3534848" y="387590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8" name="Rectangle 133"/>
          <p:cNvSpPr>
            <a:spLocks noChangeArrowheads="1"/>
          </p:cNvSpPr>
          <p:nvPr/>
        </p:nvSpPr>
        <p:spPr bwMode="auto">
          <a:xfrm>
            <a:off x="5116332" y="3875900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30 / 07 / 2024</a:t>
            </a:r>
            <a:endParaRPr kumimoji="0" 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22964" y="373884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40475" y="1979295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5" name="Text Box 4"/>
          <p:cNvSpPr txBox="1"/>
          <p:nvPr/>
        </p:nvSpPr>
        <p:spPr>
          <a:xfrm>
            <a:off x="6351905" y="2364105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6340475" y="3483610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7" name="Text Box 6"/>
          <p:cNvSpPr txBox="1"/>
          <p:nvPr/>
        </p:nvSpPr>
        <p:spPr>
          <a:xfrm>
            <a:off x="6351905" y="3876040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cxnSp>
        <p:nvCxnSpPr>
          <p:cNvPr id="11" name="직선 연결선 68"/>
          <p:cNvCxnSpPr/>
          <p:nvPr/>
        </p:nvCxnSpPr>
        <p:spPr>
          <a:xfrm>
            <a:off x="3248660" y="172656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Delete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삭제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-POP004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-542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Delete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3033" y="2441793"/>
            <a:ext cx="1983740" cy="305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4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Delete Phone 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Delete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238909" y="385693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Confirm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385676" y="385693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</a:p>
        </p:txBody>
      </p:sp>
      <p:graphicFrame>
        <p:nvGraphicFramePr>
          <p:cNvPr id="115" name="Table 679"/>
          <p:cNvGraphicFramePr/>
          <p:nvPr/>
        </p:nvGraphicFramePr>
        <p:xfrm>
          <a:off x="9861198" y="605168"/>
          <a:ext cx="2286000" cy="143330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삭제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클릭 시 전 화면</a:t>
                      </a:r>
                      <a:r>
                        <a:rPr kumimoji="1" lang="en-US" altLang="ko-KR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(SC003)</a:t>
                      </a:r>
                      <a:r>
                        <a:rPr kumimoji="1" lang="ko-KR" altLang="en-US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선택된 폰 번호 정보 삭제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921635" y="2261235"/>
            <a:ext cx="4411980" cy="23355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95982" y="37452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29" name="타원 28"/>
          <p:cNvSpPr/>
          <p:nvPr/>
        </p:nvSpPr>
        <p:spPr>
          <a:xfrm>
            <a:off x="5173814" y="37452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40885" y="226118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POP004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3555061" y="3223123"/>
            <a:ext cx="3219450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algn="l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Are you sure you want to delete this data?</a:t>
            </a:r>
          </a:p>
        </p:txBody>
      </p:sp>
      <p:cxnSp>
        <p:nvCxnSpPr>
          <p:cNvPr id="3" name="직선 연결선 68"/>
          <p:cNvCxnSpPr/>
          <p:nvPr/>
        </p:nvCxnSpPr>
        <p:spPr>
          <a:xfrm>
            <a:off x="3248660" y="286448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Sales Commission Settlement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판매 </a:t>
            </a:r>
            <a:r>
              <a:rPr lang="ko-KR" altLang="en-US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수수료 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정산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-SC004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 idx="4294967295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defTabSz="804545">
              <a:defRPr sz="3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lvl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tx1"/>
                </a:solidFill>
                <a:latin typeface="Malgun Gothic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sz="1800" b="1" dirty="0">
                <a:solidFill>
                  <a:schemeClr val="tx1"/>
                </a:solidFill>
                <a:latin typeface="Malgun Gothic" panose="020B0503020000020004" pitchFamily="50" charset="-127"/>
                <a:cs typeface="Times New Roman" panose="02020603050405020304" pitchFamily="18" charset="0"/>
              </a:rPr>
              <a:t>History</a:t>
            </a:r>
          </a:p>
        </p:txBody>
      </p:sp>
      <p:graphicFrame>
        <p:nvGraphicFramePr>
          <p:cNvPr id="71" name="Table 71"/>
          <p:cNvGraphicFramePr/>
          <p:nvPr/>
        </p:nvGraphicFramePr>
        <p:xfrm>
          <a:off x="332932" y="632267"/>
          <a:ext cx="11463666" cy="5156896"/>
        </p:xfrm>
        <a:graphic>
          <a:graphicData uri="http://schemas.openxmlformats.org/drawingml/2006/table">
            <a:tbl>
              <a:tblPr firstRow="1"/>
              <a:tblGrid>
                <a:gridCol w="90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7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내용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작성일</a:t>
                      </a:r>
                      <a:endParaRPr sz="900" b="1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작성자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검토일</a:t>
                      </a:r>
                      <a:endParaRPr sz="900" b="1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검토자</a:t>
                      </a:r>
                      <a:endParaRPr sz="900" b="1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0.1.0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판매용 폰 번호 조회 웹 초안 작성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2023.07.22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오정택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56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0.1.1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kern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Helvetica"/>
                        </a:rPr>
                        <a:t>PL </a:t>
                      </a:r>
                      <a:r>
                        <a:rPr lang="ko-KR" altLang="en-US" sz="900" kern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Helvetica"/>
                        </a:rPr>
                        <a:t>검토 완료</a:t>
                      </a:r>
                      <a:endParaRPr lang="ko-KR" altLang="en-US"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2023.07.30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오정택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0.1.2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화면 </a:t>
                      </a:r>
                      <a:r>
                        <a:rPr lang="en-US" altLang="ko-KR" sz="9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ID </a:t>
                      </a:r>
                      <a:r>
                        <a:rPr lang="ko-KR" altLang="en-US" sz="9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재정렬</a:t>
                      </a:r>
                      <a:endParaRPr lang="ko-KR" altLang="en-US"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프로세스 재정렬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관리자 화면 재정렬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kern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Helvetica"/>
                        </a:rPr>
                        <a:t>화면 목록 정의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kern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Helvetica"/>
                        </a:rPr>
                        <a:t>리뷰 및 검토 완료</a:t>
                      </a:r>
                      <a:endParaRPr lang="ko-KR" altLang="en-US"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2023.07.31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오정택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lang="en-US" sz="90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b="0" i="0"/>
                      </a:pPr>
                      <a:endParaRPr lang="en-US" altLang="ko-KR" sz="900" i="0" kern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en-US" altLang="ko-KR" sz="90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9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en-US" altLang="ko-KR" sz="90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endParaRPr kumimoji="0" lang="en-US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lang="en-US" altLang="ko-KR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lang="en-US" altLang="ko-KR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en-US" altLang="ko-KR"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ko-KR" altLang="en-US"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ko-KR" altLang="en-US"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ko-KR" altLang="en-US"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endParaRPr kumimoji="0" lang="en-US" altLang="ko-KR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8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endParaRPr kumimoji="0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8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lang="en-US"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800" b="0" i="0" dirty="0"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8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790" y="605168"/>
          <a:ext cx="2286000" cy="48993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판매 수수료 정산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최종 정산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 </a:t>
                      </a:r>
                      <a:r>
                        <a:rPr lang="ko-KR" altLang="en-US" sz="800" b="1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별로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종료일 모두 오늘 날짜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정산할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완료 버튼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클릭 시 정산 완료 상태로 업로드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2" y="3553"/>
            <a:ext cx="3519002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Admin &gt; </a:t>
            </a: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Sales Commission </a:t>
            </a:r>
          </a:p>
          <a:p>
            <a:pPr hangingPunct="0">
              <a:defRPr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Settlement</a:t>
            </a:r>
            <a:endParaRPr lang="ko-KR" altLang="en-US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8848" y="669433"/>
            <a:ext cx="2254780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Commission Settlement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Sales Commission Settlement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91980"/>
              </p:ext>
            </p:extLst>
          </p:nvPr>
        </p:nvGraphicFramePr>
        <p:xfrm>
          <a:off x="676922" y="1528885"/>
          <a:ext cx="8727646" cy="3919297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3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BANK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201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Li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Yu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AABB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79498" y="106846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1335179" y="112298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ALL                             </a:t>
            </a:r>
            <a:r>
              <a:rPr kumimoji="0" lang="en-US" altLang="ko-KR" sz="7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v</a:t>
            </a: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</p:txBody>
      </p:sp>
      <p:sp>
        <p:nvSpPr>
          <p:cNvPr id="124" name="타원 123"/>
          <p:cNvSpPr/>
          <p:nvPr/>
        </p:nvSpPr>
        <p:spPr>
          <a:xfrm>
            <a:off x="587227" y="142442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76921" y="2539497"/>
            <a:ext cx="8727647" cy="391188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9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587229" y="101578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7716" y="5727951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SC004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61716" y="105915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4276578" y="1108638"/>
            <a:ext cx="1585941" cy="215444"/>
            <a:chOff x="1712640" y="2541317"/>
            <a:chExt cx="2003452" cy="215444"/>
          </a:xfrm>
        </p:grpSpPr>
        <p:grpSp>
          <p:nvGrpSpPr>
            <p:cNvPr id="51" name="그룹 50"/>
            <p:cNvGrpSpPr/>
            <p:nvPr/>
          </p:nvGrpSpPr>
          <p:grpSpPr>
            <a:xfrm>
              <a:off x="1712640" y="2562875"/>
              <a:ext cx="984042" cy="180425"/>
              <a:chOff x="1712640" y="2562875"/>
              <a:chExt cx="984042" cy="180425"/>
            </a:xfrm>
          </p:grpSpPr>
          <p:sp>
            <p:nvSpPr>
              <p:cNvPr id="68" name="Text Box"/>
              <p:cNvSpPr/>
              <p:nvPr/>
            </p:nvSpPr>
            <p:spPr>
              <a:xfrm>
                <a:off x="1712640" y="2562875"/>
                <a:ext cx="822335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연도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월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일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69" name="Date Picker Icon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45418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617028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66" name="Text Box"/>
            <p:cNvSpPr/>
            <p:nvPr/>
          </p:nvSpPr>
          <p:spPr>
            <a:xfrm>
              <a:off x="2893342" y="2562875"/>
              <a:ext cx="822750" cy="180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108000" bIns="36000" numCol="1" spcCol="0" rtlCol="0" fromWordArt="0" anchor="ctr" anchorCtr="0" forceAA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연도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월</a:t>
              </a:r>
              <a:r>
                <a:rPr lang="en-US" altLang="ko-KR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Segoe UI" panose="020B0502040204020203" pitchFamily="34" charset="0"/>
                <a:sym typeface="Helvetica Neue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4262843" y="10104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1" name="Rectangle 89"/>
          <p:cNvSpPr>
            <a:spLocks noChangeArrowheads="1"/>
          </p:cNvSpPr>
          <p:nvPr/>
        </p:nvSpPr>
        <p:spPr bwMode="auto">
          <a:xfrm>
            <a:off x="4399280" y="6158865"/>
            <a:ext cx="1250950" cy="303530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Settlement Completed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309554" y="6068412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8337856" y="110454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8897788" y="110863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75959" y="98237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10" name="타원 9"/>
          <p:cNvSpPr/>
          <p:nvPr/>
        </p:nvSpPr>
        <p:spPr>
          <a:xfrm>
            <a:off x="8850400" y="99965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15" name="타원 23"/>
          <p:cNvSpPr/>
          <p:nvPr/>
        </p:nvSpPr>
        <p:spPr>
          <a:xfrm>
            <a:off x="7021392" y="552880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17" name="타원 17"/>
          <p:cNvSpPr/>
          <p:nvPr/>
        </p:nvSpPr>
        <p:spPr>
          <a:xfrm>
            <a:off x="8290066" y="552924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8382635" y="5502275"/>
            <a:ext cx="108013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(Total Own: 32,098)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7109460" y="5502275"/>
            <a:ext cx="12369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(Settlement Rate: 10%)</a:t>
            </a:r>
            <a:endParaRPr lang="en-US" sz="800"/>
          </a:p>
        </p:txBody>
      </p:sp>
      <p:sp>
        <p:nvSpPr>
          <p:cNvPr id="23" name="직사각형 71"/>
          <p:cNvSpPr/>
          <p:nvPr/>
        </p:nvSpPr>
        <p:spPr>
          <a:xfrm>
            <a:off x="1326603" y="99576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0" name="Date Picker Icon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869340" y="1147195"/>
            <a:ext cx="119741" cy="154119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Segoe UI" panose="020B0502040204020203" pitchFamily="3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Sales 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Commission Settlement Completed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판매 수수료 정산 완료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-SC005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790" y="605168"/>
          <a:ext cx="2286000" cy="438660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판매 수수료 정산 완료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최종 정산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 </a:t>
                      </a:r>
                      <a:r>
                        <a:rPr lang="ko-KR" altLang="en-US" sz="800" b="1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별로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종료일 모두 오늘 날짜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정산할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36499" y="-542"/>
            <a:ext cx="3519002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Sales </a:t>
            </a: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Commission Settlement Completed</a:t>
            </a:r>
            <a:endParaRPr lang="ko-KR" altLang="en-US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4978" y="607838"/>
            <a:ext cx="310757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Commission Settlement Completed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34843" y="-13349"/>
            <a:ext cx="177533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Sales Commission Settlement</a:t>
            </a:r>
          </a:p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Completed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812"/>
              </p:ext>
            </p:extLst>
          </p:nvPr>
        </p:nvGraphicFramePr>
        <p:xfrm>
          <a:off x="676922" y="1530555"/>
          <a:ext cx="8727646" cy="3956064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BANK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Yu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Li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AABB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4" name="타원 123"/>
          <p:cNvSpPr/>
          <p:nvPr/>
        </p:nvSpPr>
        <p:spPr>
          <a:xfrm>
            <a:off x="561077" y="143529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73735" y="2539365"/>
            <a:ext cx="8727440" cy="419100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9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76922" y="5880507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SC005</a:t>
            </a:r>
          </a:p>
        </p:txBody>
      </p:sp>
      <p:sp>
        <p:nvSpPr>
          <p:cNvPr id="25" name="타원 23"/>
          <p:cNvSpPr/>
          <p:nvPr/>
        </p:nvSpPr>
        <p:spPr>
          <a:xfrm>
            <a:off x="7039172" y="552880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26" name="타원 17"/>
          <p:cNvSpPr/>
          <p:nvPr/>
        </p:nvSpPr>
        <p:spPr>
          <a:xfrm>
            <a:off x="8307846" y="552924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8400415" y="5502275"/>
            <a:ext cx="105791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(Total Own: 32098)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7127240" y="5502275"/>
            <a:ext cx="12369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(Settlement Rate: 10%)</a:t>
            </a:r>
            <a:endParaRPr lang="en-US" sz="800"/>
          </a:p>
        </p:txBody>
      </p:sp>
      <p:graphicFrame>
        <p:nvGraphicFramePr>
          <p:cNvPr id="31" name="표 5"/>
          <p:cNvGraphicFramePr>
            <a:graphicFrameLocks noGrp="1"/>
          </p:cNvGraphicFramePr>
          <p:nvPr/>
        </p:nvGraphicFramePr>
        <p:xfrm>
          <a:off x="679498" y="106846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119"/>
          <p:cNvSpPr>
            <a:spLocks noChangeArrowheads="1"/>
          </p:cNvSpPr>
          <p:nvPr/>
        </p:nvSpPr>
        <p:spPr bwMode="auto">
          <a:xfrm>
            <a:off x="1335179" y="112298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7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ALL</a:t>
            </a:r>
            <a:r>
              <a:rPr kumimoji="0" lang="en-US" altLang="ko-KR" sz="800" kern="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</a:t>
            </a:r>
            <a:r>
              <a:rPr kumimoji="0" lang="en-US" altLang="ko-KR" sz="7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v</a:t>
            </a: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</p:txBody>
      </p:sp>
      <p:sp>
        <p:nvSpPr>
          <p:cNvPr id="74" name="타원 73"/>
          <p:cNvSpPr/>
          <p:nvPr/>
        </p:nvSpPr>
        <p:spPr>
          <a:xfrm>
            <a:off x="587229" y="101578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표 12"/>
          <p:cNvGraphicFramePr>
            <a:graphicFrameLocks noGrp="1"/>
          </p:cNvGraphicFramePr>
          <p:nvPr/>
        </p:nvGraphicFramePr>
        <p:xfrm>
          <a:off x="3261716" y="105915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Rectangle 91"/>
          <p:cNvSpPr>
            <a:spLocks noChangeArrowheads="1"/>
          </p:cNvSpPr>
          <p:nvPr/>
        </p:nvSpPr>
        <p:spPr bwMode="auto">
          <a:xfrm>
            <a:off x="8337856" y="110454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5" name="Rectangle 91"/>
          <p:cNvSpPr>
            <a:spLocks noChangeArrowheads="1"/>
          </p:cNvSpPr>
          <p:nvPr/>
        </p:nvSpPr>
        <p:spPr bwMode="auto">
          <a:xfrm>
            <a:off x="8897788" y="110863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6" name="타원 4"/>
          <p:cNvSpPr/>
          <p:nvPr/>
        </p:nvSpPr>
        <p:spPr>
          <a:xfrm>
            <a:off x="8275959" y="98237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7" name="타원 9"/>
          <p:cNvSpPr/>
          <p:nvPr/>
        </p:nvSpPr>
        <p:spPr>
          <a:xfrm>
            <a:off x="8850400" y="99965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38" name="직사각형 71"/>
          <p:cNvSpPr/>
          <p:nvPr/>
        </p:nvSpPr>
        <p:spPr>
          <a:xfrm>
            <a:off x="1326603" y="99576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276578" y="1108638"/>
            <a:ext cx="1585941" cy="215444"/>
            <a:chOff x="1712640" y="2541317"/>
            <a:chExt cx="2003452" cy="215444"/>
          </a:xfrm>
        </p:grpSpPr>
        <p:grpSp>
          <p:nvGrpSpPr>
            <p:cNvPr id="40" name="그룹 39"/>
            <p:cNvGrpSpPr/>
            <p:nvPr/>
          </p:nvGrpSpPr>
          <p:grpSpPr>
            <a:xfrm>
              <a:off x="1712640" y="2562875"/>
              <a:ext cx="984042" cy="180425"/>
              <a:chOff x="1712640" y="2562875"/>
              <a:chExt cx="984042" cy="180425"/>
            </a:xfrm>
          </p:grpSpPr>
          <p:sp>
            <p:nvSpPr>
              <p:cNvPr id="43" name="Text Box"/>
              <p:cNvSpPr/>
              <p:nvPr/>
            </p:nvSpPr>
            <p:spPr>
              <a:xfrm>
                <a:off x="1712640" y="2562875"/>
                <a:ext cx="822335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연도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월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일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44" name="Date Picker Icon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45418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617028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42" name="Text Box"/>
            <p:cNvSpPr/>
            <p:nvPr/>
          </p:nvSpPr>
          <p:spPr>
            <a:xfrm>
              <a:off x="2893342" y="2562875"/>
              <a:ext cx="822750" cy="180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108000" bIns="36000" numCol="1" spcCol="0" rtlCol="0" fromWordArt="0" anchor="ctr" anchorCtr="0" forceAA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연도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월</a:t>
              </a:r>
              <a:r>
                <a:rPr lang="en-US" altLang="ko-KR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Segoe UI" panose="020B0502040204020203" pitchFamily="34" charset="0"/>
                <a:sym typeface="Helvetica Neue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262843" y="10104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6" name="Date Picker Icon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869340" y="1147195"/>
            <a:ext cx="119741" cy="154119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Segoe UI" panose="020B0502040204020203" pitchFamily="3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Personal Data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개인정보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POP005-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Personal Data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003" y="1848064"/>
            <a:ext cx="111183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Personal Data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Personal Data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4998536" y="4061794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45303" y="4061794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5088230" y="273227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admin</a:t>
            </a:r>
            <a:endParaRPr kumimoji="0" lang="en-US" altLang="ko-KR" sz="800" kern="0" dirty="0">
              <a:solidFill>
                <a:schemeClr val="bg2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5088230" y="2378959"/>
            <a:ext cx="1440000" cy="2262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Yu</a:t>
            </a:r>
            <a:endParaRPr kumimoji="0" lang="en-US" altLang="ko-KR" sz="800" kern="0" dirty="0">
              <a:solidFill>
                <a:schemeClr val="bg2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5088230" y="306842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010-2919-9192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09989" y="1612585"/>
            <a:ext cx="4260114" cy="29682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82145" y="273227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Username(ID):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3482145" y="2378959"/>
            <a:ext cx="1440000" cy="226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Owner Name: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482145" y="307872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Contact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1876" y="1606243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98536" y="29530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998536" y="2241906"/>
            <a:ext cx="179387" cy="1895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999987" y="260297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38955" y="393892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985232" y="393134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8" name="Table 679"/>
          <p:cNvGraphicFramePr/>
          <p:nvPr>
            <p:extLst>
              <p:ext uri="{D42A27DB-BD31-4B8C-83A1-F6EECF244321}">
                <p14:modId xmlns:p14="http://schemas.microsoft.com/office/powerpoint/2010/main" val="2670089314"/>
              </p:ext>
            </p:extLst>
          </p:nvPr>
        </p:nvGraphicFramePr>
        <p:xfrm>
          <a:off x="9861198" y="605168"/>
          <a:ext cx="2286000" cy="317966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개인정보 수정</a:t>
                      </a:r>
                      <a:r>
                        <a:rPr lang="en-US" altLang="ko-KR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 </a:t>
                      </a: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</a:t>
                      </a:r>
                      <a:r>
                        <a:rPr kumimoji="1" lang="en-US" altLang="ko-KR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 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계정이름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031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연락처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4002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은행 계좌번호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개인정보로 변경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POP005</a:t>
            </a: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5088230" y="3402404"/>
            <a:ext cx="1440000" cy="34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SHINHAN BANK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XXX-XXX-XXXXXX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3493404" y="3402405"/>
            <a:ext cx="1440000" cy="3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Bank Account: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01591" y="329780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" name="직선 연결선 68"/>
          <p:cNvCxnSpPr/>
          <p:nvPr/>
        </p:nvCxnSpPr>
        <p:spPr>
          <a:xfrm>
            <a:off x="3129915" y="2192020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660" y="2413658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Change Password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비밀번호 변경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-POP006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Change Password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3467" y="2544252"/>
            <a:ext cx="1387555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Change Password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Change Password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5082210" y="31416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09875" y="2368550"/>
            <a:ext cx="4326255" cy="20777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76125" y="31416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New Password: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Rectangle 89"/>
          <p:cNvSpPr>
            <a:spLocks noChangeArrowheads="1"/>
          </p:cNvSpPr>
          <p:nvPr/>
        </p:nvSpPr>
        <p:spPr bwMode="auto">
          <a:xfrm>
            <a:off x="4916125" y="3736976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Rectangle 89"/>
          <p:cNvSpPr>
            <a:spLocks noChangeArrowheads="1"/>
          </p:cNvSpPr>
          <p:nvPr/>
        </p:nvSpPr>
        <p:spPr bwMode="auto">
          <a:xfrm>
            <a:off x="4062892" y="3736976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43413" y="236049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93967" y="304536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1" name="Table 679"/>
          <p:cNvGraphicFramePr/>
          <p:nvPr/>
        </p:nvGraphicFramePr>
        <p:xfrm>
          <a:off x="9861198" y="605168"/>
          <a:ext cx="2286000" cy="186987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비밀번호 변경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새로운 비밀번호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비밀번호로 변경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3969848" y="364640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3" name="타원 32"/>
          <p:cNvSpPr/>
          <p:nvPr/>
        </p:nvSpPr>
        <p:spPr>
          <a:xfrm>
            <a:off x="4916125" y="363883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POP006</a:t>
            </a:r>
          </a:p>
        </p:txBody>
      </p:sp>
      <p:cxnSp>
        <p:nvCxnSpPr>
          <p:cNvPr id="7" name="직선 연결선 68"/>
          <p:cNvCxnSpPr/>
          <p:nvPr/>
        </p:nvCxnSpPr>
        <p:spPr>
          <a:xfrm>
            <a:off x="3207385" y="292798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13658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zh-CN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Logout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로그아웃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-POP007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Logout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zh-CN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Logout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806190" y="2649855"/>
            <a:ext cx="2422525" cy="1473835"/>
            <a:chOff x="9811504" y="5761035"/>
            <a:chExt cx="2079460" cy="1101411"/>
          </a:xfrm>
        </p:grpSpPr>
        <p:sp>
          <p:nvSpPr>
            <p:cNvPr id="20" name="직사각형 19"/>
            <p:cNvSpPr/>
            <p:nvPr/>
          </p:nvSpPr>
          <p:spPr>
            <a:xfrm>
              <a:off x="9848945" y="5976107"/>
              <a:ext cx="2042019" cy="88633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11504" y="6196639"/>
              <a:ext cx="2024408" cy="158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 latinLnBrk="1" hangingPunct="0"/>
              <a:r>
                <a:rPr lang="en-US" altLang="ko-KR" sz="800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sym typeface="Helvetica Neue"/>
                </a:rPr>
                <a:t>Do you confirm to log out?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841313" y="5761035"/>
              <a:ext cx="2042019" cy="22052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1C3D62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X</a:t>
              </a: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4" name="Rectangle 89"/>
            <p:cNvSpPr>
              <a:spLocks noChangeArrowheads="1"/>
            </p:cNvSpPr>
            <p:nvPr/>
          </p:nvSpPr>
          <p:spPr bwMode="auto">
            <a:xfrm>
              <a:off x="10877571" y="6568560"/>
              <a:ext cx="631934" cy="184067"/>
            </a:xfrm>
            <a:prstGeom prst="rect">
              <a:avLst/>
            </a:prstGeom>
            <a:solidFill>
              <a:srgbClr val="002060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Calibri" panose="020F0502020204030204" pitchFamily="34" charset="0"/>
                  <a:sym typeface="Helvetica Neue"/>
                </a:rPr>
                <a:t>Confirm</a:t>
              </a:r>
            </a:p>
          </p:txBody>
        </p:sp>
        <p:sp>
          <p:nvSpPr>
            <p:cNvPr id="25" name="Rectangle 89"/>
            <p:cNvSpPr>
              <a:spLocks noChangeArrowheads="1"/>
            </p:cNvSpPr>
            <p:nvPr/>
          </p:nvSpPr>
          <p:spPr bwMode="auto">
            <a:xfrm>
              <a:off x="10203935" y="6578411"/>
              <a:ext cx="592227" cy="172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800" kern="0" dirty="0">
                  <a:solidFill>
                    <a:schemeClr val="tx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Calibri" panose="020F0502020204030204" pitchFamily="34" charset="0"/>
                  <a:sym typeface="Helvetica Neue"/>
                </a:rPr>
                <a:t>Cancel</a:t>
              </a:r>
              <a:endPara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4184897" y="36363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49509" y="36363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9" name="Table 679"/>
          <p:cNvGraphicFramePr/>
          <p:nvPr/>
        </p:nvGraphicFramePr>
        <p:xfrm>
          <a:off x="9861198" y="605168"/>
          <a:ext cx="2286000" cy="143330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로그아웃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팝업 닫기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계정 로그아웃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POP007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2027" y="2660818"/>
            <a:ext cx="60849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Logout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판매용 폰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번호 조회 웹 목록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556954" y="916327"/>
          <a:ext cx="11061798" cy="5134999"/>
        </p:xfrm>
        <a:graphic>
          <a:graphicData uri="http://schemas.openxmlformats.org/drawingml/2006/table">
            <a:tbl>
              <a:tblPr/>
              <a:tblGrid>
                <a:gridCol w="66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1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3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lang="en-US" altLang="ko-KR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</a:t>
                      </a:r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한글명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한글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Search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검색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Customers Phone </a:t>
                      </a: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 Inquiry and Search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고객들이 폰 번호 조회 및 검색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of Each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Inquiry Pop-up by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조회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로그인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로그인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Manage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Management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관리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Upload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업로드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Upload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업로드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Edit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Edit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Delete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effectLst/>
                          <a:latin typeface="Malgun Gothic" panose="020B0503020000020004" pitchFamily="50" charset="-127"/>
                          <a:sym typeface="+mn-ea"/>
                        </a:rPr>
                        <a:t>폰 번호 삭제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Delete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삭제 팝업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SC004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SC005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</a:t>
                      </a:r>
                    </a:p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Settlement Completed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Completed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Personal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Personal Data Inquiry and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개인정보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 및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Change Password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변경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Password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비밀번호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Logout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로그아웃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Logout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로그아웃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폰 번호 판매 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프로세스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/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판매자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/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33" name="직선 화살표 연결선 132"/>
          <p:cNvCxnSpPr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/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5" name="모서리가 둥근 직사각형 66"/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/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프로세스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/>
          <p:cNvCxnSpPr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/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02" name="직선 화살표 연결선 101"/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/>
          <p:cNvCxnSpPr/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/>
          <p:cNvCxnSpPr/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/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77" name="직선 화살표 연결선 176"/>
          <p:cNvCxnSpPr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/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고객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폰 번호 판매 정의</a:t>
            </a: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정보 업로드한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판매중인 폰 번호를 구매 결정한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판매자에게 구매의사를 전달 및 결제한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관리자가 판매자에게 수수료 정산을 완료된 상태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Search Phone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검색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-SC001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77718" y="971410"/>
          <a:ext cx="8733023" cy="33744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8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79"/>
          <p:cNvGraphicFramePr/>
          <p:nvPr/>
        </p:nvGraphicFramePr>
        <p:xfrm>
          <a:off x="9861790" y="605168"/>
          <a:ext cx="2286000" cy="629472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폰 번호 검색 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0.1.2.3 SERIES | 0.1.9 SERIRES | 1314 SERIES | 520 SERIES | AAA SERIES | SERIES | ABBA SERIES | ABBB SERIES | BOSS SERIES | ONG 88 SERIES | OTHER SERIES | YEAR SERIES | ETC. |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NUMBER (WHATSAPP)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국번 별 판매 현황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국번 별 판매 현황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판매자 로그인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판매자 로그인 상세 페이지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2" y="56893"/>
            <a:ext cx="24570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6390" y="658993"/>
            <a:ext cx="174662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58839" y="5881117"/>
            <a:ext cx="835252" cy="413146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rPr>
              <a:t>Account Login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3" name="Rectangle 119"/>
          <p:cNvSpPr>
            <a:spLocks noChangeArrowheads="1"/>
          </p:cNvSpPr>
          <p:nvPr/>
        </p:nvSpPr>
        <p:spPr bwMode="auto">
          <a:xfrm>
            <a:off x="1323939" y="103590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321648" y="9081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997676" y="89457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4959926" y="57997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0462" y="5387005"/>
            <a:ext cx="872033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54438"/>
              </p:ext>
            </p:extLst>
          </p:nvPr>
        </p:nvGraphicFramePr>
        <p:xfrm>
          <a:off x="677719" y="1452812"/>
          <a:ext cx="8741876" cy="3792008"/>
        </p:xfrm>
        <a:graphic>
          <a:graphicData uri="http://schemas.openxmlformats.org/drawingml/2006/table">
            <a:tbl>
              <a:tblPr firstRow="1" bandRow="1"/>
              <a:tblGrid>
                <a:gridCol w="65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8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74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(WhatsApp)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NORMAL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NORMAL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010-6737-0741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AAA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012-5556-7890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012-4456-7890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5,500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014-4455-5533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 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690649" y="2686444"/>
            <a:ext cx="8723215" cy="423665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109" name="직사각형 108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112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124" name="타원 123"/>
          <p:cNvSpPr/>
          <p:nvPr/>
        </p:nvSpPr>
        <p:spPr>
          <a:xfrm>
            <a:off x="543676" y="135472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033436" y="982700"/>
          <a:ext cx="3947372" cy="317629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2987024" y="103117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13502" y="5876196"/>
            <a:ext cx="835252" cy="418067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rPr>
              <a:t>Sales Status</a:t>
            </a:r>
          </a:p>
        </p:txBody>
      </p:sp>
      <p:sp>
        <p:nvSpPr>
          <p:cNvPr id="12" name="타원 11"/>
          <p:cNvSpPr/>
          <p:nvPr/>
        </p:nvSpPr>
        <p:spPr>
          <a:xfrm>
            <a:off x="4003417" y="5799710"/>
            <a:ext cx="191794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SC001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70254" y="974273"/>
          <a:ext cx="3249342" cy="334577"/>
        </p:xfrm>
        <a:graphic>
          <a:graphicData uri="http://schemas.openxmlformats.org/drawingml/2006/table">
            <a:tbl>
              <a:tblPr firstRow="1" bandRow="1"/>
              <a:tblGrid>
                <a:gridCol w="103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5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91"/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5" name="Rectangle 91"/>
          <p:cNvSpPr>
            <a:spLocks noChangeArrowheads="1"/>
          </p:cNvSpPr>
          <p:nvPr/>
        </p:nvSpPr>
        <p:spPr bwMode="auto">
          <a:xfrm>
            <a:off x="8889011" y="1065157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8841623" y="956170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058839" y="102533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49619" y="90489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09701" y="103257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7215845" y="90887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Sales Status of Each Prefix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국번 별 판매 현황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POP001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49792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Sales</a:t>
            </a: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Status of Each Prefix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9449" y="1988672"/>
            <a:ext cx="2665095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Status of Each Prefix 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48799" y="-9724"/>
            <a:ext cx="1656760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Sales Status of Each Prefix </a:t>
            </a:r>
          </a:p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Number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15" name="Table 679"/>
          <p:cNvGraphicFramePr/>
          <p:nvPr/>
        </p:nvGraphicFramePr>
        <p:xfrm>
          <a:off x="9869489" y="605168"/>
          <a:ext cx="2277710" cy="1717474"/>
        </p:xfrm>
        <a:graphic>
          <a:graphicData uri="http://schemas.openxmlformats.org/drawingml/2006/table">
            <a:tbl>
              <a:tblPr/>
              <a:tblGrid>
                <a:gridCol w="26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b="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국번 별 판매 현황 페이지</a:t>
                      </a:r>
                      <a:endParaRPr lang="en-US" altLang="ko-KR" sz="800" b="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 별 판매 현황 노출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- 010 | 011 | 012 | 013 | 014 | 015 | 016 | 017 | 018 | 019 | 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판매 개수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총 판매 개수 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4956175" y="2646680"/>
            <a:ext cx="144272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100133</a:t>
            </a: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4956175" y="2874645"/>
            <a:ext cx="144335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599</a:t>
            </a: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3320415" y="1870075"/>
            <a:ext cx="3318510" cy="328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719195" y="2646680"/>
            <a:ext cx="1236980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010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5905" y="2392561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Total Sales:</a:t>
            </a:r>
            <a:endParaRPr lang="ko-KR" altLang="en-US" sz="105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62779" y="2390782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Prefix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Number:</a:t>
            </a:r>
            <a:endParaRPr lang="ko-KR" altLang="en-US" sz="1050" b="1" dirty="0"/>
          </a:p>
        </p:txBody>
      </p:sp>
      <p:sp>
        <p:nvSpPr>
          <p:cNvPr id="36" name="타원 35"/>
          <p:cNvSpPr/>
          <p:nvPr/>
        </p:nvSpPr>
        <p:spPr>
          <a:xfrm>
            <a:off x="3231361" y="1797449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6612" y="1869776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8" name="Rectangle 133"/>
          <p:cNvSpPr>
            <a:spLocks noChangeArrowheads="1"/>
          </p:cNvSpPr>
          <p:nvPr/>
        </p:nvSpPr>
        <p:spPr bwMode="auto">
          <a:xfrm>
            <a:off x="3719830" y="2874645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604786" y="2564931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863983" y="2564544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4953635" y="3099435"/>
            <a:ext cx="1443355" cy="2114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6339</a:t>
            </a: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722272" y="3098801"/>
            <a:ext cx="1236443" cy="237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012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4953634" y="3310988"/>
            <a:ext cx="1443356" cy="2425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10234</a:t>
            </a:r>
          </a:p>
        </p:txBody>
      </p:sp>
      <p:sp>
        <p:nvSpPr>
          <p:cNvPr id="13" name="Rectangle 133"/>
          <p:cNvSpPr>
            <a:spLocks noChangeArrowheads="1"/>
          </p:cNvSpPr>
          <p:nvPr/>
        </p:nvSpPr>
        <p:spPr bwMode="auto">
          <a:xfrm>
            <a:off x="4953635" y="3547745"/>
            <a:ext cx="144335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359</a:t>
            </a: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3716655" y="3319879"/>
            <a:ext cx="1242060" cy="22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013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717291" y="3539051"/>
            <a:ext cx="1241572" cy="215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014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2" name="Rectangle 133"/>
          <p:cNvSpPr>
            <a:spLocks noChangeArrowheads="1"/>
          </p:cNvSpPr>
          <p:nvPr/>
        </p:nvSpPr>
        <p:spPr bwMode="auto">
          <a:xfrm>
            <a:off x="4956175" y="3772535"/>
            <a:ext cx="1443355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569</a:t>
            </a: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3719830" y="3754316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015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4941570" y="3994150"/>
            <a:ext cx="146050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230</a:t>
            </a: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4941570" y="4222115"/>
            <a:ext cx="145986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259</a:t>
            </a:r>
          </a:p>
        </p:txBody>
      </p:sp>
      <p:sp>
        <p:nvSpPr>
          <p:cNvPr id="28" name="Rectangle 133"/>
          <p:cNvSpPr>
            <a:spLocks noChangeArrowheads="1"/>
          </p:cNvSpPr>
          <p:nvPr/>
        </p:nvSpPr>
        <p:spPr bwMode="auto">
          <a:xfrm>
            <a:off x="3719830" y="3985358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016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3720465" y="4213323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017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Rectangle 133"/>
          <p:cNvSpPr>
            <a:spLocks noChangeArrowheads="1"/>
          </p:cNvSpPr>
          <p:nvPr/>
        </p:nvSpPr>
        <p:spPr bwMode="auto">
          <a:xfrm>
            <a:off x="4944110" y="4446905"/>
            <a:ext cx="1457960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439</a:t>
            </a:r>
          </a:p>
        </p:txBody>
      </p:sp>
      <p:sp>
        <p:nvSpPr>
          <p:cNvPr id="31" name="Rectangle 133"/>
          <p:cNvSpPr>
            <a:spLocks noChangeArrowheads="1"/>
          </p:cNvSpPr>
          <p:nvPr/>
        </p:nvSpPr>
        <p:spPr bwMode="auto">
          <a:xfrm>
            <a:off x="3720465" y="4437478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018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4939030" y="4667250"/>
            <a:ext cx="146240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1000</a:t>
            </a:r>
          </a:p>
        </p:txBody>
      </p:sp>
      <p:sp>
        <p:nvSpPr>
          <p:cNvPr id="37" name="Rectangle 133"/>
          <p:cNvSpPr>
            <a:spLocks noChangeArrowheads="1"/>
          </p:cNvSpPr>
          <p:nvPr/>
        </p:nvSpPr>
        <p:spPr bwMode="auto">
          <a:xfrm>
            <a:off x="3720465" y="4667250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019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 flipV="1">
            <a:off x="3573145" y="2309495"/>
            <a:ext cx="2864485" cy="635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Account Login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계정 로그인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-SC002-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2448</Words>
  <Application>Microsoft Office PowerPoint</Application>
  <PresentationFormat>와이드스크린</PresentationFormat>
  <Paragraphs>1064</Paragraphs>
  <Slides>28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41" baseType="lpstr">
      <vt:lpstr>Helvetica Neue</vt:lpstr>
      <vt:lpstr>Malgun Gothic Semilight</vt:lpstr>
      <vt:lpstr>나눔고딕</vt:lpstr>
      <vt:lpstr>Malgun Gothic</vt:lpstr>
      <vt:lpstr>Malgun Gothic</vt:lpstr>
      <vt:lpstr>Arial</vt:lpstr>
      <vt:lpstr>Calibri</vt:lpstr>
      <vt:lpstr>Helvetica</vt:lpstr>
      <vt:lpstr>Segoe UI</vt:lpstr>
      <vt:lpstr>Times New Roman</vt:lpstr>
      <vt:lpstr>Webdings</vt:lpstr>
      <vt:lpstr>Office 테마</vt:lpstr>
      <vt:lpstr>1_Office 테마</vt:lpstr>
      <vt:lpstr>PowerPoint 프레젠테이션</vt:lpstr>
      <vt:lpstr>1. History</vt:lpstr>
      <vt:lpstr>판매용 폰 번호 조회 웹 목록</vt:lpstr>
      <vt:lpstr>폰 번호 판매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오정택(Zheng Ze Goo)/본사부/SK</dc:creator>
  <cp:lastModifiedBy>Windows 사용자</cp:lastModifiedBy>
  <cp:revision>159</cp:revision>
  <dcterms:created xsi:type="dcterms:W3CDTF">2024-07-22T07:35:00Z</dcterms:created>
  <dcterms:modified xsi:type="dcterms:W3CDTF">2024-08-20T04:03:47Z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1033-11.2.0.8684</vt:lpwstr>
  </property>
</Properties>
</file>