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1613" r:id="rId2"/>
    <p:sldId id="1649" r:id="rId3"/>
    <p:sldId id="1645" r:id="rId4"/>
    <p:sldId id="1619" r:id="rId5"/>
    <p:sldId id="1620" r:id="rId6"/>
    <p:sldId id="1621" r:id="rId7"/>
    <p:sldId id="1650" r:id="rId8"/>
    <p:sldId id="1651" r:id="rId9"/>
    <p:sldId id="1652" r:id="rId10"/>
    <p:sldId id="1653" r:id="rId11"/>
    <p:sldId id="1654" r:id="rId12"/>
    <p:sldId id="1655" r:id="rId13"/>
    <p:sldId id="1656" r:id="rId14"/>
    <p:sldId id="1657" r:id="rId15"/>
    <p:sldId id="1658" r:id="rId16"/>
    <p:sldId id="1659" r:id="rId17"/>
    <p:sldId id="1660" r:id="rId18"/>
    <p:sldId id="1661" r:id="rId19"/>
    <p:sldId id="1662" r:id="rId20"/>
    <p:sldId id="1663" r:id="rId21"/>
    <p:sldId id="1664" r:id="rId22"/>
    <p:sldId id="1665" r:id="rId23"/>
    <p:sldId id="1666" r:id="rId24"/>
    <p:sldId id="1667" r:id="rId25"/>
    <p:sldId id="1668" r:id="rId26"/>
    <p:sldId id="1669" r:id="rId27"/>
    <p:sldId id="1670" r:id="rId28"/>
    <p:sldId id="1671" r:id="rId29"/>
    <p:sldId id="1648" r:id="rId30"/>
    <p:sldId id="1646" r:id="rId31"/>
    <p:sldId id="1647" r:id="rId32"/>
  </p:sldIdLst>
  <p:sldSz cx="12192000" cy="6858000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212">
          <p15:clr>
            <a:srgbClr val="A4A3A4"/>
          </p15:clr>
        </p15:guide>
        <p15:guide id="3" pos="7468">
          <p15:clr>
            <a:srgbClr val="A4A3A4"/>
          </p15:clr>
        </p15:guide>
        <p15:guide id="4" pos="3704">
          <p15:clr>
            <a:srgbClr val="A4A3A4"/>
          </p15:clr>
        </p15:guide>
        <p15:guide id="5" pos="39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403" y="77"/>
      </p:cViewPr>
      <p:guideLst>
        <p:guide orient="horz" pos="799"/>
        <p:guide pos="212"/>
        <p:guide pos="7468"/>
        <p:guide pos="3704"/>
        <p:guide pos="39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B4503-D632-46BD-85DC-FA5F87B92E7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A9EA4-0CAE-4AF6-974B-FB43279014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9115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1970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456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3159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351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352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8460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1543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1092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9361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55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6"/>
            <a:ext cx="10363200" cy="2306637"/>
          </a:xfrm>
        </p:spPr>
        <p:txBody>
          <a:bodyPr anchor="b">
            <a:normAutofit/>
          </a:bodyPr>
          <a:lstStyle>
            <a:lvl1pPr algn="ctr">
              <a:defRPr sz="443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931759"/>
            <a:ext cx="9144000" cy="1192876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1970" b="0"/>
            </a:lvl1pPr>
            <a:lvl2pPr marL="562610" indent="0" algn="ctr">
              <a:buNone/>
              <a:defRPr sz="2460"/>
            </a:lvl2pPr>
            <a:lvl3pPr marL="1125220" indent="0" algn="ctr">
              <a:buNone/>
              <a:defRPr sz="2215"/>
            </a:lvl3pPr>
            <a:lvl4pPr marL="1688465" indent="0" algn="ctr">
              <a:buNone/>
              <a:defRPr sz="1970"/>
            </a:lvl4pPr>
            <a:lvl5pPr marL="2251075" indent="0" algn="ctr">
              <a:buNone/>
              <a:defRPr sz="1970"/>
            </a:lvl5pPr>
            <a:lvl6pPr marL="2813685" indent="0" algn="ctr">
              <a:buNone/>
              <a:defRPr sz="1970"/>
            </a:lvl6pPr>
            <a:lvl7pPr marL="3376295" indent="0" algn="ctr">
              <a:buNone/>
              <a:defRPr sz="1970"/>
            </a:lvl7pPr>
            <a:lvl8pPr marL="3938905" indent="0" algn="ctr">
              <a:buNone/>
              <a:defRPr sz="1970"/>
            </a:lvl8pPr>
            <a:lvl9pPr marL="4501515" indent="0" algn="ctr">
              <a:buNone/>
              <a:defRPr sz="197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83556" y="271713"/>
            <a:ext cx="11609754" cy="346075"/>
          </a:xfrm>
        </p:spPr>
        <p:txBody>
          <a:bodyPr tIns="35992" bIns="35992">
            <a:normAutofit/>
          </a:bodyPr>
          <a:lstStyle>
            <a:lvl1pPr>
              <a:defRPr sz="221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1730946" y="6588326"/>
            <a:ext cx="452319" cy="249385"/>
          </a:xfrm>
          <a:prstGeom prst="rect">
            <a:avLst/>
          </a:prstGeom>
        </p:spPr>
        <p:txBody>
          <a:bodyPr anchor="ctr"/>
          <a:lstStyle>
            <a:lvl1pPr algn="ctr">
              <a:defRPr b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36063" y="271713"/>
            <a:ext cx="110769" cy="6974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326589" y="2941893"/>
            <a:ext cx="11511806" cy="586754"/>
          </a:xfrm>
          <a:prstGeom prst="rect">
            <a:avLst/>
          </a:prstGeom>
        </p:spPr>
        <p:txBody>
          <a:bodyPr anchor="ctr"/>
          <a:lstStyle>
            <a:lvl1pPr algn="ctr">
              <a:defRPr sz="3445" b="1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550867" y="476674"/>
            <a:ext cx="10065020" cy="401633"/>
          </a:xfrm>
          <a:prstGeom prst="rect">
            <a:avLst/>
          </a:prstGeom>
        </p:spPr>
        <p:txBody>
          <a:bodyPr/>
          <a:lstStyle>
            <a:lvl1pPr algn="l">
              <a:defRPr kumimoji="1" lang="en-US" sz="2460" b="1" spc="-62" baseline="0" dirty="0">
                <a:solidFill>
                  <a:srgbClr val="3477B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algn="l" defTabSz="115697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556848" y="878307"/>
            <a:ext cx="11299793" cy="577185"/>
          </a:xfrm>
          <a:prstGeom prst="rect">
            <a:avLst/>
          </a:prstGeom>
        </p:spPr>
        <p:txBody>
          <a:bodyPr/>
          <a:lstStyle>
            <a:lvl1pPr algn="l" latinLnBrk="0">
              <a:spcAft>
                <a:spcPts val="0"/>
              </a:spcAft>
              <a:buNone/>
              <a:defRPr kumimoji="1" lang="ko-KR" altLang="en-US" sz="1725" b="1" spc="-62" baseline="0" dirty="0" smtClean="0">
                <a:solidFill>
                  <a:srgbClr val="000000"/>
                </a:solidFill>
                <a:latin typeface="맑은 고디"/>
                <a:ea typeface="Malgun Gothic" panose="020B0503020000020004" pitchFamily="50" charset="-127"/>
              </a:defRPr>
            </a:lvl1pPr>
          </a:lstStyle>
          <a:p>
            <a:pPr marL="0" lvl="0" indent="0" defTabSz="115697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110"/>
              </a:spcAft>
              <a:buClr>
                <a:schemeClr val="tx1"/>
              </a:buClr>
              <a:buSzPct val="90000"/>
              <a:buFont typeface="Wingdings" panose="05000000000000000000" pitchFamily="2" charset="2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내용 개체 틀 7"/>
          <p:cNvSpPr>
            <a:spLocks noGrp="1"/>
          </p:cNvSpPr>
          <p:nvPr>
            <p:ph sz="quarter" idx="11" hasCustomPrompt="1"/>
          </p:nvPr>
        </p:nvSpPr>
        <p:spPr>
          <a:xfrm>
            <a:off x="590770" y="1772818"/>
            <a:ext cx="8516816" cy="3552825"/>
          </a:xfrm>
          <a:prstGeom prst="rect">
            <a:avLst/>
          </a:prstGeom>
        </p:spPr>
        <p:txBody>
          <a:bodyPr/>
          <a:lstStyle>
            <a:lvl1pPr marL="222885" indent="-222885">
              <a:lnSpc>
                <a:spcPct val="120000"/>
              </a:lnSpc>
              <a:spcBef>
                <a:spcPts val="1475"/>
              </a:spcBef>
              <a:defRPr sz="1600" b="1" spc="-62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45770" indent="-222885">
              <a:lnSpc>
                <a:spcPct val="120000"/>
              </a:lnSpc>
              <a:spcBef>
                <a:spcPts val="370"/>
              </a:spcBef>
              <a:spcAft>
                <a:spcPts val="370"/>
              </a:spcAft>
              <a:buFont typeface="Arial" panose="020B0604020202020204" pitchFamily="34" charset="0"/>
              <a:buChar char="-"/>
              <a:defRPr sz="1475" spc="-62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pc="-62" baseline="0"/>
            </a:lvl3pPr>
            <a:lvl4pPr>
              <a:defRPr spc="-62" baseline="0"/>
            </a:lvl4pPr>
            <a:lvl5pPr>
              <a:defRPr spc="-62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1679622" y="6644932"/>
            <a:ext cx="430316" cy="1986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23278" tIns="13964" rIns="23278" bIns="13964">
            <a:spAutoFit/>
          </a:bodyPr>
          <a:lstStyle/>
          <a:p>
            <a:pPr algn="r" defTabSz="889000" eaLnBrk="0" fontAlgn="ctr" latinLnBrk="0" hangingPunct="0">
              <a:defRPr/>
            </a:pPr>
            <a:fld id="{328777B6-C790-496C-8083-8F84DC394F61}" type="slidenum">
              <a:rPr lang="ko-KR" altLang="ko-KR" sz="1110" b="0" smtClean="0">
                <a:solidFill>
                  <a:srgbClr val="000000">
                    <a:lumMod val="50000"/>
                    <a:lumOff val="50000"/>
                  </a:srgbClr>
                </a:solidFill>
                <a:latin typeface="Tahoma" panose="020B0604030504040204" pitchFamily="34" charset="0"/>
                <a:ea typeface="Malgun Gothic" panose="020B0503020000020004" pitchFamily="50" charset="-127"/>
                <a:cs typeface="Tahoma" panose="020B0604030504040204" pitchFamily="34" charset="0"/>
              </a:rPr>
              <a:t>‹#›</a:t>
            </a:fld>
            <a:endParaRPr lang="ko-KR" altLang="ko-KR" sz="1110" b="0">
              <a:solidFill>
                <a:srgbClr val="000000">
                  <a:lumMod val="50000"/>
                  <a:lumOff val="50000"/>
                </a:srgbClr>
              </a:solidFill>
              <a:latin typeface="Tahoma" panose="020B0604030504040204" pitchFamily="34" charset="0"/>
              <a:ea typeface="Malgun Gothic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2722702"/>
            <a:ext cx="284052" cy="2616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100" b="0"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en-US" sz="2400" b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518576" y="1844824"/>
          <a:ext cx="11154850" cy="485760"/>
        </p:xfrm>
        <a:graphic>
          <a:graphicData uri="http://schemas.openxmlformats.org/drawingml/2006/table">
            <a:tbl>
              <a:tblPr/>
              <a:tblGrid>
                <a:gridCol w="1115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760">
                <a:tc>
                  <a:txBody>
                    <a:bodyPr/>
                    <a:lstStyle/>
                    <a:p>
                      <a:pPr marL="0" marR="0" lvl="0" indent="4953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05" y="5664102"/>
            <a:ext cx="177018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개폴\01. 실 투입 제안\[17-02-20] 통신개발2팀 표준제안KM구축\SKT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7" y="5647349"/>
            <a:ext cx="186811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4886" y="462957"/>
            <a:ext cx="11928648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1388575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42934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다음에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03C9C9-E863-4801-B0E4-491014B3D2D0}"/>
              </a:ext>
            </a:extLst>
          </p:cNvPr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2" name="Shape 21">
            <a:extLst>
              <a:ext uri="{FF2B5EF4-FFF2-40B4-BE49-F238E27FC236}">
                <a16:creationId xmlns:a16="http://schemas.microsoft.com/office/drawing/2014/main" id="{04BD187D-630A-4FF8-ACB8-2115D5D3EB3A}"/>
              </a:ext>
            </a:extLst>
          </p:cNvPr>
          <p:cNvSpPr/>
          <p:nvPr userDrawn="1"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393"/>
            <a:r>
              <a:rPr lang="en-US" altLang="ko-KR" sz="1000" b="1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sp>
        <p:nvSpPr>
          <p:cNvPr id="28" name="Shape 20">
            <a:extLst>
              <a:ext uri="{FF2B5EF4-FFF2-40B4-BE49-F238E27FC236}">
                <a16:creationId xmlns:a16="http://schemas.microsoft.com/office/drawing/2014/main" id="{49BD465A-48C0-4B21-AEB4-546D162430DE}"/>
              </a:ext>
            </a:extLst>
          </p:cNvPr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E94B98-A663-41EF-90D3-B9F9C9DCF04F}"/>
              </a:ext>
            </a:extLst>
          </p:cNvPr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27" indent="-51427" algn="l" defTabSz="1099657" fontAlgn="auto">
              <a:spcBef>
                <a:spcPts val="0"/>
              </a:spcBef>
              <a:spcAft>
                <a:spcPts val="0"/>
              </a:spcAft>
              <a:tabLst>
                <a:tab pos="51427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LNB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7F4A079-9A30-4069-95B1-B2519F656CF4}"/>
              </a:ext>
            </a:extLst>
          </p:cNvPr>
          <p:cNvGrpSpPr/>
          <p:nvPr userDrawn="1"/>
        </p:nvGrpSpPr>
        <p:grpSpPr>
          <a:xfrm>
            <a:off x="2910406" y="6611778"/>
            <a:ext cx="4176464" cy="246221"/>
            <a:chOff x="2913339" y="6150797"/>
            <a:chExt cx="4176464" cy="246221"/>
          </a:xfrm>
        </p:grpSpPr>
        <p:sp>
          <p:nvSpPr>
            <p:cNvPr id="33" name="삼각형 49">
              <a:extLst>
                <a:ext uri="{FF2B5EF4-FFF2-40B4-BE49-F238E27FC236}">
                  <a16:creationId xmlns:a16="http://schemas.microsoft.com/office/drawing/2014/main" id="{B60B7B1C-AEDC-405D-BB88-8FF614E86AA6}"/>
                </a:ext>
              </a:extLst>
            </p:cNvPr>
            <p:cNvSpPr/>
            <p:nvPr/>
          </p:nvSpPr>
          <p:spPr>
            <a:xfrm flipV="1">
              <a:off x="2913339" y="6165304"/>
              <a:ext cx="4176464" cy="21720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635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BFD76C-A3CC-441A-8BBD-05750EDBBAFF}"/>
                </a:ext>
              </a:extLst>
            </p:cNvPr>
            <p:cNvSpPr/>
            <p:nvPr/>
          </p:nvSpPr>
          <p:spPr>
            <a:xfrm>
              <a:off x="4569401" y="6150797"/>
              <a:ext cx="864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/>
              <a:r>
                <a:rPr lang="ko-KR" altLang="en-US" sz="1000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  <a:sym typeface="맑은 고딕"/>
                </a:rPr>
                <a:t>다음에서 계속</a:t>
              </a:r>
              <a:endParaRPr lang="en-US" altLang="ko-KR" sz="1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A26D89-9060-4DA2-BD3A-9598C2889278}"/>
              </a:ext>
            </a:extLst>
          </p:cNvPr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27" indent="-51427" algn="ctr" defTabSz="1099657" fontAlgn="auto">
              <a:spcBef>
                <a:spcPts val="0"/>
              </a:spcBef>
              <a:spcAft>
                <a:spcPts val="0"/>
              </a:spcAft>
              <a:tabLst>
                <a:tab pos="51427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CEF5017-E77F-43A3-BA63-F5F93C0E04A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32804903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856716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161048589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1680208081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658085379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1304679837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352577255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C8066-E169-4D29-B5F1-4F61E827EE41}"/>
              </a:ext>
            </a:extLst>
          </p:cNvPr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0F4A26-8FF3-415B-9915-0F1506721B3A}"/>
              </a:ext>
            </a:extLst>
          </p:cNvPr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27" indent="-51427" algn="ctr" defTabSz="1099657" fontAlgn="auto">
              <a:spcBef>
                <a:spcPts val="0"/>
              </a:spcBef>
              <a:spcAft>
                <a:spcPts val="0"/>
              </a:spcAft>
              <a:tabLst>
                <a:tab pos="51427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61A76D-E036-4E91-B236-02552188DB7E}"/>
              </a:ext>
            </a:extLst>
          </p:cNvPr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Helvetica Neue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1733705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한페이지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7" name="Shape 21"/>
          <p:cNvSpPr/>
          <p:nvPr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393"/>
            <a:r>
              <a:rPr lang="en-US" altLang="ko-KR" sz="1000" b="1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 userDrawn="1">
            <p:extLst/>
          </p:nvPr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32804903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856716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161048589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1680208081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658085379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1304679837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352577255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E85961-D6EA-48E5-92E9-270816C210A7}"/>
              </a:ext>
            </a:extLst>
          </p:cNvPr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27" indent="-51427" algn="l" defTabSz="1099657" fontAlgn="auto">
              <a:spcBef>
                <a:spcPts val="0"/>
              </a:spcBef>
              <a:spcAft>
                <a:spcPts val="0"/>
              </a:spcAft>
              <a:tabLst>
                <a:tab pos="51427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LNB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BC6508-8444-4C5C-8003-BC974624009B}"/>
              </a:ext>
            </a:extLst>
          </p:cNvPr>
          <p:cNvSpPr/>
          <p:nvPr userDrawn="1"/>
        </p:nvSpPr>
        <p:spPr>
          <a:xfrm>
            <a:off x="115160" y="6675554"/>
            <a:ext cx="9653248" cy="182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27" indent="-51427" algn="ctr" defTabSz="1099657" fontAlgn="auto">
              <a:spcBef>
                <a:spcPts val="0"/>
              </a:spcBef>
              <a:spcAft>
                <a:spcPts val="0"/>
              </a:spcAft>
              <a:tabLst>
                <a:tab pos="51427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3DEF01-1033-44F3-8B41-4BA3E6C83F97}"/>
              </a:ext>
            </a:extLst>
          </p:cNvPr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27" indent="-51427" algn="ctr" defTabSz="1099657" fontAlgn="auto">
              <a:spcBef>
                <a:spcPts val="0"/>
              </a:spcBef>
              <a:spcAft>
                <a:spcPts val="0"/>
              </a:spcAft>
              <a:tabLst>
                <a:tab pos="51427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6CFCDE-AAFB-4B3F-A2B6-A95A880B7273}"/>
              </a:ext>
            </a:extLst>
          </p:cNvPr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Helvetica Neue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6495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3" y="1709743"/>
            <a:ext cx="10515600" cy="2852737"/>
          </a:xfrm>
        </p:spPr>
        <p:txBody>
          <a:bodyPr anchor="b"/>
          <a:lstStyle>
            <a:lvl1pPr>
              <a:defRPr sz="738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3" y="4589468"/>
            <a:ext cx="10515600" cy="1500187"/>
          </a:xfrm>
        </p:spPr>
        <p:txBody>
          <a:bodyPr/>
          <a:lstStyle>
            <a:lvl1pPr marL="0" indent="0">
              <a:buNone/>
              <a:defRPr sz="2955">
                <a:solidFill>
                  <a:schemeClr val="tx1"/>
                </a:solidFill>
              </a:defRPr>
            </a:lvl1pPr>
            <a:lvl2pPr marL="562610" indent="0">
              <a:buNone/>
              <a:defRPr sz="2460">
                <a:solidFill>
                  <a:schemeClr val="tx1">
                    <a:tint val="75000"/>
                  </a:schemeClr>
                </a:solidFill>
              </a:defRPr>
            </a:lvl2pPr>
            <a:lvl3pPr marL="1125220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3pPr>
            <a:lvl4pPr marL="168846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4pPr>
            <a:lvl5pPr marL="225107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5pPr>
            <a:lvl6pPr marL="281368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6pPr>
            <a:lvl7pPr marL="337629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7pPr>
            <a:lvl8pPr marL="393890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8pPr>
            <a:lvl9pPr marL="450151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955" b="1"/>
            </a:lvl1pPr>
            <a:lvl2pPr marL="562610" indent="0">
              <a:buNone/>
              <a:defRPr sz="2460" b="1"/>
            </a:lvl2pPr>
            <a:lvl3pPr marL="1125220" indent="0">
              <a:buNone/>
              <a:defRPr sz="2215" b="1"/>
            </a:lvl3pPr>
            <a:lvl4pPr marL="1688465" indent="0">
              <a:buNone/>
              <a:defRPr sz="1970" b="1"/>
            </a:lvl4pPr>
            <a:lvl5pPr marL="2251075" indent="0">
              <a:buNone/>
              <a:defRPr sz="1970" b="1"/>
            </a:lvl5pPr>
            <a:lvl6pPr marL="2813685" indent="0">
              <a:buNone/>
              <a:defRPr sz="1970" b="1"/>
            </a:lvl6pPr>
            <a:lvl7pPr marL="3376295" indent="0">
              <a:buNone/>
              <a:defRPr sz="1970" b="1"/>
            </a:lvl7pPr>
            <a:lvl8pPr marL="3938905" indent="0">
              <a:buNone/>
              <a:defRPr sz="1970" b="1"/>
            </a:lvl8pPr>
            <a:lvl9pPr marL="4501515" indent="0">
              <a:buNone/>
              <a:defRPr sz="19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955" b="1"/>
            </a:lvl1pPr>
            <a:lvl2pPr marL="562610" indent="0">
              <a:buNone/>
              <a:defRPr sz="2460" b="1"/>
            </a:lvl2pPr>
            <a:lvl3pPr marL="1125220" indent="0">
              <a:buNone/>
              <a:defRPr sz="2215" b="1"/>
            </a:lvl3pPr>
            <a:lvl4pPr marL="1688465" indent="0">
              <a:buNone/>
              <a:defRPr sz="1970" b="1"/>
            </a:lvl4pPr>
            <a:lvl5pPr marL="2251075" indent="0">
              <a:buNone/>
              <a:defRPr sz="1970" b="1"/>
            </a:lvl5pPr>
            <a:lvl6pPr marL="2813685" indent="0">
              <a:buNone/>
              <a:defRPr sz="1970" b="1"/>
            </a:lvl6pPr>
            <a:lvl7pPr marL="3376295" indent="0">
              <a:buNone/>
              <a:defRPr sz="1970" b="1"/>
            </a:lvl7pPr>
            <a:lvl8pPr marL="3938905" indent="0">
              <a:buNone/>
              <a:defRPr sz="1970" b="1"/>
            </a:lvl8pPr>
            <a:lvl9pPr marL="4501515" indent="0">
              <a:buNone/>
              <a:defRPr sz="19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4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>
              <a:defRPr sz="3940"/>
            </a:lvl1pPr>
            <a:lvl2pPr>
              <a:defRPr sz="3445"/>
            </a:lvl2pPr>
            <a:lvl3pPr>
              <a:defRPr sz="2955"/>
            </a:lvl3pPr>
            <a:lvl4pPr>
              <a:defRPr sz="2460"/>
            </a:lvl4pPr>
            <a:lvl5pPr>
              <a:defRPr sz="2460"/>
            </a:lvl5pPr>
            <a:lvl6pPr>
              <a:defRPr sz="2460"/>
            </a:lvl6pPr>
            <a:lvl7pPr>
              <a:defRPr sz="2460"/>
            </a:lvl7pPr>
            <a:lvl8pPr>
              <a:defRPr sz="2460"/>
            </a:lvl8pPr>
            <a:lvl9pPr>
              <a:defRPr sz="24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70"/>
            </a:lvl1pPr>
            <a:lvl2pPr marL="562610" indent="0">
              <a:buNone/>
              <a:defRPr sz="1725"/>
            </a:lvl2pPr>
            <a:lvl3pPr marL="1125220" indent="0">
              <a:buNone/>
              <a:defRPr sz="1475"/>
            </a:lvl3pPr>
            <a:lvl4pPr marL="1688465" indent="0">
              <a:buNone/>
              <a:defRPr sz="1230"/>
            </a:lvl4pPr>
            <a:lvl5pPr marL="2251075" indent="0">
              <a:buNone/>
              <a:defRPr sz="1230"/>
            </a:lvl5pPr>
            <a:lvl6pPr marL="2813685" indent="0">
              <a:buNone/>
              <a:defRPr sz="1230"/>
            </a:lvl6pPr>
            <a:lvl7pPr marL="3376295" indent="0">
              <a:buNone/>
              <a:defRPr sz="1230"/>
            </a:lvl7pPr>
            <a:lvl8pPr marL="3938905" indent="0">
              <a:buNone/>
              <a:defRPr sz="1230"/>
            </a:lvl8pPr>
            <a:lvl9pPr marL="4501515" indent="0">
              <a:buNone/>
              <a:defRPr sz="12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4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9" y="987430"/>
            <a:ext cx="6172201" cy="4873625"/>
          </a:xfrm>
        </p:spPr>
        <p:txBody>
          <a:bodyPr anchor="t"/>
          <a:lstStyle>
            <a:lvl1pPr marL="0" indent="0">
              <a:buNone/>
              <a:defRPr sz="3940"/>
            </a:lvl1pPr>
            <a:lvl2pPr marL="562610" indent="0">
              <a:buNone/>
              <a:defRPr sz="3445"/>
            </a:lvl2pPr>
            <a:lvl3pPr marL="1125220" indent="0">
              <a:buNone/>
              <a:defRPr sz="2955"/>
            </a:lvl3pPr>
            <a:lvl4pPr marL="1688465" indent="0">
              <a:buNone/>
              <a:defRPr sz="2460"/>
            </a:lvl4pPr>
            <a:lvl5pPr marL="2251075" indent="0">
              <a:buNone/>
              <a:defRPr sz="2460"/>
            </a:lvl5pPr>
            <a:lvl6pPr marL="2813685" indent="0">
              <a:buNone/>
              <a:defRPr sz="2460"/>
            </a:lvl6pPr>
            <a:lvl7pPr marL="3376295" indent="0">
              <a:buNone/>
              <a:defRPr sz="2460"/>
            </a:lvl7pPr>
            <a:lvl8pPr marL="3938905" indent="0">
              <a:buNone/>
              <a:defRPr sz="2460"/>
            </a:lvl8pPr>
            <a:lvl9pPr marL="4501515" indent="0">
              <a:buNone/>
              <a:defRPr sz="246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70"/>
            </a:lvl1pPr>
            <a:lvl2pPr marL="562610" indent="0">
              <a:buNone/>
              <a:defRPr sz="1725"/>
            </a:lvl2pPr>
            <a:lvl3pPr marL="1125220" indent="0">
              <a:buNone/>
              <a:defRPr sz="1475"/>
            </a:lvl3pPr>
            <a:lvl4pPr marL="1688465" indent="0">
              <a:buNone/>
              <a:defRPr sz="1230"/>
            </a:lvl4pPr>
            <a:lvl5pPr marL="2251075" indent="0">
              <a:buNone/>
              <a:defRPr sz="1230"/>
            </a:lvl5pPr>
            <a:lvl6pPr marL="2813685" indent="0">
              <a:buNone/>
              <a:defRPr sz="1230"/>
            </a:lvl6pPr>
            <a:lvl7pPr marL="3376295" indent="0">
              <a:buNone/>
              <a:defRPr sz="1230"/>
            </a:lvl7pPr>
            <a:lvl8pPr marL="3938905" indent="0">
              <a:buNone/>
              <a:defRPr sz="1230"/>
            </a:lvl8pPr>
            <a:lvl9pPr marL="4501515" indent="0">
              <a:buNone/>
              <a:defRPr sz="12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E6C3-38E1-4BB3-AD9D-B2C3EC07895F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8" r:id="rId19"/>
  </p:sldLayoutIdLst>
  <p:txStyles>
    <p:titleStyle>
      <a:lvl1pPr algn="l" defTabSz="1125220" rtl="0" eaLnBrk="1" latinLnBrk="1" hangingPunct="1">
        <a:lnSpc>
          <a:spcPct val="90000"/>
        </a:lnSpc>
        <a:spcBef>
          <a:spcPct val="0"/>
        </a:spcBef>
        <a:buNone/>
        <a:defRPr sz="54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1125220" rtl="0" eaLnBrk="1" latinLnBrk="1" hangingPunct="1">
        <a:lnSpc>
          <a:spcPct val="90000"/>
        </a:lnSpc>
        <a:spcBef>
          <a:spcPts val="1230"/>
        </a:spcBef>
        <a:buFont typeface="Arial" panose="020B0604020202020204" pitchFamily="34" charset="0"/>
        <a:buChar char="•"/>
        <a:defRPr sz="3445" kern="1200">
          <a:solidFill>
            <a:schemeClr val="tx1"/>
          </a:solidFill>
          <a:latin typeface="+mn-lt"/>
          <a:ea typeface="+mn-ea"/>
          <a:cs typeface="+mn-cs"/>
        </a:defRPr>
      </a:lvl1pPr>
      <a:lvl2pPr marL="843915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2pPr>
      <a:lvl3pPr marL="1406525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3pPr>
      <a:lvl4pPr marL="196977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38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499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21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282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61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22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46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107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8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29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890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51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229351" y="1380850"/>
            <a:ext cx="6303962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판매용 폰 번호 조회 웹</a:t>
            </a:r>
            <a:r>
              <a:rPr kumimoji="0"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구축</a:t>
            </a:r>
            <a:endParaRPr kumimoji="0" lang="en-US" altLang="ko-KR" sz="6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4229351" y="189012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고객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판매자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관리자 화면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스토리보드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(SB)</a:t>
            </a:r>
            <a:endParaRPr lang="ko-KR" altLang="en-US" sz="1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4229351" y="242946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Application 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(DEV)</a:t>
            </a:r>
            <a:endParaRPr lang="ko-KR" altLang="en-US" sz="14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4229351" y="2869344"/>
            <a:ext cx="6303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/>
            <a:r>
              <a:rPr lang="en-US" altLang="ko-KR" sz="1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DEV_D0711</a:t>
            </a:r>
            <a:endParaRPr lang="ko-KR" altLang="en-US" sz="1400" dirty="0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9018905" y="431800"/>
            <a:ext cx="151384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인턴 </a:t>
            </a:r>
            <a:r>
              <a:rPr kumimoji="0" lang="en-US" altLang="ko-KR" sz="2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PT</a:t>
            </a:r>
            <a:endParaRPr kumimoji="0" lang="en-US" altLang="ko-KR" sz="9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229351" y="1030330"/>
            <a:ext cx="6303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오정택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(BSS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사업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팀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35568" y="49792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 &gt; Sales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 </a:t>
            </a: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Status of Each Prefix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3689449" y="1306047"/>
            <a:ext cx="269560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u="sng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Sales Status of Each Prefix Number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048799" y="-9724"/>
            <a:ext cx="1656760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85725" indent="0" fontAlgn="ctr">
              <a:buFontTx/>
              <a:buNone/>
            </a:pPr>
            <a:r>
              <a:rPr lang="en-US" altLang="ko-KR" sz="800" b="0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Sales Status of Each Prefix Number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15" name="Table 679">
            <a:extLst>
              <a:ext uri="{FF2B5EF4-FFF2-40B4-BE49-F238E27FC236}">
                <a16:creationId xmlns:a16="http://schemas.microsoft.com/office/drawing/2014/main" id="{6FDAD376-0977-449C-98A2-401347ADC7C6}"/>
              </a:ext>
            </a:extLst>
          </p:cNvPr>
          <p:cNvGraphicFramePr/>
          <p:nvPr>
            <p:extLst/>
          </p:nvPr>
        </p:nvGraphicFramePr>
        <p:xfrm>
          <a:off x="9869489" y="605168"/>
          <a:ext cx="2277710" cy="1717474"/>
        </p:xfrm>
        <a:graphic>
          <a:graphicData uri="http://schemas.openxmlformats.org/drawingml/2006/table">
            <a:tbl>
              <a:tblPr/>
              <a:tblGrid>
                <a:gridCol w="264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b="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국번 별 판매 현황 페이지</a:t>
                      </a:r>
                      <a:endParaRPr lang="en-US" altLang="ko-KR" sz="800" b="0" kern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국번 별 판매 현황 노출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국번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- 010 | 011 | 012 | 013 | 014 | 015 | 016 | 017 | 018 | 019 | 0192 | 0193 |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74153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판매 개수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총 판매 개수 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279632"/>
                  </a:ext>
                </a:extLst>
              </a:tr>
            </a:tbl>
          </a:graphicData>
        </a:graphic>
      </p:graphicFrame>
      <p:sp>
        <p:nvSpPr>
          <p:cNvPr id="43" name="Rectangle 133">
            <a:extLst>
              <a:ext uri="{FF2B5EF4-FFF2-40B4-BE49-F238E27FC236}">
                <a16:creationId xmlns:a16="http://schemas.microsoft.com/office/drawing/2014/main" id="{C599A993-7E95-4ADB-A27E-1EC22D970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044" y="1864065"/>
            <a:ext cx="1083077" cy="228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133">
            <a:extLst>
              <a:ext uri="{FF2B5EF4-FFF2-40B4-BE49-F238E27FC236}">
                <a16:creationId xmlns:a16="http://schemas.microsoft.com/office/drawing/2014/main" id="{D462A055-B075-8104-ED19-89AFE8BD6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044" y="2289843"/>
            <a:ext cx="1083077" cy="228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599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33">
            <a:extLst>
              <a:ext uri="{FF2B5EF4-FFF2-40B4-BE49-F238E27FC236}">
                <a16:creationId xmlns:a16="http://schemas.microsoft.com/office/drawing/2014/main" id="{F0C75E67-32D2-9D62-2589-1A6CFEF74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044" y="2715621"/>
            <a:ext cx="1083077" cy="228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33">
            <a:extLst>
              <a:ext uri="{FF2B5EF4-FFF2-40B4-BE49-F238E27FC236}">
                <a16:creationId xmlns:a16="http://schemas.microsoft.com/office/drawing/2014/main" id="{9F6D14BA-9BD1-1BCA-333C-03C34F133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1785" y="3492232"/>
            <a:ext cx="1083077" cy="228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33">
            <a:extLst>
              <a:ext uri="{FF2B5EF4-FFF2-40B4-BE49-F238E27FC236}">
                <a16:creationId xmlns:a16="http://schemas.microsoft.com/office/drawing/2014/main" id="{2235F437-7A37-AC42-2947-890E096BD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617" y="3913434"/>
            <a:ext cx="1083077" cy="228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33">
            <a:extLst>
              <a:ext uri="{FF2B5EF4-FFF2-40B4-BE49-F238E27FC236}">
                <a16:creationId xmlns:a16="http://schemas.microsoft.com/office/drawing/2014/main" id="{E90C866A-51CE-EFE8-1222-6B2EE3971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1785" y="5652219"/>
            <a:ext cx="1083077" cy="228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33">
            <a:extLst>
              <a:ext uri="{FF2B5EF4-FFF2-40B4-BE49-F238E27FC236}">
                <a16:creationId xmlns:a16="http://schemas.microsoft.com/office/drawing/2014/main" id="{E274A5CD-B654-963C-6FF9-515A9524C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5" y="1174362"/>
            <a:ext cx="3318235" cy="49099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133">
            <a:extLst>
              <a:ext uri="{FF2B5EF4-FFF2-40B4-BE49-F238E27FC236}">
                <a16:creationId xmlns:a16="http://schemas.microsoft.com/office/drawing/2014/main" id="{D6AB4F89-4A5F-114E-D084-553FA6733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59" y="1864065"/>
            <a:ext cx="1083077" cy="228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33">
            <a:extLst>
              <a:ext uri="{FF2B5EF4-FFF2-40B4-BE49-F238E27FC236}">
                <a16:creationId xmlns:a16="http://schemas.microsoft.com/office/drawing/2014/main" id="{1D2A974A-3A30-2939-C8C7-9CB6EFD6A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1785" y="3093635"/>
            <a:ext cx="1083077" cy="228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7A4EF8-6FE0-09C9-0FD5-41C83B11EBBF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Rectangle 133">
            <a:extLst>
              <a:ext uri="{FF2B5EF4-FFF2-40B4-BE49-F238E27FC236}">
                <a16:creationId xmlns:a16="http://schemas.microsoft.com/office/drawing/2014/main" id="{7407B659-DD8F-6CA4-B1B4-39DAD87E9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044" y="4348881"/>
            <a:ext cx="1083077" cy="228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133">
            <a:extLst>
              <a:ext uri="{FF2B5EF4-FFF2-40B4-BE49-F238E27FC236}">
                <a16:creationId xmlns:a16="http://schemas.microsoft.com/office/drawing/2014/main" id="{54DD21D8-1AE3-DF60-A98D-5061AB497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358" y="4786605"/>
            <a:ext cx="1083077" cy="228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Rectangle 133">
            <a:extLst>
              <a:ext uri="{FF2B5EF4-FFF2-40B4-BE49-F238E27FC236}">
                <a16:creationId xmlns:a16="http://schemas.microsoft.com/office/drawing/2014/main" id="{7AF14573-7E9D-137A-DD9E-1B758A873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1785" y="5222052"/>
            <a:ext cx="1083077" cy="228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A46697-9A68-EEB1-9EA4-26C6D2127F67}"/>
              </a:ext>
            </a:extLst>
          </p:cNvPr>
          <p:cNvSpPr txBox="1"/>
          <p:nvPr/>
        </p:nvSpPr>
        <p:spPr>
          <a:xfrm>
            <a:off x="5235940" y="1614686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Total Sales:</a:t>
            </a:r>
            <a:endParaRPr lang="ko-KR" altLang="en-US" sz="105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D99D05-A4F4-ECBD-24B1-5BFE4CA58B29}"/>
              </a:ext>
            </a:extLst>
          </p:cNvPr>
          <p:cNvSpPr txBox="1"/>
          <p:nvPr/>
        </p:nvSpPr>
        <p:spPr>
          <a:xfrm>
            <a:off x="3689449" y="1608462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Prefix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Number:</a:t>
            </a:r>
            <a:endParaRPr lang="ko-KR" altLang="en-US" sz="1050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E35D92C-BB4A-9838-5C26-2A1A2A76EF90}"/>
              </a:ext>
            </a:extLst>
          </p:cNvPr>
          <p:cNvSpPr/>
          <p:nvPr/>
        </p:nvSpPr>
        <p:spPr>
          <a:xfrm>
            <a:off x="3231361" y="1068469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76326B-4821-B1FA-06DD-E4C203699DA5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POP001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FA1A32-7791-DC2B-B494-7BBECE2FD664}"/>
              </a:ext>
            </a:extLst>
          </p:cNvPr>
          <p:cNvSpPr txBox="1"/>
          <p:nvPr/>
        </p:nvSpPr>
        <p:spPr>
          <a:xfrm>
            <a:off x="6046612" y="1140796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 Neue"/>
              <a:sym typeface="Helvetica Neue"/>
            </a:endParaRPr>
          </a:p>
        </p:txBody>
      </p:sp>
      <p:sp>
        <p:nvSpPr>
          <p:cNvPr id="38" name="Rectangle 133">
            <a:extLst>
              <a:ext uri="{FF2B5EF4-FFF2-40B4-BE49-F238E27FC236}">
                <a16:creationId xmlns:a16="http://schemas.microsoft.com/office/drawing/2014/main" id="{907DF1C0-15C8-C950-E689-C69A5CF1E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159" y="2279774"/>
            <a:ext cx="1083077" cy="228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011: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Rectangle 133">
            <a:extLst>
              <a:ext uri="{FF2B5EF4-FFF2-40B4-BE49-F238E27FC236}">
                <a16:creationId xmlns:a16="http://schemas.microsoft.com/office/drawing/2014/main" id="{81308743-BCD9-4B4D-1120-2493E99CE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55" y="2704097"/>
            <a:ext cx="1083077" cy="228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012: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Rectangle 133">
            <a:extLst>
              <a:ext uri="{FF2B5EF4-FFF2-40B4-BE49-F238E27FC236}">
                <a16:creationId xmlns:a16="http://schemas.microsoft.com/office/drawing/2014/main" id="{7E599702-1B31-1AAA-64D7-35337F634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158" y="3123799"/>
            <a:ext cx="1083077" cy="228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013: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Rectangle 133">
            <a:extLst>
              <a:ext uri="{FF2B5EF4-FFF2-40B4-BE49-F238E27FC236}">
                <a16:creationId xmlns:a16="http://schemas.microsoft.com/office/drawing/2014/main" id="{10FE4187-8CF0-14F7-7404-FCB8AD2FF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54" y="3541824"/>
            <a:ext cx="1083077" cy="228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Rectangle 133">
            <a:extLst>
              <a:ext uri="{FF2B5EF4-FFF2-40B4-BE49-F238E27FC236}">
                <a16:creationId xmlns:a16="http://schemas.microsoft.com/office/drawing/2014/main" id="{D7184541-6143-2912-188C-F65F2D9C7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354" y="3957533"/>
            <a:ext cx="1083077" cy="228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015: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Rectangle 133">
            <a:extLst>
              <a:ext uri="{FF2B5EF4-FFF2-40B4-BE49-F238E27FC236}">
                <a16:creationId xmlns:a16="http://schemas.microsoft.com/office/drawing/2014/main" id="{9C8BBCC8-2CAF-F091-6D16-94BD89DA0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50" y="4381856"/>
            <a:ext cx="1083077" cy="228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016: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Rectangle 133">
            <a:extLst>
              <a:ext uri="{FF2B5EF4-FFF2-40B4-BE49-F238E27FC236}">
                <a16:creationId xmlns:a16="http://schemas.microsoft.com/office/drawing/2014/main" id="{26750C78-A0E8-98C3-49D3-2A2072FF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353" y="4801558"/>
            <a:ext cx="1083077" cy="228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017: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Rectangle 133">
            <a:extLst>
              <a:ext uri="{FF2B5EF4-FFF2-40B4-BE49-F238E27FC236}">
                <a16:creationId xmlns:a16="http://schemas.microsoft.com/office/drawing/2014/main" id="{683DA46B-4400-7418-9643-CCF76E765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353" y="5215611"/>
            <a:ext cx="1083077" cy="228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018: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Rectangle 133">
            <a:extLst>
              <a:ext uri="{FF2B5EF4-FFF2-40B4-BE49-F238E27FC236}">
                <a16:creationId xmlns:a16="http://schemas.microsoft.com/office/drawing/2014/main" id="{B56FFB4B-54EB-4EC2-D7BF-DA3FF6CF0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556" y="5635313"/>
            <a:ext cx="1083077" cy="228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019: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3BE645E-8ED7-7D90-8D2A-AC6A1D73BBCC}"/>
              </a:ext>
            </a:extLst>
          </p:cNvPr>
          <p:cNvSpPr/>
          <p:nvPr/>
        </p:nvSpPr>
        <p:spPr>
          <a:xfrm>
            <a:off x="3631456" y="1782611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BAE4F22-C857-879C-E438-76C3A327769F}"/>
              </a:ext>
            </a:extLst>
          </p:cNvPr>
          <p:cNvSpPr/>
          <p:nvPr/>
        </p:nvSpPr>
        <p:spPr>
          <a:xfrm>
            <a:off x="5231648" y="1784129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530618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Account Login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계정 로그인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-SC002-</a:t>
            </a:r>
          </a:p>
        </p:txBody>
      </p:sp>
    </p:spTree>
    <p:extLst>
      <p:ext uri="{BB962C8B-B14F-4D97-AF65-F5344CB8AC3E}">
        <p14:creationId xmlns:p14="http://schemas.microsoft.com/office/powerpoint/2010/main" val="38342720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&gt; Account 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4465016" y="2510653"/>
            <a:ext cx="1150311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Account Login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Account Login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>
            <a:extLst>
              <a:ext uri="{FF2B5EF4-FFF2-40B4-BE49-F238E27FC236}">
                <a16:creationId xmlns:a16="http://schemas.microsoft.com/office/drawing/2014/main" id="{7AEC44C3-3E3D-FB43-9F75-9CED2D4C6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035" y="385462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Login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88" name="Rectangle 89">
            <a:extLst>
              <a:ext uri="{FF2B5EF4-FFF2-40B4-BE49-F238E27FC236}">
                <a16:creationId xmlns:a16="http://schemas.microsoft.com/office/drawing/2014/main" id="{BE2D16DF-E62C-764E-BE4C-5CA8B152A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802" y="385462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Return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3" name="Rectangle 133">
            <a:extLst>
              <a:ext uri="{FF2B5EF4-FFF2-40B4-BE49-F238E27FC236}">
                <a16:creationId xmlns:a16="http://schemas.microsoft.com/office/drawing/2014/main" id="{20C133D7-FBE4-27B0-B100-BD373D48C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007" y="2943643"/>
            <a:ext cx="1448389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Admin/Seller ID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133">
            <a:extLst>
              <a:ext uri="{FF2B5EF4-FFF2-40B4-BE49-F238E27FC236}">
                <a16:creationId xmlns:a16="http://schemas.microsoft.com/office/drawing/2014/main" id="{5F6069DA-AB84-2F3D-0393-A5F09B104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786" y="337735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Password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33">
            <a:extLst>
              <a:ext uri="{FF2B5EF4-FFF2-40B4-BE49-F238E27FC236}">
                <a16:creationId xmlns:a16="http://schemas.microsoft.com/office/drawing/2014/main" id="{1EF7064D-2E15-92EC-FF13-887EE2145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52" y="2329542"/>
            <a:ext cx="2362490" cy="21417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AEA1CF6-6712-96DA-F008-3B8E99641A13}"/>
              </a:ext>
            </a:extLst>
          </p:cNvPr>
          <p:cNvSpPr/>
          <p:nvPr/>
        </p:nvSpPr>
        <p:spPr>
          <a:xfrm>
            <a:off x="4073510" y="373896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A463964-26E4-F474-5208-5D5DD438A63A}"/>
              </a:ext>
            </a:extLst>
          </p:cNvPr>
          <p:cNvSpPr/>
          <p:nvPr/>
        </p:nvSpPr>
        <p:spPr>
          <a:xfrm>
            <a:off x="4920568" y="376413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11" name="Table 679">
            <a:extLst>
              <a:ext uri="{FF2B5EF4-FFF2-40B4-BE49-F238E27FC236}">
                <a16:creationId xmlns:a16="http://schemas.microsoft.com/office/drawing/2014/main" id="{3DC80D9C-A073-432B-2484-B2BDEA534C3C}"/>
              </a:ext>
            </a:extLst>
          </p:cNvPr>
          <p:cNvGraphicFramePr/>
          <p:nvPr>
            <p:extLst/>
          </p:nvPr>
        </p:nvGraphicFramePr>
        <p:xfrm>
          <a:off x="9877768" y="634508"/>
          <a:ext cx="2102296" cy="2605152"/>
        </p:xfrm>
        <a:graphic>
          <a:graphicData uri="http://schemas.openxmlformats.org/drawingml/2006/table">
            <a:tbl>
              <a:tblPr/>
              <a:tblGrid>
                <a:gridCol w="35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 계정 로그인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계정 </a:t>
                      </a:r>
                      <a:r>
                        <a:rPr kumimoji="1" lang="en-US" altLang="ko-KR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</a:t>
                      </a: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비밀번호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0399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돌라가기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전 화면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(SC001)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으로  돌아가기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2129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로그인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정보로 로그인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723455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04EEAAF3-3113-FCFD-EFA5-6D15735AF408}"/>
              </a:ext>
            </a:extLst>
          </p:cNvPr>
          <p:cNvSpPr/>
          <p:nvPr/>
        </p:nvSpPr>
        <p:spPr>
          <a:xfrm>
            <a:off x="4146425" y="286404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59E739B-44C0-390D-FE86-3B1DC29A26A0}"/>
              </a:ext>
            </a:extLst>
          </p:cNvPr>
          <p:cNvSpPr/>
          <p:nvPr/>
        </p:nvSpPr>
        <p:spPr>
          <a:xfrm>
            <a:off x="4135285" y="330899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EB37B-E745-1173-FB42-488F61C0F77D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SC002</a:t>
            </a:r>
          </a:p>
        </p:txBody>
      </p:sp>
    </p:spTree>
    <p:extLst>
      <p:ext uri="{BB962C8B-B14F-4D97-AF65-F5344CB8AC3E}">
        <p14:creationId xmlns:p14="http://schemas.microsoft.com/office/powerpoint/2010/main" val="23551793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+mn-ea"/>
              </a:rPr>
              <a:t>Manage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폰 번호 관리</a:t>
            </a: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-SC003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438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>
            <a:extLst>
              <a:ext uri="{FF2B5EF4-FFF2-40B4-BE49-F238E27FC236}">
                <a16:creationId xmlns:a16="http://schemas.microsoft.com/office/drawing/2014/main" id="{6FDAD376-0977-449C-98A2-401347ADC7C6}"/>
              </a:ext>
            </a:extLst>
          </p:cNvPr>
          <p:cNvGraphicFramePr/>
          <p:nvPr>
            <p:extLst/>
          </p:nvPr>
        </p:nvGraphicFramePr>
        <p:xfrm>
          <a:off x="9861790" y="563225"/>
          <a:ext cx="2286000" cy="6381695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1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폰 번호 관리</a:t>
                      </a:r>
                      <a:r>
                        <a:rPr lang="en-US" altLang="ko-KR" sz="800" b="0" i="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Helvetica Neue"/>
                        </a:rPr>
                        <a:t> </a:t>
                      </a:r>
                      <a:r>
                        <a:rPr lang="ko-KR" altLang="en-US" sz="800" b="0" i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나눔고딕"/>
                        </a:rPr>
                        <a:t>페이지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76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폰 번호 검색조건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1-1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 </a:t>
                      </a:r>
                      <a:r>
                        <a:rPr lang="ko-KR" altLang="en-US" sz="800" b="1" i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검색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폰 번호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입력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1-2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최저가격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가격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1-3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최고가격 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가격 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1-4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카테고리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 sz="1800" b="0" i="0"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카테고리 </a:t>
                      </a: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: </a:t>
                      </a: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설정된 카테고리에 카테고리가 포함되는 폰 번호 검색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 sz="1800" b="0" i="0"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0.1.2.3 SERIES | 0.1.9 SERIRES | 1314 SERIES | 520 SERIES | AAA SERIES | SERIES | ABBA SERIES | ABBB SERIES | OTHER SERIES | YEAR SERIES | ETC. |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4747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48079"/>
                  </a:ext>
                </a:extLst>
              </a:tr>
              <a:tr h="4747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738056"/>
                  </a:ext>
                </a:extLst>
              </a:tr>
              <a:tr h="58138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업로드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업로드 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(POP002)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960251"/>
                  </a:ext>
                </a:extLst>
              </a:tr>
              <a:tr h="92980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관리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PREFIX NUMBER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CATEGORY | PHONE NO | PRICE (MYR/RM) | PRICE (KRW/WON) | STATUS | UPLOAD DATE | OWNER | CONTACT US | OPERATION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286701"/>
                  </a:ext>
                </a:extLst>
              </a:tr>
              <a:tr h="58138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수정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폰 번호 정보 수정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(POP003)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44391"/>
                  </a:ext>
                </a:extLst>
              </a:tr>
              <a:tr h="524531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삭제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폰 번호 정보 삭제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07551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14671" y="56893"/>
            <a:ext cx="3481295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 &gt; Account Login &gt; Manage Phone Number 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702408" y="634508"/>
            <a:ext cx="185242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Manage Phone Number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Manage Phone Number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1565A9-92B9-4A3F-AC91-F316713ABC43}"/>
              </a:ext>
            </a:extLst>
          </p:cNvPr>
          <p:cNvSpPr txBox="1"/>
          <p:nvPr/>
        </p:nvSpPr>
        <p:spPr>
          <a:xfrm>
            <a:off x="711249" y="5512856"/>
            <a:ext cx="869949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7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 | </a:t>
            </a:r>
            <a:r>
              <a:rPr kumimoji="1" lang="en-US" altLang="ko-KR" sz="800" b="0" i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2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 | 3 | 4 | 5 | 6 | 7 | 8 | 9 | 10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A8F12E-8133-4CD9-2AF6-BE45348E4E60}"/>
              </a:ext>
            </a:extLst>
          </p:cNvPr>
          <p:cNvSpPr txBox="1"/>
          <p:nvPr/>
        </p:nvSpPr>
        <p:spPr>
          <a:xfrm>
            <a:off x="4749622" y="5853077"/>
            <a:ext cx="675432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Total 524713</a:t>
            </a:r>
          </a:p>
        </p:txBody>
      </p:sp>
      <p:sp>
        <p:nvSpPr>
          <p:cNvPr id="2" name="Rectangle 91">
            <a:extLst>
              <a:ext uri="{FF2B5EF4-FFF2-40B4-BE49-F238E27FC236}">
                <a16:creationId xmlns:a16="http://schemas.microsoft.com/office/drawing/2014/main" id="{08AA0483-5006-F154-9732-3A2F225F4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6" y="2650331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Edit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" name="Rectangle 91">
            <a:extLst>
              <a:ext uri="{FF2B5EF4-FFF2-40B4-BE49-F238E27FC236}">
                <a16:creationId xmlns:a16="http://schemas.microsoft.com/office/drawing/2014/main" id="{F7C1241A-FFC1-9880-9757-14254281F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811" y="2646681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Delete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3F4FC-B94B-9907-372C-05E43882AA85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SC003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6772911-7F32-0F7F-47F7-2FCDA34DE2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1984" y="1750842"/>
          <a:ext cx="8900661" cy="3222781"/>
        </p:xfrm>
        <a:graphic>
          <a:graphicData uri="http://schemas.openxmlformats.org/drawingml/2006/table">
            <a:tbl>
              <a:tblPr firstRow="1" bandRow="1"/>
              <a:tblGrid>
                <a:gridCol w="732739">
                  <a:extLst>
                    <a:ext uri="{9D8B030D-6E8A-4147-A177-3AD203B41FA5}">
                      <a16:colId xmlns:a16="http://schemas.microsoft.com/office/drawing/2014/main" val="287413494"/>
                    </a:ext>
                  </a:extLst>
                </a:gridCol>
                <a:gridCol w="814018">
                  <a:extLst>
                    <a:ext uri="{9D8B030D-6E8A-4147-A177-3AD203B41FA5}">
                      <a16:colId xmlns:a16="http://schemas.microsoft.com/office/drawing/2014/main" val="48699464"/>
                    </a:ext>
                  </a:extLst>
                </a:gridCol>
                <a:gridCol w="967246">
                  <a:extLst>
                    <a:ext uri="{9D8B030D-6E8A-4147-A177-3AD203B41FA5}">
                      <a16:colId xmlns:a16="http://schemas.microsoft.com/office/drawing/2014/main" val="169917317"/>
                    </a:ext>
                  </a:extLst>
                </a:gridCol>
                <a:gridCol w="766135">
                  <a:extLst>
                    <a:ext uri="{9D8B030D-6E8A-4147-A177-3AD203B41FA5}">
                      <a16:colId xmlns:a16="http://schemas.microsoft.com/office/drawing/2014/main" val="1750944338"/>
                    </a:ext>
                  </a:extLst>
                </a:gridCol>
                <a:gridCol w="833171">
                  <a:extLst>
                    <a:ext uri="{9D8B030D-6E8A-4147-A177-3AD203B41FA5}">
                      <a16:colId xmlns:a16="http://schemas.microsoft.com/office/drawing/2014/main" val="4286834366"/>
                    </a:ext>
                  </a:extLst>
                </a:gridCol>
                <a:gridCol w="679945">
                  <a:extLst>
                    <a:ext uri="{9D8B030D-6E8A-4147-A177-3AD203B41FA5}">
                      <a16:colId xmlns:a16="http://schemas.microsoft.com/office/drawing/2014/main" val="3432278731"/>
                    </a:ext>
                  </a:extLst>
                </a:gridCol>
                <a:gridCol w="928168">
                  <a:extLst>
                    <a:ext uri="{9D8B030D-6E8A-4147-A177-3AD203B41FA5}">
                      <a16:colId xmlns:a16="http://schemas.microsoft.com/office/drawing/2014/main" val="817121475"/>
                    </a:ext>
                  </a:extLst>
                </a:gridCol>
                <a:gridCol w="824365">
                  <a:extLst>
                    <a:ext uri="{9D8B030D-6E8A-4147-A177-3AD203B41FA5}">
                      <a16:colId xmlns:a16="http://schemas.microsoft.com/office/drawing/2014/main" val="4124254904"/>
                    </a:ext>
                  </a:extLst>
                </a:gridCol>
                <a:gridCol w="1063013">
                  <a:extLst>
                    <a:ext uri="{9D8B030D-6E8A-4147-A177-3AD203B41FA5}">
                      <a16:colId xmlns:a16="http://schemas.microsoft.com/office/drawing/2014/main" val="3454384026"/>
                    </a:ext>
                  </a:extLst>
                </a:gridCol>
                <a:gridCol w="1291861">
                  <a:extLst>
                    <a:ext uri="{9D8B030D-6E8A-4147-A177-3AD203B41FA5}">
                      <a16:colId xmlns:a16="http://schemas.microsoft.com/office/drawing/2014/main" val="3237429102"/>
                    </a:ext>
                  </a:extLst>
                </a:gridCol>
              </a:tblGrid>
              <a:tr h="408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PREFIX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  <a:r>
                        <a:rPr lang="ko-KR" altLang="en-US" sz="8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 </a:t>
                      </a:r>
                      <a:r>
                        <a:rPr lang="en-US" altLang="ko-KR" sz="8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PRICE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PRICE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UPLOAD 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CONTACT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OPERATION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167785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010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OTHER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15,000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Sold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2021-07-11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314459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010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OTHER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9999.00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2,990,000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Selling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2021-07-11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476642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012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ABC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8000.00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2,390,000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Selling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2022-04-21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465554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ABC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600.00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180,000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Sold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2023-07-22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010-5119-9941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702006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AAA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150,000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Sold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2023-07-22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LUCY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010-5649-8711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740096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ABC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014-3355-5531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400.00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120,000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Sold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2023-07-22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27808"/>
                  </a:ext>
                </a:extLst>
              </a:tr>
              <a:tr h="351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014-3355-5534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1000.00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300,000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Sold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2022-04-21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212497"/>
                  </a:ext>
                </a:extLst>
              </a:tr>
              <a:tr h="351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014-3355-5535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600,000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Sold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2022-04-21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629237"/>
                  </a:ext>
                </a:extLst>
              </a:tr>
            </a:tbl>
          </a:graphicData>
        </a:graphic>
      </p:graphicFrame>
      <p:sp>
        <p:nvSpPr>
          <p:cNvPr id="111" name="Rectangle 91">
            <a:extLst>
              <a:ext uri="{FF2B5EF4-FFF2-40B4-BE49-F238E27FC236}">
                <a16:creationId xmlns:a16="http://schemas.microsoft.com/office/drawing/2014/main" id="{FB69617E-CA5D-0B8A-0942-4C0FEFC0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6" y="2269774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Edit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13" name="Rectangle 91">
            <a:extLst>
              <a:ext uri="{FF2B5EF4-FFF2-40B4-BE49-F238E27FC236}">
                <a16:creationId xmlns:a16="http://schemas.microsoft.com/office/drawing/2014/main" id="{5E597F54-1407-23D6-8116-A4A639EB1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811" y="2266124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Delete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4A1BE31-F8E6-4C38-F103-8CA645FB10F1}"/>
              </a:ext>
            </a:extLst>
          </p:cNvPr>
          <p:cNvSpPr/>
          <p:nvPr/>
        </p:nvSpPr>
        <p:spPr>
          <a:xfrm>
            <a:off x="8403460" y="2177665"/>
            <a:ext cx="146654" cy="172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619399" y="162941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40B7728-F854-FA6F-45AE-C499791EFBEC}"/>
              </a:ext>
            </a:extLst>
          </p:cNvPr>
          <p:cNvSpPr/>
          <p:nvPr/>
        </p:nvSpPr>
        <p:spPr>
          <a:xfrm>
            <a:off x="8953665" y="2168403"/>
            <a:ext cx="146654" cy="172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F78DB1-AC87-FD66-7B90-DA1DEA2268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7718" y="971410"/>
          <a:ext cx="8733023" cy="625030"/>
        </p:xfrm>
        <a:graphic>
          <a:graphicData uri="http://schemas.openxmlformats.org/drawingml/2006/table">
            <a:tbl>
              <a:tblPr firstRow="1" bandRow="1"/>
              <a:tblGrid>
                <a:gridCol w="64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66">
                  <a:extLst>
                    <a:ext uri="{9D8B030D-6E8A-4147-A177-3AD203B41FA5}">
                      <a16:colId xmlns:a16="http://schemas.microsoft.com/office/drawing/2014/main" val="3994088022"/>
                    </a:ext>
                  </a:extLst>
                </a:gridCol>
                <a:gridCol w="6426223">
                  <a:extLst>
                    <a:ext uri="{9D8B030D-6E8A-4147-A177-3AD203B41FA5}">
                      <a16:colId xmlns:a16="http://schemas.microsoft.com/office/drawing/2014/main" val="1662877548"/>
                    </a:ext>
                  </a:extLst>
                </a:gridCol>
              </a:tblGrid>
              <a:tr h="625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Category: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7373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B33397E0-B0E2-5D84-98C1-276125202291}"/>
              </a:ext>
            </a:extLst>
          </p:cNvPr>
          <p:cNvSpPr/>
          <p:nvPr/>
        </p:nvSpPr>
        <p:spPr>
          <a:xfrm>
            <a:off x="574887" y="8965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4" name="Rectangle 119">
            <a:extLst>
              <a:ext uri="{FF2B5EF4-FFF2-40B4-BE49-F238E27FC236}">
                <a16:creationId xmlns:a16="http://schemas.microsoft.com/office/drawing/2014/main" id="{5EC5DB70-9F12-1A25-5C3A-4630F9B66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49" y="1194654"/>
            <a:ext cx="986191" cy="2127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907CAD-0246-C85B-DEFA-BE31B240ED07}"/>
              </a:ext>
            </a:extLst>
          </p:cNvPr>
          <p:cNvSpPr/>
          <p:nvPr/>
        </p:nvSpPr>
        <p:spPr>
          <a:xfrm>
            <a:off x="1321648" y="107581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5EC34B-F81B-169A-A4D2-D409EA7396F3}"/>
              </a:ext>
            </a:extLst>
          </p:cNvPr>
          <p:cNvSpPr/>
          <p:nvPr/>
        </p:nvSpPr>
        <p:spPr>
          <a:xfrm>
            <a:off x="2997676" y="106221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18B3218-BA1E-2F8A-E149-43FC6FB989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33436" y="982700"/>
          <a:ext cx="3947372" cy="606687"/>
        </p:xfrm>
        <a:graphic>
          <a:graphicData uri="http://schemas.openxmlformats.org/drawingml/2006/table">
            <a:tbl>
              <a:tblPr firstRow="1" bandRow="1"/>
              <a:tblGrid>
                <a:gridCol w="1022510">
                  <a:extLst>
                    <a:ext uri="{9D8B030D-6E8A-4147-A177-3AD203B41FA5}">
                      <a16:colId xmlns:a16="http://schemas.microsoft.com/office/drawing/2014/main" val="1899891388"/>
                    </a:ext>
                  </a:extLst>
                </a:gridCol>
                <a:gridCol w="2924862">
                  <a:extLst>
                    <a:ext uri="{9D8B030D-6E8A-4147-A177-3AD203B41FA5}">
                      <a16:colId xmlns:a16="http://schemas.microsoft.com/office/drawing/2014/main" val="3337112142"/>
                    </a:ext>
                  </a:extLst>
                </a:gridCol>
              </a:tblGrid>
              <a:tr h="6066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 Range(Min):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13933"/>
                  </a:ext>
                </a:extLst>
              </a:tr>
            </a:tbl>
          </a:graphicData>
        </a:graphic>
      </p:graphicFrame>
      <p:sp>
        <p:nvSpPr>
          <p:cNvPr id="18" name="Rectangle 119">
            <a:extLst>
              <a:ext uri="{FF2B5EF4-FFF2-40B4-BE49-F238E27FC236}">
                <a16:creationId xmlns:a16="http://schemas.microsoft.com/office/drawing/2014/main" id="{33C0E679-3D3D-B5E3-C51C-1DCF8FAD1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24" y="1198815"/>
            <a:ext cx="999958" cy="2156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v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AE39538-EF7F-91BE-991E-CF153C8CF1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70254" y="974273"/>
          <a:ext cx="3437942" cy="606687"/>
        </p:xfrm>
        <a:graphic>
          <a:graphicData uri="http://schemas.openxmlformats.org/drawingml/2006/table">
            <a:tbl>
              <a:tblPr firstRow="1" bandRow="1"/>
              <a:tblGrid>
                <a:gridCol w="1098530">
                  <a:extLst>
                    <a:ext uri="{9D8B030D-6E8A-4147-A177-3AD203B41FA5}">
                      <a16:colId xmlns:a16="http://schemas.microsoft.com/office/drawing/2014/main" val="1899891388"/>
                    </a:ext>
                  </a:extLst>
                </a:gridCol>
                <a:gridCol w="2339412">
                  <a:extLst>
                    <a:ext uri="{9D8B030D-6E8A-4147-A177-3AD203B41FA5}">
                      <a16:colId xmlns:a16="http://schemas.microsoft.com/office/drawing/2014/main" val="3337112142"/>
                    </a:ext>
                  </a:extLst>
                </a:gridCol>
              </a:tblGrid>
              <a:tr h="6066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 Range(Max):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13933"/>
                  </a:ext>
                </a:extLst>
              </a:tr>
            </a:tbl>
          </a:graphicData>
        </a:graphic>
      </p:graphicFrame>
      <p:sp>
        <p:nvSpPr>
          <p:cNvPr id="21" name="Rectangle 91">
            <a:extLst>
              <a:ext uri="{FF2B5EF4-FFF2-40B4-BE49-F238E27FC236}">
                <a16:creationId xmlns:a16="http://schemas.microsoft.com/office/drawing/2014/main" id="{1AAA92EE-3B2B-B5B4-3720-989D974B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716" y="107147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2" name="Rectangle 91">
            <a:extLst>
              <a:ext uri="{FF2B5EF4-FFF2-40B4-BE49-F238E27FC236}">
                <a16:creationId xmlns:a16="http://schemas.microsoft.com/office/drawing/2014/main" id="{FED04A9C-912A-73D0-414D-69E414F74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178" y="1344134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A03902C-CD69-4E6B-0421-020F116F10C8}"/>
              </a:ext>
            </a:extLst>
          </p:cNvPr>
          <p:cNvSpPr/>
          <p:nvPr/>
        </p:nvSpPr>
        <p:spPr>
          <a:xfrm>
            <a:off x="8297819" y="949306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7F75C6-7F02-25C9-019F-2FFB2B65313E}"/>
              </a:ext>
            </a:extLst>
          </p:cNvPr>
          <p:cNvSpPr/>
          <p:nvPr/>
        </p:nvSpPr>
        <p:spPr>
          <a:xfrm>
            <a:off x="8319790" y="1235147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4B8A72-45AC-1201-063C-4BA80C9264D2}"/>
              </a:ext>
            </a:extLst>
          </p:cNvPr>
          <p:cNvSpPr/>
          <p:nvPr/>
        </p:nvSpPr>
        <p:spPr>
          <a:xfrm>
            <a:off x="5058839" y="1192971"/>
            <a:ext cx="1064961" cy="2270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7077DE-C5D1-A8E6-E0B7-5DF65D0FA141}"/>
              </a:ext>
            </a:extLst>
          </p:cNvPr>
          <p:cNvSpPr/>
          <p:nvPr/>
        </p:nvSpPr>
        <p:spPr>
          <a:xfrm>
            <a:off x="5049619" y="1072538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0C27D1-8AA2-0D57-2393-1A81606AFF3F}"/>
              </a:ext>
            </a:extLst>
          </p:cNvPr>
          <p:cNvSpPr/>
          <p:nvPr/>
        </p:nvSpPr>
        <p:spPr>
          <a:xfrm>
            <a:off x="7276813" y="1200217"/>
            <a:ext cx="1008013" cy="2229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CC8D26-F3F0-7DD6-1B95-B81DEFC37281}"/>
              </a:ext>
            </a:extLst>
          </p:cNvPr>
          <p:cNvSpPr/>
          <p:nvPr/>
        </p:nvSpPr>
        <p:spPr>
          <a:xfrm>
            <a:off x="7282957" y="1076512"/>
            <a:ext cx="402278" cy="1177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" name="Rectangle 91">
            <a:extLst>
              <a:ext uri="{FF2B5EF4-FFF2-40B4-BE49-F238E27FC236}">
                <a16:creationId xmlns:a16="http://schemas.microsoft.com/office/drawing/2014/main" id="{A65452E3-6409-D7A7-D072-653EF0726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7404" y="1062217"/>
            <a:ext cx="629807" cy="45155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Upload Phone Number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0FC2427-54A9-EF92-77A7-634D68E482BD}"/>
              </a:ext>
            </a:extLst>
          </p:cNvPr>
          <p:cNvSpPr/>
          <p:nvPr/>
        </p:nvSpPr>
        <p:spPr>
          <a:xfrm>
            <a:off x="8824545" y="930952"/>
            <a:ext cx="190168" cy="206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13666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+mn-ea"/>
              </a:rPr>
              <a:t>Upload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폰 번호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업로드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-POP002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4160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35568" y="0"/>
            <a:ext cx="3520864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 &gt; Account Login &gt; Manage Phone Number &gt; Upload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4375840" y="1464531"/>
            <a:ext cx="178670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Upload Phone </a:t>
            </a:r>
            <a:r>
              <a:rPr lang="en-US" altLang="ko-KR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Number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Upload Phone Number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>
            <a:extLst>
              <a:ext uri="{FF2B5EF4-FFF2-40B4-BE49-F238E27FC236}">
                <a16:creationId xmlns:a16="http://schemas.microsoft.com/office/drawing/2014/main" id="{7AEC44C3-3E3D-FB43-9F75-9CED2D4C6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328" y="433305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Confirm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88" name="Rectangle 89">
            <a:extLst>
              <a:ext uri="{FF2B5EF4-FFF2-40B4-BE49-F238E27FC236}">
                <a16:creationId xmlns:a16="http://schemas.microsoft.com/office/drawing/2014/main" id="{BE2D16DF-E62C-764E-BE4C-5CA8B152A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095" y="433305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Reset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4122544" y="427033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5011910" y="427033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8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Rectangle 133">
            <a:extLst>
              <a:ext uri="{FF2B5EF4-FFF2-40B4-BE49-F238E27FC236}">
                <a16:creationId xmlns:a16="http://schemas.microsoft.com/office/drawing/2014/main" id="{E274A5CD-B654-963C-6FF9-515A9524C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042" y="1327082"/>
            <a:ext cx="4411744" cy="34210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133">
            <a:extLst>
              <a:ext uri="{FF2B5EF4-FFF2-40B4-BE49-F238E27FC236}">
                <a16:creationId xmlns:a16="http://schemas.microsoft.com/office/drawing/2014/main" id="{D6AB4F89-4A5F-114E-D084-553FA6733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844" y="1924284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Prefix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33">
            <a:extLst>
              <a:ext uri="{FF2B5EF4-FFF2-40B4-BE49-F238E27FC236}">
                <a16:creationId xmlns:a16="http://schemas.microsoft.com/office/drawing/2014/main" id="{973EB2E2-9403-A3BF-AE93-5E2C50449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844" y="308649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Price(MYR/</a:t>
            </a:r>
            <a:r>
              <a:rPr kumimoji="0" lang="en-US" altLang="zh-CN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RM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33">
            <a:extLst>
              <a:ext uri="{FF2B5EF4-FFF2-40B4-BE49-F238E27FC236}">
                <a16:creationId xmlns:a16="http://schemas.microsoft.com/office/drawing/2014/main" id="{FDD40CB8-DBBC-3844-D0EF-B421B717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844" y="3433241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Status: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133">
            <a:extLst>
              <a:ext uri="{FF2B5EF4-FFF2-40B4-BE49-F238E27FC236}">
                <a16:creationId xmlns:a16="http://schemas.microsoft.com/office/drawing/2014/main" id="{7BCF0266-6E36-6077-6BD9-5AC7F050E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328" y="1924284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Status               v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Rectangle 133">
            <a:extLst>
              <a:ext uri="{FF2B5EF4-FFF2-40B4-BE49-F238E27FC236}">
                <a16:creationId xmlns:a16="http://schemas.microsoft.com/office/drawing/2014/main" id="{EA3E1E7F-EA78-0658-B797-AEC3E9A4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328" y="307619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Enter Price(MYR/RM)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133">
            <a:extLst>
              <a:ext uri="{FF2B5EF4-FFF2-40B4-BE49-F238E27FC236}">
                <a16:creationId xmlns:a16="http://schemas.microsoft.com/office/drawing/2014/main" id="{73C5F07C-1618-D2BD-A458-91FEFFCE1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328" y="343062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Status               v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C8EDBA-2C73-0DA0-DDC2-088A80B39CD8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7C0409-CAF3-34F1-89D3-1A83203A387B}"/>
              </a:ext>
            </a:extLst>
          </p:cNvPr>
          <p:cNvSpPr txBox="1"/>
          <p:nvPr/>
        </p:nvSpPr>
        <p:spPr>
          <a:xfrm>
            <a:off x="6674108" y="1327081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3" name="Table 679">
            <a:extLst>
              <a:ext uri="{FF2B5EF4-FFF2-40B4-BE49-F238E27FC236}">
                <a16:creationId xmlns:a16="http://schemas.microsoft.com/office/drawing/2014/main" id="{724C66C2-4A5B-436D-D084-70CB72CDBA47}"/>
              </a:ext>
            </a:extLst>
          </p:cNvPr>
          <p:cNvGraphicFramePr/>
          <p:nvPr>
            <p:extLst/>
          </p:nvPr>
        </p:nvGraphicFramePr>
        <p:xfrm>
          <a:off x="9861198" y="605168"/>
          <a:ext cx="2286000" cy="41289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폰 번호 업로드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국번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카테고리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0399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폰 번호 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74618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가격 </a:t>
                      </a:r>
                      <a:r>
                        <a:rPr kumimoji="1" lang="en-US" altLang="ko-KR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(MYR)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7108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판매 상태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60481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 선택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357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9116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확인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폰 번호 정보로 업로드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884879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9D9E9464-05B3-9970-7FE1-F5EC9307ABAB}"/>
              </a:ext>
            </a:extLst>
          </p:cNvPr>
          <p:cNvSpPr/>
          <p:nvPr/>
        </p:nvSpPr>
        <p:spPr>
          <a:xfrm>
            <a:off x="4958959" y="3328345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6D4CC81-2E02-1CFA-11E9-4A66EDFF50FC}"/>
              </a:ext>
            </a:extLst>
          </p:cNvPr>
          <p:cNvSpPr/>
          <p:nvPr/>
        </p:nvSpPr>
        <p:spPr>
          <a:xfrm>
            <a:off x="4958960" y="296078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A46C45C-3D40-7CB6-CD7E-A5FDAD3D26AC}"/>
              </a:ext>
            </a:extLst>
          </p:cNvPr>
          <p:cNvSpPr/>
          <p:nvPr/>
        </p:nvSpPr>
        <p:spPr>
          <a:xfrm>
            <a:off x="4960411" y="181275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A31C6-1900-3088-F987-3DC52D7E4BBB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POP002</a:t>
            </a:r>
          </a:p>
        </p:txBody>
      </p:sp>
      <p:sp>
        <p:nvSpPr>
          <p:cNvPr id="5" name="Rectangle 133">
            <a:extLst>
              <a:ext uri="{FF2B5EF4-FFF2-40B4-BE49-F238E27FC236}">
                <a16:creationId xmlns:a16="http://schemas.microsoft.com/office/drawing/2014/main" id="{F372A1B0-28B5-541F-DD1D-C31C808F6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844" y="231954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Category: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33">
            <a:extLst>
              <a:ext uri="{FF2B5EF4-FFF2-40B4-BE49-F238E27FC236}">
                <a16:creationId xmlns:a16="http://schemas.microsoft.com/office/drawing/2014/main" id="{7D4B07BA-9645-F5C7-235D-7FFF9EE0B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328" y="2319543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Category           v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EEA4472-2E2E-E990-CC38-9B4086131169}"/>
              </a:ext>
            </a:extLst>
          </p:cNvPr>
          <p:cNvSpPr/>
          <p:nvPr/>
        </p:nvSpPr>
        <p:spPr>
          <a:xfrm>
            <a:off x="4958960" y="218248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" name="Rectangle 133">
            <a:extLst>
              <a:ext uri="{FF2B5EF4-FFF2-40B4-BE49-F238E27FC236}">
                <a16:creationId xmlns:a16="http://schemas.microsoft.com/office/drawing/2014/main" id="{624C4255-AA11-2C32-6554-172522ECD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844" y="270231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Phone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33">
            <a:extLst>
              <a:ext uri="{FF2B5EF4-FFF2-40B4-BE49-F238E27FC236}">
                <a16:creationId xmlns:a16="http://schemas.microsoft.com/office/drawing/2014/main" id="{C51F2B14-B177-CF86-1471-72A916C69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328" y="270231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Enter Number for Sale 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97C4871-C141-E487-25BE-ABD965F18F2A}"/>
              </a:ext>
            </a:extLst>
          </p:cNvPr>
          <p:cNvSpPr/>
          <p:nvPr/>
        </p:nvSpPr>
        <p:spPr>
          <a:xfrm>
            <a:off x="4958960" y="256526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6" name="Rectangle 133">
            <a:extLst>
              <a:ext uri="{FF2B5EF4-FFF2-40B4-BE49-F238E27FC236}">
                <a16:creationId xmlns:a16="http://schemas.microsoft.com/office/drawing/2014/main" id="{DF9AA22A-4472-D477-95BD-0ED71867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844" y="3822678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Upload Date: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33">
            <a:extLst>
              <a:ext uri="{FF2B5EF4-FFF2-40B4-BE49-F238E27FC236}">
                <a16:creationId xmlns:a16="http://schemas.microsoft.com/office/drawing/2014/main" id="{E97C7F47-68C7-0825-E243-3D6E073A9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328" y="3822678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Date                 v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2BA67D0-0426-9F5C-EF14-BCC68755BED6}"/>
              </a:ext>
            </a:extLst>
          </p:cNvPr>
          <p:cNvSpPr/>
          <p:nvPr/>
        </p:nvSpPr>
        <p:spPr>
          <a:xfrm>
            <a:off x="4958960" y="3685624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632426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+mn-ea"/>
              </a:rPr>
              <a:t>Edit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폰 번호 편집</a:t>
            </a: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-POP003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309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35568" y="-542"/>
            <a:ext cx="3520864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 &gt; Account Login &gt; Manage Phone Number &gt; Edit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4279713" y="1548348"/>
            <a:ext cx="1543047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Edit Phone Number</a:t>
            </a:r>
            <a:endParaRPr lang="en-US" altLang="ko-KR" sz="12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Edit Phone Number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>
            <a:extLst>
              <a:ext uri="{FF2B5EF4-FFF2-40B4-BE49-F238E27FC236}">
                <a16:creationId xmlns:a16="http://schemas.microsoft.com/office/drawing/2014/main" id="{7AEC44C3-3E3D-FB43-9F75-9CED2D4C6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169" y="4432248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Confirm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88" name="Rectangle 89">
            <a:extLst>
              <a:ext uri="{FF2B5EF4-FFF2-40B4-BE49-F238E27FC236}">
                <a16:creationId xmlns:a16="http://schemas.microsoft.com/office/drawing/2014/main" id="{BE2D16DF-E62C-764E-BE4C-5CA8B152A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936" y="4432248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Reset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graphicFrame>
        <p:nvGraphicFramePr>
          <p:cNvPr id="115" name="Table 679">
            <a:extLst>
              <a:ext uri="{FF2B5EF4-FFF2-40B4-BE49-F238E27FC236}">
                <a16:creationId xmlns:a16="http://schemas.microsoft.com/office/drawing/2014/main" id="{6FDAD376-0977-449C-98A2-401347ADC7C6}"/>
              </a:ext>
            </a:extLst>
          </p:cNvPr>
          <p:cNvGraphicFramePr/>
          <p:nvPr>
            <p:extLst/>
          </p:nvPr>
        </p:nvGraphicFramePr>
        <p:xfrm>
          <a:off x="9861198" y="605168"/>
          <a:ext cx="2286000" cy="41289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폰 번호 편집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국번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카테고리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0399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폰 번호 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74618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가격 </a:t>
                      </a:r>
                      <a:r>
                        <a:rPr kumimoji="1" lang="en-US" altLang="ko-KR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(MYR)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7108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판매 상태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60481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 선택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15988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357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확인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폰 번호 정보로 업로드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91161"/>
                  </a:ext>
                </a:extLst>
              </a:tr>
            </a:tbl>
          </a:graphicData>
        </a:graphic>
      </p:graphicFrame>
      <p:sp>
        <p:nvSpPr>
          <p:cNvPr id="10" name="Rectangle 133">
            <a:extLst>
              <a:ext uri="{FF2B5EF4-FFF2-40B4-BE49-F238E27FC236}">
                <a16:creationId xmlns:a16="http://schemas.microsoft.com/office/drawing/2014/main" id="{E274A5CD-B654-963C-6FF9-515A9524C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879" y="1277024"/>
            <a:ext cx="4411744" cy="364689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7A4EF8-6FE0-09C9-0FD5-41C83B11EBBF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1F20227-D2D2-1C1D-DF42-C7C363BD437D}"/>
              </a:ext>
            </a:extLst>
          </p:cNvPr>
          <p:cNvSpPr/>
          <p:nvPr/>
        </p:nvSpPr>
        <p:spPr>
          <a:xfrm>
            <a:off x="4090242" y="432059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0B8BFBF-26F1-FC17-D8BC-D7514F6D338E}"/>
              </a:ext>
            </a:extLst>
          </p:cNvPr>
          <p:cNvSpPr/>
          <p:nvPr/>
        </p:nvSpPr>
        <p:spPr>
          <a:xfrm>
            <a:off x="4968074" y="432059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8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EE4379-8C76-8425-D158-8CCB3AD1A562}"/>
              </a:ext>
            </a:extLst>
          </p:cNvPr>
          <p:cNvSpPr txBox="1"/>
          <p:nvPr/>
        </p:nvSpPr>
        <p:spPr>
          <a:xfrm>
            <a:off x="6712945" y="126296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A4833-CF53-3AF0-2C67-E11BC39AA746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POP003</a:t>
            </a:r>
          </a:p>
        </p:txBody>
      </p:sp>
      <p:sp>
        <p:nvSpPr>
          <p:cNvPr id="16" name="Rectangle 133">
            <a:extLst>
              <a:ext uri="{FF2B5EF4-FFF2-40B4-BE49-F238E27FC236}">
                <a16:creationId xmlns:a16="http://schemas.microsoft.com/office/drawing/2014/main" id="{F856965F-0D25-2C9D-3B1C-3D840BB71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848" y="1977506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Prefix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133">
            <a:extLst>
              <a:ext uri="{FF2B5EF4-FFF2-40B4-BE49-F238E27FC236}">
                <a16:creationId xmlns:a16="http://schemas.microsoft.com/office/drawing/2014/main" id="{6E696027-0607-41F8-722D-40EF16588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848" y="3139712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Price(MYR):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Rectangle 133">
            <a:extLst>
              <a:ext uri="{FF2B5EF4-FFF2-40B4-BE49-F238E27FC236}">
                <a16:creationId xmlns:a16="http://schemas.microsoft.com/office/drawing/2014/main" id="{C5629FE3-F6B2-EB3F-8EC5-729E8ED32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848" y="348646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Status: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Rectangle 133">
            <a:extLst>
              <a:ext uri="{FF2B5EF4-FFF2-40B4-BE49-F238E27FC236}">
                <a16:creationId xmlns:a16="http://schemas.microsoft.com/office/drawing/2014/main" id="{1B380532-9597-988B-28BC-0857DB52F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332" y="197750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011                          v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Rectangle 133">
            <a:extLst>
              <a:ext uri="{FF2B5EF4-FFF2-40B4-BE49-F238E27FC236}">
                <a16:creationId xmlns:a16="http://schemas.microsoft.com/office/drawing/2014/main" id="{F2129037-4416-9BB0-A529-4E07733CE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332" y="3129421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1688.00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Rectangle 133">
            <a:extLst>
              <a:ext uri="{FF2B5EF4-FFF2-40B4-BE49-F238E27FC236}">
                <a16:creationId xmlns:a16="http://schemas.microsoft.com/office/drawing/2014/main" id="{4DAB7C81-9F46-1D8F-5465-62B329DD2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332" y="3483848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Selling                      v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07AAA62-568F-6F38-5283-1A3AE281BC1C}"/>
              </a:ext>
            </a:extLst>
          </p:cNvPr>
          <p:cNvSpPr/>
          <p:nvPr/>
        </p:nvSpPr>
        <p:spPr>
          <a:xfrm>
            <a:off x="5022963" y="338156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FA75EAC-2393-80BE-4B71-90B671BBE169}"/>
              </a:ext>
            </a:extLst>
          </p:cNvPr>
          <p:cNvSpPr/>
          <p:nvPr/>
        </p:nvSpPr>
        <p:spPr>
          <a:xfrm>
            <a:off x="5022964" y="30140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AC32921-6413-931C-9E1D-ACA595549E71}"/>
              </a:ext>
            </a:extLst>
          </p:cNvPr>
          <p:cNvSpPr/>
          <p:nvPr/>
        </p:nvSpPr>
        <p:spPr>
          <a:xfrm>
            <a:off x="5024415" y="18659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0" name="Rectangle 133">
            <a:extLst>
              <a:ext uri="{FF2B5EF4-FFF2-40B4-BE49-F238E27FC236}">
                <a16:creationId xmlns:a16="http://schemas.microsoft.com/office/drawing/2014/main" id="{92AEF834-DA3D-FF97-86E3-DC06859A0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848" y="237276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Category: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Rectangle 133">
            <a:extLst>
              <a:ext uri="{FF2B5EF4-FFF2-40B4-BE49-F238E27FC236}">
                <a16:creationId xmlns:a16="http://schemas.microsoft.com/office/drawing/2014/main" id="{E086EC5A-0687-5D54-E302-08C1CCE60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332" y="237276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AAA                         v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22F88D9-CA40-F347-4B63-877F7747131E}"/>
              </a:ext>
            </a:extLst>
          </p:cNvPr>
          <p:cNvSpPr/>
          <p:nvPr/>
        </p:nvSpPr>
        <p:spPr>
          <a:xfrm>
            <a:off x="5022964" y="223571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4" name="Rectangle 133">
            <a:extLst>
              <a:ext uri="{FF2B5EF4-FFF2-40B4-BE49-F238E27FC236}">
                <a16:creationId xmlns:a16="http://schemas.microsoft.com/office/drawing/2014/main" id="{98749DA8-D8CA-C81B-749F-FD90F528D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848" y="2755537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Phone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Rectangle 133">
            <a:extLst>
              <a:ext uri="{FF2B5EF4-FFF2-40B4-BE49-F238E27FC236}">
                <a16:creationId xmlns:a16="http://schemas.microsoft.com/office/drawing/2014/main" id="{95009517-0013-5A91-4822-B77D1B357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332" y="2755537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011-5444-1391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8EC47BC-71D6-6D5C-A1A7-5A4780E67085}"/>
              </a:ext>
            </a:extLst>
          </p:cNvPr>
          <p:cNvSpPr/>
          <p:nvPr/>
        </p:nvSpPr>
        <p:spPr>
          <a:xfrm>
            <a:off x="5022964" y="26184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7" name="Rectangle 133">
            <a:extLst>
              <a:ext uri="{FF2B5EF4-FFF2-40B4-BE49-F238E27FC236}">
                <a16:creationId xmlns:a16="http://schemas.microsoft.com/office/drawing/2014/main" id="{F66E8C23-2F6F-191D-4F5C-A62D1073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848" y="387590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Upload Date: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Rectangle 133">
            <a:extLst>
              <a:ext uri="{FF2B5EF4-FFF2-40B4-BE49-F238E27FC236}">
                <a16:creationId xmlns:a16="http://schemas.microsoft.com/office/drawing/2014/main" id="{5EA28DC1-3726-6E02-65EE-BDC36F39A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332" y="3875900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2024-07-30                v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3BE7E20-A964-B71F-4223-BB4ACB487F50}"/>
              </a:ext>
            </a:extLst>
          </p:cNvPr>
          <p:cNvSpPr/>
          <p:nvPr/>
        </p:nvSpPr>
        <p:spPr>
          <a:xfrm>
            <a:off x="5022964" y="373884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688447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Sales Commission Settlement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판매 </a:t>
            </a:r>
            <a:r>
              <a:rPr lang="ko-KR" altLang="en-US" sz="2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수수료 </a:t>
            </a:r>
            <a:r>
              <a:rPr lang="ko-KR" altLang="en-US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정산</a:t>
            </a: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-SC004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891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말레이시아 폰 번호 판매 특징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89" y="1611516"/>
            <a:ext cx="587620" cy="587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042" y="4949913"/>
            <a:ext cx="640911" cy="5259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576" y="2996127"/>
            <a:ext cx="671792" cy="641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111" y="2956417"/>
            <a:ext cx="651011" cy="6510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1923" y="2959633"/>
            <a:ext cx="1252432" cy="747230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35" idx="2"/>
          </p:cNvCxnSpPr>
          <p:nvPr/>
        </p:nvCxnSpPr>
        <p:spPr>
          <a:xfrm>
            <a:off x="3874399" y="3968204"/>
            <a:ext cx="0" cy="958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7" idx="0"/>
          </p:cNvCxnSpPr>
          <p:nvPr/>
        </p:nvCxnSpPr>
        <p:spPr>
          <a:xfrm flipH="1">
            <a:off x="2395472" y="2179465"/>
            <a:ext cx="1300293" cy="816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8" idx="0"/>
          </p:cNvCxnSpPr>
          <p:nvPr/>
        </p:nvCxnSpPr>
        <p:spPr>
          <a:xfrm>
            <a:off x="4069556" y="2179465"/>
            <a:ext cx="1386061" cy="77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" idx="2"/>
            <a:endCxn id="9" idx="0"/>
          </p:cNvCxnSpPr>
          <p:nvPr/>
        </p:nvCxnSpPr>
        <p:spPr>
          <a:xfrm flipH="1">
            <a:off x="3868139" y="2199136"/>
            <a:ext cx="6260" cy="760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34840" y="5518934"/>
            <a:ext cx="466599" cy="19864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개인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13801" y="3749972"/>
            <a:ext cx="617567" cy="19864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편의점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7386" y="3749972"/>
            <a:ext cx="653736" cy="19864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홈페이지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80589" y="3769565"/>
            <a:ext cx="587620" cy="19863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통신사</a:t>
            </a:r>
          </a:p>
        </p:txBody>
      </p:sp>
      <p:cxnSp>
        <p:nvCxnSpPr>
          <p:cNvPr id="44" name="직선 화살표 연결선 43"/>
          <p:cNvCxnSpPr>
            <a:stCxn id="34" idx="2"/>
          </p:cNvCxnSpPr>
          <p:nvPr/>
        </p:nvCxnSpPr>
        <p:spPr>
          <a:xfrm flipH="1">
            <a:off x="4070438" y="3948612"/>
            <a:ext cx="1383816" cy="958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3" idx="2"/>
          </p:cNvCxnSpPr>
          <p:nvPr/>
        </p:nvCxnSpPr>
        <p:spPr>
          <a:xfrm>
            <a:off x="2422585" y="3948612"/>
            <a:ext cx="1249518" cy="958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107" y="1306286"/>
            <a:ext cx="3346289" cy="180441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435290" y="3359832"/>
            <a:ext cx="424633" cy="43344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+</a:t>
            </a:r>
            <a:endParaRPr lang="ko-KR" altLang="en-US" sz="32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34108" y="3154040"/>
            <a:ext cx="3346288" cy="28189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Feng </a:t>
            </a:r>
            <a:r>
              <a:rPr lang="en-US" altLang="zh-CN" sz="1100" b="1" u="sng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Shui</a:t>
            </a:r>
            <a:r>
              <a:rPr lang="en-US" altLang="zh-CN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풍수</a:t>
            </a:r>
            <a:r>
              <a:rPr lang="en-US" altLang="ko-KR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)</a:t>
            </a:r>
            <a:r>
              <a:rPr lang="en-US" altLang="zh-CN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</a:t>
            </a:r>
            <a:r>
              <a:rPr lang="en-US" altLang="zh-CN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Series</a:t>
            </a:r>
            <a:endParaRPr lang="ko-KR" altLang="en-US" sz="1100" b="1" u="sng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34108" y="5667137"/>
            <a:ext cx="3346288" cy="28189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VIP </a:t>
            </a:r>
            <a:r>
              <a:rPr lang="en-US" altLang="zh-CN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Series</a:t>
            </a:r>
            <a:endParaRPr lang="ko-KR" altLang="en-US" sz="1100" b="1" u="sng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4108" y="3812355"/>
            <a:ext cx="3346288" cy="18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51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>
            <a:extLst>
              <a:ext uri="{FF2B5EF4-FFF2-40B4-BE49-F238E27FC236}">
                <a16:creationId xmlns:a16="http://schemas.microsoft.com/office/drawing/2014/main" id="{6FDAD376-0977-449C-98A2-401347ADC7C6}"/>
              </a:ext>
            </a:extLst>
          </p:cNvPr>
          <p:cNvGraphicFramePr/>
          <p:nvPr>
            <p:extLst/>
          </p:nvPr>
        </p:nvGraphicFramePr>
        <p:xfrm>
          <a:off x="9861790" y="605168"/>
          <a:ext cx="2286000" cy="496572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판매 수수료 정산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판매자 이름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판매자 별로 검색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최종 정산 검색조건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1-1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기간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Default :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시작일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/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종료일 모두 오늘 날짜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종료일이 시작일 보다 작을 경우 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alert[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종료일은 시작일 보다 커야 합니다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.]-[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확인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]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개월 선택 시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 : 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시작일을 종료일 기준 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-1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개월로 설정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3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개월 선택 시 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: 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시작일을 종료일 기준 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-3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개월로 선택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설정된 기간에 거래일이 포함되는 폰 번호 거래일 검색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4807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최종 정산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No | Prefix Number | Category | Phone Number | Price(MYR/RM) | PRICE(KRW/WON) | Status | Owner Cost (MYR/RM) | Owner Cost (KRW/WON) | Transaction Date | Owner | Bank Account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73805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판매 수수료 정산 금액 합계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50186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판매 수수료 정산 율 노출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7395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판매 수수료 정산 완료 버튼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클릭 시 정산 완료 상태로 업로드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09182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14672" y="56893"/>
            <a:ext cx="3519002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 &gt; Account Login &gt; </a:t>
            </a:r>
            <a:r>
              <a:rPr lang="en-US" altLang="ko-KR" sz="800" b="0" i="0" u="none" strike="noStrike" dirty="0">
                <a:effectLst/>
                <a:latin typeface="맑은 고딕" panose="020B0503020000020004" pitchFamily="50" charset="-127"/>
                <a:ea typeface="+mn-ea"/>
              </a:rPr>
              <a:t>Sales Commission Settlement</a:t>
            </a:r>
            <a:endParaRPr lang="ko-KR" altLang="en-US" sz="800" b="0" i="0" u="none" strike="noStrike" dirty="0">
              <a:effectLst/>
              <a:latin typeface="맑은 고딕" panose="020B0503020000020004" pitchFamily="50" charset="-127"/>
              <a:ea typeface="+mn-ea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702408" y="634508"/>
            <a:ext cx="2254780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Sales Commission Settlement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sym typeface="Helvetica Neue"/>
              </a:rPr>
              <a:t>Sales Commission Settlement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86DE891-2F10-40B6-A312-74F0904A34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6922" y="1431095"/>
          <a:ext cx="8727646" cy="3919297"/>
        </p:xfrm>
        <a:graphic>
          <a:graphicData uri="http://schemas.openxmlformats.org/drawingml/2006/table">
            <a:tbl>
              <a:tblPr firstRow="1" bandRow="1"/>
              <a:tblGrid>
                <a:gridCol w="354130">
                  <a:extLst>
                    <a:ext uri="{9D8B030D-6E8A-4147-A177-3AD203B41FA5}">
                      <a16:colId xmlns:a16="http://schemas.microsoft.com/office/drawing/2014/main" val="3354340862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2884267440"/>
                    </a:ext>
                  </a:extLst>
                </a:gridCol>
                <a:gridCol w="705469">
                  <a:extLst>
                    <a:ext uri="{9D8B030D-6E8A-4147-A177-3AD203B41FA5}">
                      <a16:colId xmlns:a16="http://schemas.microsoft.com/office/drawing/2014/main" val="1978437034"/>
                    </a:ext>
                  </a:extLst>
                </a:gridCol>
                <a:gridCol w="780177">
                  <a:extLst>
                    <a:ext uri="{9D8B030D-6E8A-4147-A177-3AD203B41FA5}">
                      <a16:colId xmlns:a16="http://schemas.microsoft.com/office/drawing/2014/main" val="1829032944"/>
                    </a:ext>
                  </a:extLst>
                </a:gridCol>
                <a:gridCol w="645952">
                  <a:extLst>
                    <a:ext uri="{9D8B030D-6E8A-4147-A177-3AD203B41FA5}">
                      <a16:colId xmlns:a16="http://schemas.microsoft.com/office/drawing/2014/main" val="2319454933"/>
                    </a:ext>
                  </a:extLst>
                </a:gridCol>
                <a:gridCol w="738231">
                  <a:extLst>
                    <a:ext uri="{9D8B030D-6E8A-4147-A177-3AD203B41FA5}">
                      <a16:colId xmlns:a16="http://schemas.microsoft.com/office/drawing/2014/main" val="2425768420"/>
                    </a:ext>
                  </a:extLst>
                </a:gridCol>
                <a:gridCol w="553673">
                  <a:extLst>
                    <a:ext uri="{9D8B030D-6E8A-4147-A177-3AD203B41FA5}">
                      <a16:colId xmlns:a16="http://schemas.microsoft.com/office/drawing/2014/main" val="1482469233"/>
                    </a:ext>
                  </a:extLst>
                </a:gridCol>
                <a:gridCol w="812939">
                  <a:extLst>
                    <a:ext uri="{9D8B030D-6E8A-4147-A177-3AD203B41FA5}">
                      <a16:colId xmlns:a16="http://schemas.microsoft.com/office/drawing/2014/main" val="3855591966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217852086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521330901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1052105363"/>
                    </a:ext>
                  </a:extLst>
                </a:gridCol>
                <a:gridCol w="873758">
                  <a:extLst>
                    <a:ext uri="{9D8B030D-6E8A-4147-A177-3AD203B41FA5}">
                      <a16:colId xmlns:a16="http://schemas.microsoft.com/office/drawing/2014/main" val="4192106380"/>
                    </a:ext>
                  </a:extLst>
                </a:gridCol>
              </a:tblGrid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NO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PREFIX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PHONE NUMBER</a:t>
                      </a:r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PRICE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PRICE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OWNER COST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OWNER COST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TRANSACTION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BANK ACCOUNT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94986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010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OTHER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15,000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Sold 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45.00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2024-07-31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40928"/>
                  </a:ext>
                </a:extLst>
              </a:tr>
              <a:tr h="386201"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324446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10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6000.00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17,000,000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Sold 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5400.00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2024-07-26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401710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012-3456-7892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15,000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Sold 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45.00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392390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012-3456-7891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9999.00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29,000,000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Sold 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8999.00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2024-07-17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377199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9999.00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29,000,000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Sold 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8999.00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396185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14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AABB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6000.00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17,000,000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Sold 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5400.00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26119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663AF67-AD9F-F8AB-86CC-FEB2498816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9498" y="970673"/>
          <a:ext cx="4168160" cy="288255"/>
        </p:xfrm>
        <a:graphic>
          <a:graphicData uri="http://schemas.openxmlformats.org/drawingml/2006/table">
            <a:tbl>
              <a:tblPr firstRow="1" bandRow="1"/>
              <a:tblGrid>
                <a:gridCol w="654352">
                  <a:extLst>
                    <a:ext uri="{9D8B030D-6E8A-4147-A177-3AD203B41FA5}">
                      <a16:colId xmlns:a16="http://schemas.microsoft.com/office/drawing/2014/main" val="1899891388"/>
                    </a:ext>
                  </a:extLst>
                </a:gridCol>
                <a:gridCol w="3513808">
                  <a:extLst>
                    <a:ext uri="{9D8B030D-6E8A-4147-A177-3AD203B41FA5}">
                      <a16:colId xmlns:a16="http://schemas.microsoft.com/office/drawing/2014/main" val="3337112142"/>
                    </a:ext>
                  </a:extLst>
                </a:gridCol>
              </a:tblGrid>
              <a:tr h="288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Owner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13933"/>
                  </a:ext>
                </a:extLst>
              </a:tr>
            </a:tbl>
          </a:graphicData>
        </a:graphic>
      </p:graphicFrame>
      <p:sp>
        <p:nvSpPr>
          <p:cNvPr id="8" name="Rectangle 119">
            <a:extLst>
              <a:ext uri="{FF2B5EF4-FFF2-40B4-BE49-F238E27FC236}">
                <a16:creationId xmlns:a16="http://schemas.microsoft.com/office/drawing/2014/main" id="{348CF502-40DC-805C-719D-175C7C85F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519" y="1025197"/>
            <a:ext cx="1664116" cy="1915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James                           </a:t>
            </a:r>
            <a:r>
              <a:rPr kumimoji="0" lang="en-US" altLang="ko-KR" sz="7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587227" y="13266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D4F066-5A01-D067-26C7-5129B62BD0A3}"/>
              </a:ext>
            </a:extLst>
          </p:cNvPr>
          <p:cNvGrpSpPr/>
          <p:nvPr/>
        </p:nvGrpSpPr>
        <p:grpSpPr>
          <a:xfrm>
            <a:off x="676921" y="2441707"/>
            <a:ext cx="8727647" cy="391188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85D062E-AC7B-9820-FD26-2CCC2FF7A042}"/>
                </a:ext>
              </a:extLst>
            </p:cNvPr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 61">
              <a:extLst>
                <a:ext uri="{FF2B5EF4-FFF2-40B4-BE49-F238E27FC236}">
                  <a16:creationId xmlns:a16="http://schemas.microsoft.com/office/drawing/2014/main" id="{6D9E1DAF-1204-2BEA-62C4-AFC5F81636F8}"/>
                </a:ext>
              </a:extLst>
            </p:cNvPr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4" name="타원 73">
            <a:extLst>
              <a:ext uri="{FF2B5EF4-FFF2-40B4-BE49-F238E27FC236}">
                <a16:creationId xmlns:a16="http://schemas.microsoft.com/office/drawing/2014/main" id="{2879BF60-D5C1-3423-1DD7-92798617B831}"/>
              </a:ext>
            </a:extLst>
          </p:cNvPr>
          <p:cNvSpPr/>
          <p:nvPr/>
        </p:nvSpPr>
        <p:spPr>
          <a:xfrm>
            <a:off x="587229" y="917999"/>
            <a:ext cx="179387" cy="156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F62AEB-4787-DA20-C62A-85F3CC0E2FB6}"/>
              </a:ext>
            </a:extLst>
          </p:cNvPr>
          <p:cNvSpPr txBox="1"/>
          <p:nvPr/>
        </p:nvSpPr>
        <p:spPr>
          <a:xfrm>
            <a:off x="677716" y="5719159"/>
            <a:ext cx="87276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7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F510A-3271-45DA-046F-B230249BAAFE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SC004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FAD33BE-72A6-4049-B954-F5568BA484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61716" y="961365"/>
          <a:ext cx="6165794" cy="302334"/>
        </p:xfrm>
        <a:graphic>
          <a:graphicData uri="http://schemas.openxmlformats.org/drawingml/2006/table">
            <a:tbl>
              <a:tblPr firstRow="1" bandRow="1"/>
              <a:tblGrid>
                <a:gridCol w="101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47">
                  <a:extLst>
                    <a:ext uri="{9D8B030D-6E8A-4147-A177-3AD203B41FA5}">
                      <a16:colId xmlns:a16="http://schemas.microsoft.com/office/drawing/2014/main" val="1662877548"/>
                    </a:ext>
                  </a:extLst>
                </a:gridCol>
              </a:tblGrid>
              <a:tr h="302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7373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3158884" y="88648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6A91136-4C54-7833-2CCA-CA3877596939}"/>
              </a:ext>
            </a:extLst>
          </p:cNvPr>
          <p:cNvGrpSpPr/>
          <p:nvPr/>
        </p:nvGrpSpPr>
        <p:grpSpPr>
          <a:xfrm>
            <a:off x="4276578" y="1010848"/>
            <a:ext cx="1687245" cy="215444"/>
            <a:chOff x="1712640" y="2541317"/>
            <a:chExt cx="2131424" cy="215444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EC34E37-E48D-82DB-5A3D-0CCC2EE0AC1D}"/>
                </a:ext>
              </a:extLst>
            </p:cNvPr>
            <p:cNvGrpSpPr/>
            <p:nvPr/>
          </p:nvGrpSpPr>
          <p:grpSpPr>
            <a:xfrm>
              <a:off x="1712640" y="2562875"/>
              <a:ext cx="950721" cy="180425"/>
              <a:chOff x="1712640" y="2562875"/>
              <a:chExt cx="950721" cy="180425"/>
            </a:xfrm>
          </p:grpSpPr>
          <p:sp>
            <p:nvSpPr>
              <p:cNvPr id="68" name="Text Box">
                <a:extLst>
                  <a:ext uri="{FF2B5EF4-FFF2-40B4-BE49-F238E27FC236}">
                    <a16:creationId xmlns:a16="http://schemas.microsoft.com/office/drawing/2014/main" id="{5D691195-E428-C0EF-D1A9-C30D5423B8A5}"/>
                  </a:ext>
                </a:extLst>
              </p:cNvPr>
              <p:cNvSpPr/>
              <p:nvPr/>
            </p:nvSpPr>
            <p:spPr>
              <a:xfrm>
                <a:off x="1712640" y="2562875"/>
                <a:ext cx="752234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69" name="Date Picker Icon">
                <a:extLst>
                  <a:ext uri="{FF2B5EF4-FFF2-40B4-BE49-F238E27FC236}">
                    <a16:creationId xmlns:a16="http://schemas.microsoft.com/office/drawing/2014/main" id="{C8129E1A-95A6-15EE-C68F-892A00422503}"/>
                  </a:ext>
                </a:extLst>
              </p:cNvPr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512097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0E79AA-5900-C145-8CCF-C3A73F020144}"/>
                </a:ext>
              </a:extLst>
            </p:cNvPr>
            <p:cNvSpPr txBox="1"/>
            <p:nvPr/>
          </p:nvSpPr>
          <p:spPr>
            <a:xfrm>
              <a:off x="2617027" y="2541317"/>
              <a:ext cx="26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Helvetica Neue"/>
                  <a:sym typeface="Helvetica Neue"/>
                </a:rPr>
                <a:t>~ </a:t>
              </a:r>
              <a:endParaRPr kumimoji="0" lang="ko-KR" altLang="en-US" sz="8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6FF826B-01C3-89C0-43FD-A15A2AB71572}"/>
                </a:ext>
              </a:extLst>
            </p:cNvPr>
            <p:cNvGrpSpPr/>
            <p:nvPr/>
          </p:nvGrpSpPr>
          <p:grpSpPr>
            <a:xfrm>
              <a:off x="2893343" y="2562875"/>
              <a:ext cx="950721" cy="180425"/>
              <a:chOff x="1712640" y="2562875"/>
              <a:chExt cx="950721" cy="180425"/>
            </a:xfrm>
          </p:grpSpPr>
          <p:sp>
            <p:nvSpPr>
              <p:cNvPr id="66" name="Text Box">
                <a:extLst>
                  <a:ext uri="{FF2B5EF4-FFF2-40B4-BE49-F238E27FC236}">
                    <a16:creationId xmlns:a16="http://schemas.microsoft.com/office/drawing/2014/main" id="{30C5EAF7-5D96-160B-6091-680DDDC673C7}"/>
                  </a:ext>
                </a:extLst>
              </p:cNvPr>
              <p:cNvSpPr/>
              <p:nvPr/>
            </p:nvSpPr>
            <p:spPr>
              <a:xfrm>
                <a:off x="1712640" y="2562875"/>
                <a:ext cx="752234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67" name="Date Picker Icon">
                <a:extLst>
                  <a:ext uri="{FF2B5EF4-FFF2-40B4-BE49-F238E27FC236}">
                    <a16:creationId xmlns:a16="http://schemas.microsoft.com/office/drawing/2014/main" id="{48C8CEFE-6BBF-3F06-CEBA-A7920C6D67A5}"/>
                  </a:ext>
                </a:extLst>
              </p:cNvPr>
              <p:cNvSpPr>
                <a:spLocks noEditPoint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512097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3EAE5B-C43E-CE6E-6082-BC9056651F22}"/>
              </a:ext>
            </a:extLst>
          </p:cNvPr>
          <p:cNvSpPr/>
          <p:nvPr/>
        </p:nvSpPr>
        <p:spPr>
          <a:xfrm>
            <a:off x="4262843" y="93046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2-1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1" name="Rectangle 89">
            <a:extLst>
              <a:ext uri="{FF2B5EF4-FFF2-40B4-BE49-F238E27FC236}">
                <a16:creationId xmlns:a16="http://schemas.microsoft.com/office/drawing/2014/main" id="{6C58B4DB-6CDF-4D41-98EF-0DB0FF75E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763" y="6177315"/>
            <a:ext cx="789591" cy="303536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Settlement Completed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554E6B2-A783-D310-8796-F57125291075}"/>
              </a:ext>
            </a:extLst>
          </p:cNvPr>
          <p:cNvSpPr/>
          <p:nvPr/>
        </p:nvSpPr>
        <p:spPr>
          <a:xfrm>
            <a:off x="5636069" y="608682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6" name="Rectangle 133">
            <a:extLst>
              <a:ext uri="{FF2B5EF4-FFF2-40B4-BE49-F238E27FC236}">
                <a16:creationId xmlns:a16="http://schemas.microsoft.com/office/drawing/2014/main" id="{9E6393C1-99B2-A285-C452-810948CAF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091" y="6182191"/>
            <a:ext cx="1120596" cy="3035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Settlement Rate: 90%</a:t>
            </a:r>
            <a:endParaRPr lang="ko-KR" altLang="en-US" sz="8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99F1051-9CBE-0398-C065-8DFFB1DE64E7}"/>
              </a:ext>
            </a:extLst>
          </p:cNvPr>
          <p:cNvSpPr/>
          <p:nvPr/>
        </p:nvSpPr>
        <p:spPr>
          <a:xfrm>
            <a:off x="4394397" y="6113639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" name="Rectangle 91">
            <a:extLst>
              <a:ext uri="{FF2B5EF4-FFF2-40B4-BE49-F238E27FC236}">
                <a16:creationId xmlns:a16="http://schemas.microsoft.com/office/drawing/2014/main" id="{1D02A782-7030-9872-5AF1-AC401E58F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856" y="1006752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4" name="Rectangle 91">
            <a:extLst>
              <a:ext uri="{FF2B5EF4-FFF2-40B4-BE49-F238E27FC236}">
                <a16:creationId xmlns:a16="http://schemas.microsoft.com/office/drawing/2014/main" id="{91C14AAB-E6A6-6814-3154-9D85F7FC9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7788" y="101084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F1DC9D6-03BE-3AB2-ADD7-AFD24DB58D20}"/>
              </a:ext>
            </a:extLst>
          </p:cNvPr>
          <p:cNvSpPr/>
          <p:nvPr/>
        </p:nvSpPr>
        <p:spPr>
          <a:xfrm>
            <a:off x="8275959" y="884580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3253D38-5004-7C4E-2849-3FB2CCD2CB0B}"/>
              </a:ext>
            </a:extLst>
          </p:cNvPr>
          <p:cNvSpPr/>
          <p:nvPr/>
        </p:nvSpPr>
        <p:spPr>
          <a:xfrm>
            <a:off x="8850400" y="901861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0" name="Rectangle 133">
            <a:extLst>
              <a:ext uri="{FF2B5EF4-FFF2-40B4-BE49-F238E27FC236}">
                <a16:creationId xmlns:a16="http://schemas.microsoft.com/office/drawing/2014/main" id="{0767FA26-FDA4-18B5-B363-BEA22E3DA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0421" y="6186431"/>
            <a:ext cx="1120596" cy="3035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Total Own: XXXXX.XX</a:t>
            </a:r>
            <a:endParaRPr lang="ko-KR" altLang="en-US" sz="8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0995F3B-714A-755D-F289-C4B5965B42A3}"/>
              </a:ext>
            </a:extLst>
          </p:cNvPr>
          <p:cNvSpPr/>
          <p:nvPr/>
        </p:nvSpPr>
        <p:spPr>
          <a:xfrm>
            <a:off x="3172601" y="6120434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6073690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Sales </a:t>
            </a: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Commission Settlement Completed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판매 수수료 정산 완료</a:t>
            </a: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-SC005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16954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33">
            <a:extLst>
              <a:ext uri="{FF2B5EF4-FFF2-40B4-BE49-F238E27FC236}">
                <a16:creationId xmlns:a16="http://schemas.microsoft.com/office/drawing/2014/main" id="{AEED861B-5868-7981-1821-E453700C1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306" y="6190165"/>
            <a:ext cx="1120596" cy="3035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Total Own: XXXX.XX</a:t>
            </a:r>
            <a:endParaRPr lang="ko-KR" altLang="en-US" sz="800" dirty="0"/>
          </a:p>
        </p:txBody>
      </p:sp>
      <p:graphicFrame>
        <p:nvGraphicFramePr>
          <p:cNvPr id="7" name="Table 679">
            <a:extLst>
              <a:ext uri="{FF2B5EF4-FFF2-40B4-BE49-F238E27FC236}">
                <a16:creationId xmlns:a16="http://schemas.microsoft.com/office/drawing/2014/main" id="{6FDAD376-0977-449C-98A2-401347ADC7C6}"/>
              </a:ext>
            </a:extLst>
          </p:cNvPr>
          <p:cNvGraphicFramePr/>
          <p:nvPr>
            <p:extLst/>
          </p:nvPr>
        </p:nvGraphicFramePr>
        <p:xfrm>
          <a:off x="9861790" y="605168"/>
          <a:ext cx="2286000" cy="445295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판매 수수료 정산 완료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판매자 이름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판매자 별로 검색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최종 정산 검색조건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1-1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기간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Default :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시작일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/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종료일 모두 오늘 날짜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종료일이 시작일 보다 작을 경우 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alert[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종료일은 시작일 보다 커야 합니다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.]-[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확인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]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개월 선택 시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 : 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시작일을 종료일 기준 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-1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개월로 설정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3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개월 선택 시 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: 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시작일을 종료일 기준 </a:t>
                      </a:r>
                      <a:r>
                        <a:rPr kumimoji="0" lang="en-US" altLang="ko-KR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-3</a:t>
                      </a:r>
                      <a:r>
                        <a:rPr kumimoji="0" lang="ko-KR" altLang="en-US" sz="800" b="0" i="0" kern="0" spc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개월로 선택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설정된 기간에 거래일이 포함되는 폰 번호 거래일 검색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4807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최종 정산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No | Prefix Number | Category | Phone Number | Price(MYR/RM) | PRICE(KRW/WON) | Status | Owner Cost (MYR/RM) | Owner Cost (KRW/WON) | Transaction Date | Owner | Bank Account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73805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판매 수수료 정산 금액 합계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26242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판매 수수료 정산 율 노출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45991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36499" y="-542"/>
            <a:ext cx="3519002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 &gt; Account Login &gt; Sales </a:t>
            </a:r>
            <a:r>
              <a:rPr lang="en-US" altLang="ko-KR" sz="800" b="0" i="0" u="none" strike="noStrike" dirty="0">
                <a:effectLst/>
                <a:latin typeface="맑은 고딕" panose="020B0503020000020004" pitchFamily="50" charset="-127"/>
                <a:ea typeface="+mn-ea"/>
              </a:rPr>
              <a:t>Commission Settlement Completed</a:t>
            </a:r>
            <a:endParaRPr lang="ko-KR" altLang="en-US" sz="800" b="0" i="0" u="none" strike="noStrike" dirty="0">
              <a:effectLst/>
              <a:latin typeface="맑은 고딕" panose="020B0503020000020004" pitchFamily="50" charset="-127"/>
              <a:ea typeface="+mn-ea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702408" y="634508"/>
            <a:ext cx="310757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Sales Commission Settlement Completed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134843" y="-13349"/>
            <a:ext cx="1775334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sym typeface="Helvetica Neue"/>
              </a:rPr>
              <a:t>Sales Commission Settlement Completed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86DE891-2F10-40B6-A312-74F0904A34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6922" y="1530555"/>
          <a:ext cx="8727646" cy="3956064"/>
        </p:xfrm>
        <a:graphic>
          <a:graphicData uri="http://schemas.openxmlformats.org/drawingml/2006/table">
            <a:tbl>
              <a:tblPr firstRow="1" bandRow="1"/>
              <a:tblGrid>
                <a:gridCol w="354130">
                  <a:extLst>
                    <a:ext uri="{9D8B030D-6E8A-4147-A177-3AD203B41FA5}">
                      <a16:colId xmlns:a16="http://schemas.microsoft.com/office/drawing/2014/main" val="3354340862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2884267440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1978437034"/>
                    </a:ext>
                  </a:extLst>
                </a:gridCol>
                <a:gridCol w="746621">
                  <a:extLst>
                    <a:ext uri="{9D8B030D-6E8A-4147-A177-3AD203B41FA5}">
                      <a16:colId xmlns:a16="http://schemas.microsoft.com/office/drawing/2014/main" val="1829032944"/>
                    </a:ext>
                  </a:extLst>
                </a:gridCol>
                <a:gridCol w="629174">
                  <a:extLst>
                    <a:ext uri="{9D8B030D-6E8A-4147-A177-3AD203B41FA5}">
                      <a16:colId xmlns:a16="http://schemas.microsoft.com/office/drawing/2014/main" val="2319454933"/>
                    </a:ext>
                  </a:extLst>
                </a:gridCol>
                <a:gridCol w="738231">
                  <a:extLst>
                    <a:ext uri="{9D8B030D-6E8A-4147-A177-3AD203B41FA5}">
                      <a16:colId xmlns:a16="http://schemas.microsoft.com/office/drawing/2014/main" val="2425768420"/>
                    </a:ext>
                  </a:extLst>
                </a:gridCol>
                <a:gridCol w="687897">
                  <a:extLst>
                    <a:ext uri="{9D8B030D-6E8A-4147-A177-3AD203B41FA5}">
                      <a16:colId xmlns:a16="http://schemas.microsoft.com/office/drawing/2014/main" val="1482469233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3855591966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217852086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521330901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1052105363"/>
                    </a:ext>
                  </a:extLst>
                </a:gridCol>
                <a:gridCol w="873758">
                  <a:extLst>
                    <a:ext uri="{9D8B030D-6E8A-4147-A177-3AD203B41FA5}">
                      <a16:colId xmlns:a16="http://schemas.microsoft.com/office/drawing/2014/main" val="4192106380"/>
                    </a:ext>
                  </a:extLst>
                </a:gridCol>
              </a:tblGrid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NO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PREFIX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PHONE NUMBER</a:t>
                      </a:r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PRICE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PRICE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OWNER COST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OWNER COST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TRANSACTION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BANK ACCOUNT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94986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010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OTHER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15,000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45.00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2024-07-31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40928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324446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10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6000.00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17,000,000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5400.00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2024-07-26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401710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012-3456-7892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15,000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45.00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392390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012-3456-7891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9999.00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29,000,000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8999.00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2024-07-17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377199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9999.00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29,000,000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8999.00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396185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14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AABB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6000.00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17,000,000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5400.00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2024-07-13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SHIINHAN </a:t>
                      </a:r>
                    </a:p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261197"/>
                  </a:ext>
                </a:extLst>
              </a:tr>
            </a:tbl>
          </a:graphicData>
        </a:graphic>
      </p:graphicFrame>
      <p:sp>
        <p:nvSpPr>
          <p:cNvPr id="124" name="타원 123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561077" y="143529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D4F066-5A01-D067-26C7-5129B62BD0A3}"/>
              </a:ext>
            </a:extLst>
          </p:cNvPr>
          <p:cNvGrpSpPr/>
          <p:nvPr/>
        </p:nvGrpSpPr>
        <p:grpSpPr>
          <a:xfrm>
            <a:off x="676129" y="2724043"/>
            <a:ext cx="8727642" cy="373661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85D062E-AC7B-9820-FD26-2CCC2FF7A042}"/>
                </a:ext>
              </a:extLst>
            </p:cNvPr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 61">
              <a:extLst>
                <a:ext uri="{FF2B5EF4-FFF2-40B4-BE49-F238E27FC236}">
                  <a16:creationId xmlns:a16="http://schemas.microsoft.com/office/drawing/2014/main" id="{6D9E1DAF-1204-2BEA-62C4-AFC5F81636F8}"/>
                </a:ext>
              </a:extLst>
            </p:cNvPr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74F62AEB-4787-DA20-C62A-85F3CC0E2FB6}"/>
              </a:ext>
            </a:extLst>
          </p:cNvPr>
          <p:cNvSpPr txBox="1"/>
          <p:nvPr/>
        </p:nvSpPr>
        <p:spPr>
          <a:xfrm>
            <a:off x="676922" y="5871617"/>
            <a:ext cx="87276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7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F510A-3271-45DA-046F-B230249BAAFE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SC005</a:t>
            </a:r>
          </a:p>
        </p:txBody>
      </p:sp>
      <p:sp>
        <p:nvSpPr>
          <p:cNvPr id="54" name="Rectangle 133">
            <a:extLst>
              <a:ext uri="{FF2B5EF4-FFF2-40B4-BE49-F238E27FC236}">
                <a16:creationId xmlns:a16="http://schemas.microsoft.com/office/drawing/2014/main" id="{7AF1750A-DEB8-48DE-C4D8-AA90663BF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964" y="6190165"/>
            <a:ext cx="1120596" cy="3035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Settlement Rate: 90%</a:t>
            </a:r>
            <a:endParaRPr lang="ko-KR" altLang="en-US" sz="8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CA7B7EB-E660-6FDF-F2A7-C2F888467288}"/>
              </a:ext>
            </a:extLst>
          </p:cNvPr>
          <p:cNvSpPr/>
          <p:nvPr/>
        </p:nvSpPr>
        <p:spPr>
          <a:xfrm>
            <a:off x="4977270" y="6121613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DB57F4A-196B-AB45-32BE-DAEC17A89C1A}"/>
              </a:ext>
            </a:extLst>
          </p:cNvPr>
          <p:cNvSpPr/>
          <p:nvPr/>
        </p:nvSpPr>
        <p:spPr>
          <a:xfrm>
            <a:off x="3728485" y="6124168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677B50F-F91B-9BDD-0F4E-D7E8AC49F7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9498" y="970673"/>
          <a:ext cx="4168160" cy="288255"/>
        </p:xfrm>
        <a:graphic>
          <a:graphicData uri="http://schemas.openxmlformats.org/drawingml/2006/table">
            <a:tbl>
              <a:tblPr firstRow="1" bandRow="1"/>
              <a:tblGrid>
                <a:gridCol w="654352">
                  <a:extLst>
                    <a:ext uri="{9D8B030D-6E8A-4147-A177-3AD203B41FA5}">
                      <a16:colId xmlns:a16="http://schemas.microsoft.com/office/drawing/2014/main" val="1899891388"/>
                    </a:ext>
                  </a:extLst>
                </a:gridCol>
                <a:gridCol w="3513808">
                  <a:extLst>
                    <a:ext uri="{9D8B030D-6E8A-4147-A177-3AD203B41FA5}">
                      <a16:colId xmlns:a16="http://schemas.microsoft.com/office/drawing/2014/main" val="3337112142"/>
                    </a:ext>
                  </a:extLst>
                </a:gridCol>
              </a:tblGrid>
              <a:tr h="288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Owner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13933"/>
                  </a:ext>
                </a:extLst>
              </a:tr>
            </a:tbl>
          </a:graphicData>
        </a:graphic>
      </p:graphicFrame>
      <p:sp>
        <p:nvSpPr>
          <p:cNvPr id="4" name="Rectangle 119">
            <a:extLst>
              <a:ext uri="{FF2B5EF4-FFF2-40B4-BE49-F238E27FC236}">
                <a16:creationId xmlns:a16="http://schemas.microsoft.com/office/drawing/2014/main" id="{146A7503-A48A-2A53-6C30-523C3BD2A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519" y="1025197"/>
            <a:ext cx="1664116" cy="1915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James                           </a:t>
            </a:r>
            <a:r>
              <a:rPr kumimoji="0" lang="en-US" altLang="ko-KR" sz="7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9688D45-6A82-AD39-40D6-88AB5E9D34DE}"/>
              </a:ext>
            </a:extLst>
          </p:cNvPr>
          <p:cNvSpPr/>
          <p:nvPr/>
        </p:nvSpPr>
        <p:spPr>
          <a:xfrm>
            <a:off x="587229" y="917999"/>
            <a:ext cx="179387" cy="156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0CD79F2-3BAA-39B6-14F1-C1BF36B9B4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61716" y="961365"/>
          <a:ext cx="6165794" cy="302334"/>
        </p:xfrm>
        <a:graphic>
          <a:graphicData uri="http://schemas.openxmlformats.org/drawingml/2006/table">
            <a:tbl>
              <a:tblPr firstRow="1" bandRow="1"/>
              <a:tblGrid>
                <a:gridCol w="101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47">
                  <a:extLst>
                    <a:ext uri="{9D8B030D-6E8A-4147-A177-3AD203B41FA5}">
                      <a16:colId xmlns:a16="http://schemas.microsoft.com/office/drawing/2014/main" val="1662877548"/>
                    </a:ext>
                  </a:extLst>
                </a:gridCol>
              </a:tblGrid>
              <a:tr h="302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7373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3F59E53E-A560-09DA-EF8A-0F664623A31F}"/>
              </a:ext>
            </a:extLst>
          </p:cNvPr>
          <p:cNvSpPr/>
          <p:nvPr/>
        </p:nvSpPr>
        <p:spPr>
          <a:xfrm>
            <a:off x="3158884" y="88648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07B80B9-A048-A393-B5C6-21079D647FC0}"/>
              </a:ext>
            </a:extLst>
          </p:cNvPr>
          <p:cNvGrpSpPr/>
          <p:nvPr/>
        </p:nvGrpSpPr>
        <p:grpSpPr>
          <a:xfrm>
            <a:off x="4276578" y="1010848"/>
            <a:ext cx="1687245" cy="215444"/>
            <a:chOff x="1712640" y="2541317"/>
            <a:chExt cx="2131424" cy="21544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22CD5A0-B3C1-0997-08C8-629DAB00610E}"/>
                </a:ext>
              </a:extLst>
            </p:cNvPr>
            <p:cNvGrpSpPr/>
            <p:nvPr/>
          </p:nvGrpSpPr>
          <p:grpSpPr>
            <a:xfrm>
              <a:off x="1712640" y="2562875"/>
              <a:ext cx="950721" cy="180425"/>
              <a:chOff x="1712640" y="2562875"/>
              <a:chExt cx="950721" cy="180425"/>
            </a:xfrm>
          </p:grpSpPr>
          <p:sp>
            <p:nvSpPr>
              <p:cNvPr id="17" name="Text Box">
                <a:extLst>
                  <a:ext uri="{FF2B5EF4-FFF2-40B4-BE49-F238E27FC236}">
                    <a16:creationId xmlns:a16="http://schemas.microsoft.com/office/drawing/2014/main" id="{8CA811AF-9A94-49CB-5D02-E137AC7CB461}"/>
                  </a:ext>
                </a:extLst>
              </p:cNvPr>
              <p:cNvSpPr/>
              <p:nvPr/>
            </p:nvSpPr>
            <p:spPr>
              <a:xfrm>
                <a:off x="1712640" y="2562875"/>
                <a:ext cx="752234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18" name="Date Picker Icon">
                <a:extLst>
                  <a:ext uri="{FF2B5EF4-FFF2-40B4-BE49-F238E27FC236}">
                    <a16:creationId xmlns:a16="http://schemas.microsoft.com/office/drawing/2014/main" id="{61BD2CD3-CAB3-F877-FDCB-2E916A007199}"/>
                  </a:ext>
                </a:extLst>
              </p:cNvPr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512097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1666C1-70D1-C7DF-F472-1322D67ACDE9}"/>
                </a:ext>
              </a:extLst>
            </p:cNvPr>
            <p:cNvSpPr txBox="1"/>
            <p:nvPr/>
          </p:nvSpPr>
          <p:spPr>
            <a:xfrm>
              <a:off x="2617027" y="2541317"/>
              <a:ext cx="26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Helvetica Neue"/>
                  <a:sym typeface="Helvetica Neue"/>
                </a:rPr>
                <a:t>~ </a:t>
              </a:r>
              <a:endParaRPr kumimoji="0" lang="ko-KR" altLang="en-US" sz="8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20139D7-E649-43B2-436D-2DA9B2C20DDC}"/>
                </a:ext>
              </a:extLst>
            </p:cNvPr>
            <p:cNvGrpSpPr/>
            <p:nvPr/>
          </p:nvGrpSpPr>
          <p:grpSpPr>
            <a:xfrm>
              <a:off x="2893343" y="2562875"/>
              <a:ext cx="950721" cy="180425"/>
              <a:chOff x="1712640" y="2562875"/>
              <a:chExt cx="950721" cy="180425"/>
            </a:xfrm>
          </p:grpSpPr>
          <p:sp>
            <p:nvSpPr>
              <p:cNvPr id="14" name="Text Box">
                <a:extLst>
                  <a:ext uri="{FF2B5EF4-FFF2-40B4-BE49-F238E27FC236}">
                    <a16:creationId xmlns:a16="http://schemas.microsoft.com/office/drawing/2014/main" id="{34E82F4D-7EFD-0193-8DA1-F519236C477E}"/>
                  </a:ext>
                </a:extLst>
              </p:cNvPr>
              <p:cNvSpPr/>
              <p:nvPr/>
            </p:nvSpPr>
            <p:spPr>
              <a:xfrm>
                <a:off x="1712640" y="2562875"/>
                <a:ext cx="752234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15" name="Date Picker Icon">
                <a:extLst>
                  <a:ext uri="{FF2B5EF4-FFF2-40B4-BE49-F238E27FC236}">
                    <a16:creationId xmlns:a16="http://schemas.microsoft.com/office/drawing/2014/main" id="{C20F1CD3-D623-41BF-3E44-BC7883617C61}"/>
                  </a:ext>
                </a:extLst>
              </p:cNvPr>
              <p:cNvSpPr>
                <a:spLocks noEditPoint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512097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6B7AB2-248A-3BB5-4474-A40784826F11}"/>
              </a:ext>
            </a:extLst>
          </p:cNvPr>
          <p:cNvSpPr/>
          <p:nvPr/>
        </p:nvSpPr>
        <p:spPr>
          <a:xfrm>
            <a:off x="4262843" y="93046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2-1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1" name="Rectangle 91">
            <a:extLst>
              <a:ext uri="{FF2B5EF4-FFF2-40B4-BE49-F238E27FC236}">
                <a16:creationId xmlns:a16="http://schemas.microsoft.com/office/drawing/2014/main" id="{D0D5D360-299A-D02B-5852-97D66FA6A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856" y="1006752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2" name="Rectangle 91">
            <a:extLst>
              <a:ext uri="{FF2B5EF4-FFF2-40B4-BE49-F238E27FC236}">
                <a16:creationId xmlns:a16="http://schemas.microsoft.com/office/drawing/2014/main" id="{13A64890-3372-8DD4-731C-D7097231D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7788" y="101084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E183F5A-B990-A3B3-2B3B-C2255856ABE3}"/>
              </a:ext>
            </a:extLst>
          </p:cNvPr>
          <p:cNvSpPr/>
          <p:nvPr/>
        </p:nvSpPr>
        <p:spPr>
          <a:xfrm>
            <a:off x="8275959" y="884580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87BE0AA-25B4-10B3-0983-B727DBDDB708}"/>
              </a:ext>
            </a:extLst>
          </p:cNvPr>
          <p:cNvSpPr/>
          <p:nvPr/>
        </p:nvSpPr>
        <p:spPr>
          <a:xfrm>
            <a:off x="8850400" y="901861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9084417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Personal Data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개인정보</a:t>
            </a: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kern="12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POP004-</a:t>
            </a:r>
            <a:endParaRPr lang="en-US" altLang="ko-KR" sz="2800" b="1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7902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 &gt; Account Login &gt; Personal Data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4451003" y="1848064"/>
            <a:ext cx="111183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Personal Data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Personal Data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>
            <a:extLst>
              <a:ext uri="{FF2B5EF4-FFF2-40B4-BE49-F238E27FC236}">
                <a16:creationId xmlns:a16="http://schemas.microsoft.com/office/drawing/2014/main" id="{7AEC44C3-3E3D-FB43-9F75-9CED2D4C6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25" y="416528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Submit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88" name="Rectangle 89">
            <a:extLst>
              <a:ext uri="{FF2B5EF4-FFF2-40B4-BE49-F238E27FC236}">
                <a16:creationId xmlns:a16="http://schemas.microsoft.com/office/drawing/2014/main" id="{BE2D16DF-E62C-764E-BE4C-5CA8B152A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3692" y="416528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Cancel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43" name="Rectangle 133">
            <a:extLst>
              <a:ext uri="{FF2B5EF4-FFF2-40B4-BE49-F238E27FC236}">
                <a16:creationId xmlns:a16="http://schemas.microsoft.com/office/drawing/2014/main" id="{C599A993-7E95-4ADB-A27E-1EC22D970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619" y="2335622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JAMES</a:t>
            </a:r>
            <a:endParaRPr kumimoji="0" lang="ko-KR" altLang="en-US" sz="80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133">
            <a:extLst>
              <a:ext uri="{FF2B5EF4-FFF2-40B4-BE49-F238E27FC236}">
                <a16:creationId xmlns:a16="http://schemas.microsoft.com/office/drawing/2014/main" id="{D462A055-B075-8104-ED19-89AFE8BD6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619" y="3119861"/>
            <a:ext cx="1440000" cy="2262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JAMES</a:t>
            </a:r>
            <a:endParaRPr kumimoji="0" lang="ko-KR" altLang="en-US" sz="80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33">
            <a:extLst>
              <a:ext uri="{FF2B5EF4-FFF2-40B4-BE49-F238E27FC236}">
                <a16:creationId xmlns:a16="http://schemas.microsoft.com/office/drawing/2014/main" id="{F0C75E67-32D2-9D62-2589-1A6CFEF74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230" y="2724823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010-2919-9192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33">
            <a:extLst>
              <a:ext uri="{FF2B5EF4-FFF2-40B4-BE49-F238E27FC236}">
                <a16:creationId xmlns:a16="http://schemas.microsoft.com/office/drawing/2014/main" id="{E274A5CD-B654-963C-6FF9-515A9524C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989" y="1612585"/>
            <a:ext cx="4260114" cy="31523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133">
            <a:extLst>
              <a:ext uri="{FF2B5EF4-FFF2-40B4-BE49-F238E27FC236}">
                <a16:creationId xmlns:a16="http://schemas.microsoft.com/office/drawing/2014/main" id="{D6AB4F89-4A5F-114E-D084-553FA6733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534" y="2335622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Username(ID):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133">
            <a:extLst>
              <a:ext uri="{FF2B5EF4-FFF2-40B4-BE49-F238E27FC236}">
                <a16:creationId xmlns:a16="http://schemas.microsoft.com/office/drawing/2014/main" id="{3B984C4A-57F7-0A1E-6CB9-50D629461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534" y="3119861"/>
            <a:ext cx="1440000" cy="226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Owner Name: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33">
            <a:extLst>
              <a:ext uri="{FF2B5EF4-FFF2-40B4-BE49-F238E27FC236}">
                <a16:creationId xmlns:a16="http://schemas.microsoft.com/office/drawing/2014/main" id="{973EB2E2-9403-A3BF-AE93-5E2C50449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145" y="2735114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Contact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E2511-6E4D-228A-122A-760EC11BF183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6B44C1-5431-78CF-CBD1-9B606BD56DA6}"/>
              </a:ext>
            </a:extLst>
          </p:cNvPr>
          <p:cNvSpPr txBox="1"/>
          <p:nvPr/>
        </p:nvSpPr>
        <p:spPr>
          <a:xfrm>
            <a:off x="6471876" y="1606243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259B1B-EBB6-3016-39B6-FB1262DA1C03}"/>
              </a:ext>
            </a:extLst>
          </p:cNvPr>
          <p:cNvSpPr/>
          <p:nvPr/>
        </p:nvSpPr>
        <p:spPr>
          <a:xfrm>
            <a:off x="4998536" y="2609412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B61F9D4-3C9B-9515-7638-0B926BBC8AB5}"/>
              </a:ext>
            </a:extLst>
          </p:cNvPr>
          <p:cNvSpPr/>
          <p:nvPr/>
        </p:nvSpPr>
        <p:spPr>
          <a:xfrm>
            <a:off x="5006925" y="2982808"/>
            <a:ext cx="179387" cy="1895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BB08FD-54A3-7EEE-23A1-1EC0992F6691}"/>
              </a:ext>
            </a:extLst>
          </p:cNvPr>
          <p:cNvSpPr/>
          <p:nvPr/>
        </p:nvSpPr>
        <p:spPr>
          <a:xfrm>
            <a:off x="5008376" y="222409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D22E725-6659-27A4-90E1-FA2EED371E37}"/>
              </a:ext>
            </a:extLst>
          </p:cNvPr>
          <p:cNvSpPr/>
          <p:nvPr/>
        </p:nvSpPr>
        <p:spPr>
          <a:xfrm>
            <a:off x="4047344" y="404241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08D75A1-BCDA-1CE7-ECCC-768E2D9D3F28}"/>
              </a:ext>
            </a:extLst>
          </p:cNvPr>
          <p:cNvSpPr/>
          <p:nvPr/>
        </p:nvSpPr>
        <p:spPr>
          <a:xfrm>
            <a:off x="4993621" y="403484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28" name="Table 679">
            <a:extLst>
              <a:ext uri="{FF2B5EF4-FFF2-40B4-BE49-F238E27FC236}">
                <a16:creationId xmlns:a16="http://schemas.microsoft.com/office/drawing/2014/main" id="{C754B246-6FAF-4D30-BC47-9EF8A68518D1}"/>
              </a:ext>
            </a:extLst>
          </p:cNvPr>
          <p:cNvGraphicFramePr/>
          <p:nvPr>
            <p:extLst/>
          </p:nvPr>
        </p:nvGraphicFramePr>
        <p:xfrm>
          <a:off x="9861198" y="605168"/>
          <a:ext cx="2286000" cy="317966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개인정보 수정</a:t>
                      </a:r>
                      <a:r>
                        <a:rPr lang="en-US" altLang="ko-KR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 </a:t>
                      </a: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계정이름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연락처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0399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이름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74618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은행 계좌번호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75974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7108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 버튼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개인정보로 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35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1E8F45-3B9F-E86E-7B12-576D26B5ECFE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POP004</a:t>
            </a:r>
          </a:p>
        </p:txBody>
      </p:sp>
      <p:sp>
        <p:nvSpPr>
          <p:cNvPr id="27" name="Rectangle 133">
            <a:extLst>
              <a:ext uri="{FF2B5EF4-FFF2-40B4-BE49-F238E27FC236}">
                <a16:creationId xmlns:a16="http://schemas.microsoft.com/office/drawing/2014/main" id="{9F1E22D2-F2F3-F794-F334-5BA6CAD5B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230" y="3490006"/>
            <a:ext cx="1440000" cy="34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SHINHAN BANK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XXX-XXX-XXXXXX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Rectangle 133">
            <a:extLst>
              <a:ext uri="{FF2B5EF4-FFF2-40B4-BE49-F238E27FC236}">
                <a16:creationId xmlns:a16="http://schemas.microsoft.com/office/drawing/2014/main" id="{A047408F-C7A5-3182-8EF6-641DFD033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404" y="3490007"/>
            <a:ext cx="1440000" cy="3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Bank Account: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8BE580E-FB35-A48B-8192-838FDF3904F1}"/>
              </a:ext>
            </a:extLst>
          </p:cNvPr>
          <p:cNvSpPr/>
          <p:nvPr/>
        </p:nvSpPr>
        <p:spPr>
          <a:xfrm>
            <a:off x="5001591" y="338540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4976316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778148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Change Password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비밀번호 변경</a:t>
            </a: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kern="12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-POP005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0175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 &gt; Account Login &gt; Change Password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4222347" y="1895282"/>
            <a:ext cx="1387555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Change Password</a:t>
            </a:r>
            <a:endParaRPr lang="en-US" altLang="ko-KR" sz="12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Change Password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Rectangle 133">
            <a:extLst>
              <a:ext uri="{FF2B5EF4-FFF2-40B4-BE49-F238E27FC236}">
                <a16:creationId xmlns:a16="http://schemas.microsoft.com/office/drawing/2014/main" id="{C599A993-7E95-4ADB-A27E-1EC22D970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210" y="238595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133">
            <a:extLst>
              <a:ext uri="{FF2B5EF4-FFF2-40B4-BE49-F238E27FC236}">
                <a16:creationId xmlns:a16="http://schemas.microsoft.com/office/drawing/2014/main" id="{D462A055-B075-8104-ED19-89AFE8BD6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210" y="2811734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33">
            <a:extLst>
              <a:ext uri="{FF2B5EF4-FFF2-40B4-BE49-F238E27FC236}">
                <a16:creationId xmlns:a16="http://schemas.microsoft.com/office/drawing/2014/main" id="{F0C75E67-32D2-9D62-2589-1A6CFEF74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210" y="3237512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33">
            <a:extLst>
              <a:ext uri="{FF2B5EF4-FFF2-40B4-BE49-F238E27FC236}">
                <a16:creationId xmlns:a16="http://schemas.microsoft.com/office/drawing/2014/main" id="{E274A5CD-B654-963C-6FF9-515A9524C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989" y="1612583"/>
            <a:ext cx="4326102" cy="273291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133">
            <a:extLst>
              <a:ext uri="{FF2B5EF4-FFF2-40B4-BE49-F238E27FC236}">
                <a16:creationId xmlns:a16="http://schemas.microsoft.com/office/drawing/2014/main" id="{D6AB4F89-4A5F-114E-D084-553FA6733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125" y="2385956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Current Password: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133">
            <a:extLst>
              <a:ext uri="{FF2B5EF4-FFF2-40B4-BE49-F238E27FC236}">
                <a16:creationId xmlns:a16="http://schemas.microsoft.com/office/drawing/2014/main" id="{3B984C4A-57F7-0A1E-6CB9-50D629461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125" y="2811734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 Password: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33">
            <a:extLst>
              <a:ext uri="{FF2B5EF4-FFF2-40B4-BE49-F238E27FC236}">
                <a16:creationId xmlns:a16="http://schemas.microsoft.com/office/drawing/2014/main" id="{973EB2E2-9403-A3BF-AE93-5E2C50449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125" y="324780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Confirm New Password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89">
            <a:extLst>
              <a:ext uri="{FF2B5EF4-FFF2-40B4-BE49-F238E27FC236}">
                <a16:creationId xmlns:a16="http://schemas.microsoft.com/office/drawing/2014/main" id="{2AC59F24-8D4B-A0AE-0FE2-389CC374D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125" y="3781426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Submit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18" name="Rectangle 89">
            <a:extLst>
              <a:ext uri="{FF2B5EF4-FFF2-40B4-BE49-F238E27FC236}">
                <a16:creationId xmlns:a16="http://schemas.microsoft.com/office/drawing/2014/main" id="{FCF7A169-B904-F1D6-4D19-21843E571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892" y="3781426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Cancel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CFFB39-D7B5-6C73-2C12-E6553E678B9E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5894DB-715C-FE77-7E6A-0D5C84F0BB8F}"/>
              </a:ext>
            </a:extLst>
          </p:cNvPr>
          <p:cNvSpPr txBox="1"/>
          <p:nvPr/>
        </p:nvSpPr>
        <p:spPr>
          <a:xfrm>
            <a:off x="6543413" y="160484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 Neue"/>
              <a:sym typeface="Helvetica Neue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A10F192-B455-80C7-9166-7C159F24599C}"/>
              </a:ext>
            </a:extLst>
          </p:cNvPr>
          <p:cNvSpPr/>
          <p:nvPr/>
        </p:nvSpPr>
        <p:spPr>
          <a:xfrm>
            <a:off x="4992516" y="313738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B8C705-1372-FD80-1AD4-9807499E69BA}"/>
              </a:ext>
            </a:extLst>
          </p:cNvPr>
          <p:cNvSpPr/>
          <p:nvPr/>
        </p:nvSpPr>
        <p:spPr>
          <a:xfrm>
            <a:off x="4992516" y="268995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8478709-5B6E-AE1B-A223-D62648181E35}"/>
              </a:ext>
            </a:extLst>
          </p:cNvPr>
          <p:cNvSpPr/>
          <p:nvPr/>
        </p:nvSpPr>
        <p:spPr>
          <a:xfrm>
            <a:off x="4993967" y="22897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1" name="Table 679">
            <a:extLst>
              <a:ext uri="{FF2B5EF4-FFF2-40B4-BE49-F238E27FC236}">
                <a16:creationId xmlns:a16="http://schemas.microsoft.com/office/drawing/2014/main" id="{F0527FA4-4591-D32F-631C-033772F7D3FA}"/>
              </a:ext>
            </a:extLst>
          </p:cNvPr>
          <p:cNvGraphicFramePr/>
          <p:nvPr>
            <p:extLst/>
          </p:nvPr>
        </p:nvGraphicFramePr>
        <p:xfrm>
          <a:off x="9861198" y="605168"/>
          <a:ext cx="2286000" cy="2743056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비밀번호 변경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현재 비밀번호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새로운 비밀번호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0399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새로운 비밀번호 확인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74618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357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개인 정보 수정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비밀번호로 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91161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32E07A18-D7F6-DC60-9867-21E2719EE2B9}"/>
              </a:ext>
            </a:extLst>
          </p:cNvPr>
          <p:cNvSpPr/>
          <p:nvPr/>
        </p:nvSpPr>
        <p:spPr>
          <a:xfrm>
            <a:off x="3969848" y="369085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FDE046D-8C5E-2AEA-2A70-1C13A8F313C3}"/>
              </a:ext>
            </a:extLst>
          </p:cNvPr>
          <p:cNvSpPr/>
          <p:nvPr/>
        </p:nvSpPr>
        <p:spPr>
          <a:xfrm>
            <a:off x="4916125" y="368328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1557B-9068-CA05-D68F-7D622196D2DD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POP005</a:t>
            </a:r>
          </a:p>
        </p:txBody>
      </p:sp>
    </p:spTree>
    <p:extLst>
      <p:ext uri="{BB962C8B-B14F-4D97-AF65-F5344CB8AC3E}">
        <p14:creationId xmlns:p14="http://schemas.microsoft.com/office/powerpoint/2010/main" val="386313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778148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zh-CN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Logout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로그아웃</a:t>
            </a:r>
            <a:r>
              <a:rPr lang="en-US" altLang="ko-KR" sz="28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-POP006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061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 &gt; Account Login &gt; Logout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zh-CN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Logout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CFCD2B-7004-F949-9F2C-5C8D2DFF4303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0A7005-1A53-801B-17B8-57C4D4A24771}"/>
              </a:ext>
            </a:extLst>
          </p:cNvPr>
          <p:cNvGrpSpPr/>
          <p:nvPr/>
        </p:nvGrpSpPr>
        <p:grpSpPr>
          <a:xfrm>
            <a:off x="4147705" y="3019252"/>
            <a:ext cx="2071829" cy="1093818"/>
            <a:chOff x="9811504" y="5761035"/>
            <a:chExt cx="2071829" cy="109381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1184DC8-4B10-8AEF-A125-27E0C7882A9B}"/>
                </a:ext>
              </a:extLst>
            </p:cNvPr>
            <p:cNvSpPr/>
            <p:nvPr/>
          </p:nvSpPr>
          <p:spPr>
            <a:xfrm>
              <a:off x="9841314" y="5968514"/>
              <a:ext cx="2042019" cy="88633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F2F787-CB25-C235-DF8E-2B2757E8042B}"/>
                </a:ext>
              </a:extLst>
            </p:cNvPr>
            <p:cNvSpPr txBox="1"/>
            <p:nvPr/>
          </p:nvSpPr>
          <p:spPr>
            <a:xfrm>
              <a:off x="9811504" y="6156775"/>
              <a:ext cx="2024408" cy="21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ctr" latinLnBrk="1" hangingPunct="0"/>
              <a:r>
                <a:rPr lang="en-US" altLang="ko-KR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Helvetica Neue"/>
                </a:rPr>
                <a:t>Do you confirm to log out?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124F6A7-B35F-5C95-4CE2-BB9ABC7056B6}"/>
                </a:ext>
              </a:extLst>
            </p:cNvPr>
            <p:cNvSpPr/>
            <p:nvPr/>
          </p:nvSpPr>
          <p:spPr>
            <a:xfrm>
              <a:off x="9841313" y="5761035"/>
              <a:ext cx="2042019" cy="22052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1C3D62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Helvetica Neue"/>
                  <a:sym typeface="Helvetica Neue"/>
                </a:rPr>
                <a:t>X</a:t>
              </a:r>
              <a:endPara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24" name="Rectangle 89">
              <a:extLst>
                <a:ext uri="{FF2B5EF4-FFF2-40B4-BE49-F238E27FC236}">
                  <a16:creationId xmlns:a16="http://schemas.microsoft.com/office/drawing/2014/main" id="{DBE8F502-E56A-D70D-0AE8-439E20CA7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7571" y="6568560"/>
              <a:ext cx="631934" cy="184067"/>
            </a:xfrm>
            <a:prstGeom prst="rect">
              <a:avLst/>
            </a:prstGeom>
            <a:solidFill>
              <a:srgbClr val="002060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pitchFamily="34" charset="0"/>
                  <a:sym typeface="Helvetica Neue"/>
                </a:rPr>
                <a:t>Yes</a:t>
              </a:r>
              <a:endPara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  <a:sym typeface="Helvetica Neue"/>
              </a:endParaRPr>
            </a:p>
          </p:txBody>
        </p:sp>
        <p:sp>
          <p:nvSpPr>
            <p:cNvPr id="25" name="Rectangle 89">
              <a:extLst>
                <a:ext uri="{FF2B5EF4-FFF2-40B4-BE49-F238E27FC236}">
                  <a16:creationId xmlns:a16="http://schemas.microsoft.com/office/drawing/2014/main" id="{778AD27F-AACC-29B9-F818-9661E2329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3935" y="6578411"/>
              <a:ext cx="592227" cy="172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kern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pitchFamily="34" charset="0"/>
                  <a:sym typeface="Helvetica Neue"/>
                </a:rPr>
                <a:t>Cancel</a:t>
              </a:r>
              <a:endPara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  <a:sym typeface="Helvetica Neue"/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C21357BB-D571-9A63-11E4-EB88744183E0}"/>
              </a:ext>
            </a:extLst>
          </p:cNvPr>
          <p:cNvSpPr/>
          <p:nvPr/>
        </p:nvSpPr>
        <p:spPr>
          <a:xfrm>
            <a:off x="4433817" y="373417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9D93516-C42D-26A0-86A5-AFD38555C152}"/>
              </a:ext>
            </a:extLst>
          </p:cNvPr>
          <p:cNvSpPr/>
          <p:nvPr/>
        </p:nvSpPr>
        <p:spPr>
          <a:xfrm>
            <a:off x="5198429" y="373417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29" name="Table 679">
            <a:extLst>
              <a:ext uri="{FF2B5EF4-FFF2-40B4-BE49-F238E27FC236}">
                <a16:creationId xmlns:a16="http://schemas.microsoft.com/office/drawing/2014/main" id="{0ECD789F-EF4A-35F4-9990-63290DDC968B}"/>
              </a:ext>
            </a:extLst>
          </p:cNvPr>
          <p:cNvGraphicFramePr/>
          <p:nvPr>
            <p:extLst/>
          </p:nvPr>
        </p:nvGraphicFramePr>
        <p:xfrm>
          <a:off x="9861198" y="605168"/>
          <a:ext cx="2286000" cy="143330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sym typeface="Helvetica Neue"/>
                        </a:rPr>
                        <a:t>로그아웃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취소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팝업 닫기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로그아웃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계정 로그아웃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039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B8A4E56-26EB-A69A-618E-C2460BA62DE0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POP006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4219262" y="2991018"/>
            <a:ext cx="60849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Logout</a:t>
            </a:r>
            <a:endParaRPr lang="en-US" altLang="ko-KR" sz="12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3478025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7416" y="3041118"/>
            <a:ext cx="2646438" cy="150222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실시간 검색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: 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Ajax</a:t>
            </a: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유저 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Token: </a:t>
            </a:r>
            <a:r>
              <a:rPr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Json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Web Token</a:t>
            </a: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유저 권한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: 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Route Guards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인터셉터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: 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Route Guards</a:t>
            </a:r>
          </a:p>
        </p:txBody>
      </p:sp>
      <p:sp>
        <p:nvSpPr>
          <p:cNvPr id="4" name="사각형: 둥근 모서리 2">
            <a:extLst>
              <a:ext uri="{FF2B5EF4-FFF2-40B4-BE49-F238E27FC236}">
                <a16:creationId xmlns:a16="http://schemas.microsoft.com/office/drawing/2014/main" id="{B89F0F39-69DB-31CC-A7D3-B0DDEA168071}"/>
              </a:ext>
            </a:extLst>
          </p:cNvPr>
          <p:cNvSpPr/>
          <p:nvPr/>
        </p:nvSpPr>
        <p:spPr>
          <a:xfrm>
            <a:off x="5579550" y="2574429"/>
            <a:ext cx="1001085" cy="3995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기술</a:t>
            </a:r>
            <a:endParaRPr lang="ko-KR" altLang="en-US" sz="1200" b="1" dirty="0">
              <a:ln>
                <a:solidFill>
                  <a:srgbClr val="FFFFFF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9480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프로젝트 개요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39" y="2386855"/>
            <a:ext cx="3612840" cy="18237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5039" y="3585922"/>
            <a:ext cx="3612840" cy="67797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G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OOD</a:t>
            </a: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L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UCK </a:t>
            </a: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IP </a:t>
            </a: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TORE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68664" y="2872301"/>
            <a:ext cx="2571207" cy="142724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Layout: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NARU</a:t>
            </a:r>
            <a:endParaRPr lang="ko-KR" altLang="en-US" sz="14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Frontend: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Vue.js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Backend: </a:t>
            </a:r>
            <a:r>
              <a:rPr lang="en-US" altLang="ko-KR" sz="14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SpringBoot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Database: </a:t>
            </a:r>
            <a:r>
              <a:rPr lang="en-US" altLang="ko-KR" sz="14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MariaDB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8" name="사각형: 둥근 모서리 2">
            <a:extLst>
              <a:ext uri="{FF2B5EF4-FFF2-40B4-BE49-F238E27FC236}">
                <a16:creationId xmlns:a16="http://schemas.microsoft.com/office/drawing/2014/main" id="{B89F0F39-69DB-31CC-A7D3-B0DDEA168071}"/>
              </a:ext>
            </a:extLst>
          </p:cNvPr>
          <p:cNvSpPr/>
          <p:nvPr/>
        </p:nvSpPr>
        <p:spPr>
          <a:xfrm>
            <a:off x="7323061" y="2390546"/>
            <a:ext cx="1001085" cy="3995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기술</a:t>
            </a:r>
            <a:endParaRPr lang="ko-KR" altLang="en-US" sz="1200" b="1" dirty="0">
              <a:ln>
                <a:solidFill>
                  <a:srgbClr val="FFFFFF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072798" y="3116487"/>
            <a:ext cx="1060167" cy="5747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72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테이블정의서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컬럼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48" y="829491"/>
            <a:ext cx="8282363" cy="56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40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동통코드속성목록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9" y="1254034"/>
            <a:ext cx="5622967" cy="46777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060" y="2383971"/>
            <a:ext cx="6255566" cy="24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21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판매용 폰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번호 조회 웹 목록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99527"/>
              </p:ext>
            </p:extLst>
          </p:nvPr>
        </p:nvGraphicFramePr>
        <p:xfrm>
          <a:off x="556954" y="916327"/>
          <a:ext cx="11061798" cy="5134999"/>
        </p:xfrm>
        <a:graphic>
          <a:graphicData uri="http://schemas.openxmlformats.org/drawingml/2006/table">
            <a:tbl>
              <a:tblPr/>
              <a:tblGrid>
                <a:gridCol w="66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1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3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lang="en-US" altLang="ko-KR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 </a:t>
                      </a:r>
                      <a:r>
                        <a:rPr lang="ko-KR" altLang="en-US" sz="900" b="1" i="0" u="none" strike="noStrike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한글명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화면구분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한글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Search Phone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검색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Customers Phone </a:t>
                      </a: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 Inquiry and Search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고객들이 폰 번호 조회 및 검색 페이지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Login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계정 로그인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Login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로그인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Manage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 Number Management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폰 번호 관리 페이지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SC004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SC005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</a:t>
                      </a:r>
                    </a:p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Settlement Completed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완료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 Completed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완료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Sales Status of Each Prefix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국번 별 판매 현황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Sales Status Inquiry Pop-up by Prefix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국번 별 판매 현황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조회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Upload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업로드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 Number Upload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폰 번호 업로드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Edit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편집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Phone Number Edit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편집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Delete Phone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effectLst/>
                          <a:latin typeface="Malgun Gothic" panose="020B0503020000020004" pitchFamily="50" charset="-127"/>
                          <a:sym typeface="+mn-ea"/>
                        </a:rPr>
                        <a:t>폰 번호 삭제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Phone Number Delete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삭제 팝업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Personal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Personal Data Inquiry and Change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개인정보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조회 및 변경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Change Password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 변경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Password Change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계정 비밀번호 변경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Logout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로그아웃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Logout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로그아웃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047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폰 번호 판매 </a:t>
            </a: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프로세스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367719" y="3764203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 결제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65673" y="237427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43" name="직선 화살표 연결선 42"/>
          <p:cNvCxnSpPr>
            <a:stCxn id="39" idx="2"/>
            <a:endCxn id="166" idx="0"/>
          </p:cNvCxnSpPr>
          <p:nvPr/>
        </p:nvCxnSpPr>
        <p:spPr>
          <a:xfrm>
            <a:off x="2989443" y="2735634"/>
            <a:ext cx="2228" cy="339595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>
            <a:stCxn id="166" idx="2"/>
            <a:endCxn id="30" idx="0"/>
          </p:cNvCxnSpPr>
          <p:nvPr/>
        </p:nvCxnSpPr>
        <p:spPr>
          <a:xfrm flipH="1">
            <a:off x="2991489" y="3436585"/>
            <a:ext cx="182" cy="32761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직사각형 59"/>
          <p:cNvSpPr/>
          <p:nvPr/>
        </p:nvSpPr>
        <p:spPr bwMode="auto">
          <a:xfrm>
            <a:off x="4292979" y="1619291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49991" y="790575"/>
            <a:ext cx="56348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2143519" y="1158734"/>
            <a:ext cx="5641752" cy="36518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3876756" y="919267"/>
            <a:ext cx="1922307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판매자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89139" y="790575"/>
            <a:ext cx="39067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7889139" y="1162050"/>
            <a:ext cx="3906779" cy="8857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직선 화살표 연결선 71"/>
          <p:cNvCxnSpPr>
            <a:stCxn id="60" idx="1"/>
            <a:endCxn id="39" idx="0"/>
          </p:cNvCxnSpPr>
          <p:nvPr/>
        </p:nvCxnSpPr>
        <p:spPr>
          <a:xfrm flipH="1">
            <a:off x="2989443" y="1799969"/>
            <a:ext cx="1303536" cy="574309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직사각형 79"/>
          <p:cNvSpPr/>
          <p:nvPr/>
        </p:nvSpPr>
        <p:spPr bwMode="auto">
          <a:xfrm>
            <a:off x="6212914" y="5747328"/>
            <a:ext cx="1241456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33" name="직선 화살표 연결선 132"/>
          <p:cNvCxnSpPr>
            <a:stCxn id="30" idx="2"/>
            <a:endCxn id="110" idx="1"/>
          </p:cNvCxnSpPr>
          <p:nvPr/>
        </p:nvCxnSpPr>
        <p:spPr>
          <a:xfrm>
            <a:off x="2991489" y="4125559"/>
            <a:ext cx="1299261" cy="910147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직사각형 109"/>
          <p:cNvSpPr/>
          <p:nvPr/>
        </p:nvSpPr>
        <p:spPr bwMode="auto">
          <a:xfrm>
            <a:off x="4290750" y="485502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5" name="모서리가 둥근 직사각형 66"/>
          <p:cNvSpPr/>
          <p:nvPr/>
        </p:nvSpPr>
        <p:spPr>
          <a:xfrm>
            <a:off x="127528" y="790575"/>
            <a:ext cx="1896641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27527" y="1203995"/>
            <a:ext cx="1896642" cy="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/>
          <p:cNvSpPr txBox="1"/>
          <p:nvPr/>
        </p:nvSpPr>
        <p:spPr>
          <a:xfrm>
            <a:off x="127527" y="924690"/>
            <a:ext cx="189204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프로세스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478422" y="57473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78425" y="3129928"/>
            <a:ext cx="1185469" cy="995629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stCxn id="90" idx="2"/>
            <a:endCxn id="164" idx="0"/>
          </p:cNvCxnSpPr>
          <p:nvPr/>
        </p:nvCxnSpPr>
        <p:spPr>
          <a:xfrm flipH="1">
            <a:off x="1071157" y="4125557"/>
            <a:ext cx="3" cy="729471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직선 화살표 연결선 96"/>
          <p:cNvCxnSpPr>
            <a:stCxn id="164" idx="2"/>
            <a:endCxn id="89" idx="0"/>
          </p:cNvCxnSpPr>
          <p:nvPr/>
        </p:nvCxnSpPr>
        <p:spPr>
          <a:xfrm>
            <a:off x="1071157" y="5216384"/>
            <a:ext cx="0" cy="530944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직사각형 98"/>
          <p:cNvSpPr/>
          <p:nvPr/>
        </p:nvSpPr>
        <p:spPr bwMode="auto">
          <a:xfrm>
            <a:off x="478424" y="162431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78423" y="2393724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02" name="직선 화살표 연결선 101"/>
          <p:cNvCxnSpPr>
            <a:stCxn id="99" idx="2"/>
            <a:endCxn id="100" idx="0"/>
          </p:cNvCxnSpPr>
          <p:nvPr/>
        </p:nvCxnSpPr>
        <p:spPr>
          <a:xfrm flipH="1">
            <a:off x="1071158" y="1985674"/>
            <a:ext cx="1" cy="40805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100" idx="2"/>
            <a:endCxn id="90" idx="0"/>
          </p:cNvCxnSpPr>
          <p:nvPr/>
        </p:nvCxnSpPr>
        <p:spPr>
          <a:xfrm>
            <a:off x="1071158" y="2755080"/>
            <a:ext cx="2" cy="37484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/>
          <p:cNvCxnSpPr/>
          <p:nvPr/>
        </p:nvCxnSpPr>
        <p:spPr>
          <a:xfrm>
            <a:off x="3954075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직선 연결선 117"/>
          <p:cNvCxnSpPr/>
          <p:nvPr/>
        </p:nvCxnSpPr>
        <p:spPr>
          <a:xfrm>
            <a:off x="5799464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직사각형 163"/>
          <p:cNvSpPr/>
          <p:nvPr/>
        </p:nvSpPr>
        <p:spPr bwMode="auto">
          <a:xfrm>
            <a:off x="478422" y="48550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2367901" y="3075229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77" name="직선 화살표 연결선 176"/>
          <p:cNvCxnSpPr>
            <a:stCxn id="110" idx="3"/>
            <a:endCxn id="80" idx="1"/>
          </p:cNvCxnSpPr>
          <p:nvPr/>
        </p:nvCxnSpPr>
        <p:spPr>
          <a:xfrm>
            <a:off x="5538289" y="5035706"/>
            <a:ext cx="674625" cy="89230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4" name="TextBox 183"/>
          <p:cNvSpPr txBox="1"/>
          <p:nvPr/>
        </p:nvSpPr>
        <p:spPr>
          <a:xfrm>
            <a:off x="2149990" y="930148"/>
            <a:ext cx="1813651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고객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690406" y="924690"/>
            <a:ext cx="209446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ko-KR" altLang="en-US" sz="1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관리자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687708" y="915833"/>
            <a:ext cx="410821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폰 번호 판매 정의</a:t>
            </a:r>
          </a:p>
        </p:txBody>
      </p:sp>
      <p:graphicFrame>
        <p:nvGraphicFramePr>
          <p:cNvPr id="239" name="표 238"/>
          <p:cNvGraphicFramePr>
            <a:graphicFrameLocks noGrp="1"/>
          </p:cNvGraphicFramePr>
          <p:nvPr/>
        </p:nvGraphicFramePr>
        <p:xfrm>
          <a:off x="8016982" y="1287308"/>
          <a:ext cx="3674667" cy="1783563"/>
        </p:xfrm>
        <a:graphic>
          <a:graphicData uri="http://schemas.openxmlformats.org/drawingml/2006/table">
            <a:tbl>
              <a:tblPr firstRow="1" bandRow="1"/>
              <a:tblGrid>
                <a:gridCol w="118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 번호 등록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판매재가 </a:t>
                      </a: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판매용 </a:t>
                      </a: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정보 업로드한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7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번호확인 및 구매결정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판매중인 폰 번호를 구매 결정한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6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주문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판매자에게 구매의사를 전달 및 결제한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완료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고객과 판매자가 거래가 완료된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관리자가 판매자에게 수수료 정산을 완료된 상태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006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957904"/>
            <a:ext cx="1219200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kern="1200" dirty="0" smtClean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시연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88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Search Phone Number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폰 번호 검색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-SC001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812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FAD33BE-72A6-4049-B954-F5568BA484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7718" y="971410"/>
          <a:ext cx="8733023" cy="337440"/>
        </p:xfrm>
        <a:graphic>
          <a:graphicData uri="http://schemas.openxmlformats.org/drawingml/2006/table">
            <a:tbl>
              <a:tblPr firstRow="1" bandRow="1"/>
              <a:tblGrid>
                <a:gridCol w="64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66">
                  <a:extLst>
                    <a:ext uri="{9D8B030D-6E8A-4147-A177-3AD203B41FA5}">
                      <a16:colId xmlns:a16="http://schemas.microsoft.com/office/drawing/2014/main" val="3994088022"/>
                    </a:ext>
                  </a:extLst>
                </a:gridCol>
                <a:gridCol w="6426223">
                  <a:extLst>
                    <a:ext uri="{9D8B030D-6E8A-4147-A177-3AD203B41FA5}">
                      <a16:colId xmlns:a16="http://schemas.microsoft.com/office/drawing/2014/main" val="1662877548"/>
                    </a:ext>
                  </a:extLst>
                </a:gridCol>
              </a:tblGrid>
              <a:tr h="2958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Category: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7373"/>
                  </a:ext>
                </a:extLst>
              </a:tr>
            </a:tbl>
          </a:graphicData>
        </a:graphic>
      </p:graphicFrame>
      <p:graphicFrame>
        <p:nvGraphicFramePr>
          <p:cNvPr id="7" name="Table 679">
            <a:extLst>
              <a:ext uri="{FF2B5EF4-FFF2-40B4-BE49-F238E27FC236}">
                <a16:creationId xmlns:a16="http://schemas.microsoft.com/office/drawing/2014/main" id="{6FDAD376-0977-449C-98A2-401347ADC7C6}"/>
              </a:ext>
            </a:extLst>
          </p:cNvPr>
          <p:cNvGraphicFramePr/>
          <p:nvPr>
            <p:extLst/>
          </p:nvPr>
        </p:nvGraphicFramePr>
        <p:xfrm>
          <a:off x="9861790" y="605168"/>
          <a:ext cx="2286000" cy="629472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폰 번호 검색 페이지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폰 번호 검색 조건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1-1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 </a:t>
                      </a:r>
                      <a:r>
                        <a:rPr lang="ko-KR" altLang="en-US" sz="800" b="1" i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검색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폰 번호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입력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1-2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카테고리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 sz="1800" b="0" i="0"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카테고리 </a:t>
                      </a: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: </a:t>
                      </a: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설정된 카테고리에 카테고리가 포함되는 폰 번호 검색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 sz="1800" b="0" i="0"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0.1.2.3 SERIES | 0.1.9 SERIRES | 1314 SERIES | 520 SERIES | AAA SERIES | SERIES | ABBA SERIES | ABBB SERIES | BOSS SERIES | ONG 88 SERIES | OTHER SERIES | YEAR SERIES | ETC. |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1-3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최저가격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가격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1-4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최고가격 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맑은 고딕"/>
                        </a:rPr>
                        <a:t>가격 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998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48079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73805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PREFIX NUMBER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CATEGORY | PHONE NO | PRICE (MYR/RM) | PRICE (KRW/WON) | STATUS | UPLOAD DATE | OWNER | CONTACT NUMBER (WHATSAPP) |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96025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국번 별로 판매 현황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국번 별 판매 현황 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(POP001)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86201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판매자 로그인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판매자 로그인 상세 페이지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(SC002)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31078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4314672" y="56893"/>
            <a:ext cx="24570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7494-BD7A-43DB-A7F7-6F6E66D6CF93}"/>
              </a:ext>
            </a:extLst>
          </p:cNvPr>
          <p:cNvSpPr txBox="1"/>
          <p:nvPr/>
        </p:nvSpPr>
        <p:spPr>
          <a:xfrm>
            <a:off x="4096390" y="658993"/>
            <a:ext cx="174662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574887" y="8965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E4C36-C4E9-4645-9645-D7173E9F2DE9}"/>
              </a:ext>
            </a:extLst>
          </p:cNvPr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FCA4B-E245-4D40-813D-E3671ECD5123}"/>
              </a:ext>
            </a:extLst>
          </p:cNvPr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DA8EABC-A9C5-4FBF-BFF9-B4DB1AE2FD64}"/>
              </a:ext>
            </a:extLst>
          </p:cNvPr>
          <p:cNvSpPr/>
          <p:nvPr/>
        </p:nvSpPr>
        <p:spPr>
          <a:xfrm>
            <a:off x="5058839" y="5881117"/>
            <a:ext cx="835252" cy="413146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  <a:sym typeface="Helvetica Neue"/>
              </a:rPr>
              <a:t>Account Login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  <a:sym typeface="Helvetica Neue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E01C08-C034-4BF8-A0EE-6D785B5EB04E}"/>
              </a:ext>
            </a:extLst>
          </p:cNvPr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3" name="Rectangle 119">
            <a:extLst>
              <a:ext uri="{FF2B5EF4-FFF2-40B4-BE49-F238E27FC236}">
                <a16:creationId xmlns:a16="http://schemas.microsoft.com/office/drawing/2014/main" id="{1FFD6105-637F-4186-8F50-A14FC9986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49" y="1027014"/>
            <a:ext cx="986191" cy="2127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5EA332E-E07E-4D23-814B-190DD9890A0B}"/>
              </a:ext>
            </a:extLst>
          </p:cNvPr>
          <p:cNvSpPr/>
          <p:nvPr/>
        </p:nvSpPr>
        <p:spPr>
          <a:xfrm>
            <a:off x="1321648" y="9081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5EA332E-E07E-4D23-814B-190DD9890A0B}"/>
              </a:ext>
            </a:extLst>
          </p:cNvPr>
          <p:cNvSpPr/>
          <p:nvPr/>
        </p:nvSpPr>
        <p:spPr>
          <a:xfrm>
            <a:off x="2997676" y="89457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4959926" y="57997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1565A9-92B9-4A3F-AC91-F316713ABC43}"/>
              </a:ext>
            </a:extLst>
          </p:cNvPr>
          <p:cNvSpPr txBox="1"/>
          <p:nvPr/>
        </p:nvSpPr>
        <p:spPr>
          <a:xfrm>
            <a:off x="660462" y="5387005"/>
            <a:ext cx="8720336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7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 | </a:t>
            </a:r>
            <a:r>
              <a:rPr kumimoji="1" lang="en-US" altLang="ko-KR" sz="800" b="0" i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2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 pitchFamily="18" charset="2"/>
              </a:rPr>
              <a:t> | 3 | 4 | 5 | 6 | 7 | 8 | 9 | 10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ebdings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86DE891-2F10-40B6-A312-74F0904A34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7719" y="1452812"/>
          <a:ext cx="8741876" cy="3792008"/>
        </p:xfrm>
        <a:graphic>
          <a:graphicData uri="http://schemas.openxmlformats.org/drawingml/2006/table">
            <a:tbl>
              <a:tblPr firstRow="1" bandRow="1"/>
              <a:tblGrid>
                <a:gridCol w="655567">
                  <a:extLst>
                    <a:ext uri="{9D8B030D-6E8A-4147-A177-3AD203B41FA5}">
                      <a16:colId xmlns:a16="http://schemas.microsoft.com/office/drawing/2014/main" val="1978437034"/>
                    </a:ext>
                  </a:extLst>
                </a:gridCol>
                <a:gridCol w="740704">
                  <a:extLst>
                    <a:ext uri="{9D8B030D-6E8A-4147-A177-3AD203B41FA5}">
                      <a16:colId xmlns:a16="http://schemas.microsoft.com/office/drawing/2014/main" val="1829032944"/>
                    </a:ext>
                  </a:extLst>
                </a:gridCol>
                <a:gridCol w="1010700">
                  <a:extLst>
                    <a:ext uri="{9D8B030D-6E8A-4147-A177-3AD203B41FA5}">
                      <a16:colId xmlns:a16="http://schemas.microsoft.com/office/drawing/2014/main" val="2319454933"/>
                    </a:ext>
                  </a:extLst>
                </a:gridCol>
                <a:gridCol w="962760">
                  <a:extLst>
                    <a:ext uri="{9D8B030D-6E8A-4147-A177-3AD203B41FA5}">
                      <a16:colId xmlns:a16="http://schemas.microsoft.com/office/drawing/2014/main" val="1482469233"/>
                    </a:ext>
                  </a:extLst>
                </a:gridCol>
                <a:gridCol w="1059271">
                  <a:extLst>
                    <a:ext uri="{9D8B030D-6E8A-4147-A177-3AD203B41FA5}">
                      <a16:colId xmlns:a16="http://schemas.microsoft.com/office/drawing/2014/main" val="3855591966"/>
                    </a:ext>
                  </a:extLst>
                </a:gridCol>
                <a:gridCol w="734656">
                  <a:extLst>
                    <a:ext uri="{9D8B030D-6E8A-4147-A177-3AD203B41FA5}">
                      <a16:colId xmlns:a16="http://schemas.microsoft.com/office/drawing/2014/main" val="3910719782"/>
                    </a:ext>
                  </a:extLst>
                </a:gridCol>
                <a:gridCol w="982388">
                  <a:extLst>
                    <a:ext uri="{9D8B030D-6E8A-4147-A177-3AD203B41FA5}">
                      <a16:colId xmlns:a16="http://schemas.microsoft.com/office/drawing/2014/main" val="3670622107"/>
                    </a:ext>
                  </a:extLst>
                </a:gridCol>
                <a:gridCol w="1288389">
                  <a:extLst>
                    <a:ext uri="{9D8B030D-6E8A-4147-A177-3AD203B41FA5}">
                      <a16:colId xmlns:a16="http://schemas.microsoft.com/office/drawing/2014/main" val="1045095034"/>
                    </a:ext>
                  </a:extLst>
                </a:gridCol>
                <a:gridCol w="1307441">
                  <a:extLst>
                    <a:ext uri="{9D8B030D-6E8A-4147-A177-3AD203B41FA5}">
                      <a16:colId xmlns:a16="http://schemas.microsoft.com/office/drawing/2014/main" val="1963743139"/>
                    </a:ext>
                  </a:extLst>
                </a:gridCol>
              </a:tblGrid>
              <a:tr h="371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PREFIX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  <a:r>
                        <a:rPr lang="ko-KR" altLang="en-US" sz="8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 </a:t>
                      </a:r>
                      <a:r>
                        <a:rPr lang="en-US" altLang="ko-KR" sz="8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PRICE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PRICE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UPLOAD 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↓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CONTACT NUMBER</a:t>
                      </a:r>
                      <a:r>
                        <a:rPr lang="zh-CN" altLang="en-US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↓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</a:rPr>
                        <a:t>(WhatsApp)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94986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010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OTHER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15,000 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SoldOut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2021-07-11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40928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010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OTHER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010-6737-0741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15,000 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SoldOut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2021-07-11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324446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798605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012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ABC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9999.00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29,000,000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Sellling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2023-07-22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401710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012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AAA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012-5556-7890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8000.00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29,000,000 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Sellling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2023-07-22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LUCY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010-5649-8711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30337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012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ABC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012-4456-7890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5500.00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맑은 고딕"/>
                        </a:rPr>
                        <a:t>29,000,000 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SoldOut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2023-07-22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554961"/>
                  </a:ext>
                </a:extLst>
              </a:tr>
              <a:tr h="427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6000.00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17,000,000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Sellling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2022-04-21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529314"/>
                  </a:ext>
                </a:extLst>
              </a:tr>
              <a:tr h="427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014</a:t>
                      </a:r>
                      <a:endParaRPr kumimoji="0" lang="ko-Kore-KR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014-4455-5533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6000.00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17,000,000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 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Neue"/>
                          <a:sym typeface="맑은 고딕"/>
                        </a:rPr>
                        <a:t>Sellling</a:t>
                      </a:r>
                      <a:endParaRPr kumimoji="0" lang="ko-Kore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 Neue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7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8"/>
                          <a:sym typeface="맑은 고딕"/>
                        </a:rPr>
                        <a:t>2022-04-21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8"/>
                        <a:sym typeface="맑은 고딕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282366"/>
                  </a:ext>
                </a:extLst>
              </a:tr>
            </a:tbl>
          </a:graphicData>
        </a:graphic>
      </p:graphicFrame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AA07F376-D59C-4572-B39F-69E3D9F67E95}"/>
              </a:ext>
            </a:extLst>
          </p:cNvPr>
          <p:cNvGrpSpPr/>
          <p:nvPr/>
        </p:nvGrpSpPr>
        <p:grpSpPr>
          <a:xfrm>
            <a:off x="690649" y="2686444"/>
            <a:ext cx="8723215" cy="423665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622D920-C2FB-446C-A797-C422892DA07C}"/>
                </a:ext>
              </a:extLst>
            </p:cNvPr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자유형 61">
              <a:extLst>
                <a:ext uri="{FF2B5EF4-FFF2-40B4-BE49-F238E27FC236}">
                  <a16:creationId xmlns:a16="http://schemas.microsoft.com/office/drawing/2014/main" id="{C495FB65-6228-4605-8FE5-8C3BDA9F92E1}"/>
                </a:ext>
              </a:extLst>
            </p:cNvPr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543676" y="135472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663AF67-AD9F-F8AB-86CC-FEB2498816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33436" y="982700"/>
          <a:ext cx="3947372" cy="317629"/>
        </p:xfrm>
        <a:graphic>
          <a:graphicData uri="http://schemas.openxmlformats.org/drawingml/2006/table">
            <a:tbl>
              <a:tblPr firstRow="1" bandRow="1"/>
              <a:tblGrid>
                <a:gridCol w="1022510">
                  <a:extLst>
                    <a:ext uri="{9D8B030D-6E8A-4147-A177-3AD203B41FA5}">
                      <a16:colId xmlns:a16="http://schemas.microsoft.com/office/drawing/2014/main" val="1899891388"/>
                    </a:ext>
                  </a:extLst>
                </a:gridCol>
                <a:gridCol w="2924862">
                  <a:extLst>
                    <a:ext uri="{9D8B030D-6E8A-4147-A177-3AD203B41FA5}">
                      <a16:colId xmlns:a16="http://schemas.microsoft.com/office/drawing/2014/main" val="3337112142"/>
                    </a:ext>
                  </a:extLst>
                </a:gridCol>
              </a:tblGrid>
              <a:tr h="3176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 Range(Min):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13933"/>
                  </a:ext>
                </a:extLst>
              </a:tr>
            </a:tbl>
          </a:graphicData>
        </a:graphic>
      </p:graphicFrame>
      <p:sp>
        <p:nvSpPr>
          <p:cNvPr id="8" name="Rectangle 119">
            <a:extLst>
              <a:ext uri="{FF2B5EF4-FFF2-40B4-BE49-F238E27FC236}">
                <a16:creationId xmlns:a16="http://schemas.microsoft.com/office/drawing/2014/main" id="{348CF502-40DC-805C-719D-175C7C85F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24" y="1031175"/>
            <a:ext cx="999958" cy="2156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v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294255-0336-A145-282D-C897A6096161}"/>
              </a:ext>
            </a:extLst>
          </p:cNvPr>
          <p:cNvSpPr/>
          <p:nvPr/>
        </p:nvSpPr>
        <p:spPr>
          <a:xfrm>
            <a:off x="4113502" y="5876196"/>
            <a:ext cx="835252" cy="418067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  <a:sym typeface="Helvetica Neue"/>
              </a:rPr>
              <a:t>Sales Status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4F45F4D-EF47-BA1F-C0DC-78B6FE937556}"/>
              </a:ext>
            </a:extLst>
          </p:cNvPr>
          <p:cNvSpPr/>
          <p:nvPr/>
        </p:nvSpPr>
        <p:spPr>
          <a:xfrm>
            <a:off x="4003417" y="5799710"/>
            <a:ext cx="191794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26C99-E1CB-38F9-DA86-BB7AC9BFF306}"/>
              </a:ext>
            </a:extLst>
          </p:cNvPr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SC001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103DB9-7AD6-1F7D-5DEE-805F99A50A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70254" y="974273"/>
          <a:ext cx="3249342" cy="334577"/>
        </p:xfrm>
        <a:graphic>
          <a:graphicData uri="http://schemas.openxmlformats.org/drawingml/2006/table">
            <a:tbl>
              <a:tblPr firstRow="1" bandRow="1"/>
              <a:tblGrid>
                <a:gridCol w="1038266">
                  <a:extLst>
                    <a:ext uri="{9D8B030D-6E8A-4147-A177-3AD203B41FA5}">
                      <a16:colId xmlns:a16="http://schemas.microsoft.com/office/drawing/2014/main" val="1899891388"/>
                    </a:ext>
                  </a:extLst>
                </a:gridCol>
                <a:gridCol w="2211076">
                  <a:extLst>
                    <a:ext uri="{9D8B030D-6E8A-4147-A177-3AD203B41FA5}">
                      <a16:colId xmlns:a16="http://schemas.microsoft.com/office/drawing/2014/main" val="3337112142"/>
                    </a:ext>
                  </a:extLst>
                </a:gridCol>
              </a:tblGrid>
              <a:tr h="3345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 Range(Max):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맑은 고딕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13933"/>
                  </a:ext>
                </a:extLst>
              </a:tr>
            </a:tbl>
          </a:graphicData>
        </a:graphic>
      </p:graphicFrame>
      <p:sp>
        <p:nvSpPr>
          <p:cNvPr id="14" name="Rectangle 91">
            <a:extLst>
              <a:ext uri="{FF2B5EF4-FFF2-40B4-BE49-F238E27FC236}">
                <a16:creationId xmlns:a16="http://schemas.microsoft.com/office/drawing/2014/main" id="{1DA6D278-E236-4CC5-B165-BEBFE0E67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716" y="107147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5" name="Rectangle 91">
            <a:extLst>
              <a:ext uri="{FF2B5EF4-FFF2-40B4-BE49-F238E27FC236}">
                <a16:creationId xmlns:a16="http://schemas.microsoft.com/office/drawing/2014/main" id="{6195E8B8-E97B-421D-9A85-5D005F9AE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9011" y="1065157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8297819" y="949306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A05BE2CD-ABA6-4B80-97A4-C64355C454F0}"/>
              </a:ext>
            </a:extLst>
          </p:cNvPr>
          <p:cNvSpPr/>
          <p:nvPr/>
        </p:nvSpPr>
        <p:spPr>
          <a:xfrm>
            <a:off x="8841623" y="956170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3C5D1106-C588-4325-BB6A-0873648867BB}"/>
              </a:ext>
            </a:extLst>
          </p:cNvPr>
          <p:cNvSpPr/>
          <p:nvPr/>
        </p:nvSpPr>
        <p:spPr>
          <a:xfrm>
            <a:off x="5058839" y="1025331"/>
            <a:ext cx="1064961" cy="2270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EDC87B-9189-AE67-80BE-A6493154E92B}"/>
              </a:ext>
            </a:extLst>
          </p:cNvPr>
          <p:cNvSpPr/>
          <p:nvPr/>
        </p:nvSpPr>
        <p:spPr>
          <a:xfrm>
            <a:off x="5049619" y="904898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A30966-6C05-0460-C616-5F6702706D6E}"/>
              </a:ext>
            </a:extLst>
          </p:cNvPr>
          <p:cNvSpPr/>
          <p:nvPr/>
        </p:nvSpPr>
        <p:spPr>
          <a:xfrm>
            <a:off x="7209701" y="1032577"/>
            <a:ext cx="1008013" cy="2229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5EA332E-E07E-4D23-814B-190DD9890A0B}"/>
              </a:ext>
            </a:extLst>
          </p:cNvPr>
          <p:cNvSpPr/>
          <p:nvPr/>
        </p:nvSpPr>
        <p:spPr>
          <a:xfrm>
            <a:off x="7215845" y="908872"/>
            <a:ext cx="402278" cy="1177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015281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Sales Status of Each Prefix Number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국번 별 판매 현황</a:t>
            </a: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28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POP001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81670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heme/theme1.xml><?xml version="1.0" encoding="utf-8"?>
<a:theme xmlns:a="http://schemas.openxmlformats.org/drawingml/2006/main" name="A4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2"/>
        </a:solidFill>
      </a:spPr>
      <a:bodyPr wrap="square" anchor="ctr">
        <a:noAutofit/>
      </a:bodyPr>
      <a:lstStyle>
        <a:defPPr algn="l">
          <a:lnSpc>
            <a:spcPct val="130000"/>
          </a:lnSpc>
          <a:spcBef>
            <a:spcPts val="600"/>
          </a:spcBef>
          <a:defRPr sz="1100" dirty="0" smtClean="0">
            <a:ln>
              <a:solidFill>
                <a:schemeClr val="bg1">
                  <a:lumMod val="85000"/>
                  <a:alpha val="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736</TotalTime>
  <Words>2428</Words>
  <Application>Microsoft Office PowerPoint</Application>
  <PresentationFormat>와이드스크린</PresentationFormat>
  <Paragraphs>1013</Paragraphs>
  <Slides>31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8" baseType="lpstr">
      <vt:lpstr>等线</vt:lpstr>
      <vt:lpstr>Helvetica Neue</vt:lpstr>
      <vt:lpstr>Malgun Gothic Semilight</vt:lpstr>
      <vt:lpstr>나눔고딕</vt:lpstr>
      <vt:lpstr>나눔스퀘어 ExtraBold</vt:lpstr>
      <vt:lpstr>맑은 고디</vt:lpstr>
      <vt:lpstr>맑은 고딕</vt:lpstr>
      <vt:lpstr>맑은 고딕</vt:lpstr>
      <vt:lpstr>BatangChe</vt:lpstr>
      <vt:lpstr>Arial</vt:lpstr>
      <vt:lpstr>Calibri</vt:lpstr>
      <vt:lpstr>Segoe UI</vt:lpstr>
      <vt:lpstr>Tahoma</vt:lpstr>
      <vt:lpstr>Times New Roman</vt:lpstr>
      <vt:lpstr>Webdings</vt:lpstr>
      <vt:lpstr>Wingdings</vt:lpstr>
      <vt:lpstr>A4</vt:lpstr>
      <vt:lpstr>PowerPoint 프레젠테이션</vt:lpstr>
      <vt:lpstr>말레이시아 폰 번호 판매 특징</vt:lpstr>
      <vt:lpstr>프로젝트 개요</vt:lpstr>
      <vt:lpstr>판매용 폰 번호 조회 웹 목록</vt:lpstr>
      <vt:lpstr>폰 번호 판매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기술</vt:lpstr>
      <vt:lpstr>테이블정의서(컬럼)</vt:lpstr>
      <vt:lpstr>동통코드속성목록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최수빈(CHOI Subin)/Talent Acquisition팀/SK</dc:creator>
  <cp:lastModifiedBy>Windows 사용자</cp:lastModifiedBy>
  <cp:revision>46</cp:revision>
  <dcterms:created xsi:type="dcterms:W3CDTF">2024-05-21T01:35:00Z</dcterms:created>
  <dcterms:modified xsi:type="dcterms:W3CDTF">2024-08-13T01:48:42Z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0x0101008D151F5EC7D5F5488C2D2DADDD25AABE</vt:lpwstr>
  </property>
  <property fmtid="{D5CDD505-2E9C-101B-9397-08002B2CF9AE}" pid="3" name="MediaServiceImageTags">
    <vt:lpwstr/>
  </property>
  <property fmtid="{D5CDD505-2E9C-101B-9397-08002B2CF9AE}" pid="4" name="KSOProductBuildVer">
    <vt:lpwstr>1033-11.2.0.8684</vt:lpwstr>
  </property>
</Properties>
</file>