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notesMasterIdLst>
    <p:notesMasterId r:id="rId5"/>
  </p:notesMasterIdLst>
  <p:sldIdLst>
    <p:sldId id="1612" r:id="rId4"/>
    <p:sldId id="1613" r:id="rId6"/>
    <p:sldId id="1824" r:id="rId7"/>
    <p:sldId id="1849" r:id="rId8"/>
    <p:sldId id="1684" r:id="rId9"/>
    <p:sldId id="1712" r:id="rId10"/>
    <p:sldId id="1843" r:id="rId11"/>
    <p:sldId id="1844" r:id="rId12"/>
    <p:sldId id="1826" r:id="rId13"/>
    <p:sldId id="1827" r:id="rId14"/>
    <p:sldId id="1825" r:id="rId15"/>
    <p:sldId id="1828" r:id="rId16"/>
    <p:sldId id="1845" r:id="rId17"/>
    <p:sldId id="1835" r:id="rId18"/>
    <p:sldId id="1846" r:id="rId19"/>
    <p:sldId id="1834" r:id="rId20"/>
    <p:sldId id="1872" r:id="rId21"/>
    <p:sldId id="1873" r:id="rId22"/>
    <p:sldId id="1839" r:id="rId23"/>
    <p:sldId id="1830" r:id="rId24"/>
    <p:sldId id="1847" r:id="rId25"/>
    <p:sldId id="1848" r:id="rId26"/>
    <p:sldId id="1842" r:id="rId27"/>
    <p:sldId id="1836" r:id="rId28"/>
    <p:sldId id="1840" r:id="rId29"/>
    <p:sldId id="1837" r:id="rId30"/>
    <p:sldId id="1841" r:id="rId31"/>
    <p:sldId id="183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9B19-453A-4B17-978B-01CBAEBE13CE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175DA-9931-4384-A4C4-5CC42572B9F5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 userDrawn="1"/>
        </p:nvSpPr>
        <p:spPr bwMode="auto">
          <a:xfrm>
            <a:off x="0" y="2722702"/>
            <a:ext cx="284052" cy="26161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ko-KR" altLang="en-US" sz="1100" b="0"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  </a:t>
            </a:r>
            <a:endParaRPr lang="ko-KR" altLang="en-US" sz="2400" b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/>
        </p:nvGraphicFramePr>
        <p:xfrm>
          <a:off x="518576" y="1844824"/>
          <a:ext cx="11154850" cy="485760"/>
        </p:xfrm>
        <a:graphic>
          <a:graphicData uri="http://schemas.openxmlformats.org/drawingml/2006/table">
            <a:tbl>
              <a:tblPr/>
              <a:tblGrid>
                <a:gridCol w="11154850"/>
              </a:tblGrid>
              <a:tr h="485760">
                <a:tc>
                  <a:txBody>
                    <a:bodyPr/>
                    <a:lstStyle/>
                    <a:p>
                      <a:pPr marL="0" marR="0" lvl="0" indent="4953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205" y="5664102"/>
            <a:ext cx="177018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개폴\01. 실 투입 제안\[17-02-20] 통신개발2팀 표준제안KM구축\SKT로고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77" y="5647349"/>
            <a:ext cx="186811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1327523" y="78653"/>
            <a:ext cx="79060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- </a:t>
            </a:r>
            <a:fld id="{095846B3-B5FD-4FCC-A2DE-5D33553567A8}" type="slidenum"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</a:fld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 -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1327523" y="78653"/>
            <a:ext cx="79060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- </a:t>
            </a:r>
            <a:fld id="{095846B3-B5FD-4FCC-A2DE-5D33553567A8}" type="slidenum"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</a:fld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 -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94886" y="36613"/>
            <a:ext cx="7922096" cy="42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94886" y="462957"/>
            <a:ext cx="11928648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다음에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3583" y="347307"/>
            <a:ext cx="9756000" cy="6510693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  <a:sym typeface="Helvetica Neue"/>
            </a:endParaRPr>
          </a:p>
        </p:txBody>
      </p:sp>
      <p:sp>
        <p:nvSpPr>
          <p:cNvPr id="22" name="Shape 21"/>
          <p:cNvSpPr/>
          <p:nvPr userDrawn="1"/>
        </p:nvSpPr>
        <p:spPr>
          <a:xfrm>
            <a:off x="9840416" y="337840"/>
            <a:ext cx="2310245" cy="24460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noFill/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914400"/>
            <a:r>
              <a:rPr lang="en-US" altLang="ko-KR" sz="1000" b="1" dirty="0">
                <a:solidFill>
                  <a:srgbClr val="F2F2F2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나눔고딕"/>
                <a:sym typeface="나눔고딕"/>
              </a:rPr>
              <a:t> 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  <a:sym typeface="나눔고딕"/>
              </a:rPr>
              <a:t>Description</a:t>
            </a:r>
            <a:endParaRPr kumimoji="0" lang="en-US" altLang="ko-K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  <a:cs typeface="+mn-cs"/>
              <a:sym typeface="나눔고딕"/>
            </a:endParaRPr>
          </a:p>
        </p:txBody>
      </p:sp>
      <p:sp>
        <p:nvSpPr>
          <p:cNvPr id="28" name="Shape 20"/>
          <p:cNvSpPr/>
          <p:nvPr userDrawn="1"/>
        </p:nvSpPr>
        <p:spPr>
          <a:xfrm>
            <a:off x="9837646" y="332654"/>
            <a:ext cx="2316551" cy="6525345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9" name="직사각형 28"/>
          <p:cNvSpPr/>
          <p:nvPr userDrawn="1"/>
        </p:nvSpPr>
        <p:spPr>
          <a:xfrm>
            <a:off x="47328" y="346635"/>
            <a:ext cx="226031" cy="65113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51435" indent="-51435" algn="l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LNB</a:t>
            </a:r>
            <a:endParaRPr lang="en-US" altLang="ko-KR" sz="10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pSp>
        <p:nvGrpSpPr>
          <p:cNvPr id="32" name="그룹 31"/>
          <p:cNvGrpSpPr/>
          <p:nvPr userDrawn="1"/>
        </p:nvGrpSpPr>
        <p:grpSpPr>
          <a:xfrm>
            <a:off x="2910406" y="6611778"/>
            <a:ext cx="4176464" cy="246221"/>
            <a:chOff x="2913339" y="6150797"/>
            <a:chExt cx="4176464" cy="246221"/>
          </a:xfrm>
        </p:grpSpPr>
        <p:sp>
          <p:nvSpPr>
            <p:cNvPr id="33" name="삼각형 49"/>
            <p:cNvSpPr/>
            <p:nvPr/>
          </p:nvSpPr>
          <p:spPr>
            <a:xfrm flipV="1">
              <a:off x="2913339" y="6165304"/>
              <a:ext cx="4176464" cy="21720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635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1" lang="en-US" altLang="en-US" sz="10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569401" y="6150797"/>
              <a:ext cx="8643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ctr"/>
              <a:r>
                <a:rPr lang="ko-KR" altLang="en-US" sz="1000" spc="-150" dirty="0">
                  <a:solidFill>
                    <a:schemeClr val="bg1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Malgun Gothic Semilight" panose="020B0502040204020203" pitchFamily="50" charset="-127"/>
                  <a:sym typeface="Malgun Gothic" panose="020B0503020000020004" pitchFamily="50" charset="-127"/>
                </a:rPr>
                <a:t>다음에서 계속</a:t>
              </a:r>
              <a:endParaRPr lang="en-US" altLang="ko-KR" sz="1000" spc="-15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sp>
        <p:nvSpPr>
          <p:cNvPr id="36" name="직사각형 35"/>
          <p:cNvSpPr/>
          <p:nvPr userDrawn="1"/>
        </p:nvSpPr>
        <p:spPr>
          <a:xfrm>
            <a:off x="60937" y="346635"/>
            <a:ext cx="9707471" cy="201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Top</a:t>
            </a:r>
            <a:endParaRPr lang="en-US" altLang="ko-KR" sz="10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 userDrawn="1"/>
        </p:nvGraphicFramePr>
        <p:xfrm>
          <a:off x="36000" y="27533"/>
          <a:ext cx="12108671" cy="252000"/>
        </p:xfrm>
        <a:graphic>
          <a:graphicData uri="http://schemas.openxmlformats.org/drawingml/2006/table">
            <a:tbl>
              <a:tblPr/>
              <a:tblGrid>
                <a:gridCol w="504327"/>
                <a:gridCol w="914400"/>
                <a:gridCol w="644237"/>
                <a:gridCol w="1662545"/>
                <a:gridCol w="550718"/>
                <a:gridCol w="3532909"/>
                <a:gridCol w="716973"/>
                <a:gridCol w="1215736"/>
                <a:gridCol w="665019"/>
                <a:gridCol w="706581"/>
                <a:gridCol w="529937"/>
                <a:gridCol w="465289"/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구분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14375" algn="l"/>
                        </a:tabLst>
                      </a:pPr>
                      <a:endParaRPr kumimoji="0" lang="en-US" altLang="ko-KR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2A251E"/>
                        </a:solidFill>
                        <a:effectLst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 Neue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PATH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ID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작성자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페이지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 userDrawn="1"/>
        </p:nvSpPr>
        <p:spPr>
          <a:xfrm>
            <a:off x="36000" y="28061"/>
            <a:ext cx="12114661" cy="259939"/>
          </a:xfrm>
          <a:prstGeom prst="rect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60937" y="346635"/>
            <a:ext cx="9707471" cy="201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Top</a:t>
            </a:r>
            <a:endParaRPr lang="en-US" altLang="ko-KR" sz="10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11689773" y="47480"/>
            <a:ext cx="42835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5846B3-B5FD-4FCC-A2DE-5D33553567A8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</a:fld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한페이지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 userDrawn="1"/>
        </p:nvSpPr>
        <p:spPr>
          <a:xfrm>
            <a:off x="23583" y="347307"/>
            <a:ext cx="9756000" cy="6510693"/>
          </a:xfrm>
          <a:prstGeom prst="rect">
            <a:avLst/>
          </a:prstGeom>
          <a:solidFill>
            <a:schemeClr val="bg1"/>
          </a:solidFill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  <a:sym typeface="Helvetica Neue"/>
            </a:endParaRPr>
          </a:p>
        </p:txBody>
      </p:sp>
      <p:sp>
        <p:nvSpPr>
          <p:cNvPr id="27" name="Shape 21"/>
          <p:cNvSpPr/>
          <p:nvPr/>
        </p:nvSpPr>
        <p:spPr>
          <a:xfrm>
            <a:off x="9840416" y="337840"/>
            <a:ext cx="2310245" cy="24460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noFill/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914400"/>
            <a:r>
              <a:rPr lang="en-US" altLang="ko-KR" sz="1000" b="1" dirty="0">
                <a:solidFill>
                  <a:srgbClr val="F2F2F2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나눔고딕"/>
                <a:sym typeface="나눔고딕"/>
              </a:rPr>
              <a:t> 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  <a:sym typeface="나눔고딕"/>
              </a:rPr>
              <a:t>Description</a:t>
            </a:r>
            <a:endParaRPr kumimoji="0" lang="en-US" altLang="ko-K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  <a:cs typeface="+mn-cs"/>
              <a:sym typeface="나눔고딕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 userDrawn="1"/>
        </p:nvGraphicFramePr>
        <p:xfrm>
          <a:off x="36000" y="27533"/>
          <a:ext cx="12108671" cy="252000"/>
        </p:xfrm>
        <a:graphic>
          <a:graphicData uri="http://schemas.openxmlformats.org/drawingml/2006/table">
            <a:tbl>
              <a:tblPr/>
              <a:tblGrid>
                <a:gridCol w="504327"/>
                <a:gridCol w="914400"/>
                <a:gridCol w="644237"/>
                <a:gridCol w="1662545"/>
                <a:gridCol w="550718"/>
                <a:gridCol w="3532909"/>
                <a:gridCol w="716973"/>
                <a:gridCol w="1215736"/>
                <a:gridCol w="665019"/>
                <a:gridCol w="706581"/>
                <a:gridCol w="529937"/>
                <a:gridCol w="465289"/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구분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14375" algn="l"/>
                        </a:tabLst>
                      </a:pPr>
                      <a:endParaRPr kumimoji="0" lang="en-US" altLang="ko-KR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2A251E"/>
                        </a:solidFill>
                        <a:effectLst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 Neue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PATH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ID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작성자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페이지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 userDrawn="1"/>
        </p:nvSpPr>
        <p:spPr>
          <a:xfrm>
            <a:off x="36000" y="28061"/>
            <a:ext cx="12114661" cy="259939"/>
          </a:xfrm>
          <a:prstGeom prst="rect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5" name="Shape 20"/>
          <p:cNvSpPr/>
          <p:nvPr userDrawn="1"/>
        </p:nvSpPr>
        <p:spPr>
          <a:xfrm>
            <a:off x="9837646" y="332654"/>
            <a:ext cx="2316551" cy="6525345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47328" y="346635"/>
            <a:ext cx="226031" cy="65113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51435" indent="-51435" algn="l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LNB</a:t>
            </a:r>
            <a:endParaRPr lang="en-US" altLang="ko-KR" sz="10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115160" y="6675554"/>
            <a:ext cx="9653248" cy="1824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Footer</a:t>
            </a:r>
            <a:endParaRPr lang="en-US" altLang="ko-KR" sz="10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937" y="346635"/>
            <a:ext cx="9707471" cy="201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Top</a:t>
            </a:r>
            <a:endParaRPr lang="en-US" altLang="ko-KR" sz="10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11689773" y="47480"/>
            <a:ext cx="42835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5846B3-B5FD-4FCC-A2DE-5D33553567A8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</a:fld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 userDrawn="1"/>
        </p:nvSpPr>
        <p:spPr bwMode="auto">
          <a:xfrm>
            <a:off x="0" y="2722702"/>
            <a:ext cx="284052" cy="26161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ko-KR" altLang="en-US" sz="1100" b="0"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  </a:t>
            </a:r>
            <a:endParaRPr lang="ko-KR" altLang="en-US" sz="2400" b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/>
        </p:nvGraphicFramePr>
        <p:xfrm>
          <a:off x="518576" y="1844824"/>
          <a:ext cx="11154850" cy="485760"/>
        </p:xfrm>
        <a:graphic>
          <a:graphicData uri="http://schemas.openxmlformats.org/drawingml/2006/table">
            <a:tbl>
              <a:tblPr/>
              <a:tblGrid>
                <a:gridCol w="11154850"/>
              </a:tblGrid>
              <a:tr h="485760">
                <a:tc>
                  <a:txBody>
                    <a:bodyPr/>
                    <a:lstStyle/>
                    <a:p>
                      <a:pPr marL="0" marR="0" lvl="0" indent="4953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205" y="5664102"/>
            <a:ext cx="177018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개폴\01. 실 투입 제안\[17-02-20] 통신개발2팀 표준제안KM구축\SKT로고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77" y="5647349"/>
            <a:ext cx="186811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1327523" y="78653"/>
            <a:ext cx="79060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- </a:t>
            </a:r>
            <a:fld id="{095846B3-B5FD-4FCC-A2DE-5D33553567A8}" type="slidenum"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</a:fld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 -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1327523" y="78653"/>
            <a:ext cx="79060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- </a:t>
            </a:r>
            <a:fld id="{095846B3-B5FD-4FCC-A2DE-5D33553567A8}" type="slidenum"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</a:fld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 -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94886" y="36613"/>
            <a:ext cx="7922096" cy="42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94886" y="462957"/>
            <a:ext cx="11928648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다음에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3583" y="347307"/>
            <a:ext cx="9756000" cy="6510693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  <a:sym typeface="Helvetica Neue"/>
            </a:endParaRPr>
          </a:p>
        </p:txBody>
      </p:sp>
      <p:sp>
        <p:nvSpPr>
          <p:cNvPr id="22" name="Shape 21"/>
          <p:cNvSpPr/>
          <p:nvPr userDrawn="1"/>
        </p:nvSpPr>
        <p:spPr>
          <a:xfrm>
            <a:off x="9840416" y="337840"/>
            <a:ext cx="2310245" cy="24460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noFill/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914400"/>
            <a:r>
              <a:rPr lang="en-US" altLang="ko-KR" sz="1000" b="1" dirty="0">
                <a:solidFill>
                  <a:srgbClr val="F2F2F2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나눔고딕"/>
                <a:sym typeface="나눔고딕"/>
              </a:rPr>
              <a:t> 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  <a:sym typeface="나눔고딕"/>
              </a:rPr>
              <a:t>Description</a:t>
            </a:r>
            <a:endParaRPr kumimoji="0" lang="en-US" altLang="ko-K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  <a:cs typeface="+mn-cs"/>
              <a:sym typeface="나눔고딕"/>
            </a:endParaRPr>
          </a:p>
        </p:txBody>
      </p:sp>
      <p:sp>
        <p:nvSpPr>
          <p:cNvPr id="28" name="Shape 20"/>
          <p:cNvSpPr/>
          <p:nvPr userDrawn="1"/>
        </p:nvSpPr>
        <p:spPr>
          <a:xfrm>
            <a:off x="9837646" y="332654"/>
            <a:ext cx="2316551" cy="6525345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9" name="직사각형 28"/>
          <p:cNvSpPr/>
          <p:nvPr userDrawn="1"/>
        </p:nvSpPr>
        <p:spPr>
          <a:xfrm>
            <a:off x="47328" y="346635"/>
            <a:ext cx="226031" cy="65113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51435" indent="-51435" algn="l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LNB</a:t>
            </a:r>
            <a:endParaRPr lang="en-US" altLang="ko-KR" sz="10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pSp>
        <p:nvGrpSpPr>
          <p:cNvPr id="32" name="그룹 31"/>
          <p:cNvGrpSpPr/>
          <p:nvPr userDrawn="1"/>
        </p:nvGrpSpPr>
        <p:grpSpPr>
          <a:xfrm>
            <a:off x="2910406" y="6611778"/>
            <a:ext cx="4176464" cy="246221"/>
            <a:chOff x="2913339" y="6150797"/>
            <a:chExt cx="4176464" cy="246221"/>
          </a:xfrm>
        </p:grpSpPr>
        <p:sp>
          <p:nvSpPr>
            <p:cNvPr id="33" name="삼각형 49"/>
            <p:cNvSpPr/>
            <p:nvPr/>
          </p:nvSpPr>
          <p:spPr>
            <a:xfrm flipV="1">
              <a:off x="2913339" y="6165304"/>
              <a:ext cx="4176464" cy="21720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635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1" lang="en-US" altLang="en-US" sz="10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569401" y="6150797"/>
              <a:ext cx="8643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ctr"/>
              <a:r>
                <a:rPr lang="ko-KR" altLang="en-US" sz="1000" spc="-150" dirty="0">
                  <a:solidFill>
                    <a:schemeClr val="bg1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Malgun Gothic Semilight" panose="020B0502040204020203" pitchFamily="50" charset="-127"/>
                  <a:sym typeface="Malgun Gothic" panose="020B0503020000020004" pitchFamily="50" charset="-127"/>
                </a:rPr>
                <a:t>다음에서 계속</a:t>
              </a:r>
              <a:endParaRPr lang="en-US" altLang="ko-KR" sz="1000" spc="-15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sp>
        <p:nvSpPr>
          <p:cNvPr id="36" name="직사각형 35"/>
          <p:cNvSpPr/>
          <p:nvPr userDrawn="1"/>
        </p:nvSpPr>
        <p:spPr>
          <a:xfrm>
            <a:off x="60937" y="346635"/>
            <a:ext cx="9707471" cy="201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Top</a:t>
            </a:r>
            <a:endParaRPr lang="en-US" altLang="ko-KR" sz="10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 userDrawn="1"/>
        </p:nvGraphicFramePr>
        <p:xfrm>
          <a:off x="36000" y="27533"/>
          <a:ext cx="12108671" cy="252000"/>
        </p:xfrm>
        <a:graphic>
          <a:graphicData uri="http://schemas.openxmlformats.org/drawingml/2006/table">
            <a:tbl>
              <a:tblPr/>
              <a:tblGrid>
                <a:gridCol w="504327"/>
                <a:gridCol w="914400"/>
                <a:gridCol w="644237"/>
                <a:gridCol w="1662545"/>
                <a:gridCol w="550718"/>
                <a:gridCol w="3532909"/>
                <a:gridCol w="716973"/>
                <a:gridCol w="1215736"/>
                <a:gridCol w="665019"/>
                <a:gridCol w="706581"/>
                <a:gridCol w="529937"/>
                <a:gridCol w="465289"/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구분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14375" algn="l"/>
                        </a:tabLst>
                      </a:pPr>
                      <a:endParaRPr kumimoji="0" lang="en-US" altLang="ko-KR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2A251E"/>
                        </a:solidFill>
                        <a:effectLst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 Neue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PATH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ID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작성자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페이지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 userDrawn="1"/>
        </p:nvSpPr>
        <p:spPr>
          <a:xfrm>
            <a:off x="36000" y="28061"/>
            <a:ext cx="12114661" cy="259939"/>
          </a:xfrm>
          <a:prstGeom prst="rect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60937" y="346635"/>
            <a:ext cx="9707471" cy="201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Top</a:t>
            </a:r>
            <a:endParaRPr lang="en-US" altLang="ko-KR" sz="10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11689773" y="47480"/>
            <a:ext cx="42835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5846B3-B5FD-4FCC-A2DE-5D33553567A8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</a:fld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한페이지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 userDrawn="1"/>
        </p:nvSpPr>
        <p:spPr>
          <a:xfrm>
            <a:off x="23583" y="347307"/>
            <a:ext cx="9756000" cy="6510693"/>
          </a:xfrm>
          <a:prstGeom prst="rect">
            <a:avLst/>
          </a:prstGeom>
          <a:solidFill>
            <a:schemeClr val="bg1"/>
          </a:solidFill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  <a:sym typeface="Helvetica Neue"/>
            </a:endParaRPr>
          </a:p>
        </p:txBody>
      </p:sp>
      <p:sp>
        <p:nvSpPr>
          <p:cNvPr id="27" name="Shape 21"/>
          <p:cNvSpPr/>
          <p:nvPr/>
        </p:nvSpPr>
        <p:spPr>
          <a:xfrm>
            <a:off x="9840416" y="337840"/>
            <a:ext cx="2310245" cy="24460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noFill/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914400"/>
            <a:r>
              <a:rPr lang="en-US" altLang="ko-KR" sz="1000" b="1" dirty="0">
                <a:solidFill>
                  <a:srgbClr val="F2F2F2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나눔고딕"/>
                <a:sym typeface="나눔고딕"/>
              </a:rPr>
              <a:t> 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  <a:sym typeface="나눔고딕"/>
              </a:rPr>
              <a:t>Description</a:t>
            </a:r>
            <a:endParaRPr kumimoji="0" lang="en-US" altLang="ko-K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  <a:cs typeface="+mn-cs"/>
              <a:sym typeface="나눔고딕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 userDrawn="1"/>
        </p:nvGraphicFramePr>
        <p:xfrm>
          <a:off x="36000" y="27533"/>
          <a:ext cx="12108671" cy="252000"/>
        </p:xfrm>
        <a:graphic>
          <a:graphicData uri="http://schemas.openxmlformats.org/drawingml/2006/table">
            <a:tbl>
              <a:tblPr/>
              <a:tblGrid>
                <a:gridCol w="504327"/>
                <a:gridCol w="914400"/>
                <a:gridCol w="644237"/>
                <a:gridCol w="1662545"/>
                <a:gridCol w="550718"/>
                <a:gridCol w="3532909"/>
                <a:gridCol w="716973"/>
                <a:gridCol w="1215736"/>
                <a:gridCol w="665019"/>
                <a:gridCol w="706581"/>
                <a:gridCol w="529937"/>
                <a:gridCol w="465289"/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구분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14375" algn="l"/>
                        </a:tabLst>
                      </a:pPr>
                      <a:endParaRPr kumimoji="0" lang="en-US" altLang="ko-KR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2A251E"/>
                        </a:solidFill>
                        <a:effectLst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 Neue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PATH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ID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작성자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페이지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 userDrawn="1"/>
        </p:nvSpPr>
        <p:spPr>
          <a:xfrm>
            <a:off x="36000" y="28061"/>
            <a:ext cx="12114661" cy="259939"/>
          </a:xfrm>
          <a:prstGeom prst="rect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5" name="Shape 20"/>
          <p:cNvSpPr/>
          <p:nvPr userDrawn="1"/>
        </p:nvSpPr>
        <p:spPr>
          <a:xfrm>
            <a:off x="9837646" y="332654"/>
            <a:ext cx="2316551" cy="6525345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47328" y="346635"/>
            <a:ext cx="226031" cy="65113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51435" indent="-51435" algn="l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LNB</a:t>
            </a:r>
            <a:endParaRPr lang="en-US" altLang="ko-KR" sz="10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115160" y="6675554"/>
            <a:ext cx="9653248" cy="1824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Footer</a:t>
            </a:r>
            <a:endParaRPr lang="en-US" altLang="ko-KR" sz="10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937" y="346635"/>
            <a:ext cx="9707471" cy="201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Top</a:t>
            </a:r>
            <a:endParaRPr lang="en-US" altLang="ko-KR" sz="10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11689773" y="47480"/>
            <a:ext cx="42835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5846B3-B5FD-4FCC-A2DE-5D33553567A8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</a:fld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A480E-C8E0-487F-9104-18C679B0CE0C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75098-6BD2-4ED1-B8EE-B379E42D5133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A480E-C8E0-487F-9104-18C679B0CE0C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75098-6BD2-4ED1-B8EE-B379E42D5133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6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6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4229351" y="1380850"/>
            <a:ext cx="6303962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판매용 폰 번호 조회 웹</a:t>
            </a:r>
            <a:r>
              <a:rPr kumimoji="0"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0"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구축</a:t>
            </a:r>
            <a:endParaRPr kumimoji="0" lang="en-US" altLang="ko-KR" sz="6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Text Box 24"/>
          <p:cNvSpPr txBox="1">
            <a:spLocks noChangeArrowheads="1"/>
          </p:cNvSpPr>
          <p:nvPr/>
        </p:nvSpPr>
        <p:spPr bwMode="auto">
          <a:xfrm>
            <a:off x="4229351" y="1890120"/>
            <a:ext cx="63039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고객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판매자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관리자 화면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스토리보드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(SB)</a:t>
            </a:r>
            <a:endParaRPr lang="ko-KR" altLang="en-US" sz="18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4229351" y="2429460"/>
            <a:ext cx="63039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Application 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개발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(DEV)</a:t>
            </a:r>
            <a:endParaRPr lang="ko-KR" altLang="en-US" sz="14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4229351" y="2869344"/>
            <a:ext cx="63039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/>
            <a:r>
              <a:rPr lang="en-US" altLang="ko-KR" sz="14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DEV_D0711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14672" y="56893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&gt; Account Login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65321" y="2436993"/>
            <a:ext cx="1150311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Account Login</a:t>
            </a:r>
            <a:endParaRPr lang="en-US" altLang="ko-KR" sz="1200" b="1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Account Login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4978035" y="3854625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Login</a:t>
            </a:r>
            <a:endParaRPr lang="ko-KR" altLang="en-US" sz="8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4124802" y="3854625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Return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3" name="Rectangle 133"/>
          <p:cNvSpPr>
            <a:spLocks noChangeArrowheads="1"/>
          </p:cNvSpPr>
          <p:nvPr/>
        </p:nvSpPr>
        <p:spPr bwMode="auto">
          <a:xfrm>
            <a:off x="4204007" y="2943643"/>
            <a:ext cx="1448389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Username: admin/seller </a:t>
            </a:r>
            <a:endParaRPr kumimoji="0" lang="en-US" sz="800" kern="0" dirty="0">
              <a:solidFill>
                <a:schemeClr val="bg1">
                  <a:lumMod val="50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Rectangle 133"/>
          <p:cNvSpPr>
            <a:spLocks noChangeArrowheads="1"/>
          </p:cNvSpPr>
          <p:nvPr/>
        </p:nvSpPr>
        <p:spPr bwMode="auto">
          <a:xfrm>
            <a:off x="4220786" y="3377359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Password: 123456</a:t>
            </a:r>
            <a:endParaRPr kumimoji="0" lang="ko-KR" altLang="en-US" sz="800" kern="0" dirty="0">
              <a:solidFill>
                <a:schemeClr val="bg1">
                  <a:lumMod val="50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Rectangle 133"/>
          <p:cNvSpPr>
            <a:spLocks noChangeArrowheads="1"/>
          </p:cNvSpPr>
          <p:nvPr/>
        </p:nvSpPr>
        <p:spPr bwMode="auto">
          <a:xfrm>
            <a:off x="3748752" y="2329542"/>
            <a:ext cx="2362490" cy="21417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073510" y="3738969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920568" y="3764137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11" name="Table 679"/>
          <p:cNvGraphicFramePr/>
          <p:nvPr/>
        </p:nvGraphicFramePr>
        <p:xfrm>
          <a:off x="9877768" y="634508"/>
          <a:ext cx="2102296" cy="2547496"/>
        </p:xfrm>
        <a:graphic>
          <a:graphicData uri="http://schemas.openxmlformats.org/drawingml/2006/table">
            <a:tbl>
              <a:tblPr/>
              <a:tblGrid>
                <a:gridCol w="356801"/>
                <a:gridCol w="1745495"/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 계정 로그인 페이지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계정 </a:t>
                      </a:r>
                      <a:r>
                        <a:rPr kumimoji="1" lang="en-US" altLang="ko-KR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ID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</a:t>
                      </a: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비밀번호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돌라가기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전 화면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(SC001)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으로  돌아가기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로그인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정보로 로그인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타원 12"/>
          <p:cNvSpPr/>
          <p:nvPr/>
        </p:nvSpPr>
        <p:spPr>
          <a:xfrm>
            <a:off x="4146425" y="286404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135285" y="330899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SC002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cxnSp>
        <p:nvCxnSpPr>
          <p:cNvPr id="53" name="직선 연결선 68"/>
          <p:cNvCxnSpPr/>
          <p:nvPr/>
        </p:nvCxnSpPr>
        <p:spPr>
          <a:xfrm>
            <a:off x="3747770" y="2753360"/>
            <a:ext cx="2357120" cy="889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+mn-ea"/>
              </a:rPr>
              <a:t>Manage Phone Number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+mn-ea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폰 번호 관리</a:t>
            </a: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-SC003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79"/>
          <p:cNvGraphicFramePr/>
          <p:nvPr/>
        </p:nvGraphicFramePr>
        <p:xfrm>
          <a:off x="9861550" y="563245"/>
          <a:ext cx="2286000" cy="6336030"/>
        </p:xfrm>
        <a:graphic>
          <a:graphicData uri="http://schemas.openxmlformats.org/drawingml/2006/table">
            <a:tbl>
              <a:tblPr/>
              <a:tblGrid>
                <a:gridCol w="302895"/>
                <a:gridCol w="1983105"/>
              </a:tblGrid>
              <a:tr h="2895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폰 번호 관리</a:t>
                      </a:r>
                      <a:r>
                        <a:rPr lang="en-US" altLang="ko-KR" sz="800" b="0" i="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+mn-cs"/>
                          <a:sym typeface="Helvetica Neue"/>
                        </a:rPr>
                        <a:t> </a:t>
                      </a:r>
                      <a:r>
                        <a:rPr lang="ko-KR" altLang="en-US" sz="800" b="0" i="0" kern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나눔고딕"/>
                        </a:rPr>
                        <a:t>페이지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4061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실기간 검색창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1-1</a:t>
                      </a: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800" b="1" i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검색</a:t>
                      </a:r>
                      <a:endParaRPr lang="en-US" altLang="ko-KR" sz="800" b="1" i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</a:t>
                      </a: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입력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1-2</a:t>
                      </a: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최저가격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범위 입력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1-3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최고가격 </a:t>
                      </a:r>
                      <a:endParaRPr lang="en-US" altLang="ko-KR" sz="800" b="1" i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 범위 입력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1-4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defRPr sz="1800" b="0" i="0"/>
                      </a:pP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 </a:t>
                      </a: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설정된 카테고리에 카테고리가 포함되는 폰 번호 검색</a:t>
                      </a:r>
                      <a:endParaRPr lang="en-US" altLang="ko-KR" sz="800" b="0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defRPr sz="1800" b="0" i="0"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0.1.2.3 SERIES | 0.1.9 SERIRES | 1314 SERIES | 520 SERIES | AAA SERIES | SERIES | ABBA SERIES | ABBB SERIES | OTHER SERIES | YEAR SERIES | ETC. |</a:t>
                      </a:r>
                      <a:endParaRPr lang="en-US" altLang="ko-KR" sz="800" b="0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조회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조건대로 데이터 생성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업로드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algn="l" latinLnBrk="1"/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 </a:t>
                      </a:r>
                      <a:r>
                        <a:rPr lang="ko-KR" altLang="en-US" sz="800" b="0" i="0" dirty="0"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업로드 팝업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(POP002)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호출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53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관리 목록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| PREFIX NUMBER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| CATEGORY | PHONE NO | PRICE (MYR/RM) | PRICE (KRW/WON) | STATUS | UPLOAD DATE | OWNER | CONTACT US | OPERATION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|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수정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algn="l" latinLnBrk="1"/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 </a:t>
                      </a:r>
                      <a:r>
                        <a:rPr lang="ko-KR" altLang="en-US" sz="800" b="0" i="0" dirty="0"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폰 번호 정보 수정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팝업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(POP003)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호출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7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삭제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algn="l" latinLnBrk="1"/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 </a:t>
                      </a:r>
                      <a:r>
                        <a:rPr lang="ko-KR" altLang="en-US" sz="800" b="0" i="0" dirty="0"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폰 번호 정보 삭제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14671" y="-5337"/>
            <a:ext cx="3481295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Seller &gt; Manage Phone 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Number 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6498" y="637683"/>
            <a:ext cx="1852426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Manage Phone Number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Manage Phone Number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94739" y="5512856"/>
            <a:ext cx="8699492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69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 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| </a:t>
            </a:r>
            <a:r>
              <a:rPr kumimoji="1" lang="en-US" altLang="ko-KR" sz="800" b="0" i="0" dirty="0">
                <a:solidFill>
                  <a:srgbClr val="C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1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</a:t>
            </a:r>
            <a:r>
              <a:rPr kumimoji="1" lang="en-US" altLang="ko-KR" sz="800" b="0" i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2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3 | 4 | 5 | 6 | 7 | 8 | 9 | 10 | 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 </a:t>
            </a:r>
            <a:endParaRPr kumimoji="1" lang="en-US" altLang="ko-KR" sz="800" b="0" i="0" dirty="0">
              <a:solidFill>
                <a:prstClr val="black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Rectangle 91"/>
          <p:cNvSpPr>
            <a:spLocks noChangeArrowheads="1"/>
          </p:cNvSpPr>
          <p:nvPr/>
        </p:nvSpPr>
        <p:spPr bwMode="auto">
          <a:xfrm>
            <a:off x="8467846" y="2650331"/>
            <a:ext cx="413233" cy="14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Edit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3" name="Rectangle 91"/>
          <p:cNvSpPr>
            <a:spLocks noChangeArrowheads="1"/>
          </p:cNvSpPr>
          <p:nvPr/>
        </p:nvSpPr>
        <p:spPr bwMode="auto">
          <a:xfrm>
            <a:off x="9003811" y="2655571"/>
            <a:ext cx="413233" cy="14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Delete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SC003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91984" y="1750842"/>
          <a:ext cx="8900795" cy="3222625"/>
        </p:xfrm>
        <a:graphic>
          <a:graphicData uri="http://schemas.openxmlformats.org/drawingml/2006/table">
            <a:tbl>
              <a:tblPr firstRow="1" bandRow="1"/>
              <a:tblGrid>
                <a:gridCol w="732739"/>
                <a:gridCol w="888365"/>
                <a:gridCol w="975995"/>
                <a:gridCol w="711200"/>
                <a:gridCol w="805010"/>
                <a:gridCol w="679945"/>
                <a:gridCol w="928168"/>
                <a:gridCol w="824365"/>
                <a:gridCol w="1099820"/>
                <a:gridCol w="1255054"/>
              </a:tblGrid>
              <a:tr h="408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PREFIX 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CATEGORY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PHONE</a:t>
                      </a:r>
                      <a:r>
                        <a:rPr lang="ko-KR" altLang="en-US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</a:t>
                      </a:r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PRICE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STATUS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UPLOAD DATE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CONTACT 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OPERATION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  <a:endParaRPr kumimoji="0" lang="en-US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OTHER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010-5737-0741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SoldOut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2024-08-11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JAMES</a:t>
                      </a:r>
                      <a:endParaRPr kumimoji="0" lang="en-US" altLang="ko-K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010-2919-9192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  <a:endParaRPr kumimoji="0" lang="en-US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OTHER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012-3456-7890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2,990,000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2024-08-11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JAMES</a:t>
                      </a:r>
                      <a:endParaRPr kumimoji="0" lang="en-US" altLang="ko-K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010-2919-9192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en-US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ABC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012-3456-7890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2,390,000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2024-08-01</a:t>
                      </a:r>
                      <a:endParaRPr kumimoji="0" lang="en-US" altLang="ko-K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KIM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010-8878-4192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en-US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ABC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014-3355-5533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180,000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SoldOut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en-US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AAA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014-3355-5532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150,000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SoldOut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LUCY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010-5649-8711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en-US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ABC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5,500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120,000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175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en-US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014-3355-5534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300,000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SoldOut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2024-04-21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KIM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010-8878-4192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175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en-US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014-3355-5535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600,000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SoldOut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2024-04-21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1" name="Rectangle 91"/>
          <p:cNvSpPr>
            <a:spLocks noChangeArrowheads="1"/>
          </p:cNvSpPr>
          <p:nvPr/>
        </p:nvSpPr>
        <p:spPr bwMode="auto">
          <a:xfrm>
            <a:off x="8467846" y="2269774"/>
            <a:ext cx="413233" cy="14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Edit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113" name="Rectangle 91"/>
          <p:cNvSpPr>
            <a:spLocks noChangeArrowheads="1"/>
          </p:cNvSpPr>
          <p:nvPr/>
        </p:nvSpPr>
        <p:spPr bwMode="auto">
          <a:xfrm>
            <a:off x="9003811" y="2275014"/>
            <a:ext cx="413233" cy="14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Delete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03460" y="2177665"/>
            <a:ext cx="146654" cy="1722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619399" y="162941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953665" y="2177293"/>
            <a:ext cx="146654" cy="1722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7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77718" y="971410"/>
          <a:ext cx="8733023" cy="625030"/>
        </p:xfrm>
        <a:graphic>
          <a:graphicData uri="http://schemas.openxmlformats.org/drawingml/2006/table">
            <a:tbl>
              <a:tblPr firstRow="1" bandRow="1"/>
              <a:tblGrid>
                <a:gridCol w="640542"/>
                <a:gridCol w="1018992"/>
                <a:gridCol w="647266"/>
                <a:gridCol w="6426223"/>
              </a:tblGrid>
              <a:tr h="6250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Phone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number: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Category: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0" name="타원 9"/>
          <p:cNvSpPr/>
          <p:nvPr/>
        </p:nvSpPr>
        <p:spPr>
          <a:xfrm>
            <a:off x="574887" y="89653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4" name="Rectangle 119"/>
          <p:cNvSpPr>
            <a:spLocks noChangeArrowheads="1"/>
          </p:cNvSpPr>
          <p:nvPr/>
        </p:nvSpPr>
        <p:spPr bwMode="auto">
          <a:xfrm>
            <a:off x="1315049" y="1194654"/>
            <a:ext cx="986191" cy="21278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21648" y="1075810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97676" y="1062217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4033436" y="982700"/>
          <a:ext cx="3947372" cy="606687"/>
        </p:xfrm>
        <a:graphic>
          <a:graphicData uri="http://schemas.openxmlformats.org/drawingml/2006/table">
            <a:tbl>
              <a:tblPr firstRow="1" bandRow="1"/>
              <a:tblGrid>
                <a:gridCol w="1022510"/>
                <a:gridCol w="2924862"/>
              </a:tblGrid>
              <a:tr h="6066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Price Range(Min):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8" name="Rectangle 119"/>
          <p:cNvSpPr>
            <a:spLocks noChangeArrowheads="1"/>
          </p:cNvSpPr>
          <p:nvPr/>
        </p:nvSpPr>
        <p:spPr bwMode="auto">
          <a:xfrm>
            <a:off x="2987024" y="1198815"/>
            <a:ext cx="999958" cy="21569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70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v</a:t>
            </a:r>
            <a:r>
              <a:rPr lang="ko-KR" altLang="en-US" sz="70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endParaRPr lang="ko-KR" altLang="en-US" sz="700" dirty="0">
              <a:solidFill>
                <a:schemeClr val="bg2">
                  <a:lumMod val="7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6170254" y="974273"/>
          <a:ext cx="3437942" cy="606687"/>
        </p:xfrm>
        <a:graphic>
          <a:graphicData uri="http://schemas.openxmlformats.org/drawingml/2006/table">
            <a:tbl>
              <a:tblPr firstRow="1" bandRow="1"/>
              <a:tblGrid>
                <a:gridCol w="1098530"/>
                <a:gridCol w="2339412"/>
              </a:tblGrid>
              <a:tr h="6066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Price Range(Max):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21" name="Rectangle 91"/>
          <p:cNvSpPr>
            <a:spLocks noChangeArrowheads="1"/>
          </p:cNvSpPr>
          <p:nvPr/>
        </p:nvSpPr>
        <p:spPr bwMode="auto">
          <a:xfrm>
            <a:off x="8359716" y="1071478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Search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22" name="Rectangle 91"/>
          <p:cNvSpPr>
            <a:spLocks noChangeArrowheads="1"/>
          </p:cNvSpPr>
          <p:nvPr/>
        </p:nvSpPr>
        <p:spPr bwMode="auto">
          <a:xfrm>
            <a:off x="8367178" y="1344134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Reset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8297819" y="949306"/>
            <a:ext cx="189039" cy="182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319790" y="1235147"/>
            <a:ext cx="174292" cy="1828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058839" y="1192971"/>
            <a:ext cx="1064961" cy="2270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49619" y="1072538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276813" y="1200217"/>
            <a:ext cx="1008013" cy="2229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282957" y="1076512"/>
            <a:ext cx="402278" cy="1177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4" name="Rectangle 91"/>
          <p:cNvSpPr>
            <a:spLocks noChangeArrowheads="1"/>
          </p:cNvSpPr>
          <p:nvPr/>
        </p:nvSpPr>
        <p:spPr bwMode="auto">
          <a:xfrm>
            <a:off x="8897404" y="1062217"/>
            <a:ext cx="629807" cy="45155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Upload Phone Number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824545" y="930952"/>
            <a:ext cx="190168" cy="206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+mn-ea"/>
              </a:rPr>
              <a:t>Upload Phone Number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+mn-ea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폰 번호 </a:t>
            </a:r>
            <a:r>
              <a:rPr lang="ko-KR" altLang="en-US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업로드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  <a:endParaRPr lang="en-US" altLang="ko-KR" sz="28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-POP002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35568" y="0"/>
            <a:ext cx="3520864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</a:t>
            </a: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&gt; Seller &gt; </a:t>
            </a: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Manage Phone 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Number &gt; Upload Phone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22475" y="1474056"/>
            <a:ext cx="1786704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Upload Phone </a:t>
            </a: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Number</a:t>
            </a:r>
            <a:endParaRPr lang="en-US" altLang="ko-KR" sz="1200" b="1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Upload Phone Number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5052328" y="4333055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Submit</a:t>
            </a:r>
            <a:endParaRPr lang="en-US" sz="8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4199095" y="4333055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Reset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4122544" y="4270336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7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5011910" y="4270336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8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2855042" y="1327082"/>
            <a:ext cx="4411744" cy="34210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Rectangle 133"/>
          <p:cNvSpPr>
            <a:spLocks noChangeArrowheads="1"/>
          </p:cNvSpPr>
          <p:nvPr/>
        </p:nvSpPr>
        <p:spPr bwMode="auto">
          <a:xfrm>
            <a:off x="3470844" y="1924284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Prefix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1" name="Rectangle 133"/>
          <p:cNvSpPr>
            <a:spLocks noChangeArrowheads="1"/>
          </p:cNvSpPr>
          <p:nvPr/>
        </p:nvSpPr>
        <p:spPr bwMode="auto">
          <a:xfrm>
            <a:off x="3470844" y="3086490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Price(MYR/</a:t>
            </a:r>
            <a:r>
              <a:rPr kumimoji="0" lang="en-US" altLang="zh-CN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RM</a:t>
            </a: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2" name="Rectangle 133"/>
          <p:cNvSpPr>
            <a:spLocks noChangeArrowheads="1"/>
          </p:cNvSpPr>
          <p:nvPr/>
        </p:nvSpPr>
        <p:spPr bwMode="auto">
          <a:xfrm>
            <a:off x="3470844" y="3433241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Status: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4" name="Rectangle 133"/>
          <p:cNvSpPr>
            <a:spLocks noChangeArrowheads="1"/>
          </p:cNvSpPr>
          <p:nvPr/>
        </p:nvSpPr>
        <p:spPr bwMode="auto">
          <a:xfrm>
            <a:off x="5052328" y="1924284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      </a:t>
            </a: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v</a:t>
            </a:r>
            <a:endParaRPr kumimoji="0" lang="en-US" altLang="ko-KR" sz="800" kern="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6" name="Rectangle 133"/>
          <p:cNvSpPr>
            <a:spLocks noChangeArrowheads="1"/>
          </p:cNvSpPr>
          <p:nvPr/>
        </p:nvSpPr>
        <p:spPr bwMode="auto">
          <a:xfrm>
            <a:off x="5052328" y="3076199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chemeClr val="bg2">
                  <a:lumMod val="7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7" name="Rectangle 133"/>
          <p:cNvSpPr>
            <a:spLocks noChangeArrowheads="1"/>
          </p:cNvSpPr>
          <p:nvPr/>
        </p:nvSpPr>
        <p:spPr bwMode="auto">
          <a:xfrm>
            <a:off x="5052328" y="3430626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       </a:t>
            </a: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kumimoji="0" lang="en-US" altLang="ko-KR" sz="800" kern="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74108" y="1327081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33" name="Table 679"/>
          <p:cNvGraphicFramePr/>
          <p:nvPr/>
        </p:nvGraphicFramePr>
        <p:xfrm>
          <a:off x="9861198" y="605168"/>
          <a:ext cx="2286000" cy="4013666"/>
        </p:xfrm>
        <a:graphic>
          <a:graphicData uri="http://schemas.openxmlformats.org/drawingml/2006/table">
            <a:tbl>
              <a:tblPr/>
              <a:tblGrid>
                <a:gridCol w="302897"/>
                <a:gridCol w="1983103"/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폰 번호 업로드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국번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할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할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할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</a:t>
                      </a:r>
                      <a:r>
                        <a:rPr kumimoji="1" lang="en-US" altLang="ko-KR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(MYR)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할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상태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저장할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업로드 날짜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업로드 날짜 선택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7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8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제출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폰 번호 정보로 업로드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" name="타원 33"/>
          <p:cNvSpPr/>
          <p:nvPr/>
        </p:nvSpPr>
        <p:spPr>
          <a:xfrm>
            <a:off x="4958959" y="3328345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958960" y="296078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960411" y="1812759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POP002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5" name="Rectangle 133"/>
          <p:cNvSpPr>
            <a:spLocks noChangeArrowheads="1"/>
          </p:cNvSpPr>
          <p:nvPr/>
        </p:nvSpPr>
        <p:spPr bwMode="auto">
          <a:xfrm>
            <a:off x="3470844" y="2319543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Category: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Rectangle 133"/>
          <p:cNvSpPr>
            <a:spLocks noChangeArrowheads="1"/>
          </p:cNvSpPr>
          <p:nvPr/>
        </p:nvSpPr>
        <p:spPr bwMode="auto">
          <a:xfrm>
            <a:off x="5052328" y="2319543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      </a:t>
            </a: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v</a:t>
            </a:r>
            <a:endParaRPr kumimoji="0" lang="en-US" altLang="ko-KR" sz="800" kern="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958960" y="2182489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8" name="Rectangle 133"/>
          <p:cNvSpPr>
            <a:spLocks noChangeArrowheads="1"/>
          </p:cNvSpPr>
          <p:nvPr/>
        </p:nvSpPr>
        <p:spPr bwMode="auto">
          <a:xfrm>
            <a:off x="3470844" y="2702315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Phone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4" name="Rectangle 133"/>
          <p:cNvSpPr>
            <a:spLocks noChangeArrowheads="1"/>
          </p:cNvSpPr>
          <p:nvPr/>
        </p:nvSpPr>
        <p:spPr bwMode="auto">
          <a:xfrm>
            <a:off x="5052328" y="2702315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endParaRPr kumimoji="0" lang="ko-KR" altLang="en-US" sz="800" kern="0" dirty="0">
              <a:solidFill>
                <a:schemeClr val="bg2">
                  <a:lumMod val="7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958960" y="256526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6" name="Rectangle 133"/>
          <p:cNvSpPr>
            <a:spLocks noChangeArrowheads="1"/>
          </p:cNvSpPr>
          <p:nvPr/>
        </p:nvSpPr>
        <p:spPr bwMode="auto">
          <a:xfrm>
            <a:off x="3470844" y="3822678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Upload Date: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Rectangle 133"/>
          <p:cNvSpPr>
            <a:spLocks noChangeArrowheads="1"/>
          </p:cNvSpPr>
          <p:nvPr/>
        </p:nvSpPr>
        <p:spPr bwMode="auto">
          <a:xfrm>
            <a:off x="5052328" y="3822678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30 / 07 / 2024</a:t>
            </a:r>
            <a:endParaRPr kumimoji="0" lang="en-US" altLang="ko-KR" sz="800" kern="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958960" y="3685624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cxnSp>
        <p:nvCxnSpPr>
          <p:cNvPr id="53" name="직선 연결선 68"/>
          <p:cNvCxnSpPr/>
          <p:nvPr/>
        </p:nvCxnSpPr>
        <p:spPr>
          <a:xfrm>
            <a:off x="3451860" y="1755140"/>
            <a:ext cx="3022600" cy="889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Text Box 2"/>
          <p:cNvSpPr txBox="1"/>
          <p:nvPr/>
        </p:nvSpPr>
        <p:spPr>
          <a:xfrm>
            <a:off x="6183630" y="3824605"/>
            <a:ext cx="525780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lang="en-US" sz="80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+mn-ea"/>
              </a:rPr>
              <a:t>Edit Phone Number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+mn-ea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폰 번호 편집</a:t>
            </a: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-POP003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35568" y="-542"/>
            <a:ext cx="3520864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</a:t>
            </a: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&gt; Seller &gt; </a:t>
            </a: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Manage Phone 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Number &gt; Edit Phone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3373" y="1406743"/>
            <a:ext cx="1543047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Edit Phone Number</a:t>
            </a:r>
            <a:endParaRPr lang="en-US" altLang="ko-KR" sz="1200" b="1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Edit Phone Number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5033169" y="4432248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Update</a:t>
            </a:r>
            <a:endParaRPr lang="en-US" sz="8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4179936" y="4432248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Reset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graphicFrame>
        <p:nvGraphicFramePr>
          <p:cNvPr id="115" name="Table 679"/>
          <p:cNvGraphicFramePr/>
          <p:nvPr/>
        </p:nvGraphicFramePr>
        <p:xfrm>
          <a:off x="9861198" y="605168"/>
          <a:ext cx="2286000" cy="4013666"/>
        </p:xfrm>
        <a:graphic>
          <a:graphicData uri="http://schemas.openxmlformats.org/drawingml/2006/table">
            <a:tbl>
              <a:tblPr/>
              <a:tblGrid>
                <a:gridCol w="302897"/>
                <a:gridCol w="1983103"/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폰 번호 편집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국번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노출</a:t>
                      </a:r>
                      <a:endParaRPr kumimoji="1" lang="ko-KR" altLang="en-US" sz="800" b="0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</a:t>
                      </a:r>
                      <a:r>
                        <a:rPr kumimoji="1" lang="en-US" altLang="ko-KR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(MYR)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상태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업로드 날짜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업로드 날짜 선택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7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8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업데이트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폰 번호 정보로 업데이트</a:t>
                      </a:r>
                      <a:endParaRPr kumimoji="1" lang="ko-KR" altLang="en-US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2893879" y="1277024"/>
            <a:ext cx="4411744" cy="364689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090242" y="432059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7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968074" y="432059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8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12945" y="1262965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POP003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6" name="Rectangle 133"/>
          <p:cNvSpPr>
            <a:spLocks noChangeArrowheads="1"/>
          </p:cNvSpPr>
          <p:nvPr/>
        </p:nvSpPr>
        <p:spPr bwMode="auto">
          <a:xfrm>
            <a:off x="3534848" y="1977506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Prefix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4" name="Rectangle 133"/>
          <p:cNvSpPr>
            <a:spLocks noChangeArrowheads="1"/>
          </p:cNvSpPr>
          <p:nvPr/>
        </p:nvSpPr>
        <p:spPr bwMode="auto">
          <a:xfrm>
            <a:off x="3534848" y="3139712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Price(MYR):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6" name="Rectangle 133"/>
          <p:cNvSpPr>
            <a:spLocks noChangeArrowheads="1"/>
          </p:cNvSpPr>
          <p:nvPr/>
        </p:nvSpPr>
        <p:spPr bwMode="auto">
          <a:xfrm>
            <a:off x="3534848" y="3486463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Status: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8" name="Rectangle 133"/>
          <p:cNvSpPr>
            <a:spLocks noChangeArrowheads="1"/>
          </p:cNvSpPr>
          <p:nvPr/>
        </p:nvSpPr>
        <p:spPr bwMode="auto">
          <a:xfrm>
            <a:off x="5116332" y="1977506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011</a:t>
            </a:r>
            <a:endParaRPr kumimoji="0" 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2" name="Rectangle 133"/>
          <p:cNvSpPr>
            <a:spLocks noChangeArrowheads="1"/>
          </p:cNvSpPr>
          <p:nvPr/>
        </p:nvSpPr>
        <p:spPr bwMode="auto">
          <a:xfrm>
            <a:off x="5116332" y="3129421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1,688</a:t>
            </a:r>
            <a:endParaRPr kumimoji="0" lang="ko-KR" altLang="en-US" sz="800" kern="0" dirty="0">
              <a:solidFill>
                <a:schemeClr val="bg2">
                  <a:lumMod val="7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3" name="Rectangle 133"/>
          <p:cNvSpPr>
            <a:spLocks noChangeArrowheads="1"/>
          </p:cNvSpPr>
          <p:nvPr/>
        </p:nvSpPr>
        <p:spPr bwMode="auto">
          <a:xfrm>
            <a:off x="5116332" y="3483848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Selling</a:t>
            </a:r>
            <a:endParaRPr kumimoji="0" 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022963" y="3381567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022964" y="301401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024415" y="186598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0" name="Rectangle 133"/>
          <p:cNvSpPr>
            <a:spLocks noChangeArrowheads="1"/>
          </p:cNvSpPr>
          <p:nvPr/>
        </p:nvSpPr>
        <p:spPr bwMode="auto">
          <a:xfrm>
            <a:off x="3534848" y="2372765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Category: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1" name="Rectangle 133"/>
          <p:cNvSpPr>
            <a:spLocks noChangeArrowheads="1"/>
          </p:cNvSpPr>
          <p:nvPr/>
        </p:nvSpPr>
        <p:spPr bwMode="auto">
          <a:xfrm>
            <a:off x="5116332" y="2372765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AA</a:t>
            </a: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A SER</a:t>
            </a: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IES</a:t>
            </a:r>
            <a:endParaRPr kumimoji="0" 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022964" y="223571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4" name="Rectangle 133"/>
          <p:cNvSpPr>
            <a:spLocks noChangeArrowheads="1"/>
          </p:cNvSpPr>
          <p:nvPr/>
        </p:nvSpPr>
        <p:spPr bwMode="auto">
          <a:xfrm>
            <a:off x="3534848" y="2755537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Phone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5" name="Rectangle 133"/>
          <p:cNvSpPr>
            <a:spLocks noChangeArrowheads="1"/>
          </p:cNvSpPr>
          <p:nvPr/>
        </p:nvSpPr>
        <p:spPr bwMode="auto">
          <a:xfrm>
            <a:off x="5116332" y="2755537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011-5444-1391</a:t>
            </a:r>
            <a:endParaRPr kumimoji="0" lang="en-US" altLang="ko-KR" sz="800" kern="0" dirty="0">
              <a:solidFill>
                <a:schemeClr val="bg2">
                  <a:lumMod val="50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022964" y="261848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7" name="Rectangle 133"/>
          <p:cNvSpPr>
            <a:spLocks noChangeArrowheads="1"/>
          </p:cNvSpPr>
          <p:nvPr/>
        </p:nvSpPr>
        <p:spPr bwMode="auto">
          <a:xfrm>
            <a:off x="3534848" y="3875900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Upload Date: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8" name="Rectangle 133"/>
          <p:cNvSpPr>
            <a:spLocks noChangeArrowheads="1"/>
          </p:cNvSpPr>
          <p:nvPr/>
        </p:nvSpPr>
        <p:spPr bwMode="auto">
          <a:xfrm>
            <a:off x="5116332" y="3875900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30 / 07 / 2024</a:t>
            </a:r>
            <a:endParaRPr kumimoji="0" 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022964" y="3738846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340475" y="1979295"/>
            <a:ext cx="51879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lang="en-US" sz="800"/>
          </a:p>
        </p:txBody>
      </p:sp>
      <p:sp>
        <p:nvSpPr>
          <p:cNvPr id="5" name="Text Box 4"/>
          <p:cNvSpPr txBox="1"/>
          <p:nvPr/>
        </p:nvSpPr>
        <p:spPr>
          <a:xfrm>
            <a:off x="6351905" y="2364105"/>
            <a:ext cx="51879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lang="en-US" sz="800"/>
          </a:p>
        </p:txBody>
      </p:sp>
      <p:sp>
        <p:nvSpPr>
          <p:cNvPr id="6" name="Text Box 5"/>
          <p:cNvSpPr txBox="1"/>
          <p:nvPr/>
        </p:nvSpPr>
        <p:spPr>
          <a:xfrm>
            <a:off x="6340475" y="3483610"/>
            <a:ext cx="51879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lang="en-US" sz="800"/>
          </a:p>
        </p:txBody>
      </p:sp>
      <p:sp>
        <p:nvSpPr>
          <p:cNvPr id="7" name="Text Box 6"/>
          <p:cNvSpPr txBox="1"/>
          <p:nvPr/>
        </p:nvSpPr>
        <p:spPr>
          <a:xfrm>
            <a:off x="6351905" y="3876040"/>
            <a:ext cx="51879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lang="en-US" sz="800"/>
          </a:p>
        </p:txBody>
      </p:sp>
      <p:cxnSp>
        <p:nvCxnSpPr>
          <p:cNvPr id="11" name="직선 연결선 68"/>
          <p:cNvCxnSpPr/>
          <p:nvPr/>
        </p:nvCxnSpPr>
        <p:spPr>
          <a:xfrm>
            <a:off x="3248660" y="1726565"/>
            <a:ext cx="3752850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+mn-ea"/>
              </a:rPr>
              <a:t>Delete Phone Number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+mn-ea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폰 번호 삭제</a:t>
            </a: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-POP004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35568" y="-542"/>
            <a:ext cx="3520864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Seller &gt; Manage Phone 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Number &gt; Delete Phone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3033" y="2441793"/>
            <a:ext cx="1983740" cy="305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400" b="1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Delete Phone Number</a:t>
            </a:r>
            <a:endParaRPr kumimoji="0" lang="en-US" altLang="ko-KR" sz="1400" b="1" i="0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2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Delete Phone Number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5238909" y="3856938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Confirm</a:t>
            </a:r>
            <a:endParaRPr lang="en-US" altLang="ko-KR" sz="8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4385676" y="3856938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Cancel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graphicFrame>
        <p:nvGraphicFramePr>
          <p:cNvPr id="115" name="Table 679"/>
          <p:cNvGraphicFramePr/>
          <p:nvPr/>
        </p:nvGraphicFramePr>
        <p:xfrm>
          <a:off x="9861198" y="605168"/>
          <a:ext cx="2286000" cy="4013666"/>
        </p:xfrm>
        <a:graphic>
          <a:graphicData uri="http://schemas.openxmlformats.org/drawingml/2006/table">
            <a:tbl>
              <a:tblPr/>
              <a:tblGrid>
                <a:gridCol w="302897"/>
                <a:gridCol w="1983103"/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폰 번호 삭제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취소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spc="-6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+mn-ea"/>
                        </a:rPr>
                        <a:t>클릭 시 전 화면</a:t>
                      </a:r>
                      <a:r>
                        <a:rPr kumimoji="1" lang="en-US" altLang="ko-KR" sz="800" spc="-6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+mn-ea"/>
                        </a:rPr>
                        <a:t>(SC003)</a:t>
                      </a:r>
                      <a:r>
                        <a:rPr kumimoji="1" lang="ko-KR" altLang="en-US" sz="800" spc="-6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+mn-ea"/>
                        </a:rPr>
                        <a:t>으로  돌아가기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확인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선택된 폰 번호 정보 삭제</a:t>
                      </a:r>
                      <a:endParaRPr kumimoji="1" lang="ko-KR" altLang="en-US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2921635" y="2261235"/>
            <a:ext cx="4411980" cy="23355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295982" y="374528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173814" y="374528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40885" y="2261185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5822" y="49792"/>
            <a:ext cx="669702" cy="212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POP004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" name="TextBox 8"/>
          <p:cNvSpPr txBox="1"/>
          <p:nvPr/>
        </p:nvSpPr>
        <p:spPr>
          <a:xfrm>
            <a:off x="3555061" y="3223123"/>
            <a:ext cx="3219450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p>
            <a:pPr lvl="0" algn="l" latinLnBrk="1" hangingPunct="0"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Are you sure you want to delete this data?</a:t>
            </a:r>
            <a:endParaRPr lang="en-US" altLang="ko-KR" sz="1200" b="1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cxnSp>
        <p:nvCxnSpPr>
          <p:cNvPr id="3" name="직선 연결선 68"/>
          <p:cNvCxnSpPr/>
          <p:nvPr/>
        </p:nvCxnSpPr>
        <p:spPr>
          <a:xfrm>
            <a:off x="3248660" y="2864485"/>
            <a:ext cx="3752850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Sales Commission Settlement</a:t>
            </a:r>
            <a:endParaRPr lang="en-US" altLang="ko-KR" sz="2800" b="1" kern="1200" dirty="0">
              <a:solidFill>
                <a:prstClr val="white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판매 </a:t>
            </a:r>
            <a:r>
              <a:rPr lang="ko-KR" altLang="en-US" sz="2800" b="1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수수료 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정산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  <a:endParaRPr lang="en-US" altLang="ko-KR" sz="2800" b="1" kern="1200" dirty="0">
              <a:solidFill>
                <a:prstClr val="white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-SC004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 idx="4294967295"/>
          </p:nvPr>
        </p:nvSpPr>
        <p:spPr>
          <a:xfrm>
            <a:off x="94886" y="36613"/>
            <a:ext cx="7922096" cy="42634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defTabSz="804545">
              <a:defRPr sz="35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lvl="0" algn="l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1800" b="1" dirty="0">
                <a:solidFill>
                  <a:schemeClr val="tx1"/>
                </a:solidFill>
                <a:latin typeface="Malgun Gothic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sz="1800" b="1" dirty="0">
                <a:solidFill>
                  <a:schemeClr val="tx1"/>
                </a:solidFill>
                <a:latin typeface="Malgun Gothic" panose="020B0503020000020004" pitchFamily="50" charset="-127"/>
                <a:cs typeface="Times New Roman" panose="02020603050405020304" pitchFamily="18" charset="0"/>
              </a:rPr>
              <a:t>History</a:t>
            </a:r>
            <a:endParaRPr sz="1800" b="1" dirty="0">
              <a:solidFill>
                <a:schemeClr val="tx1"/>
              </a:solidFill>
              <a:latin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71" name="Table 71"/>
          <p:cNvGraphicFramePr/>
          <p:nvPr/>
        </p:nvGraphicFramePr>
        <p:xfrm>
          <a:off x="332932" y="632267"/>
          <a:ext cx="11463655" cy="5156835"/>
        </p:xfrm>
        <a:graphic>
          <a:graphicData uri="http://schemas.openxmlformats.org/drawingml/2006/table">
            <a:tbl>
              <a:tblPr firstRow="1"/>
              <a:tblGrid>
                <a:gridCol w="902618"/>
                <a:gridCol w="6387994"/>
                <a:gridCol w="1127051"/>
                <a:gridCol w="1190847"/>
                <a:gridCol w="925032"/>
                <a:gridCol w="930124"/>
              </a:tblGrid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900" b="1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버전</a:t>
                      </a:r>
                      <a:endParaRPr sz="900" b="1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1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900" b="1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내용</a:t>
                      </a:r>
                      <a:endParaRPr sz="900" b="1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1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ko-KR" altLang="en-US" sz="900" b="1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작성일</a:t>
                      </a:r>
                      <a:endParaRPr sz="900" b="1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1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900" b="1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작성자</a:t>
                      </a:r>
                      <a:endParaRPr sz="900" b="1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1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ko-KR" altLang="en-US" sz="900" b="1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검토일</a:t>
                      </a:r>
                      <a:endParaRPr sz="900" b="1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1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ko-KR" altLang="en-US" sz="900" b="1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검토자</a:t>
                      </a:r>
                      <a:endParaRPr sz="900" b="1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1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0.1.0</a:t>
                      </a:r>
                      <a:endParaRPr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  <a:defRPr sz="1800" b="0" i="0"/>
                      </a:pPr>
                      <a:r>
                        <a:rPr lang="ko-KR" alt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판매용 폰 번호 조회 웹 초안 작성</a:t>
                      </a:r>
                      <a:endParaRPr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2023.07.22</a:t>
                      </a:r>
                      <a:endParaRPr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ko-KR" alt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오정택</a:t>
                      </a:r>
                      <a:endParaRPr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4856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0.1.1</a:t>
                      </a:r>
                      <a:endParaRPr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kern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sym typeface="Helvetica"/>
                        </a:rPr>
                        <a:t>PL </a:t>
                      </a:r>
                      <a:r>
                        <a:rPr lang="ko-KR" altLang="en-US" sz="900" kern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sym typeface="Helvetica"/>
                        </a:rPr>
                        <a:t>검토 완료</a:t>
                      </a:r>
                      <a:endParaRPr lang="ko-KR" altLang="en-US"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2023.07.30</a:t>
                      </a:r>
                      <a:endParaRPr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ko-KR" alt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오정택</a:t>
                      </a:r>
                      <a:endParaRPr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0.1.2</a:t>
                      </a:r>
                      <a:endParaRPr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  <a:defRPr sz="1800" b="0" i="0"/>
                      </a:pPr>
                      <a:r>
                        <a:rPr lang="ko-KR" altLang="en-US" sz="9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화면 </a:t>
                      </a:r>
                      <a:r>
                        <a:rPr lang="en-US" altLang="ko-KR" sz="9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ID </a:t>
                      </a:r>
                      <a:r>
                        <a:rPr lang="ko-KR" altLang="en-US" sz="9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재정렬</a:t>
                      </a:r>
                      <a:endParaRPr lang="ko-KR" altLang="en-US"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  <a:defRPr sz="1800" b="0" i="0"/>
                      </a:pPr>
                      <a:r>
                        <a:rPr lang="ko-KR" alt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프로세스 재정렬</a:t>
                      </a:r>
                      <a:endParaRPr lang="ko-KR" altLang="en-US"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  <a:defRPr sz="1800" b="0" i="0"/>
                      </a:pPr>
                      <a:r>
                        <a:rPr lang="ko-KR" alt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관리자 화면 재정렬</a:t>
                      </a:r>
                      <a:endParaRPr lang="ko-KR" altLang="en-US"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b="0" i="0"/>
                      </a:pPr>
                      <a:r>
                        <a:rPr lang="ko-KR" altLang="en-US" sz="900" kern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sym typeface="Helvetica"/>
                        </a:rPr>
                        <a:t>화면 목록 정의</a:t>
                      </a:r>
                      <a:endParaRPr lang="ko-KR" altLang="en-US" sz="900" kern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sym typeface="Helvetic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b="0" i="0"/>
                      </a:pPr>
                      <a:r>
                        <a:rPr lang="ko-KR" altLang="en-US" sz="900" kern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sym typeface="Helvetica"/>
                        </a:rPr>
                        <a:t>리뷰 및 검토 완료</a:t>
                      </a:r>
                      <a:endParaRPr lang="ko-KR" altLang="en-US"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2023.07.31</a:t>
                      </a:r>
                      <a:endParaRPr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ko-KR" alt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오정택</a:t>
                      </a:r>
                      <a:endParaRPr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lang="en-US" sz="90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b="0" i="0"/>
                      </a:pPr>
                      <a:endParaRPr lang="en-US" altLang="ko-KR" sz="900" i="0" kern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lang="en-US" altLang="ko-KR" sz="90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altLang="ko-KR" sz="900" b="0" i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lang="en-US" altLang="ko-KR" sz="90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353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Font typeface="Arial" panose="020B0604020202020204" pitchFamily="34" charset="0"/>
                        <a:buNone/>
                      </a:pPr>
                      <a:endParaRPr kumimoji="0" lang="en-US" sz="9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kumimoji="0" lang="en-US" altLang="ko-KR" sz="9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kumimoji="0" lang="en-US" altLang="ko-KR" sz="9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lang="en-US" altLang="ko-KR"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+mn-ea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lang="ko-KR" altLang="en-US"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+mn-ea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lang="ko-KR" altLang="en-US"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+mn-ea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lang="ko-KR" altLang="en-US"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+mn-ea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kumimoji="0" sz="9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Font typeface="Arial" panose="020B0604020202020204" pitchFamily="34" charset="0"/>
                        <a:buNone/>
                      </a:pPr>
                      <a:endParaRPr kumimoji="0" lang="en-US" altLang="ko-KR" sz="9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kumimoji="0" sz="9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8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Font typeface="Arial" panose="020B0604020202020204" pitchFamily="34" charset="0"/>
                        <a:buNone/>
                      </a:pPr>
                      <a:endParaRPr kumimoji="0" sz="9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8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lang="en-US"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ko-KR" sz="800" b="0" i="0" dirty="0">
                        <a:solidFill>
                          <a:schemeClr val="bg1">
                            <a:lumMod val="50000"/>
                          </a:schemeClr>
                        </a:solidFill>
                        <a:highlight>
                          <a:srgbClr val="FFFF00"/>
                        </a:highlight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8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79"/>
          <p:cNvGraphicFramePr/>
          <p:nvPr/>
        </p:nvGraphicFramePr>
        <p:xfrm>
          <a:off x="9861790" y="605168"/>
          <a:ext cx="2286000" cy="5433060"/>
        </p:xfrm>
        <a:graphic>
          <a:graphicData uri="http://schemas.openxmlformats.org/drawingml/2006/table">
            <a:tbl>
              <a:tblPr/>
              <a:tblGrid>
                <a:gridCol w="302897"/>
                <a:gridCol w="1983103"/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판매 수수료 정산 페이지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최종 정산 실시간 검색창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1-1 </a:t>
                      </a:r>
                      <a:r>
                        <a:rPr lang="ko-KR" altLang="en-US" sz="800" b="1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판매자 이름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spc="-60" noProof="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spc="-60" noProof="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판매자 별로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1-2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기간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Default :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시작일</a:t>
                      </a: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/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종료일 모두 오늘 날짜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설정된 기간에 거래일이 포함되는 폰 번호 거래일 검색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조회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조건대로 데이터 생성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최종 정산 목록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No | Prefix Number | Category | Phone Number | Price(MYR/RM) | PRICE(KRW/WON) | Status | Owner Cost (MYR/RM) | Owner Cost (KRW/WON) | Transaction Date | Owner | Bank Account |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수수료 정산 율 노출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수수료 정산할 금액 합계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7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수수료 정산 완료 버튼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클릭 시 정산 완료 상태로 업로드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14672" y="3553"/>
            <a:ext cx="3519002" cy="459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Admin &gt; </a:t>
            </a:r>
            <a:r>
              <a:rPr lang="en-US" altLang="ko-KR" sz="800" b="0" i="0" u="none" strike="noStrike" dirty="0">
                <a:effectLst/>
                <a:latin typeface="Malgun Gothic" panose="020B0503020000020004" pitchFamily="50" charset="-127"/>
                <a:ea typeface="+mn-ea"/>
              </a:rPr>
              <a:t>Sales Commission </a:t>
            </a:r>
            <a:endParaRPr lang="en-US" altLang="ko-KR" sz="800" b="0" i="0" u="none" strike="noStrike" dirty="0">
              <a:effectLst/>
              <a:latin typeface="Malgun Gothic" panose="020B0503020000020004" pitchFamily="50" charset="-127"/>
              <a:ea typeface="+mn-ea"/>
            </a:endParaRPr>
          </a:p>
          <a:p>
            <a:pPr hangingPunct="0">
              <a:defRPr/>
            </a:pPr>
            <a:r>
              <a:rPr lang="en-US" altLang="ko-KR" sz="800" b="0" i="0" u="none" strike="noStrike" dirty="0">
                <a:effectLst/>
                <a:latin typeface="Malgun Gothic" panose="020B0503020000020004" pitchFamily="50" charset="-127"/>
                <a:ea typeface="+mn-ea"/>
              </a:rPr>
              <a:t>Settlement</a:t>
            </a:r>
            <a:endParaRPr lang="ko-KR" altLang="en-US" sz="800" b="0" i="0" u="none" strike="noStrike" dirty="0">
              <a:effectLst/>
              <a:latin typeface="Malgun Gothic" panose="020B0503020000020004" pitchFamily="50" charset="-127"/>
              <a:ea typeface="+mn-ea"/>
            </a:endParaRP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8848" y="669433"/>
            <a:ext cx="2254780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Sales Commission Settlement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sym typeface="Helvetica Neue"/>
              </a:rPr>
              <a:t>Sales Commission Settlement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/>
        </p:nvGraphicFramePr>
        <p:xfrm>
          <a:off x="676922" y="1528885"/>
          <a:ext cx="8727440" cy="3919220"/>
        </p:xfrm>
        <a:graphic>
          <a:graphicData uri="http://schemas.openxmlformats.org/drawingml/2006/table">
            <a:tbl>
              <a:tblPr firstRow="1" bandRow="1"/>
              <a:tblGrid>
                <a:gridCol w="354130"/>
                <a:gridCol w="604007"/>
                <a:gridCol w="705469"/>
                <a:gridCol w="780177"/>
                <a:gridCol w="702310"/>
                <a:gridCol w="792480"/>
                <a:gridCol w="591185"/>
                <a:gridCol w="692785"/>
                <a:gridCol w="824230"/>
                <a:gridCol w="884326"/>
                <a:gridCol w="922789"/>
                <a:gridCol w="873758"/>
              </a:tblGrid>
              <a:tr h="50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NO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PREFIX 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CATEGORY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PHONE </a:t>
                      </a:r>
                      <a:endParaRPr lang="en-US" altLang="ko-KR" sz="800" b="0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 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STATUS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COST 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 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COST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TRANSACTION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DATE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BANK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ACCOUNT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472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OTHER </a:t>
                      </a:r>
                      <a:endParaRPr kumimoji="0" lang="en-US" altLang="ko-K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010-5737-0741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45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13,500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2024-07-31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  <a:endParaRPr kumimoji="0" lang="en-US" altLang="ko-K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6201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10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012-3456-7890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5,400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15,300,000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2024-07-26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  <a:endParaRPr kumimoji="0" lang="en-US" altLang="ko-K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72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012-3456-7892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45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13,500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2024-07-24</a:t>
                      </a:r>
                      <a:endParaRPr kumimoji="0" lang="en-US" altLang="ko-K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  <a:endParaRPr kumimoji="0" lang="en-US" altLang="ko-K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72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2,610,000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2024-07-17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  <a:endParaRPr kumimoji="0" lang="en-US" altLang="ko-K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72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014-3355-5533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2,610,000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  <a:endParaRPr kumimoji="0" lang="en-US" altLang="ko-K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14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AABB </a:t>
                      </a:r>
                      <a:endParaRPr kumimoji="0" lang="en-US" altLang="ko-K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014-3355-5532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5,400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15,300,000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  <a:endParaRPr kumimoji="0" lang="en-US" altLang="ko-K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79498" y="1068463"/>
          <a:ext cx="4168160" cy="288255"/>
        </p:xfrm>
        <a:graphic>
          <a:graphicData uri="http://schemas.openxmlformats.org/drawingml/2006/table">
            <a:tbl>
              <a:tblPr firstRow="1" bandRow="1"/>
              <a:tblGrid>
                <a:gridCol w="654352"/>
                <a:gridCol w="3513808"/>
              </a:tblGrid>
              <a:tr h="2882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Owner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119"/>
          <p:cNvSpPr>
            <a:spLocks noChangeArrowheads="1"/>
          </p:cNvSpPr>
          <p:nvPr/>
        </p:nvSpPr>
        <p:spPr bwMode="auto">
          <a:xfrm>
            <a:off x="1335179" y="1122987"/>
            <a:ext cx="1664116" cy="19155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r>
              <a:rPr lang="ko-KR" altLang="en-US" sz="7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0" lang="en-US" altLang="ko-KR" sz="800" kern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James                             </a:t>
            </a:r>
            <a:r>
              <a:rPr kumimoji="0" lang="en-US" altLang="ko-KR" sz="700" kern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v</a:t>
            </a:r>
            <a:r>
              <a:rPr lang="ko-KR" altLang="en-US" sz="7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endParaRPr lang="ko-KR" altLang="en-US" sz="70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587227" y="142442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76921" y="2539497"/>
            <a:ext cx="8727647" cy="391188"/>
            <a:chOff x="179039" y="4218489"/>
            <a:chExt cx="2160713" cy="359347"/>
          </a:xfrm>
          <a:solidFill>
            <a:schemeClr val="bg1"/>
          </a:solidFill>
        </p:grpSpPr>
        <p:sp>
          <p:nvSpPr>
            <p:cNvPr id="27" name="직사각형 26"/>
            <p:cNvSpPr/>
            <p:nvPr/>
          </p:nvSpPr>
          <p:spPr>
            <a:xfrm>
              <a:off x="179039" y="4224737"/>
              <a:ext cx="2160000" cy="3530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29" name="자유형 61"/>
            <p:cNvSpPr/>
            <p:nvPr/>
          </p:nvSpPr>
          <p:spPr>
            <a:xfrm>
              <a:off x="179512" y="4218489"/>
              <a:ext cx="2160240" cy="265044"/>
            </a:xfrm>
            <a:custGeom>
              <a:avLst/>
              <a:gdLst>
                <a:gd name="connsiteX0" fmla="*/ 0 w 1928192"/>
                <a:gd name="connsiteY0" fmla="*/ 0 h 265044"/>
                <a:gd name="connsiteX1" fmla="*/ 622852 w 1928192"/>
                <a:gd name="connsiteY1" fmla="*/ 212035 h 265044"/>
                <a:gd name="connsiteX2" fmla="*/ 1305339 w 1928192"/>
                <a:gd name="connsiteY2" fmla="*/ 53009 h 265044"/>
                <a:gd name="connsiteX3" fmla="*/ 1928192 w 1928192"/>
                <a:gd name="connsiteY3" fmla="*/ 265044 h 26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192" h="265044">
                  <a:moveTo>
                    <a:pt x="0" y="0"/>
                  </a:moveTo>
                  <a:cubicBezTo>
                    <a:pt x="202648" y="101600"/>
                    <a:pt x="405296" y="203200"/>
                    <a:pt x="622852" y="212035"/>
                  </a:cubicBezTo>
                  <a:cubicBezTo>
                    <a:pt x="840408" y="220870"/>
                    <a:pt x="1087782" y="44174"/>
                    <a:pt x="1305339" y="53009"/>
                  </a:cubicBezTo>
                  <a:cubicBezTo>
                    <a:pt x="1522896" y="61844"/>
                    <a:pt x="1825488" y="231913"/>
                    <a:pt x="1928192" y="265044"/>
                  </a:cubicBez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sp>
        <p:nvSpPr>
          <p:cNvPr id="74" name="타원 73"/>
          <p:cNvSpPr/>
          <p:nvPr/>
        </p:nvSpPr>
        <p:spPr>
          <a:xfrm>
            <a:off x="587229" y="1015789"/>
            <a:ext cx="179387" cy="1566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77716" y="5719159"/>
            <a:ext cx="8727643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69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 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| </a:t>
            </a:r>
            <a:r>
              <a:rPr kumimoji="1" lang="en-US" altLang="ko-KR" sz="800" b="0" i="0" dirty="0">
                <a:solidFill>
                  <a:srgbClr val="C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1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 </a:t>
            </a:r>
            <a:endParaRPr kumimoji="1" lang="en-US" altLang="ko-KR" sz="800" b="0" i="0" dirty="0">
              <a:solidFill>
                <a:prstClr val="black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SC004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3261716" y="1059155"/>
          <a:ext cx="6165794" cy="302334"/>
        </p:xfrm>
        <a:graphic>
          <a:graphicData uri="http://schemas.openxmlformats.org/drawingml/2006/table">
            <a:tbl>
              <a:tblPr firstRow="1" bandRow="1"/>
              <a:tblGrid>
                <a:gridCol w="1012647"/>
                <a:gridCol w="5153147"/>
              </a:tblGrid>
              <a:tr h="3023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Date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grpSp>
        <p:nvGrpSpPr>
          <p:cNvPr id="50" name="그룹 49"/>
          <p:cNvGrpSpPr/>
          <p:nvPr/>
        </p:nvGrpSpPr>
        <p:grpSpPr>
          <a:xfrm>
            <a:off x="4276578" y="1108638"/>
            <a:ext cx="1687245" cy="215444"/>
            <a:chOff x="1712640" y="2541317"/>
            <a:chExt cx="2131424" cy="215444"/>
          </a:xfrm>
        </p:grpSpPr>
        <p:grpSp>
          <p:nvGrpSpPr>
            <p:cNvPr id="51" name="그룹 50"/>
            <p:cNvGrpSpPr/>
            <p:nvPr/>
          </p:nvGrpSpPr>
          <p:grpSpPr>
            <a:xfrm>
              <a:off x="1712640" y="2562875"/>
              <a:ext cx="950721" cy="180425"/>
              <a:chOff x="1712640" y="2562875"/>
              <a:chExt cx="950721" cy="180425"/>
            </a:xfrm>
          </p:grpSpPr>
          <p:sp>
            <p:nvSpPr>
              <p:cNvPr id="68" name="Text Box"/>
              <p:cNvSpPr/>
              <p:nvPr/>
            </p:nvSpPr>
            <p:spPr>
              <a:xfrm>
                <a:off x="1712640" y="2562875"/>
                <a:ext cx="752234" cy="18042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36000" rIns="108000" bIns="36000" numCol="1" spcCol="0" rtlCol="0" fromWordArt="0" anchor="ctr" anchorCtr="0" forceAA="0" compatLnSpc="1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  <p:sp>
            <p:nvSpPr>
              <p:cNvPr id="69" name="Date Picker Icon"/>
              <p:cNvSpPr>
                <a:spLocks noEditPoint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2512097" y="2576030"/>
                <a:ext cx="151264" cy="154119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2617027" y="2541317"/>
              <a:ext cx="261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800" b="0" i="0" u="none" strike="noStrike" kern="0" cap="none" spc="-7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Helvetica Neue"/>
                  <a:sym typeface="Helvetica Neue"/>
                </a:rPr>
                <a:t>~ </a:t>
              </a:r>
              <a:endParaRPr kumimoji="0" lang="ko-KR" altLang="en-US" sz="800" b="0" i="0" u="none" strike="noStrike" kern="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2893343" y="2562875"/>
              <a:ext cx="950721" cy="180425"/>
              <a:chOff x="1712640" y="2562875"/>
              <a:chExt cx="950721" cy="180425"/>
            </a:xfrm>
          </p:grpSpPr>
          <p:sp>
            <p:nvSpPr>
              <p:cNvPr id="66" name="Text Box"/>
              <p:cNvSpPr/>
              <p:nvPr/>
            </p:nvSpPr>
            <p:spPr>
              <a:xfrm>
                <a:off x="1712640" y="2562875"/>
                <a:ext cx="752234" cy="18042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36000" rIns="108000" bIns="36000" numCol="1" spcCol="0" rtlCol="0" fromWordArt="0" anchor="ctr" anchorCtr="0" forceAA="0" compatLnSpc="1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  <p:sp>
            <p:nvSpPr>
              <p:cNvPr id="67" name="Date Picker Icon"/>
              <p:cNvSpPr>
                <a:spLocks noEditPoint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2512097" y="2576030"/>
                <a:ext cx="151264" cy="154119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</p:grpSp>
      </p:grpSp>
      <p:sp>
        <p:nvSpPr>
          <p:cNvPr id="72" name="직사각형 71"/>
          <p:cNvSpPr/>
          <p:nvPr/>
        </p:nvSpPr>
        <p:spPr>
          <a:xfrm>
            <a:off x="4262843" y="1010470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1" name="Rectangle 89"/>
          <p:cNvSpPr>
            <a:spLocks noChangeArrowheads="1"/>
          </p:cNvSpPr>
          <p:nvPr/>
        </p:nvSpPr>
        <p:spPr bwMode="auto">
          <a:xfrm>
            <a:off x="4399280" y="6158865"/>
            <a:ext cx="1250950" cy="303530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Settlement Completed</a:t>
            </a:r>
            <a:endParaRPr lang="ko-KR" altLang="en-US" sz="8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309554" y="6068412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7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" name="Rectangle 91"/>
          <p:cNvSpPr>
            <a:spLocks noChangeArrowheads="1"/>
          </p:cNvSpPr>
          <p:nvPr/>
        </p:nvSpPr>
        <p:spPr bwMode="auto">
          <a:xfrm>
            <a:off x="8337856" y="1104542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Search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4" name="Rectangle 91"/>
          <p:cNvSpPr>
            <a:spLocks noChangeArrowheads="1"/>
          </p:cNvSpPr>
          <p:nvPr/>
        </p:nvSpPr>
        <p:spPr bwMode="auto">
          <a:xfrm>
            <a:off x="8897788" y="1108638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Reset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275959" y="982370"/>
            <a:ext cx="189039" cy="182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850400" y="999651"/>
            <a:ext cx="174292" cy="1828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5" name="타원 23"/>
          <p:cNvSpPr/>
          <p:nvPr/>
        </p:nvSpPr>
        <p:spPr>
          <a:xfrm>
            <a:off x="7021392" y="5528804"/>
            <a:ext cx="179387" cy="159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7" name="타원 17"/>
          <p:cNvSpPr/>
          <p:nvPr/>
        </p:nvSpPr>
        <p:spPr>
          <a:xfrm>
            <a:off x="8290066" y="5529249"/>
            <a:ext cx="179387" cy="159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8382635" y="5502275"/>
            <a:ext cx="1080135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ko-KR" sz="800" dirty="0">
                <a:sym typeface="+mn-ea"/>
              </a:rPr>
              <a:t>(Total Own: 32,098)</a:t>
            </a:r>
            <a:endParaRPr lang="en-US" sz="800"/>
          </a:p>
        </p:txBody>
      </p:sp>
      <p:sp>
        <p:nvSpPr>
          <p:cNvPr id="30" name="Text Box 29"/>
          <p:cNvSpPr txBox="1"/>
          <p:nvPr/>
        </p:nvSpPr>
        <p:spPr>
          <a:xfrm>
            <a:off x="7109460" y="5502275"/>
            <a:ext cx="1236980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ko-KR" sz="800" dirty="0">
                <a:sym typeface="+mn-ea"/>
              </a:rPr>
              <a:t>(Settlement Rate: 10%)</a:t>
            </a:r>
            <a:endParaRPr lang="en-US" sz="800"/>
          </a:p>
        </p:txBody>
      </p:sp>
      <p:sp>
        <p:nvSpPr>
          <p:cNvPr id="23" name="직사각형 71"/>
          <p:cNvSpPr/>
          <p:nvPr/>
        </p:nvSpPr>
        <p:spPr>
          <a:xfrm>
            <a:off x="1326603" y="986975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Sales 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Commission Settlement Completed</a:t>
            </a:r>
            <a:endParaRPr lang="en-US" altLang="ko-KR" sz="2800" b="1" kern="1200" dirty="0">
              <a:solidFill>
                <a:prstClr val="white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판매 수수료 정산 완료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  <a:endParaRPr lang="en-US" altLang="ko-KR" sz="2800" b="1" kern="1200" dirty="0">
              <a:solidFill>
                <a:prstClr val="white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-SC005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79"/>
          <p:cNvGraphicFramePr/>
          <p:nvPr/>
        </p:nvGraphicFramePr>
        <p:xfrm>
          <a:off x="9861790" y="605168"/>
          <a:ext cx="2286000" cy="4669790"/>
        </p:xfrm>
        <a:graphic>
          <a:graphicData uri="http://schemas.openxmlformats.org/drawingml/2006/table">
            <a:tbl>
              <a:tblPr/>
              <a:tblGrid>
                <a:gridCol w="302897"/>
                <a:gridCol w="1983103"/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판매 수수료 정산 완료 페이지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최종 정산 실시간 검색창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1-1 </a:t>
                      </a:r>
                      <a:r>
                        <a:rPr lang="ko-KR" altLang="en-US" sz="800" b="1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판매자 이름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spc="-60" noProof="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spc="-60" noProof="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판매자 별로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1-2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기간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Default :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시작일</a:t>
                      </a: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/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종료일 모두 오늘 날짜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설정된 기간에 거래일이 포함되는 폰 번호 거래일 검색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조회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조건대로 데이터 생성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최종 정산 목록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No | Prefix Number | Category | Phone Number | Price(MYR/RM) | PRICE(KRW/WON) | Status | Owner Cost (MYR/RM) | Owner Cost (KRW/WON) | Transaction Date | Owner | Bank Account |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수수료 정산 율 노출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수수료 정산할 금액 합계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36499" y="-542"/>
            <a:ext cx="3519002" cy="459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Seller &gt; Sales </a:t>
            </a:r>
            <a:r>
              <a:rPr lang="en-US" altLang="ko-KR" sz="800" b="0" i="0" u="none" strike="noStrike" dirty="0">
                <a:effectLst/>
                <a:latin typeface="Malgun Gothic" panose="020B0503020000020004" pitchFamily="50" charset="-127"/>
                <a:ea typeface="+mn-ea"/>
              </a:rPr>
              <a:t>Commission Settlement Completed</a:t>
            </a:r>
            <a:endParaRPr lang="ko-KR" altLang="en-US" sz="800" b="0" i="0" u="none" strike="noStrike" dirty="0">
              <a:effectLst/>
              <a:latin typeface="Malgun Gothic" panose="020B0503020000020004" pitchFamily="50" charset="-127"/>
              <a:ea typeface="+mn-ea"/>
            </a:endParaRP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84978" y="607838"/>
            <a:ext cx="3107578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Sales Commission Settlement Completed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134843" y="-13349"/>
            <a:ext cx="1775334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sym typeface="Helvetica Neue"/>
              </a:rPr>
              <a:t>Sales Commission Settlement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sym typeface="Helvetica Neue"/>
            </a:endParaRPr>
          </a:p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sym typeface="Helvetica Neue"/>
              </a:rPr>
              <a:t>Completed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/>
        </p:nvGraphicFramePr>
        <p:xfrm>
          <a:off x="676922" y="1530555"/>
          <a:ext cx="8727440" cy="3956050"/>
        </p:xfrm>
        <a:graphic>
          <a:graphicData uri="http://schemas.openxmlformats.org/drawingml/2006/table">
            <a:tbl>
              <a:tblPr firstRow="1" bandRow="1"/>
              <a:tblGrid>
                <a:gridCol w="354130"/>
                <a:gridCol w="604007"/>
                <a:gridCol w="696286"/>
                <a:gridCol w="746621"/>
                <a:gridCol w="656590"/>
                <a:gridCol w="766445"/>
                <a:gridCol w="715645"/>
                <a:gridCol w="692785"/>
                <a:gridCol w="809357"/>
                <a:gridCol w="889233"/>
                <a:gridCol w="922789"/>
                <a:gridCol w="873758"/>
              </a:tblGrid>
              <a:tr h="49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NO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PREFIX 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CATEGORY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PHONE</a:t>
                      </a:r>
                      <a:endParaRPr lang="en-US" altLang="ko-KR" sz="800" b="0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NUMBER</a:t>
                      </a:r>
                      <a:endParaRPr lang="ko-KR" altLang="en-US" sz="800" b="0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 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 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STATUS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 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COST 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 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COST 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TRANSACTION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DATE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BANK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ACCOUNT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OTHER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010-5737-0741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45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13,500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2024-07-31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  <a:endParaRPr kumimoji="0" lang="en-US" altLang="ko-K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10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012-3456-7890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5,400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15,300,000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2024-07-26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  <a:endParaRPr kumimoji="0" lang="en-US" altLang="ko-K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012-3456-7892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45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13,500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2024-07-24</a:t>
                      </a:r>
                      <a:endParaRPr kumimoji="0" lang="en-US" altLang="ko-K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  <a:endParaRPr kumimoji="0" lang="en-US" altLang="ko-K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2,610,000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2024-07-17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  <a:endParaRPr kumimoji="0" lang="en-US" altLang="ko-K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014-3355-5533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2,610,000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  <a:endParaRPr kumimoji="0" lang="en-US" altLang="ko-K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14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AABB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014-3355-5532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5,400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15,300,000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  <a:endParaRPr kumimoji="0" lang="en-US" altLang="ko-K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4" name="타원 123"/>
          <p:cNvSpPr/>
          <p:nvPr/>
        </p:nvSpPr>
        <p:spPr>
          <a:xfrm>
            <a:off x="561077" y="1435296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73735" y="2539365"/>
            <a:ext cx="8727440" cy="419100"/>
            <a:chOff x="179039" y="4218489"/>
            <a:chExt cx="2160713" cy="359347"/>
          </a:xfrm>
          <a:solidFill>
            <a:schemeClr val="bg1"/>
          </a:solidFill>
        </p:grpSpPr>
        <p:sp>
          <p:nvSpPr>
            <p:cNvPr id="27" name="직사각형 26"/>
            <p:cNvSpPr/>
            <p:nvPr/>
          </p:nvSpPr>
          <p:spPr>
            <a:xfrm>
              <a:off x="179039" y="4224737"/>
              <a:ext cx="2160000" cy="3530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29" name="자유형 61"/>
            <p:cNvSpPr/>
            <p:nvPr/>
          </p:nvSpPr>
          <p:spPr>
            <a:xfrm>
              <a:off x="179512" y="4218489"/>
              <a:ext cx="2160240" cy="265044"/>
            </a:xfrm>
            <a:custGeom>
              <a:avLst/>
              <a:gdLst>
                <a:gd name="connsiteX0" fmla="*/ 0 w 1928192"/>
                <a:gd name="connsiteY0" fmla="*/ 0 h 265044"/>
                <a:gd name="connsiteX1" fmla="*/ 622852 w 1928192"/>
                <a:gd name="connsiteY1" fmla="*/ 212035 h 265044"/>
                <a:gd name="connsiteX2" fmla="*/ 1305339 w 1928192"/>
                <a:gd name="connsiteY2" fmla="*/ 53009 h 265044"/>
                <a:gd name="connsiteX3" fmla="*/ 1928192 w 1928192"/>
                <a:gd name="connsiteY3" fmla="*/ 265044 h 26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192" h="265044">
                  <a:moveTo>
                    <a:pt x="0" y="0"/>
                  </a:moveTo>
                  <a:cubicBezTo>
                    <a:pt x="202648" y="101600"/>
                    <a:pt x="405296" y="203200"/>
                    <a:pt x="622852" y="212035"/>
                  </a:cubicBezTo>
                  <a:cubicBezTo>
                    <a:pt x="840408" y="220870"/>
                    <a:pt x="1087782" y="44174"/>
                    <a:pt x="1305339" y="53009"/>
                  </a:cubicBezTo>
                  <a:cubicBezTo>
                    <a:pt x="1522896" y="61844"/>
                    <a:pt x="1825488" y="231913"/>
                    <a:pt x="1928192" y="265044"/>
                  </a:cubicBez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76922" y="5880507"/>
            <a:ext cx="8727643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69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 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| </a:t>
            </a:r>
            <a:r>
              <a:rPr kumimoji="1" lang="en-US" altLang="ko-KR" sz="800" b="0" i="0" dirty="0">
                <a:solidFill>
                  <a:srgbClr val="C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1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 </a:t>
            </a:r>
            <a:endParaRPr kumimoji="1" lang="en-US" altLang="ko-KR" sz="800" b="0" i="0" dirty="0">
              <a:solidFill>
                <a:prstClr val="black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SC005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5" name="타원 23"/>
          <p:cNvSpPr/>
          <p:nvPr/>
        </p:nvSpPr>
        <p:spPr>
          <a:xfrm>
            <a:off x="7039172" y="5528804"/>
            <a:ext cx="179387" cy="159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6" name="타원 17"/>
          <p:cNvSpPr/>
          <p:nvPr/>
        </p:nvSpPr>
        <p:spPr>
          <a:xfrm>
            <a:off x="8307846" y="5529249"/>
            <a:ext cx="179387" cy="159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8400415" y="5502275"/>
            <a:ext cx="1057910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ko-KR" sz="800" dirty="0">
                <a:sym typeface="+mn-ea"/>
              </a:rPr>
              <a:t>(Total Own: 32098)</a:t>
            </a:r>
            <a:endParaRPr lang="en-US" sz="800"/>
          </a:p>
        </p:txBody>
      </p:sp>
      <p:sp>
        <p:nvSpPr>
          <p:cNvPr id="30" name="Text Box 29"/>
          <p:cNvSpPr txBox="1"/>
          <p:nvPr/>
        </p:nvSpPr>
        <p:spPr>
          <a:xfrm>
            <a:off x="7127240" y="5502275"/>
            <a:ext cx="1236980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ko-KR" sz="800" dirty="0">
                <a:sym typeface="+mn-ea"/>
              </a:rPr>
              <a:t>(Settlement Rate: 10%)</a:t>
            </a:r>
            <a:endParaRPr lang="en-US" sz="800"/>
          </a:p>
        </p:txBody>
      </p:sp>
      <p:graphicFrame>
        <p:nvGraphicFramePr>
          <p:cNvPr id="31" name="표 5"/>
          <p:cNvGraphicFramePr>
            <a:graphicFrameLocks noGrp="1"/>
          </p:cNvGraphicFramePr>
          <p:nvPr/>
        </p:nvGraphicFramePr>
        <p:xfrm>
          <a:off x="679498" y="1068463"/>
          <a:ext cx="4168160" cy="288255"/>
        </p:xfrm>
        <a:graphic>
          <a:graphicData uri="http://schemas.openxmlformats.org/drawingml/2006/table">
            <a:tbl>
              <a:tblPr firstRow="1" bandRow="1"/>
              <a:tblGrid>
                <a:gridCol w="654352"/>
                <a:gridCol w="3513808"/>
              </a:tblGrid>
              <a:tr h="2882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Owner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32" name="Rectangle 119"/>
          <p:cNvSpPr>
            <a:spLocks noChangeArrowheads="1"/>
          </p:cNvSpPr>
          <p:nvPr/>
        </p:nvSpPr>
        <p:spPr bwMode="auto">
          <a:xfrm>
            <a:off x="1335179" y="1122987"/>
            <a:ext cx="1664116" cy="19155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r>
              <a:rPr lang="ko-KR" altLang="en-US" sz="7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0" lang="en-US" altLang="ko-KR" sz="800" kern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James                             </a:t>
            </a:r>
            <a:r>
              <a:rPr kumimoji="0" lang="en-US" altLang="ko-KR" sz="700" kern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v</a:t>
            </a:r>
            <a:r>
              <a:rPr lang="ko-KR" altLang="en-US" sz="7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endParaRPr lang="ko-KR" altLang="en-US" sz="70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87229" y="1015789"/>
            <a:ext cx="179387" cy="1566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33" name="표 12"/>
          <p:cNvGraphicFramePr>
            <a:graphicFrameLocks noGrp="1"/>
          </p:cNvGraphicFramePr>
          <p:nvPr/>
        </p:nvGraphicFramePr>
        <p:xfrm>
          <a:off x="3261716" y="1059155"/>
          <a:ext cx="6165794" cy="302334"/>
        </p:xfrm>
        <a:graphic>
          <a:graphicData uri="http://schemas.openxmlformats.org/drawingml/2006/table">
            <a:tbl>
              <a:tblPr firstRow="1" bandRow="1"/>
              <a:tblGrid>
                <a:gridCol w="1012647"/>
                <a:gridCol w="5153147"/>
              </a:tblGrid>
              <a:tr h="3023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Date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grpSp>
        <p:nvGrpSpPr>
          <p:cNvPr id="50" name="그룹 49"/>
          <p:cNvGrpSpPr/>
          <p:nvPr/>
        </p:nvGrpSpPr>
        <p:grpSpPr>
          <a:xfrm>
            <a:off x="4276578" y="1108638"/>
            <a:ext cx="1687245" cy="215444"/>
            <a:chOff x="1712640" y="2541317"/>
            <a:chExt cx="2131424" cy="215444"/>
          </a:xfrm>
        </p:grpSpPr>
        <p:grpSp>
          <p:nvGrpSpPr>
            <p:cNvPr id="51" name="그룹 50"/>
            <p:cNvGrpSpPr/>
            <p:nvPr/>
          </p:nvGrpSpPr>
          <p:grpSpPr>
            <a:xfrm>
              <a:off x="1712640" y="2562875"/>
              <a:ext cx="950721" cy="180425"/>
              <a:chOff x="1712640" y="2562875"/>
              <a:chExt cx="950721" cy="180425"/>
            </a:xfrm>
          </p:grpSpPr>
          <p:sp>
            <p:nvSpPr>
              <p:cNvPr id="68" name="Text Box"/>
              <p:cNvSpPr/>
              <p:nvPr/>
            </p:nvSpPr>
            <p:spPr>
              <a:xfrm>
                <a:off x="1712640" y="2562875"/>
                <a:ext cx="752234" cy="18042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36000" rIns="108000" bIns="36000" numCol="1" spcCol="0" rtlCol="0" fromWordArt="0" anchor="ctr" anchorCtr="0" forceAA="0" compatLnSpc="1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  <p:sp>
            <p:nvSpPr>
              <p:cNvPr id="69" name="Date Picker Icon"/>
              <p:cNvSpPr>
                <a:spLocks noEditPoint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2512097" y="2576030"/>
                <a:ext cx="151264" cy="154119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2617027" y="2541317"/>
              <a:ext cx="261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800" b="0" i="0" u="none" strike="noStrike" kern="0" cap="none" spc="-7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Helvetica Neue"/>
                  <a:sym typeface="Helvetica Neue"/>
                </a:rPr>
                <a:t>~ </a:t>
              </a:r>
              <a:endParaRPr kumimoji="0" lang="ko-KR" altLang="en-US" sz="800" b="0" i="0" u="none" strike="noStrike" kern="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2893343" y="2562875"/>
              <a:ext cx="950721" cy="180425"/>
              <a:chOff x="1712640" y="2562875"/>
              <a:chExt cx="950721" cy="180425"/>
            </a:xfrm>
          </p:grpSpPr>
          <p:sp>
            <p:nvSpPr>
              <p:cNvPr id="66" name="Text Box"/>
              <p:cNvSpPr/>
              <p:nvPr/>
            </p:nvSpPr>
            <p:spPr>
              <a:xfrm>
                <a:off x="1712640" y="2562875"/>
                <a:ext cx="752234" cy="18042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36000" rIns="108000" bIns="36000" numCol="1" spcCol="0" rtlCol="0" fromWordArt="0" anchor="ctr" anchorCtr="0" forceAA="0" compatLnSpc="1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  <p:sp>
            <p:nvSpPr>
              <p:cNvPr id="67" name="Date Picker Icon"/>
              <p:cNvSpPr>
                <a:spLocks noEditPoint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2512097" y="2576030"/>
                <a:ext cx="151264" cy="154119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</p:grpSp>
      </p:grpSp>
      <p:sp>
        <p:nvSpPr>
          <p:cNvPr id="72" name="직사각형 71"/>
          <p:cNvSpPr/>
          <p:nvPr/>
        </p:nvSpPr>
        <p:spPr>
          <a:xfrm>
            <a:off x="4262843" y="1010470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34" name="Rectangle 91"/>
          <p:cNvSpPr>
            <a:spLocks noChangeArrowheads="1"/>
          </p:cNvSpPr>
          <p:nvPr/>
        </p:nvSpPr>
        <p:spPr bwMode="auto">
          <a:xfrm>
            <a:off x="8337856" y="1104542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Search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35" name="Rectangle 91"/>
          <p:cNvSpPr>
            <a:spLocks noChangeArrowheads="1"/>
          </p:cNvSpPr>
          <p:nvPr/>
        </p:nvSpPr>
        <p:spPr bwMode="auto">
          <a:xfrm>
            <a:off x="8897788" y="1108638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Reset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36" name="타원 4"/>
          <p:cNvSpPr/>
          <p:nvPr/>
        </p:nvSpPr>
        <p:spPr>
          <a:xfrm>
            <a:off x="8275959" y="982370"/>
            <a:ext cx="189039" cy="182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7" name="타원 9"/>
          <p:cNvSpPr/>
          <p:nvPr/>
        </p:nvSpPr>
        <p:spPr>
          <a:xfrm>
            <a:off x="8850400" y="999651"/>
            <a:ext cx="174292" cy="1828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8" name="직사각형 71"/>
          <p:cNvSpPr/>
          <p:nvPr/>
        </p:nvSpPr>
        <p:spPr>
          <a:xfrm>
            <a:off x="1326603" y="986975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Personal Data</a:t>
            </a:r>
            <a:endParaRPr lang="en-US" altLang="ko-KR" sz="2800" b="1" kern="1200" dirty="0">
              <a:solidFill>
                <a:prstClr val="white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개인정보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2800" b="1" kern="1200" dirty="0">
              <a:solidFill>
                <a:prstClr val="white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POP005-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14672" y="56893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Personal Data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1003" y="1848064"/>
            <a:ext cx="1111839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Personal Data</a:t>
            </a:r>
            <a:endParaRPr lang="en-US" altLang="ko-KR" sz="1200" b="1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Personal Data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5006925" y="4245295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Submit</a:t>
            </a:r>
            <a:endParaRPr lang="ko-KR" altLang="en-US" sz="8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4153692" y="4245295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Cancel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3" name="Rectangle 133"/>
          <p:cNvSpPr>
            <a:spLocks noChangeArrowheads="1"/>
          </p:cNvSpPr>
          <p:nvPr/>
        </p:nvSpPr>
        <p:spPr bwMode="auto">
          <a:xfrm>
            <a:off x="5096619" y="2415632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JAMES</a:t>
            </a:r>
            <a:endParaRPr kumimoji="0" lang="en-US" altLang="ko-KR" sz="800" kern="0" dirty="0">
              <a:solidFill>
                <a:schemeClr val="bg2">
                  <a:lumMod val="50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Rectangle 133"/>
          <p:cNvSpPr>
            <a:spLocks noChangeArrowheads="1"/>
          </p:cNvSpPr>
          <p:nvPr/>
        </p:nvSpPr>
        <p:spPr bwMode="auto">
          <a:xfrm>
            <a:off x="5096619" y="3199871"/>
            <a:ext cx="1440000" cy="22629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JAMES</a:t>
            </a:r>
            <a:endParaRPr kumimoji="0" lang="ko-KR" altLang="en-US" sz="800" kern="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Rectangle 133"/>
          <p:cNvSpPr>
            <a:spLocks noChangeArrowheads="1"/>
          </p:cNvSpPr>
          <p:nvPr/>
        </p:nvSpPr>
        <p:spPr bwMode="auto">
          <a:xfrm>
            <a:off x="5088230" y="2804833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010-2919-9192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2809989" y="1612585"/>
            <a:ext cx="4260114" cy="315236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Rectangle 133"/>
          <p:cNvSpPr>
            <a:spLocks noChangeArrowheads="1"/>
          </p:cNvSpPr>
          <p:nvPr/>
        </p:nvSpPr>
        <p:spPr bwMode="auto">
          <a:xfrm>
            <a:off x="3490534" y="2415632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Username(ID):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Rectangle 133"/>
          <p:cNvSpPr>
            <a:spLocks noChangeArrowheads="1"/>
          </p:cNvSpPr>
          <p:nvPr/>
        </p:nvSpPr>
        <p:spPr bwMode="auto">
          <a:xfrm>
            <a:off x="3490534" y="3199871"/>
            <a:ext cx="1440000" cy="226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Owner Name: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1" name="Rectangle 133"/>
          <p:cNvSpPr>
            <a:spLocks noChangeArrowheads="1"/>
          </p:cNvSpPr>
          <p:nvPr/>
        </p:nvSpPr>
        <p:spPr bwMode="auto">
          <a:xfrm>
            <a:off x="3482145" y="2815124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Contact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1876" y="1606243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998536" y="2689422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006925" y="3062818"/>
            <a:ext cx="179387" cy="1895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008376" y="2286327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047344" y="412242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993621" y="411485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28" name="Table 679"/>
          <p:cNvGraphicFramePr/>
          <p:nvPr/>
        </p:nvGraphicFramePr>
        <p:xfrm>
          <a:off x="9861198" y="605168"/>
          <a:ext cx="2286000" cy="3093180"/>
        </p:xfrm>
        <a:graphic>
          <a:graphicData uri="http://schemas.openxmlformats.org/drawingml/2006/table">
            <a:tbl>
              <a:tblPr/>
              <a:tblGrid>
                <a:gridCol w="302897"/>
                <a:gridCol w="1983103"/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개인정보 수정</a:t>
                      </a:r>
                      <a:r>
                        <a:rPr lang="en-US" altLang="ko-KR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 </a:t>
                      </a: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계정이름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노출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연락처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노출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이름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노출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은행 계좌번호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노출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제출 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개인정보로 변경</a:t>
                      </a:r>
                      <a:endParaRPr kumimoji="1" lang="ko-KR" altLang="en-US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75822" y="49792"/>
            <a:ext cx="669702" cy="212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POP005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7" name="Rectangle 133"/>
          <p:cNvSpPr>
            <a:spLocks noChangeArrowheads="1"/>
          </p:cNvSpPr>
          <p:nvPr/>
        </p:nvSpPr>
        <p:spPr bwMode="auto">
          <a:xfrm>
            <a:off x="5088230" y="3570016"/>
            <a:ext cx="1440000" cy="34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SHINHAN BANK</a:t>
            </a:r>
            <a:endParaRPr kumimoji="0" lang="en-US" altLang="ko-KR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XXX-XXX-XXXXXX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9" name="Rectangle 133"/>
          <p:cNvSpPr>
            <a:spLocks noChangeArrowheads="1"/>
          </p:cNvSpPr>
          <p:nvPr/>
        </p:nvSpPr>
        <p:spPr bwMode="auto">
          <a:xfrm>
            <a:off x="3493404" y="3570017"/>
            <a:ext cx="1440000" cy="3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Bank Account: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001591" y="3465417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cxnSp>
        <p:nvCxnSpPr>
          <p:cNvPr id="6" name="직선 연결선 68"/>
          <p:cNvCxnSpPr/>
          <p:nvPr/>
        </p:nvCxnSpPr>
        <p:spPr>
          <a:xfrm>
            <a:off x="3129915" y="2192020"/>
            <a:ext cx="3752850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660" y="2413658"/>
            <a:ext cx="12192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Change Password</a:t>
            </a:r>
            <a:endParaRPr lang="en-US" altLang="ko-KR" sz="2800" b="1" kern="1200" dirty="0">
              <a:solidFill>
                <a:prstClr val="white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비밀번호 변경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2800" b="1" kern="1200" dirty="0">
              <a:solidFill>
                <a:prstClr val="white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-POP006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14672" y="56893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Change Password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3467" y="2544252"/>
            <a:ext cx="1387555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Change Password</a:t>
            </a:r>
            <a:endParaRPr lang="en-US" altLang="ko-KR" sz="1200" b="1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Change Password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Rectangle 133"/>
          <p:cNvSpPr>
            <a:spLocks noChangeArrowheads="1"/>
          </p:cNvSpPr>
          <p:nvPr/>
        </p:nvSpPr>
        <p:spPr bwMode="auto">
          <a:xfrm>
            <a:off x="5082210" y="3141606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2809875" y="2368550"/>
            <a:ext cx="4326255" cy="20777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Rectangle 133"/>
          <p:cNvSpPr>
            <a:spLocks noChangeArrowheads="1"/>
          </p:cNvSpPr>
          <p:nvPr/>
        </p:nvSpPr>
        <p:spPr bwMode="auto">
          <a:xfrm>
            <a:off x="3476125" y="3141606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New Password: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Rectangle 89"/>
          <p:cNvSpPr>
            <a:spLocks noChangeArrowheads="1"/>
          </p:cNvSpPr>
          <p:nvPr/>
        </p:nvSpPr>
        <p:spPr bwMode="auto">
          <a:xfrm>
            <a:off x="4916125" y="3736976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Submit</a:t>
            </a:r>
            <a:endParaRPr lang="ko-KR" altLang="en-US" sz="8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Rectangle 89"/>
          <p:cNvSpPr>
            <a:spLocks noChangeArrowheads="1"/>
          </p:cNvSpPr>
          <p:nvPr/>
        </p:nvSpPr>
        <p:spPr bwMode="auto">
          <a:xfrm>
            <a:off x="4062892" y="3736976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Cancel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43413" y="2360495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993967" y="304536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31" name="Table 679"/>
          <p:cNvGraphicFramePr/>
          <p:nvPr/>
        </p:nvGraphicFramePr>
        <p:xfrm>
          <a:off x="9861198" y="605168"/>
          <a:ext cx="2286000" cy="2670986"/>
        </p:xfrm>
        <a:graphic>
          <a:graphicData uri="http://schemas.openxmlformats.org/drawingml/2006/table">
            <a:tbl>
              <a:tblPr/>
              <a:tblGrid>
                <a:gridCol w="302897"/>
                <a:gridCol w="1983103"/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비밀번호 변경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새로운 비밀번호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제출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비밀번호로 변경</a:t>
                      </a:r>
                      <a:endParaRPr kumimoji="1" lang="ko-KR" altLang="en-US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2" name="타원 31"/>
          <p:cNvSpPr/>
          <p:nvPr/>
        </p:nvSpPr>
        <p:spPr>
          <a:xfrm>
            <a:off x="3969848" y="364640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916125" y="363883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5822" y="49792"/>
            <a:ext cx="669702" cy="212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POP006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cxnSp>
        <p:nvCxnSpPr>
          <p:cNvPr id="7" name="직선 연결선 68"/>
          <p:cNvCxnSpPr/>
          <p:nvPr/>
        </p:nvCxnSpPr>
        <p:spPr>
          <a:xfrm>
            <a:off x="3207385" y="2927985"/>
            <a:ext cx="3752850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13658"/>
            <a:ext cx="12192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zh-CN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Logout</a:t>
            </a:r>
            <a:endParaRPr lang="en-US" altLang="zh-CN" sz="2800" b="1" kern="1200" dirty="0">
              <a:solidFill>
                <a:prstClr val="white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로그아웃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  <a:endParaRPr lang="en-US" altLang="ko-KR" sz="2800" b="1" kern="1200" dirty="0">
              <a:solidFill>
                <a:prstClr val="white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-POP007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14672" y="56893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Logout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zh-CN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Logout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806190" y="2649855"/>
            <a:ext cx="2422525" cy="1473835"/>
            <a:chOff x="9811504" y="5761035"/>
            <a:chExt cx="2079460" cy="1101411"/>
          </a:xfrm>
        </p:grpSpPr>
        <p:sp>
          <p:nvSpPr>
            <p:cNvPr id="20" name="직사각형 19"/>
            <p:cNvSpPr/>
            <p:nvPr/>
          </p:nvSpPr>
          <p:spPr>
            <a:xfrm>
              <a:off x="9848945" y="5976107"/>
              <a:ext cx="2042019" cy="88633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miter lim="800000"/>
            </a:ln>
            <a:effectLst/>
          </p:spPr>
          <p:txBody>
            <a:bodyPr wrap="none" lIns="92059" tIns="46030" rIns="92059" bIns="4603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811504" y="6196639"/>
              <a:ext cx="2024408" cy="158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algn="ctr" latinLnBrk="1" hangingPunct="0"/>
              <a:r>
                <a:rPr lang="en-US" altLang="ko-KR" sz="800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sym typeface="Helvetica Neue"/>
                </a:rPr>
                <a:t>Do you confirm to log out?</a:t>
              </a:r>
              <a:endParaRPr lang="en-US" altLang="ko-KR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841313" y="5761035"/>
              <a:ext cx="2042019" cy="22052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miter lim="800000"/>
            </a:ln>
            <a:effectLst/>
          </p:spPr>
          <p:txBody>
            <a:bodyPr wrap="none" lIns="92059" tIns="46030" rIns="92059" bIns="4603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1C3D62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Helvetica Neue"/>
                  <a:sym typeface="Helvetica Neue"/>
                </a:rPr>
                <a:t>X</a:t>
              </a:r>
              <a:endParaRPr kumimoji="1" lang="ko-KR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endParaRPr>
            </a:p>
          </p:txBody>
        </p:sp>
        <p:sp>
          <p:nvSpPr>
            <p:cNvPr id="24" name="Rectangle 89"/>
            <p:cNvSpPr>
              <a:spLocks noChangeArrowheads="1"/>
            </p:cNvSpPr>
            <p:nvPr/>
          </p:nvSpPr>
          <p:spPr bwMode="auto">
            <a:xfrm>
              <a:off x="10877571" y="6568560"/>
              <a:ext cx="631934" cy="184067"/>
            </a:xfrm>
            <a:prstGeom prst="rect">
              <a:avLst/>
            </a:prstGeom>
            <a:solidFill>
              <a:srgbClr val="002060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8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Calibri" panose="020F0502020204030204" pitchFamily="34" charset="0"/>
                  <a:sym typeface="Helvetica Neue"/>
                </a:rPr>
                <a:t>Confirm</a:t>
              </a:r>
              <a:endParaRPr kumimoji="0" lang="en-US" altLang="ko-KR" sz="8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  <a:sym typeface="Helvetica Neue"/>
              </a:endParaRPr>
            </a:p>
          </p:txBody>
        </p:sp>
        <p:sp>
          <p:nvSpPr>
            <p:cNvPr id="25" name="Rectangle 89"/>
            <p:cNvSpPr>
              <a:spLocks noChangeArrowheads="1"/>
            </p:cNvSpPr>
            <p:nvPr/>
          </p:nvSpPr>
          <p:spPr bwMode="auto">
            <a:xfrm>
              <a:off x="10203935" y="6578411"/>
              <a:ext cx="592227" cy="1722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800" kern="0" dirty="0">
                  <a:solidFill>
                    <a:schemeClr val="tx1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Calibri" panose="020F0502020204030204" pitchFamily="34" charset="0"/>
                  <a:sym typeface="Helvetica Neue"/>
                </a:rPr>
                <a:t>Cancel</a:t>
              </a:r>
              <a:endParaRPr kumimoji="0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  <a:sym typeface="Helvetica Neue"/>
              </a:endParaRPr>
            </a:p>
          </p:txBody>
        </p:sp>
      </p:grpSp>
      <p:sp>
        <p:nvSpPr>
          <p:cNvPr id="27" name="타원 26"/>
          <p:cNvSpPr/>
          <p:nvPr/>
        </p:nvSpPr>
        <p:spPr>
          <a:xfrm>
            <a:off x="4184897" y="363638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949509" y="363638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29" name="Table 679"/>
          <p:cNvGraphicFramePr/>
          <p:nvPr/>
        </p:nvGraphicFramePr>
        <p:xfrm>
          <a:off x="9861198" y="605168"/>
          <a:ext cx="2286000" cy="1404472"/>
        </p:xfrm>
        <a:graphic>
          <a:graphicData uri="http://schemas.openxmlformats.org/drawingml/2006/table">
            <a:tbl>
              <a:tblPr/>
              <a:tblGrid>
                <a:gridCol w="302897"/>
                <a:gridCol w="1983103"/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로그아웃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취소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팝업 닫기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확인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계정 로그아웃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575822" y="49792"/>
            <a:ext cx="669702" cy="212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POP007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52027" y="2660818"/>
            <a:ext cx="608496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Logout</a:t>
            </a:r>
            <a:endParaRPr lang="en-US" altLang="ko-KR" sz="1200" b="1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판매용 폰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번호 조회 웹 목록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556954" y="916327"/>
          <a:ext cx="11061700" cy="5135245"/>
        </p:xfrm>
        <a:graphic>
          <a:graphicData uri="http://schemas.openxmlformats.org/drawingml/2006/table">
            <a:tbl>
              <a:tblPr/>
              <a:tblGrid>
                <a:gridCol w="662341"/>
                <a:gridCol w="2002155"/>
                <a:gridCol w="1340485"/>
                <a:gridCol w="737235"/>
                <a:gridCol w="3201382"/>
                <a:gridCol w="3118200"/>
              </a:tblGrid>
              <a:tr h="3423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</a:t>
                      </a:r>
                      <a:r>
                        <a:rPr lang="en-US" altLang="ko-KR" sz="900" b="1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ID</a:t>
                      </a:r>
                      <a:endParaRPr lang="ko-KR" altLang="en-US" sz="900" b="1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화면명</a:t>
                      </a:r>
                      <a:endParaRPr lang="ko-KR" altLang="en-US" sz="900" b="1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 </a:t>
                      </a:r>
                      <a:r>
                        <a:rPr lang="ko-KR" altLang="en-US" sz="900" b="1" i="0" u="none" strike="noStrike" dirty="0" err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한글명</a:t>
                      </a:r>
                      <a:endParaRPr lang="ko-KR" altLang="en-US" sz="900" b="1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화면구분</a:t>
                      </a:r>
                      <a:endParaRPr lang="ko-KR" altLang="en-US" sz="900" b="1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설명</a:t>
                      </a:r>
                      <a:endParaRPr lang="ko-KR" altLang="en-US" sz="900" b="1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한글 설명</a:t>
                      </a:r>
                      <a:endParaRPr lang="ko-KR" altLang="en-US" sz="900" b="1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SC001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Search Phone Number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검색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Page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Customers Phone </a:t>
                      </a: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Number Inquiry and Search Page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고객들이 폰 번호 조회 및 검색 페이지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POP001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Sales Status of Each Prefix Number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국번 별 판매 현황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Sales Status Inquiry Pop-up by Prefix Number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국번 별 판매 현황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조회 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SC002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Login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계정 로그인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Page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Login Page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계정 로그인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페이지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SC003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Manage Phone Number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관리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Page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Phone Number Management Page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폰 번호 관리 페이지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POP002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Upload Phone Number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업로드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Phone Number Upload Pop-up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폰 번호 업로드 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4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POP003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Edit Phone Number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편집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Phone Number Edit Pop-up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편집 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382"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POP004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Delete Phone Number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effectLst/>
                          <a:latin typeface="Malgun Gothic" panose="020B0503020000020004" pitchFamily="50" charset="-127"/>
                          <a:sym typeface="+mn-ea"/>
                        </a:rPr>
                        <a:t>폰 번호 삭제</a:t>
                      </a:r>
                      <a:endParaRPr lang="ko-KR" altLang="en-US" sz="900" dirty="0">
                        <a:effectLst/>
                        <a:latin typeface="Malgun Gothic" panose="020B0503020000020004" pitchFamily="50" charset="-127"/>
                        <a:sym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Phone Number Delete Pop-up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삭제 팝업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SC004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Sales Commission Settlement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 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Page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Sales Commission Settlement Page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페이지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SC005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Sales Commission 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Settlement Completed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 완료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Page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Sales Commission Settlement Completed Page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 완료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페이지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POP005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Personal Data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개인정보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Personal Data Inquiry and Change Pop-up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계정 개인정보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조회 및 변경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POP006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Change Password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비밀번호 변경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Password Change Pop-up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계정 비밀번호 변경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POP007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Logout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로그아웃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Logout pop-up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계정 로그아웃 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폰 번호 판매 </a:t>
            </a:r>
            <a:r>
              <a:rPr lang="ko-KR" altLang="en-US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프로세스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367719" y="3764203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 결제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365673" y="2374278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번호확인 및 구매결정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43" name="직선 화살표 연결선 42"/>
          <p:cNvCxnSpPr>
            <a:stCxn id="39" idx="2"/>
            <a:endCxn id="166" idx="0"/>
          </p:cNvCxnSpPr>
          <p:nvPr/>
        </p:nvCxnSpPr>
        <p:spPr>
          <a:xfrm>
            <a:off x="2989443" y="2735634"/>
            <a:ext cx="2228" cy="339595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직선 화살표 연결선 46"/>
          <p:cNvCxnSpPr>
            <a:stCxn id="166" idx="2"/>
            <a:endCxn id="30" idx="0"/>
          </p:cNvCxnSpPr>
          <p:nvPr/>
        </p:nvCxnSpPr>
        <p:spPr>
          <a:xfrm flipH="1">
            <a:off x="2991489" y="3436585"/>
            <a:ext cx="182" cy="327618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직사각형 59"/>
          <p:cNvSpPr/>
          <p:nvPr/>
        </p:nvSpPr>
        <p:spPr bwMode="auto">
          <a:xfrm>
            <a:off x="4292979" y="1619291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판매 번호 등록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149991" y="790575"/>
            <a:ext cx="5634879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 flipV="1">
            <a:off x="2143519" y="1158734"/>
            <a:ext cx="5641752" cy="36518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/>
          <p:cNvSpPr txBox="1"/>
          <p:nvPr/>
        </p:nvSpPr>
        <p:spPr>
          <a:xfrm>
            <a:off x="3876756" y="919267"/>
            <a:ext cx="1922307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판매자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889139" y="790575"/>
            <a:ext cx="3906779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 flipV="1">
            <a:off x="7889139" y="1162050"/>
            <a:ext cx="3906779" cy="8857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직선 화살표 연결선 71"/>
          <p:cNvCxnSpPr>
            <a:stCxn id="60" idx="1"/>
            <a:endCxn id="39" idx="0"/>
          </p:cNvCxnSpPr>
          <p:nvPr/>
        </p:nvCxnSpPr>
        <p:spPr>
          <a:xfrm flipH="1">
            <a:off x="2989443" y="1799969"/>
            <a:ext cx="1303536" cy="574309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직사각형 79"/>
          <p:cNvSpPr/>
          <p:nvPr/>
        </p:nvSpPr>
        <p:spPr bwMode="auto">
          <a:xfrm>
            <a:off x="6212914" y="5747328"/>
            <a:ext cx="1241456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수수료 정산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33" name="직선 화살표 연결선 132"/>
          <p:cNvCxnSpPr>
            <a:stCxn id="30" idx="2"/>
            <a:endCxn id="110" idx="1"/>
          </p:cNvCxnSpPr>
          <p:nvPr/>
        </p:nvCxnSpPr>
        <p:spPr>
          <a:xfrm>
            <a:off x="2991489" y="4125559"/>
            <a:ext cx="1299261" cy="910147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0" name="직사각형 109"/>
          <p:cNvSpPr/>
          <p:nvPr/>
        </p:nvSpPr>
        <p:spPr bwMode="auto">
          <a:xfrm>
            <a:off x="4290750" y="4855028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완료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5" name="모서리가 둥근 직사각형 66"/>
          <p:cNvSpPr/>
          <p:nvPr/>
        </p:nvSpPr>
        <p:spPr>
          <a:xfrm>
            <a:off x="127528" y="790575"/>
            <a:ext cx="1896641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127527" y="1203995"/>
            <a:ext cx="1896642" cy="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TextBox 58"/>
          <p:cNvSpPr txBox="1"/>
          <p:nvPr/>
        </p:nvSpPr>
        <p:spPr>
          <a:xfrm>
            <a:off x="127527" y="924690"/>
            <a:ext cx="1892043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프로세스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478422" y="5747328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수수료 정산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478425" y="3129928"/>
            <a:ext cx="1185469" cy="995629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96" name="직선 화살표 연결선 95"/>
          <p:cNvCxnSpPr>
            <a:stCxn id="90" idx="2"/>
            <a:endCxn id="164" idx="0"/>
          </p:cNvCxnSpPr>
          <p:nvPr/>
        </p:nvCxnSpPr>
        <p:spPr>
          <a:xfrm flipH="1">
            <a:off x="1071157" y="4125557"/>
            <a:ext cx="3" cy="729471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직선 화살표 연결선 96"/>
          <p:cNvCxnSpPr>
            <a:stCxn id="164" idx="2"/>
            <a:endCxn id="89" idx="0"/>
          </p:cNvCxnSpPr>
          <p:nvPr/>
        </p:nvCxnSpPr>
        <p:spPr>
          <a:xfrm>
            <a:off x="1071157" y="5216384"/>
            <a:ext cx="0" cy="530944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9" name="직사각형 98"/>
          <p:cNvSpPr/>
          <p:nvPr/>
        </p:nvSpPr>
        <p:spPr bwMode="auto">
          <a:xfrm>
            <a:off x="478424" y="1624318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판매 번호 등록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478423" y="2393724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번호확인 및 구매결정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02" name="직선 화살표 연결선 101"/>
          <p:cNvCxnSpPr>
            <a:stCxn id="99" idx="2"/>
            <a:endCxn id="100" idx="0"/>
          </p:cNvCxnSpPr>
          <p:nvPr/>
        </p:nvCxnSpPr>
        <p:spPr>
          <a:xfrm flipH="1">
            <a:off x="1071158" y="1985674"/>
            <a:ext cx="1" cy="408050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직선 화살표 연결선 102"/>
          <p:cNvCxnSpPr>
            <a:stCxn id="100" idx="2"/>
            <a:endCxn id="90" idx="0"/>
          </p:cNvCxnSpPr>
          <p:nvPr/>
        </p:nvCxnSpPr>
        <p:spPr>
          <a:xfrm>
            <a:off x="1071158" y="2755080"/>
            <a:ext cx="2" cy="374848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직선 연결선 110"/>
          <p:cNvCxnSpPr/>
          <p:nvPr/>
        </p:nvCxnSpPr>
        <p:spPr>
          <a:xfrm>
            <a:off x="3954075" y="790575"/>
            <a:ext cx="0" cy="569595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8" name="직선 연결선 117"/>
          <p:cNvCxnSpPr/>
          <p:nvPr/>
        </p:nvCxnSpPr>
        <p:spPr>
          <a:xfrm>
            <a:off x="5799464" y="790575"/>
            <a:ext cx="0" cy="569595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4" name="직사각형 163"/>
          <p:cNvSpPr/>
          <p:nvPr/>
        </p:nvSpPr>
        <p:spPr bwMode="auto">
          <a:xfrm>
            <a:off x="478422" y="4855028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완료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66" name="직사각형 165"/>
          <p:cNvSpPr/>
          <p:nvPr/>
        </p:nvSpPr>
        <p:spPr bwMode="auto">
          <a:xfrm>
            <a:off x="2367901" y="3075229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77" name="직선 화살표 연결선 176"/>
          <p:cNvCxnSpPr>
            <a:stCxn id="110" idx="3"/>
            <a:endCxn id="80" idx="1"/>
          </p:cNvCxnSpPr>
          <p:nvPr/>
        </p:nvCxnSpPr>
        <p:spPr>
          <a:xfrm>
            <a:off x="5538289" y="5035706"/>
            <a:ext cx="674625" cy="892300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4" name="TextBox 183"/>
          <p:cNvSpPr txBox="1"/>
          <p:nvPr/>
        </p:nvSpPr>
        <p:spPr>
          <a:xfrm>
            <a:off x="2149990" y="930148"/>
            <a:ext cx="1813651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고객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690406" y="924690"/>
            <a:ext cx="2094464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ko-KR" altLang="en-US" sz="1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관리자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7687708" y="915833"/>
            <a:ext cx="4108210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폰 번호 판매 정의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graphicFrame>
        <p:nvGraphicFramePr>
          <p:cNvPr id="239" name="표 238"/>
          <p:cNvGraphicFramePr>
            <a:graphicFrameLocks noGrp="1"/>
          </p:cNvGraphicFramePr>
          <p:nvPr/>
        </p:nvGraphicFramePr>
        <p:xfrm>
          <a:off x="8016982" y="1287308"/>
          <a:ext cx="3674667" cy="1783563"/>
        </p:xfrm>
        <a:graphic>
          <a:graphicData uri="http://schemas.openxmlformats.org/drawingml/2006/table">
            <a:tbl>
              <a:tblPr firstRow="1" bandRow="1"/>
              <a:tblGrid>
                <a:gridCol w="1185741"/>
                <a:gridCol w="2488926"/>
              </a:tblGrid>
              <a:tr h="291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상태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상세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226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</a:rPr>
                        <a:t>판매 번호 등록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판매재가 </a:t>
                      </a:r>
                      <a:r>
                        <a:rPr kumimoji="0" lang="ko-KR" altLang="en-US" sz="8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</a:rPr>
                        <a:t>판매용 </a:t>
                      </a: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정보 업로드한 상태</a:t>
                      </a:r>
                      <a:endParaRPr kumimoji="0" lang="ko-KR" altLang="en-US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967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번호확인 및 구매결정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고객이 판매중인 폰 번호를 구매 결정한 상태</a:t>
                      </a:r>
                      <a:endParaRPr kumimoji="0" lang="ko-KR" altLang="en-US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46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주문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고객이 판매자에게 구매의사를 전달 및 결제한 상태</a:t>
                      </a:r>
                      <a:endParaRPr kumimoji="0" lang="en-US" altLang="ko-KR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171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완료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고객과 판매자가 거래가 완료된 상태</a:t>
                      </a:r>
                      <a:endParaRPr kumimoji="0" lang="en-US" altLang="ko-KR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171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</a:t>
                      </a:r>
                      <a:endParaRPr lang="en-US" altLang="ko-KR" sz="80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관리자가 판매자에게 수수료 정산을 완료된 상태 </a:t>
                      </a:r>
                      <a:endParaRPr kumimoji="0" lang="ko-KR" altLang="en-US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Search Phone Number</a:t>
            </a:r>
            <a:endParaRPr lang="en-US" altLang="ko-KR" sz="2800" b="1" i="0" u="none" strike="noStrike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폰 번호 검색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  <a:endParaRPr lang="en-US" altLang="ko-KR" sz="28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-SC001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77718" y="971410"/>
          <a:ext cx="8733023" cy="337440"/>
        </p:xfrm>
        <a:graphic>
          <a:graphicData uri="http://schemas.openxmlformats.org/drawingml/2006/table">
            <a:tbl>
              <a:tblPr firstRow="1" bandRow="1"/>
              <a:tblGrid>
                <a:gridCol w="640542"/>
                <a:gridCol w="1018992"/>
                <a:gridCol w="647266"/>
                <a:gridCol w="6426223"/>
              </a:tblGrid>
              <a:tr h="2958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Phone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number: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Category: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79"/>
          <p:cNvGraphicFramePr/>
          <p:nvPr/>
        </p:nvGraphicFramePr>
        <p:xfrm>
          <a:off x="9861790" y="605168"/>
          <a:ext cx="2286000" cy="6222650"/>
        </p:xfrm>
        <a:graphic>
          <a:graphicData uri="http://schemas.openxmlformats.org/drawingml/2006/table">
            <a:tbl>
              <a:tblPr/>
              <a:tblGrid>
                <a:gridCol w="302897"/>
                <a:gridCol w="1983103"/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폰 번호 검색 페이지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실시간 검색창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1-1</a:t>
                      </a: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800" b="1" i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검색</a:t>
                      </a:r>
                      <a:endParaRPr lang="en-US" altLang="ko-KR" sz="800" b="1" i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</a:t>
                      </a: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입력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1-2</a:t>
                      </a: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defRPr sz="1800" b="0" i="0"/>
                      </a:pP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 </a:t>
                      </a: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설정된 카테고리에 카테고리가 포함되는 폰 번호 검색</a:t>
                      </a:r>
                      <a:endParaRPr lang="en-US" altLang="ko-KR" sz="800" b="0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defRPr sz="1800" b="0" i="0"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0.1.2.3 SERIES | 0.1.9 SERIRES | 1314 SERIES | 520 SERIES | AAA SERIES | SERIES | ABBA SERIES | ABBB SERIES | BOSS SERIES | ONG 88 SERIES | OTHER SERIES | YEAR SERIES | ETC. |</a:t>
                      </a:r>
                      <a:endParaRPr lang="en-US" altLang="ko-KR" sz="800" b="0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1-3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최저가격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범위 입력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1-4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최고가격 </a:t>
                      </a:r>
                      <a:endParaRPr lang="en-US" altLang="ko-KR" sz="800" b="1" i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 범위 입력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조회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조건대로 데이터 생성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목록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| PREFIX NUMBER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| CATEGORY | PHONE NO | PRICE (MYR/RM) | PRICE (KRW/WON) | STATUS | UPLOAD DATE | OWNER | CONTACT NUMBER (WHATSAPP) |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국번 별 판매 현황 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국번 별 판매 현황 팝업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(POP001)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호출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판매자 로그인 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판매자 로그인 상세 페이지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(SC002)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호출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14672" y="56893"/>
            <a:ext cx="24570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6390" y="658993"/>
            <a:ext cx="1746628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74887" y="89653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058839" y="5881117"/>
            <a:ext cx="835252" cy="413146"/>
          </a:xfrm>
          <a:prstGeom prst="rect">
            <a:avLst/>
          </a:prstGeom>
          <a:solidFill>
            <a:srgbClr val="00206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  <a:sym typeface="Helvetica Neue"/>
              </a:rPr>
              <a:t>Account Login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53" name="Rectangle 119"/>
          <p:cNvSpPr>
            <a:spLocks noChangeArrowheads="1"/>
          </p:cNvSpPr>
          <p:nvPr/>
        </p:nvSpPr>
        <p:spPr bwMode="auto">
          <a:xfrm>
            <a:off x="1323939" y="1035904"/>
            <a:ext cx="986191" cy="21278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321648" y="908170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997676" y="894577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4959926" y="579971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60462" y="5387005"/>
            <a:ext cx="8720336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69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 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| </a:t>
            </a:r>
            <a:r>
              <a:rPr kumimoji="1" lang="en-US" altLang="ko-KR" sz="800" b="0" i="0" dirty="0">
                <a:solidFill>
                  <a:srgbClr val="C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1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</a:t>
            </a:r>
            <a:r>
              <a:rPr kumimoji="1" lang="en-US" altLang="ko-KR" sz="800" b="0" i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2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3 | 4 | 5 | 6 | 7 | 8 | 9 | 10 | 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 </a:t>
            </a:r>
            <a:endParaRPr kumimoji="1" lang="en-US" altLang="ko-KR" sz="800" b="0" i="0" dirty="0">
              <a:solidFill>
                <a:prstClr val="black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/>
        </p:nvGraphicFramePr>
        <p:xfrm>
          <a:off x="677719" y="1452812"/>
          <a:ext cx="8741876" cy="3792008"/>
        </p:xfrm>
        <a:graphic>
          <a:graphicData uri="http://schemas.openxmlformats.org/drawingml/2006/table">
            <a:tbl>
              <a:tblPr firstRow="1" bandRow="1"/>
              <a:tblGrid>
                <a:gridCol w="655567"/>
                <a:gridCol w="740704"/>
                <a:gridCol w="1010700"/>
                <a:gridCol w="962760"/>
                <a:gridCol w="1059271"/>
                <a:gridCol w="734656"/>
                <a:gridCol w="982388"/>
                <a:gridCol w="1288389"/>
                <a:gridCol w="1307441"/>
              </a:tblGrid>
              <a:tr h="371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PREFIX 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CATEGORY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PHONE</a:t>
                      </a:r>
                      <a:r>
                        <a:rPr lang="ko-KR" altLang="en-US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</a:t>
                      </a:r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 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PRICE 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STATUS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UPLOAD DATE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↓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CONTACT NUMBER</a:t>
                      </a:r>
                      <a:r>
                        <a:rPr lang="zh-CN" altLang="en-US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↓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(WhatsApp)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  <a:endParaRPr kumimoji="0" lang="en-US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NORMAL </a:t>
                      </a:r>
                      <a:endParaRPr kumimoji="0" lang="en-US" altLang="ko-K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en-US" altLang="ko-K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010-5737-0741</a:t>
                      </a:r>
                      <a:endParaRPr lang="en-US" altLang="ko-KR" sz="800" b="1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 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800" kern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2024-08-11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JAMES</a:t>
                      </a:r>
                      <a:endParaRPr kumimoji="0" lang="en-US" altLang="ko-K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010-2919-9192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  <a:endParaRPr kumimoji="0" lang="en-US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NORMAL </a:t>
                      </a:r>
                      <a:endParaRPr kumimoji="0" lang="en-US" altLang="ko-K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010-6737-0741</a:t>
                      </a:r>
                      <a:endParaRPr lang="en-US" altLang="ko-KR" sz="800" b="1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 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800" kern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2024-08-11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en-US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ABC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+mn-ea"/>
                        </a:rPr>
                        <a:t>012-3456-7890</a:t>
                      </a:r>
                      <a:endParaRPr lang="en-US" altLang="ko-KR" sz="800" b="1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JAMES</a:t>
                      </a:r>
                      <a:endParaRPr kumimoji="0" lang="en-US" altLang="ko-K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010-2919-9192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en-US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AAA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+mn-ea"/>
                        </a:rPr>
                        <a:t>012-5556-7890</a:t>
                      </a:r>
                      <a:endParaRPr lang="en-US" altLang="ko-KR" sz="800" b="1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 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LUCY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010-5649-8711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en-US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ABC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+mn-ea"/>
                        </a:rPr>
                        <a:t>012-4456-7890</a:t>
                      </a:r>
                      <a:endParaRPr lang="en-US" altLang="ko-KR" sz="800" b="1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5,500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 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800" kern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76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en-US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+mn-ea"/>
                        </a:rPr>
                        <a:t>014-3355-5533</a:t>
                      </a:r>
                      <a:endParaRPr lang="en-US" altLang="ko-KR" sz="800" b="1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2024-04-21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KIM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010-8878-4192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76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en-US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+mn-ea"/>
                        </a:rPr>
                        <a:t>014-4455-5533</a:t>
                      </a:r>
                      <a:endParaRPr lang="en-US" altLang="ko-KR" sz="800" b="1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 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2024-04-21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05" name="그룹 104"/>
          <p:cNvGrpSpPr/>
          <p:nvPr/>
        </p:nvGrpSpPr>
        <p:grpSpPr>
          <a:xfrm>
            <a:off x="690649" y="2686444"/>
            <a:ext cx="8723215" cy="423665"/>
            <a:chOff x="179039" y="4218489"/>
            <a:chExt cx="2160713" cy="359347"/>
          </a:xfrm>
          <a:solidFill>
            <a:schemeClr val="bg1"/>
          </a:solidFill>
        </p:grpSpPr>
        <p:sp>
          <p:nvSpPr>
            <p:cNvPr id="109" name="직사각형 108"/>
            <p:cNvSpPr/>
            <p:nvPr/>
          </p:nvSpPr>
          <p:spPr>
            <a:xfrm>
              <a:off x="179039" y="4224737"/>
              <a:ext cx="2160000" cy="3530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112" name="자유형 61"/>
            <p:cNvSpPr/>
            <p:nvPr/>
          </p:nvSpPr>
          <p:spPr>
            <a:xfrm>
              <a:off x="179512" y="4218489"/>
              <a:ext cx="2160240" cy="265044"/>
            </a:xfrm>
            <a:custGeom>
              <a:avLst/>
              <a:gdLst>
                <a:gd name="connsiteX0" fmla="*/ 0 w 1928192"/>
                <a:gd name="connsiteY0" fmla="*/ 0 h 265044"/>
                <a:gd name="connsiteX1" fmla="*/ 622852 w 1928192"/>
                <a:gd name="connsiteY1" fmla="*/ 212035 h 265044"/>
                <a:gd name="connsiteX2" fmla="*/ 1305339 w 1928192"/>
                <a:gd name="connsiteY2" fmla="*/ 53009 h 265044"/>
                <a:gd name="connsiteX3" fmla="*/ 1928192 w 1928192"/>
                <a:gd name="connsiteY3" fmla="*/ 265044 h 26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192" h="265044">
                  <a:moveTo>
                    <a:pt x="0" y="0"/>
                  </a:moveTo>
                  <a:cubicBezTo>
                    <a:pt x="202648" y="101600"/>
                    <a:pt x="405296" y="203200"/>
                    <a:pt x="622852" y="212035"/>
                  </a:cubicBezTo>
                  <a:cubicBezTo>
                    <a:pt x="840408" y="220870"/>
                    <a:pt x="1087782" y="44174"/>
                    <a:pt x="1305339" y="53009"/>
                  </a:cubicBezTo>
                  <a:cubicBezTo>
                    <a:pt x="1522896" y="61844"/>
                    <a:pt x="1825488" y="231913"/>
                    <a:pt x="1928192" y="265044"/>
                  </a:cubicBez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sp>
        <p:nvSpPr>
          <p:cNvPr id="124" name="타원 123"/>
          <p:cNvSpPr/>
          <p:nvPr/>
        </p:nvSpPr>
        <p:spPr>
          <a:xfrm>
            <a:off x="543676" y="135472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033436" y="982700"/>
          <a:ext cx="3947372" cy="317629"/>
        </p:xfrm>
        <a:graphic>
          <a:graphicData uri="http://schemas.openxmlformats.org/drawingml/2006/table">
            <a:tbl>
              <a:tblPr firstRow="1" bandRow="1"/>
              <a:tblGrid>
                <a:gridCol w="1022510"/>
                <a:gridCol w="2924862"/>
              </a:tblGrid>
              <a:tr h="3176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Price Range(Min):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119"/>
          <p:cNvSpPr>
            <a:spLocks noChangeArrowheads="1"/>
          </p:cNvSpPr>
          <p:nvPr/>
        </p:nvSpPr>
        <p:spPr bwMode="auto">
          <a:xfrm>
            <a:off x="2987024" y="1031175"/>
            <a:ext cx="999958" cy="21569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70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v</a:t>
            </a:r>
            <a:r>
              <a:rPr lang="ko-KR" altLang="en-US" sz="70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endParaRPr lang="ko-KR" altLang="en-US" sz="700" dirty="0">
              <a:solidFill>
                <a:schemeClr val="bg2">
                  <a:lumMod val="7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13502" y="5876196"/>
            <a:ext cx="835252" cy="418067"/>
          </a:xfrm>
          <a:prstGeom prst="rect">
            <a:avLst/>
          </a:prstGeom>
          <a:solidFill>
            <a:srgbClr val="00206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  <a:sym typeface="Helvetica Neue"/>
              </a:rPr>
              <a:t>Sales Status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03417" y="5799710"/>
            <a:ext cx="191794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SC001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170254" y="974273"/>
          <a:ext cx="3249342" cy="334577"/>
        </p:xfrm>
        <a:graphic>
          <a:graphicData uri="http://schemas.openxmlformats.org/drawingml/2006/table">
            <a:tbl>
              <a:tblPr firstRow="1" bandRow="1"/>
              <a:tblGrid>
                <a:gridCol w="1038266"/>
                <a:gridCol w="2211076"/>
              </a:tblGrid>
              <a:tr h="3345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Price Range(Max):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91"/>
          <p:cNvSpPr>
            <a:spLocks noChangeArrowheads="1"/>
          </p:cNvSpPr>
          <p:nvPr/>
        </p:nvSpPr>
        <p:spPr bwMode="auto">
          <a:xfrm>
            <a:off x="8359716" y="1071478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Search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15" name="Rectangle 91"/>
          <p:cNvSpPr>
            <a:spLocks noChangeArrowheads="1"/>
          </p:cNvSpPr>
          <p:nvPr/>
        </p:nvSpPr>
        <p:spPr bwMode="auto">
          <a:xfrm>
            <a:off x="8889011" y="1065157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Reset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164" name="타원 163"/>
          <p:cNvSpPr/>
          <p:nvPr/>
        </p:nvSpPr>
        <p:spPr>
          <a:xfrm>
            <a:off x="8297819" y="949306"/>
            <a:ext cx="189039" cy="182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8841623" y="956170"/>
            <a:ext cx="174292" cy="1828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5058839" y="1025331"/>
            <a:ext cx="1064961" cy="2270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49619" y="904898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209701" y="1032577"/>
            <a:ext cx="1008013" cy="2229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7215845" y="908872"/>
            <a:ext cx="402278" cy="1177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Sales Status of Each Prefix Number</a:t>
            </a:r>
            <a:endParaRPr lang="en-US" altLang="ko-KR" sz="2800" b="1" i="0" u="none" strike="noStrike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국번 별 판매 현황</a:t>
            </a: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POP001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35568" y="49792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Sales</a:t>
            </a:r>
            <a:r>
              <a:rPr lang="ko-KR" altLang="en-US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 </a:t>
            </a: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Status of Each Prefix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9449" y="1988672"/>
            <a:ext cx="2665095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Sales Status of Each Prefix Number</a:t>
            </a:r>
            <a:endParaRPr lang="en-US" altLang="ko-KR" sz="1200" b="1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48799" y="-9724"/>
            <a:ext cx="1656760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85725" indent="0" fontAlgn="ctr">
              <a:buFontTx/>
              <a:buNone/>
            </a:pPr>
            <a:r>
              <a:rPr lang="en-US" altLang="ko-KR" sz="800" b="0" i="0" u="none" strike="noStrike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Sales Status of Each Prefix </a:t>
            </a:r>
            <a:endParaRPr lang="en-US" altLang="ko-KR" sz="800" b="0" i="0" u="none" strike="noStrike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85725" indent="0" fontAlgn="ctr">
              <a:buFontTx/>
              <a:buNone/>
            </a:pPr>
            <a:r>
              <a:rPr lang="en-US" altLang="ko-KR" sz="800" b="0" i="0" u="none" strike="noStrike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Number</a:t>
            </a:r>
            <a:endParaRPr lang="en-US" altLang="ko-KR" sz="800" b="0" i="0" u="none" strike="noStrike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15" name="Table 679"/>
          <p:cNvGraphicFramePr/>
          <p:nvPr/>
        </p:nvGraphicFramePr>
        <p:xfrm>
          <a:off x="9869489" y="605168"/>
          <a:ext cx="2277710" cy="1717474"/>
        </p:xfrm>
        <a:graphic>
          <a:graphicData uri="http://schemas.openxmlformats.org/drawingml/2006/table">
            <a:tbl>
              <a:tblPr/>
              <a:tblGrid>
                <a:gridCol w="264412"/>
                <a:gridCol w="2013298"/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b="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국번 별 판매 현황 페이지</a:t>
                      </a:r>
                      <a:endParaRPr lang="en-US" altLang="ko-KR" sz="800" b="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1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국번 별 판매 현황 노출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1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국번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- 010 | 011 | 012 | 013 | 014 | 015 | 016 | 017 | 018 | 019 | 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1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판매 개수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총 판매 개수 노출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3" name="Rectangle 133"/>
          <p:cNvSpPr>
            <a:spLocks noChangeArrowheads="1"/>
          </p:cNvSpPr>
          <p:nvPr/>
        </p:nvSpPr>
        <p:spPr bwMode="auto">
          <a:xfrm>
            <a:off x="4956175" y="2646680"/>
            <a:ext cx="1442720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100133</a:t>
            </a:r>
            <a:endParaRPr kumimoji="0" lang="en-US" altLang="ko-KR" sz="800" kern="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Rectangle 133"/>
          <p:cNvSpPr>
            <a:spLocks noChangeArrowheads="1"/>
          </p:cNvSpPr>
          <p:nvPr/>
        </p:nvSpPr>
        <p:spPr bwMode="auto">
          <a:xfrm>
            <a:off x="4956175" y="2874645"/>
            <a:ext cx="1443355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599</a:t>
            </a:r>
            <a:endParaRPr kumimoji="0" lang="en-US" altLang="ko-KR" sz="800" kern="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3320415" y="1870075"/>
            <a:ext cx="3318510" cy="32829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Rectangle 133"/>
          <p:cNvSpPr>
            <a:spLocks noChangeArrowheads="1"/>
          </p:cNvSpPr>
          <p:nvPr/>
        </p:nvSpPr>
        <p:spPr bwMode="auto">
          <a:xfrm>
            <a:off x="3719195" y="2646680"/>
            <a:ext cx="1236980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010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55905" y="2392561"/>
            <a:ext cx="915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Total Sales:</a:t>
            </a:r>
            <a:endParaRPr lang="ko-KR" altLang="en-US" sz="105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662779" y="2390782"/>
            <a:ext cx="1162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Prefix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Number:</a:t>
            </a:r>
            <a:endParaRPr lang="ko-KR" altLang="en-US" sz="1050" b="1" dirty="0"/>
          </a:p>
        </p:txBody>
      </p:sp>
      <p:sp>
        <p:nvSpPr>
          <p:cNvPr id="36" name="타원 35"/>
          <p:cNvSpPr/>
          <p:nvPr/>
        </p:nvSpPr>
        <p:spPr>
          <a:xfrm>
            <a:off x="3231361" y="1797449"/>
            <a:ext cx="179387" cy="1910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POP001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46612" y="1869776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8" name="Rectangle 133"/>
          <p:cNvSpPr>
            <a:spLocks noChangeArrowheads="1"/>
          </p:cNvSpPr>
          <p:nvPr/>
        </p:nvSpPr>
        <p:spPr bwMode="auto">
          <a:xfrm>
            <a:off x="3719830" y="2874645"/>
            <a:ext cx="123634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011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604786" y="2564931"/>
            <a:ext cx="179387" cy="1910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863983" y="2564544"/>
            <a:ext cx="179387" cy="1910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" name="Rectangle 133"/>
          <p:cNvSpPr>
            <a:spLocks noChangeArrowheads="1"/>
          </p:cNvSpPr>
          <p:nvPr/>
        </p:nvSpPr>
        <p:spPr bwMode="auto">
          <a:xfrm>
            <a:off x="4958715" y="3099435"/>
            <a:ext cx="1438275" cy="2184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6339</a:t>
            </a:r>
            <a:endParaRPr kumimoji="0" lang="en-US" altLang="ko-KR" sz="800" kern="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1" name="Rectangle 133"/>
          <p:cNvSpPr>
            <a:spLocks noChangeArrowheads="1"/>
          </p:cNvSpPr>
          <p:nvPr/>
        </p:nvSpPr>
        <p:spPr bwMode="auto">
          <a:xfrm>
            <a:off x="3713480" y="3098800"/>
            <a:ext cx="124523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012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2" name="Rectangle 133"/>
          <p:cNvSpPr>
            <a:spLocks noChangeArrowheads="1"/>
          </p:cNvSpPr>
          <p:nvPr/>
        </p:nvSpPr>
        <p:spPr bwMode="auto">
          <a:xfrm>
            <a:off x="4953635" y="3319780"/>
            <a:ext cx="1442720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10234</a:t>
            </a:r>
            <a:endParaRPr kumimoji="0" lang="en-US" altLang="ko-KR" sz="800" kern="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3" name="Rectangle 133"/>
          <p:cNvSpPr>
            <a:spLocks noChangeArrowheads="1"/>
          </p:cNvSpPr>
          <p:nvPr/>
        </p:nvSpPr>
        <p:spPr bwMode="auto">
          <a:xfrm>
            <a:off x="4953635" y="3547745"/>
            <a:ext cx="1443355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359</a:t>
            </a:r>
            <a:endParaRPr kumimoji="0" lang="en-US" altLang="ko-KR" sz="800" kern="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4" name="Rectangle 133"/>
          <p:cNvSpPr>
            <a:spLocks noChangeArrowheads="1"/>
          </p:cNvSpPr>
          <p:nvPr/>
        </p:nvSpPr>
        <p:spPr bwMode="auto">
          <a:xfrm>
            <a:off x="3716655" y="3328670"/>
            <a:ext cx="1236980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013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6" name="Rectangle 133"/>
          <p:cNvSpPr>
            <a:spLocks noChangeArrowheads="1"/>
          </p:cNvSpPr>
          <p:nvPr/>
        </p:nvSpPr>
        <p:spPr bwMode="auto">
          <a:xfrm>
            <a:off x="3717290" y="3556635"/>
            <a:ext cx="123634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014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2" name="Rectangle 133"/>
          <p:cNvSpPr>
            <a:spLocks noChangeArrowheads="1"/>
          </p:cNvSpPr>
          <p:nvPr/>
        </p:nvSpPr>
        <p:spPr bwMode="auto">
          <a:xfrm>
            <a:off x="4956175" y="3772535"/>
            <a:ext cx="1443355" cy="2184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569</a:t>
            </a:r>
            <a:endParaRPr kumimoji="0" lang="en-US" altLang="ko-KR" sz="800" kern="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4" name="Rectangle 133"/>
          <p:cNvSpPr>
            <a:spLocks noChangeArrowheads="1"/>
          </p:cNvSpPr>
          <p:nvPr/>
        </p:nvSpPr>
        <p:spPr bwMode="auto">
          <a:xfrm>
            <a:off x="3719830" y="3771900"/>
            <a:ext cx="123634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015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6" name="Rectangle 133"/>
          <p:cNvSpPr>
            <a:spLocks noChangeArrowheads="1"/>
          </p:cNvSpPr>
          <p:nvPr/>
        </p:nvSpPr>
        <p:spPr bwMode="auto">
          <a:xfrm>
            <a:off x="4941570" y="3994150"/>
            <a:ext cx="1460500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230</a:t>
            </a:r>
            <a:endParaRPr kumimoji="0" lang="en-US" altLang="ko-KR" sz="800" kern="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7" name="Rectangle 133"/>
          <p:cNvSpPr>
            <a:spLocks noChangeArrowheads="1"/>
          </p:cNvSpPr>
          <p:nvPr/>
        </p:nvSpPr>
        <p:spPr bwMode="auto">
          <a:xfrm>
            <a:off x="4941570" y="4222115"/>
            <a:ext cx="1459865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259</a:t>
            </a:r>
            <a:endParaRPr kumimoji="0" lang="en-US" altLang="ko-KR" sz="800" kern="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8" name="Rectangle 133"/>
          <p:cNvSpPr>
            <a:spLocks noChangeArrowheads="1"/>
          </p:cNvSpPr>
          <p:nvPr/>
        </p:nvSpPr>
        <p:spPr bwMode="auto">
          <a:xfrm>
            <a:off x="3719830" y="3994150"/>
            <a:ext cx="123888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016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9" name="Rectangle 133"/>
          <p:cNvSpPr>
            <a:spLocks noChangeArrowheads="1"/>
          </p:cNvSpPr>
          <p:nvPr/>
        </p:nvSpPr>
        <p:spPr bwMode="auto">
          <a:xfrm>
            <a:off x="3720465" y="4222115"/>
            <a:ext cx="123888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017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0" name="Rectangle 133"/>
          <p:cNvSpPr>
            <a:spLocks noChangeArrowheads="1"/>
          </p:cNvSpPr>
          <p:nvPr/>
        </p:nvSpPr>
        <p:spPr bwMode="auto">
          <a:xfrm>
            <a:off x="4944110" y="4446905"/>
            <a:ext cx="1457960" cy="2184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439</a:t>
            </a:r>
            <a:endParaRPr kumimoji="0" lang="en-US" altLang="ko-KR" sz="800" kern="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1" name="Rectangle 133"/>
          <p:cNvSpPr>
            <a:spLocks noChangeArrowheads="1"/>
          </p:cNvSpPr>
          <p:nvPr/>
        </p:nvSpPr>
        <p:spPr bwMode="auto">
          <a:xfrm>
            <a:off x="3720465" y="4446270"/>
            <a:ext cx="123888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018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2" name="Rectangle 133"/>
          <p:cNvSpPr>
            <a:spLocks noChangeArrowheads="1"/>
          </p:cNvSpPr>
          <p:nvPr/>
        </p:nvSpPr>
        <p:spPr bwMode="auto">
          <a:xfrm>
            <a:off x="4939030" y="4667250"/>
            <a:ext cx="1462405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1000</a:t>
            </a:r>
            <a:endParaRPr kumimoji="0" lang="en-US" altLang="ko-KR" sz="800" kern="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7" name="Rectangle 133"/>
          <p:cNvSpPr>
            <a:spLocks noChangeArrowheads="1"/>
          </p:cNvSpPr>
          <p:nvPr/>
        </p:nvSpPr>
        <p:spPr bwMode="auto">
          <a:xfrm>
            <a:off x="3720465" y="4667250"/>
            <a:ext cx="123888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019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53" name="직선 연결선 68"/>
          <p:cNvCxnSpPr/>
          <p:nvPr/>
        </p:nvCxnSpPr>
        <p:spPr>
          <a:xfrm flipV="1">
            <a:off x="3573145" y="2309495"/>
            <a:ext cx="2864485" cy="635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Account Login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계정 로그인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  <a:endParaRPr lang="en-US" altLang="ko-KR" sz="28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-SC002-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SMARTRESIZEANCHORS" val="None,None,None,Absolute"/>
</p:tagLst>
</file>

<file path=ppt/tags/tag2.xml><?xml version="1.0" encoding="utf-8"?>
<p:tagLst xmlns:p="http://schemas.openxmlformats.org/presentationml/2006/main">
  <p:tag name="SMARTRESIZEANCHORS" val="None,None,None,Absolute"/>
</p:tagLst>
</file>

<file path=ppt/tags/tag3.xml><?xml version="1.0" encoding="utf-8"?>
<p:tagLst xmlns:p="http://schemas.openxmlformats.org/presentationml/2006/main">
  <p:tag name="SMARTRESIZEANCHORS" val="None,None,None,Absolute"/>
</p:tagLst>
</file>

<file path=ppt/tags/tag4.xml><?xml version="1.0" encoding="utf-8"?>
<p:tagLst xmlns:p="http://schemas.openxmlformats.org/presentationml/2006/main">
  <p:tag name="SMARTRESIZEANCHORS" val="None,None,None,Absolu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10305</Words>
  <Application>WPS Presentation</Application>
  <PresentationFormat>와이드스크린</PresentationFormat>
  <Paragraphs>1946</Paragraphs>
  <Slides>28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52" baseType="lpstr">
      <vt:lpstr>Arial</vt:lpstr>
      <vt:lpstr>宋体</vt:lpstr>
      <vt:lpstr>Wingdings</vt:lpstr>
      <vt:lpstr>Malgun Gothic</vt:lpstr>
      <vt:lpstr>Times New Roman</vt:lpstr>
      <vt:lpstr>Helvetica Neue</vt:lpstr>
      <vt:lpstr>나눔고딕</vt:lpstr>
      <vt:lpstr>Segoe Print</vt:lpstr>
      <vt:lpstr>Malgun Gothic Semilight</vt:lpstr>
      <vt:lpstr>BatangChe</vt:lpstr>
      <vt:lpstr>Arial</vt:lpstr>
      <vt:lpstr>Helvetica</vt:lpstr>
      <vt:lpstr>Malgun Gothic Semilight</vt:lpstr>
      <vt:lpstr>Calibri</vt:lpstr>
      <vt:lpstr>Webdings</vt:lpstr>
      <vt:lpstr>Webdings</vt:lpstr>
      <vt:lpstr>함초롬돋움</vt:lpstr>
      <vt:lpstr>微软雅黑</vt:lpstr>
      <vt:lpstr>Arial Unicode MS</vt:lpstr>
      <vt:lpstr>Segoe UI</vt:lpstr>
      <vt:lpstr>Gulim</vt:lpstr>
      <vt:lpstr>等线</vt:lpstr>
      <vt:lpstr>Office 테마</vt:lpstr>
      <vt:lpstr>1_Office 테마</vt:lpstr>
      <vt:lpstr>PowerPoint 演示文稿</vt:lpstr>
      <vt:lpstr>1. History</vt:lpstr>
      <vt:lpstr>판매용 폰 번호 조회 웹 목록</vt:lpstr>
      <vt:lpstr>폰 번호 판매 프로세스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오정택(Zheng Ze Goo)/본사부/SK</dc:creator>
  <cp:lastModifiedBy>User</cp:lastModifiedBy>
  <cp:revision>153</cp:revision>
  <dcterms:created xsi:type="dcterms:W3CDTF">2024-07-22T07:35:00Z</dcterms:created>
  <dcterms:modified xsi:type="dcterms:W3CDTF">2024-08-11T10:54:40Z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1033-11.2.0.8684</vt:lpwstr>
  </property>
</Properties>
</file>