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7275" cy="42794238"/>
  <p:notesSz cx="6797675" cy="9928225"/>
  <p:defaultTextStyle>
    <a:defPPr>
      <a:defRPr lang="zh-CN"/>
    </a:defPPr>
    <a:lvl1pPr algn="l" defTabSz="4175125" rtl="0" fontAlgn="base">
      <a:spcBef>
        <a:spcPct val="0"/>
      </a:spcBef>
      <a:spcAft>
        <a:spcPct val="0"/>
      </a:spcAft>
      <a:buFont typeface="Arial" charset="0"/>
      <a:defRPr sz="8200" kern="1200">
        <a:solidFill>
          <a:schemeClr val="tx1"/>
        </a:solidFill>
        <a:latin typeface="Arial" charset="0"/>
        <a:ea typeface="宋体" pitchFamily="2" charset="-122"/>
        <a:cs typeface="+mn-cs"/>
      </a:defRPr>
    </a:lvl1pPr>
    <a:lvl2pPr marL="2087563" indent="-1630363" algn="l" defTabSz="4175125" rtl="0" fontAlgn="base">
      <a:spcBef>
        <a:spcPct val="0"/>
      </a:spcBef>
      <a:spcAft>
        <a:spcPct val="0"/>
      </a:spcAft>
      <a:buFont typeface="Arial" charset="0"/>
      <a:defRPr sz="8200" kern="1200">
        <a:solidFill>
          <a:schemeClr val="tx1"/>
        </a:solidFill>
        <a:latin typeface="Arial" charset="0"/>
        <a:ea typeface="宋体" pitchFamily="2" charset="-122"/>
        <a:cs typeface="+mn-cs"/>
      </a:defRPr>
    </a:lvl2pPr>
    <a:lvl3pPr marL="4175125" indent="-3260725" algn="l" defTabSz="4175125" rtl="0" fontAlgn="base">
      <a:spcBef>
        <a:spcPct val="0"/>
      </a:spcBef>
      <a:spcAft>
        <a:spcPct val="0"/>
      </a:spcAft>
      <a:buFont typeface="Arial" charset="0"/>
      <a:defRPr sz="8200" kern="1200">
        <a:solidFill>
          <a:schemeClr val="tx1"/>
        </a:solidFill>
        <a:latin typeface="Arial" charset="0"/>
        <a:ea typeface="宋体" pitchFamily="2" charset="-122"/>
        <a:cs typeface="+mn-cs"/>
      </a:defRPr>
    </a:lvl3pPr>
    <a:lvl4pPr marL="6261100" indent="-4889500" algn="l" defTabSz="4175125" rtl="0" fontAlgn="base">
      <a:spcBef>
        <a:spcPct val="0"/>
      </a:spcBef>
      <a:spcAft>
        <a:spcPct val="0"/>
      </a:spcAft>
      <a:buFont typeface="Arial" charset="0"/>
      <a:defRPr sz="8200" kern="1200">
        <a:solidFill>
          <a:schemeClr val="tx1"/>
        </a:solidFill>
        <a:latin typeface="Arial" charset="0"/>
        <a:ea typeface="宋体" pitchFamily="2" charset="-122"/>
        <a:cs typeface="+mn-cs"/>
      </a:defRPr>
    </a:lvl4pPr>
    <a:lvl5pPr marL="8348663" indent="-6519863" algn="l" defTabSz="4175125" rtl="0" fontAlgn="base">
      <a:spcBef>
        <a:spcPct val="0"/>
      </a:spcBef>
      <a:spcAft>
        <a:spcPct val="0"/>
      </a:spcAft>
      <a:buFont typeface="Arial" charset="0"/>
      <a:defRPr sz="8200" kern="1200">
        <a:solidFill>
          <a:schemeClr val="tx1"/>
        </a:solidFill>
        <a:latin typeface="Arial" charset="0"/>
        <a:ea typeface="宋体" pitchFamily="2" charset="-122"/>
        <a:cs typeface="+mn-cs"/>
      </a:defRPr>
    </a:lvl5pPr>
    <a:lvl6pPr marL="2286000" algn="l" defTabSz="914400" rtl="0" eaLnBrk="1" latinLnBrk="0" hangingPunct="1">
      <a:defRPr sz="8200" kern="1200">
        <a:solidFill>
          <a:schemeClr val="tx1"/>
        </a:solidFill>
        <a:latin typeface="Arial" charset="0"/>
        <a:ea typeface="宋体" pitchFamily="2" charset="-122"/>
        <a:cs typeface="+mn-cs"/>
      </a:defRPr>
    </a:lvl6pPr>
    <a:lvl7pPr marL="2743200" algn="l" defTabSz="914400" rtl="0" eaLnBrk="1" latinLnBrk="0" hangingPunct="1">
      <a:defRPr sz="8200" kern="1200">
        <a:solidFill>
          <a:schemeClr val="tx1"/>
        </a:solidFill>
        <a:latin typeface="Arial" charset="0"/>
        <a:ea typeface="宋体" pitchFamily="2" charset="-122"/>
        <a:cs typeface="+mn-cs"/>
      </a:defRPr>
    </a:lvl7pPr>
    <a:lvl8pPr marL="3200400" algn="l" defTabSz="914400" rtl="0" eaLnBrk="1" latinLnBrk="0" hangingPunct="1">
      <a:defRPr sz="8200" kern="1200">
        <a:solidFill>
          <a:schemeClr val="tx1"/>
        </a:solidFill>
        <a:latin typeface="Arial" charset="0"/>
        <a:ea typeface="宋体" pitchFamily="2" charset="-122"/>
        <a:cs typeface="+mn-cs"/>
      </a:defRPr>
    </a:lvl8pPr>
    <a:lvl9pPr marL="3657600" algn="l" defTabSz="914400" rtl="0" eaLnBrk="1" latinLnBrk="0" hangingPunct="1">
      <a:defRPr sz="8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3478">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66092"/>
    <a:srgbClr val="FF3300"/>
    <a:srgbClr val="800000"/>
    <a:srgbClr val="EAF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54" autoAdjust="0"/>
    <p:restoredTop sz="94481" autoAdjust="0"/>
  </p:normalViewPr>
  <p:slideViewPr>
    <p:cSldViewPr>
      <p:cViewPr varScale="1">
        <p:scale>
          <a:sx n="13" d="100"/>
          <a:sy n="13" d="100"/>
        </p:scale>
        <p:origin x="3082" y="182"/>
      </p:cViewPr>
      <p:guideLst>
        <p:guide orient="horz" pos="13478"/>
        <p:guide pos="9533"/>
      </p:guideLst>
    </p:cSldViewPr>
  </p:slideViewPr>
  <p:notesTextViewPr>
    <p:cViewPr>
      <p:scale>
        <a:sx n="3" d="2"/>
        <a:sy n="3" d="2"/>
      </p:scale>
      <p:origin x="0" y="0"/>
    </p:cViewPr>
  </p:notesTextViewPr>
  <p:sorterViewPr>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2FC7DAD4-E2FB-4E89-B371-2CB94856AA00}" type="datetimeFigureOut">
              <a:rPr lang="zh-CN" altLang="en-US" smtClean="0"/>
              <a:t>2017/5/29</a:t>
            </a:fld>
            <a:endParaRPr lang="zh-CN" altLang="en-US"/>
          </a:p>
        </p:txBody>
      </p:sp>
      <p:sp>
        <p:nvSpPr>
          <p:cNvPr id="4" name="幻灯片图像占位符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B162B67-5592-4C54-A190-5A704433AAE7}" type="slidenum">
              <a:rPr lang="zh-CN" altLang="en-US" smtClean="0"/>
              <a:t>‹#›</a:t>
            </a:fld>
            <a:endParaRPr lang="zh-CN" altLang="en-US"/>
          </a:p>
        </p:txBody>
      </p:sp>
    </p:spTree>
    <p:extLst>
      <p:ext uri="{BB962C8B-B14F-4D97-AF65-F5344CB8AC3E}">
        <p14:creationId xmlns:p14="http://schemas.microsoft.com/office/powerpoint/2010/main" val="106964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162B67-5592-4C54-A190-5A704433AAE7}" type="slidenum">
              <a:rPr lang="zh-CN" altLang="en-US" smtClean="0"/>
              <a:t>1</a:t>
            </a:fld>
            <a:endParaRPr lang="zh-CN" altLang="en-US"/>
          </a:p>
        </p:txBody>
      </p:sp>
    </p:spTree>
    <p:extLst>
      <p:ext uri="{BB962C8B-B14F-4D97-AF65-F5344CB8AC3E}">
        <p14:creationId xmlns:p14="http://schemas.microsoft.com/office/powerpoint/2010/main" val="359484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270125" y="13293725"/>
            <a:ext cx="25727025" cy="917257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540250" y="24250650"/>
            <a:ext cx="21186775" cy="109362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68425F-537A-4145-9CB5-6C706FE724E7}" type="datetime1">
              <a:rPr lang="zh-CN" altLang="en-US"/>
              <a:pPr>
                <a:defRPr/>
              </a:pPr>
              <a:t>2017/5/29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BC98B2A-4D4E-482F-B85E-AA2567AC09C6}"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310979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EC4EE192-526B-4B20-AC29-CBFCC2928ED3}" type="datetime1">
              <a:rPr lang="zh-CN" altLang="en-US"/>
              <a:pPr>
                <a:defRPr/>
              </a:pPr>
              <a:t>2017/5/29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4824AEA-FE39-4E75-902A-94840F40DAAF}"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69001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1945600" y="1714500"/>
            <a:ext cx="6810375" cy="36512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12888" y="1714500"/>
            <a:ext cx="20280312" cy="36512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653352B-BCB8-4669-98E9-19EDA5D3698E}" type="datetime1">
              <a:rPr lang="zh-CN" altLang="en-US"/>
              <a:pPr>
                <a:defRPr/>
              </a:pPr>
              <a:t>2017/5/29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127C683-FB06-4CE3-B4AA-6B2234A93AF2}"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184658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6E4C33A-6B93-45B9-8E27-4D7FDFD2C45D}" type="datetime1">
              <a:rPr lang="zh-CN" altLang="en-US"/>
              <a:pPr>
                <a:defRPr/>
              </a:pPr>
              <a:t>2017/5/29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3E751DF-DD71-473B-8887-006F0B7338A8}"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68977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27498675"/>
            <a:ext cx="25727025" cy="84994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90775" y="18138775"/>
            <a:ext cx="25727025" cy="9359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8C3A5BFE-A75F-4564-B606-757724DC57A6}" type="datetime1">
              <a:rPr lang="zh-CN" altLang="en-US"/>
              <a:pPr>
                <a:defRPr/>
              </a:pPr>
              <a:t>2017/5/29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356C285-8AF5-4128-891D-8D146123A71B}"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359361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12888" y="9985375"/>
            <a:ext cx="13544550"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209838" y="9985375"/>
            <a:ext cx="1354613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F5AB14BC-EAA2-49B1-B291-4A25495E9FE7}" type="datetime1">
              <a:rPr lang="zh-CN" altLang="en-US"/>
              <a:pPr>
                <a:defRPr/>
              </a:pPr>
              <a:t>2017/5/29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04B0AB8-33BE-4AC3-AD77-898D60D85773}"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37650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12888" y="1714500"/>
            <a:ext cx="27241500" cy="71310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12888" y="9578975"/>
            <a:ext cx="13373100"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512888" y="13571538"/>
            <a:ext cx="13373100" cy="24655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5374938" y="9578975"/>
            <a:ext cx="13379450"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5374938" y="13571538"/>
            <a:ext cx="13379450" cy="24655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1B339F80-211B-4C8D-B792-1625E87C92E1}" type="datetime1">
              <a:rPr lang="zh-CN" altLang="en-US"/>
              <a:pPr>
                <a:defRPr/>
              </a:pPr>
              <a:t>2017/5/29</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A06C8BD3-D9CC-4467-B753-54514DCA841F}"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218730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3492E5E5-02A1-42F7-8F0B-343CCB1A70EE}" type="datetime1">
              <a:rPr lang="zh-CN" altLang="en-US"/>
              <a:pPr>
                <a:defRPr/>
              </a:pPr>
              <a:t>2017/5/29</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4B381E3-C6AE-42A2-A30F-7C5E27930F2A}"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185200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146174C-E45C-44D0-A4E4-C628F5C65302}" type="datetime1">
              <a:rPr lang="zh-CN" altLang="en-US"/>
              <a:pPr>
                <a:defRPr/>
              </a:pPr>
              <a:t>2017/5/29</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EF675B51-AB8F-4BE6-84EC-A47DDE2C8A73}"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418687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2888" y="1703388"/>
            <a:ext cx="9958387" cy="72517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833225" y="1703388"/>
            <a:ext cx="16921163" cy="36523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12888" y="8955088"/>
            <a:ext cx="9958387" cy="292719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2F961EB2-2230-49E3-A531-557D1EE3D2CB}" type="datetime1">
              <a:rPr lang="zh-CN" altLang="en-US"/>
              <a:pPr>
                <a:defRPr/>
              </a:pPr>
              <a:t>2017/5/29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1298D46-524D-45D0-A7B8-2115E05F683C}"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257410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932488" y="29956125"/>
            <a:ext cx="18161000" cy="35369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932488" y="3824288"/>
            <a:ext cx="18161000" cy="25676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5932488" y="33493075"/>
            <a:ext cx="18161000" cy="50212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6046920D-59E7-4030-8976-CABF14FA7A9D}" type="datetime1">
              <a:rPr lang="zh-CN" altLang="en-US"/>
              <a:pPr>
                <a:defRPr/>
              </a:pPr>
              <a:t>2017/5/29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700953F-4818-4EB7-AB88-BD3B4D9CB180}" type="slidenum">
              <a:rPr lang="zh-CN" altLang="en-US"/>
              <a:pPr>
                <a:defRPr/>
              </a:pPr>
              <a:t>‹#›</a:t>
            </a:fld>
            <a:endParaRPr lang="en-US" altLang="zh-CN" sz="1800">
              <a:solidFill>
                <a:schemeClr val="tx1"/>
              </a:solidFill>
            </a:endParaRPr>
          </a:p>
        </p:txBody>
      </p:sp>
    </p:spTree>
    <p:extLst>
      <p:ext uri="{BB962C8B-B14F-4D97-AF65-F5344CB8AC3E}">
        <p14:creationId xmlns:p14="http://schemas.microsoft.com/office/powerpoint/2010/main" val="2948602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1512888" y="1714500"/>
            <a:ext cx="27243087" cy="713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56" tIns="208727" rIns="417456" bIns="208727" numCol="1" anchor="ctr" anchorCtr="0" compatLnSpc="1">
            <a:prstTxWarp prst="textNoShape">
              <a:avLst/>
            </a:prstTxWarp>
          </a:bodyPr>
          <a:lstStyle/>
          <a:p>
            <a:pPr lvl="0"/>
            <a:r>
              <a:rPr lang="zh-CN" altLang="zh-CN" smtClean="0">
                <a:sym typeface="Calibri" pitchFamily="34" charset="0"/>
              </a:rPr>
              <a:t>Click to edit Master title style</a:t>
            </a:r>
          </a:p>
        </p:txBody>
      </p:sp>
      <p:sp>
        <p:nvSpPr>
          <p:cNvPr id="1027" name="Text Placeholder 2"/>
          <p:cNvSpPr>
            <a:spLocks noGrp="1" noChangeArrowheads="1"/>
          </p:cNvSpPr>
          <p:nvPr>
            <p:ph type="body" idx="1"/>
          </p:nvPr>
        </p:nvSpPr>
        <p:spPr bwMode="auto">
          <a:xfrm>
            <a:off x="1512888" y="9985375"/>
            <a:ext cx="27243087" cy="282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56" tIns="208727" rIns="417456" bIns="208727" numCol="1" anchor="t" anchorCtr="0" compatLnSpc="1">
            <a:prstTxWarp prst="textNoShape">
              <a:avLst/>
            </a:prstTxWarp>
          </a:bodyPr>
          <a:lstStyle/>
          <a:p>
            <a:pPr lvl="0"/>
            <a:r>
              <a:rPr lang="zh-CN" altLang="zh-CN" smtClean="0">
                <a:sym typeface="Calibri" pitchFamily="34" charset="0"/>
              </a:rPr>
              <a:t>Click to edit Master text styles</a:t>
            </a:r>
          </a:p>
          <a:p>
            <a:pPr lvl="1"/>
            <a:r>
              <a:rPr lang="zh-CN" altLang="zh-CN" smtClean="0">
                <a:sym typeface="Calibri" pitchFamily="34" charset="0"/>
              </a:rPr>
              <a:t>Second level</a:t>
            </a:r>
          </a:p>
          <a:p>
            <a:pPr lvl="2"/>
            <a:r>
              <a:rPr lang="zh-CN" altLang="zh-CN" smtClean="0">
                <a:sym typeface="Calibri" pitchFamily="34" charset="0"/>
              </a:rPr>
              <a:t>Third level</a:t>
            </a:r>
          </a:p>
          <a:p>
            <a:pPr lvl="3"/>
            <a:r>
              <a:rPr lang="zh-CN" altLang="zh-CN" smtClean="0">
                <a:sym typeface="Calibri" pitchFamily="34" charset="0"/>
              </a:rPr>
              <a:t>Fourth level</a:t>
            </a:r>
          </a:p>
          <a:p>
            <a:pPr lvl="4"/>
            <a:r>
              <a:rPr lang="zh-CN" altLang="zh-CN" smtClean="0">
                <a:sym typeface="Calibri" pitchFamily="34" charset="0"/>
              </a:rPr>
              <a:t>Fifth level</a:t>
            </a:r>
          </a:p>
        </p:txBody>
      </p:sp>
      <p:sp>
        <p:nvSpPr>
          <p:cNvPr id="1028" name="Date Placeholder 3"/>
          <p:cNvSpPr>
            <a:spLocks noGrp="1" noChangeArrowheads="1"/>
          </p:cNvSpPr>
          <p:nvPr>
            <p:ph type="dt" sz="half" idx="2"/>
          </p:nvPr>
        </p:nvSpPr>
        <p:spPr bwMode="auto">
          <a:xfrm>
            <a:off x="1512888" y="39663688"/>
            <a:ext cx="7062787"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56" tIns="208727" rIns="417456" bIns="208727" numCol="1" anchor="ctr" anchorCtr="0" compatLnSpc="1">
            <a:prstTxWarp prst="textNoShape">
              <a:avLst/>
            </a:prstTxWarp>
          </a:bodyPr>
          <a:lstStyle>
            <a:lvl1pPr>
              <a:buFont typeface="Arial" pitchFamily="34" charset="0"/>
              <a:buNone/>
              <a:defRPr sz="5500">
                <a:solidFill>
                  <a:srgbClr val="898989"/>
                </a:solidFill>
                <a:latin typeface="Arial" pitchFamily="34" charset="0"/>
              </a:defRPr>
            </a:lvl1pPr>
          </a:lstStyle>
          <a:p>
            <a:pPr>
              <a:defRPr/>
            </a:pPr>
            <a:fld id="{17AE3541-233E-4C50-B449-005F397F339D}" type="datetime1">
              <a:rPr lang="zh-CN" altLang="en-US"/>
              <a:pPr>
                <a:defRPr/>
              </a:pPr>
              <a:t>2017/5/29</a:t>
            </a:fld>
            <a:endParaRPr lang="en-US" altLang="zh-CN" sz="1800">
              <a:solidFill>
                <a:schemeClr val="tx1"/>
              </a:solidFill>
            </a:endParaRPr>
          </a:p>
        </p:txBody>
      </p:sp>
      <p:sp>
        <p:nvSpPr>
          <p:cNvPr id="1029" name="Footer Placeholder 4"/>
          <p:cNvSpPr>
            <a:spLocks noGrp="1" noChangeArrowheads="1"/>
          </p:cNvSpPr>
          <p:nvPr>
            <p:ph type="ftr" sz="quarter" idx="3"/>
          </p:nvPr>
        </p:nvSpPr>
        <p:spPr bwMode="auto">
          <a:xfrm>
            <a:off x="10340975" y="39663688"/>
            <a:ext cx="9585325"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56" tIns="208727" rIns="417456" bIns="208727" numCol="1" anchor="ctr" anchorCtr="0" compatLnSpc="1">
            <a:prstTxWarp prst="textNoShape">
              <a:avLst/>
            </a:prstTxWarp>
          </a:bodyPr>
          <a:lstStyle>
            <a:lvl1pPr algn="ctr">
              <a:buFont typeface="Arial" pitchFamily="34" charset="0"/>
              <a:buNone/>
              <a:defRPr sz="5500">
                <a:solidFill>
                  <a:srgbClr val="898989"/>
                </a:solidFill>
                <a:latin typeface="Arial" pitchFamily="34" charset="0"/>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21691600" y="39663688"/>
            <a:ext cx="7064375"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56" tIns="208727" rIns="417456" bIns="208727" numCol="1" anchor="ctr" anchorCtr="0" compatLnSpc="1">
            <a:prstTxWarp prst="textNoShape">
              <a:avLst/>
            </a:prstTxWarp>
          </a:bodyPr>
          <a:lstStyle>
            <a:lvl1pPr algn="r">
              <a:buFont typeface="Arial" pitchFamily="34" charset="0"/>
              <a:buNone/>
              <a:defRPr sz="5500">
                <a:solidFill>
                  <a:srgbClr val="898989"/>
                </a:solidFill>
                <a:latin typeface="Arial" pitchFamily="34" charset="0"/>
              </a:defRPr>
            </a:lvl1pPr>
          </a:lstStyle>
          <a:p>
            <a:pPr>
              <a:defRPr/>
            </a:pPr>
            <a:fld id="{9D82A1F3-8D87-4CF6-B847-A4605245CBC3}" type="slidenum">
              <a:rPr lang="zh-CN" altLang="en-US"/>
              <a:pPr>
                <a:defRPr/>
              </a:pPr>
              <a:t>‹#›</a:t>
            </a:fld>
            <a:endParaRPr lang="en-US" altLang="zh-CN"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4175125" indent="-4175125" algn="ctr" rtl="0" eaLnBrk="0" fontAlgn="base" hangingPunct="0">
        <a:spcBef>
          <a:spcPct val="0"/>
        </a:spcBef>
        <a:spcAft>
          <a:spcPct val="0"/>
        </a:spcAft>
        <a:defRPr sz="7600">
          <a:solidFill>
            <a:schemeClr val="tx1"/>
          </a:solidFill>
          <a:latin typeface="+mj-lt"/>
          <a:ea typeface="+mj-ea"/>
          <a:cs typeface="+mj-cs"/>
          <a:sym typeface="Calibri" pitchFamily="34" charset="0"/>
        </a:defRPr>
      </a:lvl1pPr>
      <a:lvl2pPr marL="4175125" indent="-4175125" algn="ctr" rtl="0" eaLnBrk="0" fontAlgn="base" hangingPunct="0">
        <a:spcBef>
          <a:spcPct val="0"/>
        </a:spcBef>
        <a:spcAft>
          <a:spcPct val="0"/>
        </a:spcAft>
        <a:defRPr sz="7600">
          <a:solidFill>
            <a:schemeClr val="tx1"/>
          </a:solidFill>
          <a:latin typeface="Calibri" pitchFamily="34" charset="0"/>
          <a:ea typeface="宋体" pitchFamily="2" charset="-122"/>
          <a:sym typeface="Calibri" pitchFamily="34" charset="0"/>
        </a:defRPr>
      </a:lvl2pPr>
      <a:lvl3pPr marL="4175125" indent="-4175125" algn="ctr" rtl="0" eaLnBrk="0" fontAlgn="base" hangingPunct="0">
        <a:spcBef>
          <a:spcPct val="0"/>
        </a:spcBef>
        <a:spcAft>
          <a:spcPct val="0"/>
        </a:spcAft>
        <a:defRPr sz="7600">
          <a:solidFill>
            <a:schemeClr val="tx1"/>
          </a:solidFill>
          <a:latin typeface="Calibri" pitchFamily="34" charset="0"/>
          <a:ea typeface="宋体" pitchFamily="2" charset="-122"/>
          <a:sym typeface="Calibri" pitchFamily="34" charset="0"/>
        </a:defRPr>
      </a:lvl3pPr>
      <a:lvl4pPr marL="4175125" indent="-4175125" algn="ctr" rtl="0" eaLnBrk="0" fontAlgn="base" hangingPunct="0">
        <a:spcBef>
          <a:spcPct val="0"/>
        </a:spcBef>
        <a:spcAft>
          <a:spcPct val="0"/>
        </a:spcAft>
        <a:defRPr sz="7600">
          <a:solidFill>
            <a:schemeClr val="tx1"/>
          </a:solidFill>
          <a:latin typeface="Calibri" pitchFamily="34" charset="0"/>
          <a:ea typeface="宋体" pitchFamily="2" charset="-122"/>
          <a:sym typeface="Calibri" pitchFamily="34" charset="0"/>
        </a:defRPr>
      </a:lvl4pPr>
      <a:lvl5pPr marL="4175125" indent="-4175125" algn="ctr" rtl="0" eaLnBrk="0" fontAlgn="base" hangingPunct="0">
        <a:spcBef>
          <a:spcPct val="0"/>
        </a:spcBef>
        <a:spcAft>
          <a:spcPct val="0"/>
        </a:spcAft>
        <a:defRPr sz="7600">
          <a:solidFill>
            <a:schemeClr val="tx1"/>
          </a:solidFill>
          <a:latin typeface="Calibri" pitchFamily="34" charset="0"/>
          <a:ea typeface="宋体" pitchFamily="2" charset="-122"/>
          <a:sym typeface="Calibri" pitchFamily="34" charset="0"/>
        </a:defRPr>
      </a:lvl5pPr>
      <a:lvl6pPr marL="4632325" indent="-4175125" algn="ctr" rtl="0" fontAlgn="base">
        <a:spcBef>
          <a:spcPct val="0"/>
        </a:spcBef>
        <a:spcAft>
          <a:spcPct val="0"/>
        </a:spcAft>
        <a:defRPr sz="7600">
          <a:solidFill>
            <a:schemeClr val="tx1"/>
          </a:solidFill>
          <a:latin typeface="Calibri" pitchFamily="34" charset="0"/>
          <a:ea typeface="宋体" pitchFamily="2" charset="-122"/>
          <a:sym typeface="Calibri" pitchFamily="34" charset="0"/>
        </a:defRPr>
      </a:lvl6pPr>
      <a:lvl7pPr marL="5089525" indent="-4175125" algn="ctr" rtl="0" fontAlgn="base">
        <a:spcBef>
          <a:spcPct val="0"/>
        </a:spcBef>
        <a:spcAft>
          <a:spcPct val="0"/>
        </a:spcAft>
        <a:defRPr sz="7600">
          <a:solidFill>
            <a:schemeClr val="tx1"/>
          </a:solidFill>
          <a:latin typeface="Calibri" pitchFamily="34" charset="0"/>
          <a:ea typeface="宋体" pitchFamily="2" charset="-122"/>
          <a:sym typeface="Calibri" pitchFamily="34" charset="0"/>
        </a:defRPr>
      </a:lvl7pPr>
      <a:lvl8pPr marL="5546725" indent="-4175125" algn="ctr" rtl="0" fontAlgn="base">
        <a:spcBef>
          <a:spcPct val="0"/>
        </a:spcBef>
        <a:spcAft>
          <a:spcPct val="0"/>
        </a:spcAft>
        <a:defRPr sz="7600">
          <a:solidFill>
            <a:schemeClr val="tx1"/>
          </a:solidFill>
          <a:latin typeface="Calibri" pitchFamily="34" charset="0"/>
          <a:ea typeface="宋体" pitchFamily="2" charset="-122"/>
          <a:sym typeface="Calibri" pitchFamily="34" charset="0"/>
        </a:defRPr>
      </a:lvl8pPr>
      <a:lvl9pPr marL="6003925" indent="-4175125" algn="ctr" rtl="0" fontAlgn="base">
        <a:spcBef>
          <a:spcPct val="0"/>
        </a:spcBef>
        <a:spcAft>
          <a:spcPct val="0"/>
        </a:spcAft>
        <a:defRPr sz="7600">
          <a:solidFill>
            <a:schemeClr val="tx1"/>
          </a:solidFill>
          <a:latin typeface="Calibri" pitchFamily="34" charset="0"/>
          <a:ea typeface="宋体" pitchFamily="2" charset="-122"/>
          <a:sym typeface="Calibri" pitchFamily="34" charset="0"/>
        </a:defRPr>
      </a:lvl9pPr>
    </p:titleStyle>
    <p:bodyStyle>
      <a:lvl1pPr marL="434975" indent="-434975" algn="l" defTabSz="4175125" rtl="0" eaLnBrk="0" fontAlgn="base" hangingPunct="0">
        <a:spcBef>
          <a:spcPct val="20000"/>
        </a:spcBef>
        <a:spcAft>
          <a:spcPct val="0"/>
        </a:spcAft>
        <a:buFont typeface="Arial" charset="0"/>
        <a:buChar char="•"/>
        <a:defRPr sz="3400">
          <a:solidFill>
            <a:schemeClr val="tx1"/>
          </a:solidFill>
          <a:latin typeface="+mn-lt"/>
          <a:ea typeface="+mn-ea"/>
          <a:cs typeface="+mn-cs"/>
          <a:sym typeface="Calibri" pitchFamily="34" charset="0"/>
        </a:defRPr>
      </a:lvl1pPr>
      <a:lvl2pPr marL="869950" indent="-434975" algn="l" defTabSz="4175125" rtl="0" eaLnBrk="0" fontAlgn="base" hangingPunct="0">
        <a:spcBef>
          <a:spcPct val="20000"/>
        </a:spcBef>
        <a:spcAft>
          <a:spcPct val="0"/>
        </a:spcAft>
        <a:buFont typeface="Arial" charset="0"/>
        <a:buChar char="–"/>
        <a:defRPr sz="3400">
          <a:solidFill>
            <a:schemeClr val="tx1"/>
          </a:solidFill>
          <a:latin typeface="+mn-lt"/>
          <a:ea typeface="+mn-ea"/>
          <a:sym typeface="Calibri" pitchFamily="34" charset="0"/>
        </a:defRPr>
      </a:lvl2pPr>
      <a:lvl3pPr marL="1304925" indent="-434975" algn="l" defTabSz="4175125" rtl="0" eaLnBrk="0" fontAlgn="base" hangingPunct="0">
        <a:spcBef>
          <a:spcPct val="20000"/>
        </a:spcBef>
        <a:spcAft>
          <a:spcPct val="0"/>
        </a:spcAft>
        <a:buFont typeface="Arial" charset="0"/>
        <a:buChar char="•"/>
        <a:defRPr sz="3400">
          <a:solidFill>
            <a:schemeClr val="tx1"/>
          </a:solidFill>
          <a:latin typeface="+mn-lt"/>
          <a:ea typeface="+mn-ea"/>
          <a:sym typeface="Calibri" pitchFamily="34" charset="0"/>
        </a:defRPr>
      </a:lvl3pPr>
      <a:lvl4pPr marL="1739900" indent="-434975" algn="l" defTabSz="4175125" rtl="0" eaLnBrk="0" fontAlgn="base" hangingPunct="0">
        <a:spcBef>
          <a:spcPct val="20000"/>
        </a:spcBef>
        <a:spcAft>
          <a:spcPct val="0"/>
        </a:spcAft>
        <a:buFont typeface="Arial" charset="0"/>
        <a:buChar char="–"/>
        <a:defRPr sz="3400">
          <a:solidFill>
            <a:schemeClr val="tx1"/>
          </a:solidFill>
          <a:latin typeface="+mn-lt"/>
          <a:ea typeface="+mn-ea"/>
          <a:sym typeface="Calibri" pitchFamily="34" charset="0"/>
        </a:defRPr>
      </a:lvl4pPr>
      <a:lvl5pPr marL="2174875" indent="-434975" algn="l" defTabSz="4175125" rtl="0" eaLnBrk="0" fontAlgn="base" hangingPunct="0">
        <a:spcBef>
          <a:spcPct val="20000"/>
        </a:spcBef>
        <a:spcAft>
          <a:spcPct val="0"/>
        </a:spcAft>
        <a:buFont typeface="Arial" charset="0"/>
        <a:buChar char="»"/>
        <a:defRPr sz="3400">
          <a:solidFill>
            <a:schemeClr val="tx1"/>
          </a:solidFill>
          <a:latin typeface="+mn-lt"/>
          <a:ea typeface="+mn-ea"/>
          <a:sym typeface="Calibri" pitchFamily="34" charset="0"/>
        </a:defRPr>
      </a:lvl5pPr>
      <a:lvl6pPr marL="2632075" indent="-434975" algn="l" defTabSz="4175125" rtl="0" fontAlgn="base">
        <a:spcBef>
          <a:spcPct val="20000"/>
        </a:spcBef>
        <a:spcAft>
          <a:spcPct val="0"/>
        </a:spcAft>
        <a:buFont typeface="Arial" pitchFamily="34" charset="0"/>
        <a:buChar char="»"/>
        <a:defRPr sz="3400">
          <a:solidFill>
            <a:schemeClr val="tx1"/>
          </a:solidFill>
          <a:latin typeface="+mn-lt"/>
          <a:ea typeface="+mn-ea"/>
          <a:sym typeface="Calibri" pitchFamily="34" charset="0"/>
        </a:defRPr>
      </a:lvl6pPr>
      <a:lvl7pPr marL="3089275" indent="-434975" algn="l" defTabSz="4175125" rtl="0" fontAlgn="base">
        <a:spcBef>
          <a:spcPct val="20000"/>
        </a:spcBef>
        <a:spcAft>
          <a:spcPct val="0"/>
        </a:spcAft>
        <a:buFont typeface="Arial" pitchFamily="34" charset="0"/>
        <a:buChar char="»"/>
        <a:defRPr sz="3400">
          <a:solidFill>
            <a:schemeClr val="tx1"/>
          </a:solidFill>
          <a:latin typeface="+mn-lt"/>
          <a:ea typeface="+mn-ea"/>
          <a:sym typeface="Calibri" pitchFamily="34" charset="0"/>
        </a:defRPr>
      </a:lvl7pPr>
      <a:lvl8pPr marL="3546475" indent="-434975" algn="l" defTabSz="4175125" rtl="0" fontAlgn="base">
        <a:spcBef>
          <a:spcPct val="20000"/>
        </a:spcBef>
        <a:spcAft>
          <a:spcPct val="0"/>
        </a:spcAft>
        <a:buFont typeface="Arial" pitchFamily="34" charset="0"/>
        <a:buChar char="»"/>
        <a:defRPr sz="3400">
          <a:solidFill>
            <a:schemeClr val="tx1"/>
          </a:solidFill>
          <a:latin typeface="+mn-lt"/>
          <a:ea typeface="+mn-ea"/>
          <a:sym typeface="Calibri" pitchFamily="34" charset="0"/>
        </a:defRPr>
      </a:lvl8pPr>
      <a:lvl9pPr marL="4003675" indent="-434975" algn="l" defTabSz="4175125" rtl="0" fontAlgn="base">
        <a:spcBef>
          <a:spcPct val="20000"/>
        </a:spcBef>
        <a:spcAft>
          <a:spcPct val="0"/>
        </a:spcAft>
        <a:buFont typeface="Arial" pitchFamily="34" charset="0"/>
        <a:buChar char="»"/>
        <a:defRPr sz="34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
          <p:cNvSpPr>
            <a:spLocks noChangeArrowheads="1"/>
          </p:cNvSpPr>
          <p:nvPr/>
        </p:nvSpPr>
        <p:spPr bwMode="auto">
          <a:xfrm>
            <a:off x="29425900" y="0"/>
            <a:ext cx="841375" cy="42794238"/>
          </a:xfrm>
          <a:prstGeom prst="rect">
            <a:avLst/>
          </a:prstGeom>
          <a:solidFill>
            <a:srgbClr val="D6E3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8200">
              <a:solidFill>
                <a:srgbClr val="FFFFFF"/>
              </a:solidFill>
            </a:endParaRPr>
          </a:p>
        </p:txBody>
      </p:sp>
      <p:sp>
        <p:nvSpPr>
          <p:cNvPr id="2051" name="Rectangle 9"/>
          <p:cNvSpPr>
            <a:spLocks noChangeArrowheads="1"/>
          </p:cNvSpPr>
          <p:nvPr/>
        </p:nvSpPr>
        <p:spPr bwMode="auto">
          <a:xfrm>
            <a:off x="84998" y="-211440"/>
            <a:ext cx="841375" cy="42794238"/>
          </a:xfrm>
          <a:prstGeom prst="rect">
            <a:avLst/>
          </a:prstGeom>
          <a:solidFill>
            <a:srgbClr val="D6E3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8200">
              <a:solidFill>
                <a:srgbClr val="FFFFFF"/>
              </a:solidFill>
            </a:endParaRPr>
          </a:p>
        </p:txBody>
      </p:sp>
      <p:sp>
        <p:nvSpPr>
          <p:cNvPr id="2052" name="Rectangle 6"/>
          <p:cNvSpPr>
            <a:spLocks noChangeArrowheads="1"/>
          </p:cNvSpPr>
          <p:nvPr/>
        </p:nvSpPr>
        <p:spPr bwMode="auto">
          <a:xfrm>
            <a:off x="9524" y="-56263"/>
            <a:ext cx="30257751" cy="5341938"/>
          </a:xfrm>
          <a:prstGeom prst="rect">
            <a:avLst/>
          </a:prstGeom>
          <a:solidFill>
            <a:srgbClr val="36609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8200" dirty="0">
              <a:solidFill>
                <a:srgbClr val="FFFFFF"/>
              </a:solidFill>
            </a:endParaRPr>
          </a:p>
        </p:txBody>
      </p:sp>
      <p:sp>
        <p:nvSpPr>
          <p:cNvPr id="2056" name="Text Box 122"/>
          <p:cNvSpPr>
            <a:spLocks noChangeArrowheads="1"/>
          </p:cNvSpPr>
          <p:nvPr/>
        </p:nvSpPr>
        <p:spPr bwMode="auto">
          <a:xfrm>
            <a:off x="868364" y="304170"/>
            <a:ext cx="28521024" cy="223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3940" tIns="434850" rIns="173940" bIns="434850" anchor="ctr">
            <a:spAutoFit/>
          </a:bodyP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en-US" altLang="zh-CN" sz="8800" b="1" dirty="0" smtClean="0">
                <a:solidFill>
                  <a:srgbClr val="EAF1DD"/>
                </a:solidFill>
              </a:rPr>
              <a:t>Strategy-Proof Data Auctions with Negative Externalities</a:t>
            </a:r>
            <a:endParaRPr lang="zh-CN" altLang="en-US" sz="8800" b="1" dirty="0">
              <a:solidFill>
                <a:srgbClr val="EAF1DD"/>
              </a:solidFill>
            </a:endParaRPr>
          </a:p>
        </p:txBody>
      </p:sp>
      <p:sp>
        <p:nvSpPr>
          <p:cNvPr id="2057" name="Text Box 123"/>
          <p:cNvSpPr>
            <a:spLocks noChangeArrowheads="1"/>
          </p:cNvSpPr>
          <p:nvPr/>
        </p:nvSpPr>
        <p:spPr bwMode="auto">
          <a:xfrm>
            <a:off x="1652626" y="2536579"/>
            <a:ext cx="26931900" cy="212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3940" tIns="173940" rIns="173940" bIns="173940"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None/>
            </a:pPr>
            <a:r>
              <a:rPr lang="en-US" altLang="zh-CN" sz="5400" b="1" dirty="0" smtClean="0">
                <a:solidFill>
                  <a:srgbClr val="EAF1DD"/>
                </a:solidFill>
              </a:rPr>
              <a:t>Xiang Wang</a:t>
            </a:r>
            <a:r>
              <a:rPr lang="en-US" altLang="zh-CN" sz="5400" dirty="0" smtClean="0">
                <a:solidFill>
                  <a:srgbClr val="EAF1DD"/>
                </a:solidFill>
              </a:rPr>
              <a:t>†</a:t>
            </a:r>
            <a:r>
              <a:rPr lang="en-US" altLang="zh-CN" sz="5400" b="1" dirty="0" smtClean="0">
                <a:solidFill>
                  <a:srgbClr val="EAF1DD"/>
                </a:solidFill>
              </a:rPr>
              <a:t>, Zhenzhe Zheng</a:t>
            </a:r>
            <a:r>
              <a:rPr lang="en-US" altLang="zh-CN" sz="5400" dirty="0">
                <a:solidFill>
                  <a:srgbClr val="EAF1DD"/>
                </a:solidFill>
              </a:rPr>
              <a:t>†</a:t>
            </a:r>
            <a:r>
              <a:rPr lang="en-US" altLang="zh-CN" sz="5400" b="1" dirty="0" smtClean="0">
                <a:solidFill>
                  <a:srgbClr val="EAF1DD"/>
                </a:solidFill>
              </a:rPr>
              <a:t>, Fan Wu</a:t>
            </a:r>
            <a:r>
              <a:rPr lang="en-US" altLang="zh-CN" sz="5400" dirty="0">
                <a:solidFill>
                  <a:srgbClr val="EAF1DD"/>
                </a:solidFill>
              </a:rPr>
              <a:t>†</a:t>
            </a:r>
            <a:r>
              <a:rPr lang="en-US" altLang="zh-CN" sz="5400" b="1" dirty="0" smtClean="0">
                <a:solidFill>
                  <a:srgbClr val="EAF1DD"/>
                </a:solidFill>
              </a:rPr>
              <a:t>, Xiaoju Dong</a:t>
            </a:r>
            <a:r>
              <a:rPr lang="en-US" altLang="zh-CN" sz="5400" dirty="0">
                <a:solidFill>
                  <a:srgbClr val="EAF1DD"/>
                </a:solidFill>
              </a:rPr>
              <a:t>†</a:t>
            </a:r>
            <a:r>
              <a:rPr lang="en-US" altLang="zh-CN" sz="5400" b="1" dirty="0" smtClean="0">
                <a:solidFill>
                  <a:srgbClr val="EAF1DD"/>
                </a:solidFill>
              </a:rPr>
              <a:t>,  Shaojie Tang</a:t>
            </a:r>
            <a:r>
              <a:rPr lang="en-US" altLang="zh-CN" sz="5400" dirty="0" smtClean="0">
                <a:solidFill>
                  <a:srgbClr val="EAF1DD"/>
                </a:solidFill>
              </a:rPr>
              <a:t>*</a:t>
            </a:r>
            <a:r>
              <a:rPr lang="en-US" altLang="zh-CN" sz="5400" b="1" dirty="0" smtClean="0">
                <a:solidFill>
                  <a:srgbClr val="EAF1DD"/>
                </a:solidFill>
              </a:rPr>
              <a:t> and Guihai Chen</a:t>
            </a:r>
            <a:r>
              <a:rPr lang="en-US" altLang="zh-CN" sz="5400" dirty="0">
                <a:solidFill>
                  <a:srgbClr val="EAF1DD"/>
                </a:solidFill>
              </a:rPr>
              <a:t>†</a:t>
            </a:r>
            <a:endParaRPr lang="en-US" altLang="zh-CN" sz="5400" b="1" dirty="0" smtClean="0">
              <a:solidFill>
                <a:srgbClr val="EAF1DD"/>
              </a:solidFill>
            </a:endParaRPr>
          </a:p>
          <a:p>
            <a:pPr algn="ctr" eaLnBrk="1" hangingPunct="1">
              <a:spcBef>
                <a:spcPct val="0"/>
              </a:spcBef>
              <a:buNone/>
            </a:pPr>
            <a:r>
              <a:rPr lang="en-US" altLang="zh-CN" sz="4000" b="1" dirty="0" smtClean="0">
                <a:solidFill>
                  <a:srgbClr val="EAF1DD"/>
                </a:solidFill>
              </a:rPr>
              <a:t>†</a:t>
            </a:r>
            <a:r>
              <a:rPr lang="zh-CN" altLang="en-US" sz="4600" b="1" dirty="0" smtClean="0">
                <a:solidFill>
                  <a:srgbClr val="EAF1DD"/>
                </a:solidFill>
              </a:rPr>
              <a:t>Shanghai </a:t>
            </a:r>
            <a:r>
              <a:rPr lang="zh-CN" altLang="en-US" sz="4600" b="1" dirty="0">
                <a:solidFill>
                  <a:srgbClr val="EAF1DD"/>
                </a:solidFill>
              </a:rPr>
              <a:t>Jiao Tong </a:t>
            </a:r>
            <a:r>
              <a:rPr lang="zh-CN" altLang="en-US" sz="4600" b="1" dirty="0" smtClean="0">
                <a:solidFill>
                  <a:srgbClr val="EAF1DD"/>
                </a:solidFill>
              </a:rPr>
              <a:t>University</a:t>
            </a:r>
            <a:r>
              <a:rPr lang="en-US" altLang="zh-CN" sz="4600" b="1" dirty="0" smtClean="0">
                <a:solidFill>
                  <a:srgbClr val="EAF1DD"/>
                </a:solidFill>
              </a:rPr>
              <a:t>, China</a:t>
            </a:r>
          </a:p>
          <a:p>
            <a:pPr algn="ctr" eaLnBrk="1" hangingPunct="1">
              <a:spcBef>
                <a:spcPct val="0"/>
              </a:spcBef>
              <a:buNone/>
            </a:pPr>
            <a:r>
              <a:rPr lang="en-US" altLang="zh-CN" sz="4600" b="1" dirty="0" smtClean="0">
                <a:solidFill>
                  <a:srgbClr val="EAF1DD"/>
                </a:solidFill>
              </a:rPr>
              <a:t>*University of Texas at Dallas, USA</a:t>
            </a:r>
            <a:endParaRPr lang="zh-CN" altLang="en-US" sz="4600" b="1" dirty="0">
              <a:solidFill>
                <a:srgbClr val="EAF1DD"/>
              </a:solidFill>
            </a:endParaRPr>
          </a:p>
        </p:txBody>
      </p:sp>
      <p:pic>
        <p:nvPicPr>
          <p:cNvPr id="2080" name="Picture 49"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5510" y="41106522"/>
            <a:ext cx="722471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Rectangle 31"/>
          <p:cNvSpPr>
            <a:spLocks noChangeArrowheads="1"/>
          </p:cNvSpPr>
          <p:nvPr/>
        </p:nvSpPr>
        <p:spPr bwMode="auto">
          <a:xfrm>
            <a:off x="1652625" y="6232283"/>
            <a:ext cx="12871428" cy="1381063"/>
          </a:xfrm>
          <a:prstGeom prst="rect">
            <a:avLst/>
          </a:prstGeom>
          <a:solidFill>
            <a:srgbClr val="366092"/>
          </a:solidFill>
          <a:ln w="25400">
            <a:solidFill>
              <a:srgbClr val="395E8A"/>
            </a:solidFill>
            <a:miter lim="800000"/>
            <a:headEnd/>
            <a:tailEnd/>
          </a:ln>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en-US" altLang="zh-CN" sz="6000" b="1" dirty="0" smtClean="0">
                <a:solidFill>
                  <a:srgbClr val="EAF1DD"/>
                </a:solidFill>
                <a:latin typeface="+mj-lt"/>
              </a:rPr>
              <a:t>Introduction</a:t>
            </a:r>
            <a:endParaRPr lang="en-US" altLang="zh-CN" sz="6000" b="1" dirty="0">
              <a:solidFill>
                <a:srgbClr val="EAF1DD"/>
              </a:solidFill>
              <a:latin typeface="+mj-lt"/>
            </a:endParaRPr>
          </a:p>
        </p:txBody>
      </p:sp>
      <p:cxnSp>
        <p:nvCxnSpPr>
          <p:cNvPr id="12" name="直接连接符 11"/>
          <p:cNvCxnSpPr>
            <a:stCxn id="2052" idx="2"/>
          </p:cNvCxnSpPr>
          <p:nvPr/>
        </p:nvCxnSpPr>
        <p:spPr bwMode="auto">
          <a:xfrm flipH="1">
            <a:off x="15043430" y="5285675"/>
            <a:ext cx="94970" cy="637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p:cNvSpPr txBox="1"/>
          <p:nvPr/>
        </p:nvSpPr>
        <p:spPr>
          <a:xfrm>
            <a:off x="1643525" y="7871931"/>
            <a:ext cx="12871428" cy="13018949"/>
          </a:xfrm>
          <a:prstGeom prst="rect">
            <a:avLst/>
          </a:prstGeom>
          <a:noFill/>
        </p:spPr>
        <p:txBody>
          <a:bodyPr wrap="square" rtlCol="0">
            <a:spAutoFit/>
          </a:bodyPr>
          <a:lstStyle/>
          <a:p>
            <a:r>
              <a:rPr lang="en-US" altLang="zh-CN" sz="4000" dirty="0" smtClean="0">
                <a:latin typeface="Times New Roman" panose="02020603050405020304" pitchFamily="18" charset="0"/>
                <a:cs typeface="Times New Roman" panose="02020603050405020304" pitchFamily="18" charset="0"/>
              </a:rPr>
              <a:t>In recent years, data has become a new kind of commodity that can be traded on the Internet.  There are two significant characteristics of data as commodity, which motivates our work:</a:t>
            </a:r>
          </a:p>
          <a:p>
            <a:pPr marL="548640" indent="-457200">
              <a:buSzPct val="70000"/>
              <a:buFont typeface="Wingdings" panose="05000000000000000000" pitchFamily="2" charset="2"/>
              <a:buChar char="l"/>
            </a:pPr>
            <a:r>
              <a:rPr lang="en-US" altLang="zh-CN" sz="4000" dirty="0" smtClean="0">
                <a:latin typeface="Times New Roman" panose="02020603050405020304" pitchFamily="18" charset="0"/>
                <a:cs typeface="Times New Roman" panose="02020603050405020304" pitchFamily="18" charset="0"/>
              </a:rPr>
              <a:t>Once produced, the data can be duplicated for any number of copies with low or no cost. Thus, the pricing of data cannot depend on the marginal cost, but on the utility of buyers, which means their maximum willingness to buy the data. Thus, we choose strategy-proof auctions as an efficacious method </a:t>
            </a:r>
            <a:r>
              <a:rPr lang="en-US" altLang="zh-CN" sz="4000" dirty="0">
                <a:latin typeface="Times New Roman" panose="02020603050405020304" pitchFamily="18" charset="0"/>
                <a:cs typeface="Times New Roman" panose="02020603050405020304" pitchFamily="18" charset="0"/>
              </a:rPr>
              <a:t>to elicit private types of buyers and facilitate efficient allocations. </a:t>
            </a:r>
          </a:p>
          <a:p>
            <a:pPr marL="548640" indent="-457200">
              <a:buSzPct val="70000"/>
              <a:buFont typeface="Wingdings" panose="05000000000000000000" pitchFamily="2" charset="2"/>
              <a:buChar char="l"/>
            </a:pPr>
            <a:r>
              <a:rPr lang="en-US" altLang="zh-CN" sz="4000" dirty="0">
                <a:latin typeface="Times New Roman" panose="02020603050405020304" pitchFamily="18" charset="0"/>
                <a:cs typeface="Times New Roman" panose="02020603050405020304" pitchFamily="18" charset="0"/>
              </a:rPr>
              <a:t>Buyers, who are mostly companies, purchase </a:t>
            </a:r>
            <a:r>
              <a:rPr lang="en-US" altLang="zh-CN" sz="4000" dirty="0" smtClean="0">
                <a:latin typeface="Times New Roman" panose="02020603050405020304" pitchFamily="18" charset="0"/>
                <a:cs typeface="Times New Roman" panose="02020603050405020304" pitchFamily="18" charset="0"/>
              </a:rPr>
              <a:t>their interested </a:t>
            </a:r>
            <a:r>
              <a:rPr lang="en-US" altLang="zh-CN" sz="4000" dirty="0">
                <a:latin typeface="Times New Roman" panose="02020603050405020304" pitchFamily="18" charset="0"/>
                <a:cs typeface="Times New Roman" panose="02020603050405020304" pitchFamily="18" charset="0"/>
              </a:rPr>
              <a:t>data in order to gain advantages in their </a:t>
            </a:r>
            <a:r>
              <a:rPr lang="en-US" altLang="zh-CN" sz="4000" dirty="0" smtClean="0">
                <a:latin typeface="Times New Roman" panose="02020603050405020304" pitchFamily="18" charset="0"/>
                <a:cs typeface="Times New Roman" panose="02020603050405020304" pitchFamily="18" charset="0"/>
              </a:rPr>
              <a:t>business against </a:t>
            </a:r>
            <a:r>
              <a:rPr lang="en-US" altLang="zh-CN" sz="4000" dirty="0">
                <a:latin typeface="Times New Roman" panose="02020603050405020304" pitchFamily="18" charset="0"/>
                <a:cs typeface="Times New Roman" panose="02020603050405020304" pitchFamily="18" charset="0"/>
              </a:rPr>
              <a:t>their competitors. Such advantages can </a:t>
            </a:r>
            <a:r>
              <a:rPr lang="en-US" altLang="zh-CN" sz="4000" dirty="0" smtClean="0">
                <a:latin typeface="Times New Roman" panose="02020603050405020304" pitchFamily="18" charset="0"/>
                <a:cs typeface="Times New Roman" panose="02020603050405020304" pitchFamily="18" charset="0"/>
              </a:rPr>
              <a:t>be undermined, if </a:t>
            </a:r>
            <a:r>
              <a:rPr lang="en-US" altLang="zh-CN" sz="4000" dirty="0">
                <a:latin typeface="Times New Roman" panose="02020603050405020304" pitchFamily="18" charset="0"/>
                <a:cs typeface="Times New Roman" panose="02020603050405020304" pitchFamily="18" charset="0"/>
              </a:rPr>
              <a:t>their competitors also get the same data, </a:t>
            </a:r>
            <a:r>
              <a:rPr lang="en-US" altLang="zh-CN" sz="4000" dirty="0" smtClean="0">
                <a:latin typeface="Times New Roman" panose="02020603050405020304" pitchFamily="18" charset="0"/>
                <a:cs typeface="Times New Roman" panose="02020603050405020304" pitchFamily="18" charset="0"/>
              </a:rPr>
              <a:t>called negative </a:t>
            </a:r>
            <a:r>
              <a:rPr lang="en-US" altLang="zh-CN" sz="4000" dirty="0">
                <a:latin typeface="Times New Roman" panose="02020603050405020304" pitchFamily="18" charset="0"/>
                <a:cs typeface="Times New Roman" panose="02020603050405020304" pitchFamily="18" charset="0"/>
              </a:rPr>
              <a:t>externalities. Therefore, a buyer’s valuation on </a:t>
            </a:r>
            <a:r>
              <a:rPr lang="en-US" altLang="zh-CN" sz="4000" dirty="0" smtClean="0">
                <a:latin typeface="Times New Roman" panose="02020603050405020304" pitchFamily="18" charset="0"/>
                <a:cs typeface="Times New Roman" panose="02020603050405020304" pitchFamily="18" charset="0"/>
              </a:rPr>
              <a:t>the data </a:t>
            </a:r>
            <a:r>
              <a:rPr lang="en-US" altLang="zh-CN" sz="4000" dirty="0">
                <a:latin typeface="Times New Roman" panose="02020603050405020304" pitchFamily="18" charset="0"/>
                <a:cs typeface="Times New Roman" panose="02020603050405020304" pitchFamily="18" charset="0"/>
              </a:rPr>
              <a:t>not only depends on whether she can get the data </a:t>
            </a:r>
            <a:r>
              <a:rPr lang="en-US" altLang="zh-CN" sz="4000" dirty="0" smtClean="0">
                <a:latin typeface="Times New Roman" panose="02020603050405020304" pitchFamily="18" charset="0"/>
                <a:cs typeface="Times New Roman" panose="02020603050405020304" pitchFamily="18" charset="0"/>
              </a:rPr>
              <a:t>set, but </a:t>
            </a:r>
            <a:r>
              <a:rPr lang="en-US" altLang="zh-CN" sz="4000" dirty="0">
                <a:latin typeface="Times New Roman" panose="02020603050405020304" pitchFamily="18" charset="0"/>
                <a:cs typeface="Times New Roman" panose="02020603050405020304" pitchFamily="18" charset="0"/>
              </a:rPr>
              <a:t>also on the data allocation to her competitors</a:t>
            </a:r>
            <a:r>
              <a:rPr lang="en-US" altLang="zh-CN" sz="4000" dirty="0" smtClean="0">
                <a:latin typeface="Times New Roman" panose="02020603050405020304" pitchFamily="18" charset="0"/>
                <a:cs typeface="Times New Roman" panose="02020603050405020304" pitchFamily="18" charset="0"/>
              </a:rPr>
              <a:t>. Thus, we consider negative externalities when designing auctions.</a:t>
            </a:r>
            <a:endParaRPr lang="zh-CN" altLang="en-US" sz="4000" dirty="0" smtClean="0">
              <a:latin typeface="Times New Roman" panose="02020603050405020304" pitchFamily="18" charset="0"/>
              <a:cs typeface="Times New Roman" panose="02020603050405020304" pitchFamily="18" charset="0"/>
            </a:endParaRPr>
          </a:p>
          <a:p>
            <a:pPr marL="571500" indent="-571500">
              <a:buSzPct val="70000"/>
              <a:buFont typeface="Wingdings" panose="05000000000000000000" pitchFamily="2" charset="2"/>
              <a:buChar char="l"/>
            </a:pPr>
            <a:endParaRPr lang="en-US" altLang="zh-CN" sz="4000" dirty="0" smtClean="0">
              <a:latin typeface="Times New Roman" panose="02020603050405020304" pitchFamily="18" charset="0"/>
              <a:cs typeface="Times New Roman" panose="02020603050405020304" pitchFamily="18" charset="0"/>
            </a:endParaRPr>
          </a:p>
        </p:txBody>
      </p:sp>
      <p:sp>
        <p:nvSpPr>
          <p:cNvPr id="43" name="Rectangle 31"/>
          <p:cNvSpPr>
            <a:spLocks noChangeArrowheads="1"/>
          </p:cNvSpPr>
          <p:nvPr/>
        </p:nvSpPr>
        <p:spPr bwMode="auto">
          <a:xfrm>
            <a:off x="1652625" y="20358581"/>
            <a:ext cx="12871428" cy="1380744"/>
          </a:xfrm>
          <a:prstGeom prst="rect">
            <a:avLst/>
          </a:prstGeom>
          <a:solidFill>
            <a:srgbClr val="366092"/>
          </a:solidFill>
          <a:ln w="25400">
            <a:solidFill>
              <a:srgbClr val="395E8A"/>
            </a:solidFill>
            <a:miter lim="800000"/>
            <a:headEnd/>
            <a:tailEnd/>
          </a:ln>
        </p:spPr>
        <p:txBody>
          <a:bodyPr lIns="86970" tIns="43485" rIns="86970" bIns="43485" anchor="ctr"/>
          <a:lstStyle/>
          <a:p>
            <a:pPr algn="ctr"/>
            <a:r>
              <a:rPr lang="en-US" altLang="zh-CN" sz="6000" b="1" dirty="0">
                <a:solidFill>
                  <a:srgbClr val="EAF1DD"/>
                </a:solidFill>
                <a:latin typeface="+mj-lt"/>
              </a:rPr>
              <a:t>Valuation Function</a:t>
            </a:r>
          </a:p>
        </p:txBody>
      </p:sp>
      <p:sp>
        <p:nvSpPr>
          <p:cNvPr id="88" name="Rectangle 31"/>
          <p:cNvSpPr>
            <a:spLocks noChangeArrowheads="1"/>
          </p:cNvSpPr>
          <p:nvPr/>
        </p:nvSpPr>
        <p:spPr bwMode="auto">
          <a:xfrm>
            <a:off x="1652625" y="26653760"/>
            <a:ext cx="12871428" cy="1380744"/>
          </a:xfrm>
          <a:prstGeom prst="rect">
            <a:avLst/>
          </a:prstGeom>
          <a:solidFill>
            <a:srgbClr val="366092"/>
          </a:solidFill>
          <a:ln w="25400">
            <a:solidFill>
              <a:srgbClr val="395E8A"/>
            </a:solidFill>
            <a:miter lim="800000"/>
            <a:headEnd/>
            <a:tailEnd/>
          </a:ln>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en-US" altLang="zh-CN" sz="6000" b="1" dirty="0" smtClean="0">
                <a:solidFill>
                  <a:srgbClr val="EAF1DD"/>
                </a:solidFill>
                <a:latin typeface="+mj-lt"/>
              </a:rPr>
              <a:t>Full Competition Markets</a:t>
            </a:r>
            <a:endParaRPr lang="en-US" altLang="zh-CN" sz="6000" b="1" dirty="0">
              <a:solidFill>
                <a:srgbClr val="EAF1DD"/>
              </a:solidFill>
              <a:latin typeface="+mj-lt"/>
            </a:endParaRPr>
          </a:p>
        </p:txBody>
      </p:sp>
      <p:sp>
        <p:nvSpPr>
          <p:cNvPr id="68" name="文本框 67"/>
          <p:cNvSpPr txBox="1"/>
          <p:nvPr/>
        </p:nvSpPr>
        <p:spPr>
          <a:xfrm>
            <a:off x="1613659" y="21966581"/>
            <a:ext cx="12871428" cy="3785652"/>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If the buyer </a:t>
            </a:r>
            <a:r>
              <a:rPr lang="en-US" altLang="zh-CN" sz="4000" i="1" dirty="0">
                <a:latin typeface="Times New Roman" panose="02020603050405020304" pitchFamily="18" charset="0"/>
                <a:cs typeface="Times New Roman" panose="02020603050405020304" pitchFamily="18" charset="0"/>
              </a:rPr>
              <a:t>i </a:t>
            </a:r>
            <a:r>
              <a:rPr lang="en-US" altLang="zh-CN" sz="4000" dirty="0">
                <a:latin typeface="Times New Roman" panose="02020603050405020304" pitchFamily="18" charset="0"/>
                <a:cs typeface="Times New Roman" panose="02020603050405020304" pitchFamily="18" charset="0"/>
              </a:rPr>
              <a:t>wins the data set and </a:t>
            </a:r>
            <a:r>
              <a:rPr lang="en-US" altLang="zh-CN" sz="4000" dirty="0" smtClean="0">
                <a:latin typeface="Times New Roman" panose="02020603050405020304" pitchFamily="18" charset="0"/>
                <a:cs typeface="Times New Roman" panose="02020603050405020304" pitchFamily="18" charset="0"/>
              </a:rPr>
              <a:t>there are </a:t>
            </a:r>
            <a:r>
              <a:rPr lang="en-US" altLang="zh-CN" sz="4000" dirty="0">
                <a:latin typeface="Times New Roman" panose="02020603050405020304" pitchFamily="18" charset="0"/>
                <a:cs typeface="Times New Roman" panose="02020603050405020304" pitchFamily="18" charset="0"/>
              </a:rPr>
              <a:t>no more than </a:t>
            </a:r>
            <a:r>
              <a:rPr lang="en-US" altLang="zh-CN" sz="4000" i="1" dirty="0" smtClean="0">
                <a:latin typeface="Times New Roman" panose="02020603050405020304" pitchFamily="18" charset="0"/>
                <a:cs typeface="Times New Roman" panose="02020603050405020304" pitchFamily="18" charset="0"/>
              </a:rPr>
              <a:t>t</a:t>
            </a:r>
            <a:r>
              <a:rPr lang="en-US" altLang="zh-CN" sz="4000" i="1" baseline="-25000" dirty="0" smtClean="0">
                <a:latin typeface="Times New Roman" panose="02020603050405020304" pitchFamily="18" charset="0"/>
                <a:cs typeface="Times New Roman" panose="02020603050405020304" pitchFamily="18" charset="0"/>
              </a:rPr>
              <a:t>i</a:t>
            </a:r>
            <a:r>
              <a:rPr lang="en-US" altLang="zh-CN" sz="4000" baseline="-25000" dirty="0" smtClean="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competitors </a:t>
            </a:r>
            <a:r>
              <a:rPr lang="en-US" altLang="zh-CN" sz="4000" dirty="0">
                <a:latin typeface="Times New Roman" panose="02020603050405020304" pitchFamily="18" charset="0"/>
                <a:cs typeface="Times New Roman" panose="02020603050405020304" pitchFamily="18" charset="0"/>
              </a:rPr>
              <a:t>winning at the same </a:t>
            </a:r>
            <a:r>
              <a:rPr lang="en-US" altLang="zh-CN" sz="4000" dirty="0" smtClean="0">
                <a:latin typeface="Times New Roman" panose="02020603050405020304" pitchFamily="18" charset="0"/>
                <a:cs typeface="Times New Roman" panose="02020603050405020304" pitchFamily="18" charset="0"/>
              </a:rPr>
              <a:t>time, then </a:t>
            </a:r>
            <a:r>
              <a:rPr lang="en-US" altLang="zh-CN" sz="4000" dirty="0">
                <a:latin typeface="Times New Roman" panose="02020603050405020304" pitchFamily="18" charset="0"/>
                <a:cs typeface="Times New Roman" panose="02020603050405020304" pitchFamily="18" charset="0"/>
              </a:rPr>
              <a:t>she has a valuation </a:t>
            </a:r>
            <a:r>
              <a:rPr lang="en-US" altLang="zh-CN" sz="4000" i="1" dirty="0">
                <a:latin typeface="Times New Roman" panose="02020603050405020304" pitchFamily="18" charset="0"/>
                <a:cs typeface="Times New Roman" panose="02020603050405020304" pitchFamily="18" charset="0"/>
              </a:rPr>
              <a:t>v</a:t>
            </a:r>
            <a:r>
              <a:rPr lang="en-US" altLang="zh-CN" sz="4000" i="1" baseline="-25000" dirty="0">
                <a:latin typeface="Times New Roman" panose="02020603050405020304" pitchFamily="18" charset="0"/>
                <a:cs typeface="Times New Roman" panose="02020603050405020304" pitchFamily="18" charset="0"/>
              </a:rPr>
              <a:t>i</a:t>
            </a:r>
            <a:r>
              <a:rPr lang="en-US" altLang="zh-CN" sz="4000" baseline="-25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on the data set. Otherwise, </a:t>
            </a:r>
            <a:r>
              <a:rPr lang="en-US" altLang="zh-CN" sz="4000" i="1" dirty="0">
                <a:latin typeface="Times New Roman" panose="02020603050405020304" pitchFamily="18" charset="0"/>
                <a:cs typeface="Times New Roman" panose="02020603050405020304" pitchFamily="18" charset="0"/>
              </a:rPr>
              <a:t>i.e</a:t>
            </a:r>
            <a:r>
              <a:rPr lang="en-US" altLang="zh-CN" sz="4000" i="1" dirty="0" smtClean="0">
                <a:latin typeface="Times New Roman" panose="02020603050405020304" pitchFamily="18" charset="0"/>
                <a:cs typeface="Times New Roman" panose="02020603050405020304" pitchFamily="18" charset="0"/>
              </a:rPr>
              <a:t>.</a:t>
            </a:r>
            <a:r>
              <a:rPr lang="en-US" altLang="zh-CN" sz="4000" dirty="0" smtClean="0">
                <a:latin typeface="Times New Roman" panose="02020603050405020304" pitchFamily="18" charset="0"/>
                <a:cs typeface="Times New Roman" panose="02020603050405020304" pitchFamily="18" charset="0"/>
              </a:rPr>
              <a:t>, the </a:t>
            </a:r>
            <a:r>
              <a:rPr lang="en-US" altLang="zh-CN" sz="4000" dirty="0">
                <a:latin typeface="Times New Roman" panose="02020603050405020304" pitchFamily="18" charset="0"/>
                <a:cs typeface="Times New Roman" panose="02020603050405020304" pitchFamily="18" charset="0"/>
              </a:rPr>
              <a:t>buyer </a:t>
            </a:r>
            <a:r>
              <a:rPr lang="en-US" altLang="zh-CN" sz="4000" i="1" dirty="0">
                <a:latin typeface="Times New Roman" panose="02020603050405020304" pitchFamily="18" charset="0"/>
                <a:cs typeface="Times New Roman" panose="02020603050405020304" pitchFamily="18" charset="0"/>
              </a:rPr>
              <a:t>i</a:t>
            </a:r>
            <a:r>
              <a:rPr lang="en-US" altLang="zh-CN" sz="4000" dirty="0">
                <a:latin typeface="Times New Roman" panose="02020603050405020304" pitchFamily="18" charset="0"/>
                <a:cs typeface="Times New Roman" panose="02020603050405020304" pitchFamily="18" charset="0"/>
              </a:rPr>
              <a:t> loses the auction or more than </a:t>
            </a:r>
            <a:r>
              <a:rPr lang="en-US" altLang="zh-CN" sz="4000" i="1" dirty="0">
                <a:latin typeface="Times New Roman" panose="02020603050405020304" pitchFamily="18" charset="0"/>
                <a:cs typeface="Times New Roman" panose="02020603050405020304" pitchFamily="18" charset="0"/>
              </a:rPr>
              <a:t>t</a:t>
            </a:r>
            <a:r>
              <a:rPr lang="en-US" altLang="zh-CN" sz="4000" i="1" baseline="-25000" dirty="0">
                <a:latin typeface="Times New Roman" panose="02020603050405020304" pitchFamily="18" charset="0"/>
                <a:cs typeface="Times New Roman" panose="02020603050405020304" pitchFamily="18" charset="0"/>
              </a:rPr>
              <a:t>i</a:t>
            </a:r>
            <a:r>
              <a:rPr lang="en-US" altLang="zh-CN" sz="4000" dirty="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competitors win </a:t>
            </a:r>
            <a:r>
              <a:rPr lang="en-US" altLang="zh-CN" sz="4000" dirty="0">
                <a:latin typeface="Times New Roman" panose="02020603050405020304" pitchFamily="18" charset="0"/>
                <a:cs typeface="Times New Roman" panose="02020603050405020304" pitchFamily="18" charset="0"/>
              </a:rPr>
              <a:t>the auction, the valuation of the data set to the </a:t>
            </a:r>
            <a:r>
              <a:rPr lang="en-US" altLang="zh-CN" sz="4000" dirty="0" smtClean="0">
                <a:latin typeface="Times New Roman" panose="02020603050405020304" pitchFamily="18" charset="0"/>
                <a:cs typeface="Times New Roman" panose="02020603050405020304" pitchFamily="18" charset="0"/>
              </a:rPr>
              <a:t>buyer </a:t>
            </a:r>
            <a:r>
              <a:rPr lang="en-US" altLang="zh-CN" sz="4000" i="1" dirty="0" smtClean="0">
                <a:latin typeface="Times New Roman" panose="02020603050405020304" pitchFamily="18" charset="0"/>
                <a:cs typeface="Times New Roman" panose="02020603050405020304" pitchFamily="18" charset="0"/>
              </a:rPr>
              <a:t>i</a:t>
            </a:r>
            <a:r>
              <a:rPr lang="en-US" altLang="zh-CN" sz="4000" dirty="0" smtClean="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becomes 0</a:t>
            </a:r>
            <a:r>
              <a:rPr lang="en-US" altLang="zh-CN" sz="4000" dirty="0" smtClean="0">
                <a:latin typeface="Times New Roman" panose="02020603050405020304" pitchFamily="18" charset="0"/>
                <a:cs typeface="Times New Roman" panose="02020603050405020304" pitchFamily="18" charset="0"/>
              </a:rPr>
              <a:t>.</a:t>
            </a:r>
          </a:p>
          <a:p>
            <a:endParaRPr lang="zh-CN" altLang="en-US" sz="4000" dirty="0">
              <a:latin typeface="Times New Roman" panose="02020603050405020304" pitchFamily="18" charset="0"/>
              <a:cs typeface="Times New Roman" panose="02020603050405020304" pitchFamily="18" charset="0"/>
            </a:endParaRPr>
          </a:p>
        </p:txBody>
      </p:sp>
      <p:pic>
        <p:nvPicPr>
          <p:cNvPr id="72" name="图片 71"/>
          <p:cNvPicPr>
            <a:picLocks noChangeAspect="1"/>
          </p:cNvPicPr>
          <p:nvPr/>
        </p:nvPicPr>
        <p:blipFill>
          <a:blip r:embed="rId4"/>
          <a:stretch>
            <a:fillRect/>
          </a:stretch>
        </p:blipFill>
        <p:spPr>
          <a:xfrm>
            <a:off x="3987048" y="25093860"/>
            <a:ext cx="7357209" cy="1491598"/>
          </a:xfrm>
          <a:prstGeom prst="rect">
            <a:avLst/>
          </a:prstGeom>
        </p:spPr>
      </p:pic>
      <p:graphicFrame>
        <p:nvGraphicFramePr>
          <p:cNvPr id="73" name="表格 72"/>
          <p:cNvGraphicFramePr>
            <a:graphicFrameLocks noGrp="1"/>
          </p:cNvGraphicFramePr>
          <p:nvPr>
            <p:extLst>
              <p:ext uri="{D42A27DB-BD31-4B8C-83A1-F6EECF244321}">
                <p14:modId xmlns:p14="http://schemas.microsoft.com/office/powerpoint/2010/main" val="3361200095"/>
              </p:ext>
            </p:extLst>
          </p:nvPr>
        </p:nvGraphicFramePr>
        <p:xfrm>
          <a:off x="1652625" y="28468379"/>
          <a:ext cx="12871428" cy="4480560"/>
        </p:xfrm>
        <a:graphic>
          <a:graphicData uri="http://schemas.openxmlformats.org/drawingml/2006/table">
            <a:tbl>
              <a:tblPr firstRow="1" bandRow="1">
                <a:tableStyleId>{BC89EF96-8CEA-46FF-86C4-4CE0E7609802}</a:tableStyleId>
              </a:tblPr>
              <a:tblGrid>
                <a:gridCol w="2127510"/>
                <a:gridCol w="5714850"/>
                <a:gridCol w="5029068"/>
              </a:tblGrid>
              <a:tr h="487134">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Buyer #</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algn="ctr"/>
                      <a:r>
                        <a:rPr lang="en-US" altLang="zh-CN" sz="4000" kern="1200" dirty="0" smtClean="0">
                          <a:solidFill>
                            <a:schemeClr val="tx1"/>
                          </a:solidFill>
                          <a:latin typeface="Times New Roman" panose="02020603050405020304" pitchFamily="18" charset="0"/>
                          <a:ea typeface="宋体" pitchFamily="2" charset="-122"/>
                          <a:cs typeface="Times New Roman" panose="02020603050405020304" pitchFamily="18" charset="0"/>
                        </a:rPr>
                        <a:t>Bid value</a:t>
                      </a:r>
                      <a:endParaRPr lang="zh-CN" altLang="en-US" sz="4000"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Tolerance</a:t>
                      </a:r>
                      <a:r>
                        <a:rPr lang="en-US" altLang="zh-CN" sz="4000" b="1" kern="1200" baseline="0" dirty="0" smtClean="0">
                          <a:solidFill>
                            <a:schemeClr val="tx1"/>
                          </a:solidFill>
                          <a:latin typeface="Times New Roman" panose="02020603050405020304" pitchFamily="18" charset="0"/>
                          <a:ea typeface="宋体" pitchFamily="2" charset="-122"/>
                          <a:cs typeface="Times New Roman" panose="02020603050405020304" pitchFamily="18" charset="0"/>
                        </a:rPr>
                        <a:t> bound</a:t>
                      </a:r>
                      <a:endParaRPr lang="zh-CN" altLang="en-US"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endParaRPr>
                    </a:p>
                    <a:p>
                      <a:endParaRPr lang="zh-CN" altLang="en-US" dirty="0"/>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10</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8</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3</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6</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4</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4</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4</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5</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5</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bl>
          </a:graphicData>
        </a:graphic>
      </p:graphicFrame>
      <p:sp>
        <p:nvSpPr>
          <p:cNvPr id="76" name="文本框 75"/>
          <p:cNvSpPr txBox="1"/>
          <p:nvPr/>
        </p:nvSpPr>
        <p:spPr>
          <a:xfrm>
            <a:off x="1705400" y="32987534"/>
            <a:ext cx="12871428" cy="707886"/>
          </a:xfrm>
          <a:prstGeom prst="rect">
            <a:avLst/>
          </a:prstGeom>
          <a:noFill/>
        </p:spPr>
        <p:txBody>
          <a:bodyPr wrap="square" rtlCol="0">
            <a:spAutoFit/>
          </a:bodyPr>
          <a:lstStyle/>
          <a:p>
            <a:pPr algn="ctr"/>
            <a:r>
              <a:rPr lang="en-US" altLang="zh-CN" sz="4000" b="1" dirty="0" smtClean="0">
                <a:latin typeface="Times New Roman" panose="02020603050405020304" pitchFamily="18" charset="0"/>
                <a:cs typeface="Times New Roman" panose="02020603050405020304" pitchFamily="18" charset="0"/>
              </a:rPr>
              <a:t>Table 1. Bid profile for full competition markets.</a:t>
            </a:r>
            <a:endParaRPr lang="zh-CN" altLang="en-US" sz="4000" dirty="0"/>
          </a:p>
        </p:txBody>
      </p:sp>
      <p:sp>
        <p:nvSpPr>
          <p:cNvPr id="11" name="椭圆 10"/>
          <p:cNvSpPr/>
          <p:nvPr/>
        </p:nvSpPr>
        <p:spPr bwMode="auto">
          <a:xfrm>
            <a:off x="5552365" y="33771733"/>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r>
              <a:rPr lang="en-US" altLang="zh-CN" sz="4000" b="1" dirty="0">
                <a:solidFill>
                  <a:schemeClr val="bg1"/>
                </a:solidFill>
                <a:latin typeface="Times New Roman" panose="02020603050405020304" pitchFamily="18" charset="0"/>
                <a:cs typeface="Times New Roman" panose="02020603050405020304" pitchFamily="18" charset="0"/>
              </a:rPr>
              <a:t>1</a:t>
            </a: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50" name="椭圆 49"/>
          <p:cNvSpPr/>
          <p:nvPr/>
        </p:nvSpPr>
        <p:spPr bwMode="auto">
          <a:xfrm>
            <a:off x="2656221" y="35867154"/>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r>
              <a:rPr lang="en-US" altLang="zh-CN" sz="4000" b="1" dirty="0" smtClean="0">
                <a:solidFill>
                  <a:schemeClr val="bg1"/>
                </a:solidFill>
                <a:latin typeface="Times New Roman" panose="02020603050405020304" pitchFamily="18" charset="0"/>
                <a:cs typeface="Times New Roman" panose="02020603050405020304" pitchFamily="18" charset="0"/>
              </a:rPr>
              <a:t>2</a:t>
            </a: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51" name="椭圆 50"/>
          <p:cNvSpPr/>
          <p:nvPr/>
        </p:nvSpPr>
        <p:spPr bwMode="auto">
          <a:xfrm>
            <a:off x="3769254" y="39264642"/>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r>
              <a:rPr lang="en-US" altLang="zh-CN" sz="4000" b="1" dirty="0" smtClean="0">
                <a:solidFill>
                  <a:schemeClr val="bg1"/>
                </a:solidFill>
                <a:latin typeface="Times New Roman" panose="02020603050405020304" pitchFamily="18" charset="0"/>
                <a:cs typeface="Times New Roman" panose="02020603050405020304" pitchFamily="18" charset="0"/>
              </a:rPr>
              <a:t>4</a:t>
            </a: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52" name="椭圆 51"/>
          <p:cNvSpPr/>
          <p:nvPr/>
        </p:nvSpPr>
        <p:spPr bwMode="auto">
          <a:xfrm>
            <a:off x="7377042" y="39250914"/>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r>
              <a:rPr lang="en-US" altLang="zh-CN" sz="4000" b="1" dirty="0" smtClean="0">
                <a:solidFill>
                  <a:schemeClr val="bg1"/>
                </a:solidFill>
                <a:latin typeface="Times New Roman" panose="02020603050405020304" pitchFamily="18" charset="0"/>
                <a:cs typeface="Times New Roman" panose="02020603050405020304" pitchFamily="18" charset="0"/>
              </a:rPr>
              <a:t>5</a:t>
            </a: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53" name="椭圆 52"/>
          <p:cNvSpPr/>
          <p:nvPr/>
        </p:nvSpPr>
        <p:spPr bwMode="auto">
          <a:xfrm>
            <a:off x="8452590" y="35862302"/>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r>
              <a:rPr lang="en-US" altLang="zh-CN" sz="4000" b="1" dirty="0" smtClean="0">
                <a:solidFill>
                  <a:schemeClr val="bg1"/>
                </a:solidFill>
                <a:latin typeface="Times New Roman" panose="02020603050405020304" pitchFamily="18" charset="0"/>
                <a:cs typeface="Times New Roman" panose="02020603050405020304" pitchFamily="18" charset="0"/>
              </a:rPr>
              <a:t>3</a:t>
            </a: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17" name="直接连接符 16"/>
          <p:cNvCxnSpPr>
            <a:stCxn id="50" idx="7"/>
            <a:endCxn id="11" idx="3"/>
          </p:cNvCxnSpPr>
          <p:nvPr/>
        </p:nvCxnSpPr>
        <p:spPr bwMode="auto">
          <a:xfrm flipV="1">
            <a:off x="3111494" y="34227006"/>
            <a:ext cx="2518984" cy="171826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a:stCxn id="52" idx="0"/>
            <a:endCxn id="53" idx="3"/>
          </p:cNvCxnSpPr>
          <p:nvPr/>
        </p:nvCxnSpPr>
        <p:spPr bwMode="auto">
          <a:xfrm flipV="1">
            <a:off x="7643735" y="36317575"/>
            <a:ext cx="886968" cy="293333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a:stCxn id="51" idx="6"/>
            <a:endCxn id="52" idx="2"/>
          </p:cNvCxnSpPr>
          <p:nvPr/>
        </p:nvCxnSpPr>
        <p:spPr bwMode="auto">
          <a:xfrm flipV="1">
            <a:off x="4302640" y="39517607"/>
            <a:ext cx="3074402" cy="13728"/>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stCxn id="50" idx="5"/>
            <a:endCxn id="51" idx="0"/>
          </p:cNvCxnSpPr>
          <p:nvPr/>
        </p:nvCxnSpPr>
        <p:spPr bwMode="auto">
          <a:xfrm>
            <a:off x="3111494" y="36322427"/>
            <a:ext cx="924453" cy="2942215"/>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a:stCxn id="51" idx="7"/>
            <a:endCxn id="11" idx="4"/>
          </p:cNvCxnSpPr>
          <p:nvPr/>
        </p:nvCxnSpPr>
        <p:spPr bwMode="auto">
          <a:xfrm flipV="1">
            <a:off x="4224527" y="34305119"/>
            <a:ext cx="1594531" cy="503763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a:stCxn id="51" idx="7"/>
            <a:endCxn id="53" idx="2"/>
          </p:cNvCxnSpPr>
          <p:nvPr/>
        </p:nvCxnSpPr>
        <p:spPr bwMode="auto">
          <a:xfrm flipV="1">
            <a:off x="4224527" y="36128995"/>
            <a:ext cx="4228063" cy="321376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连接符 70"/>
          <p:cNvCxnSpPr>
            <a:stCxn id="53" idx="1"/>
            <a:endCxn id="11" idx="5"/>
          </p:cNvCxnSpPr>
          <p:nvPr/>
        </p:nvCxnSpPr>
        <p:spPr bwMode="auto">
          <a:xfrm flipH="1" flipV="1">
            <a:off x="6007638" y="34227006"/>
            <a:ext cx="2523065" cy="171340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a:stCxn id="50" idx="6"/>
          </p:cNvCxnSpPr>
          <p:nvPr/>
        </p:nvCxnSpPr>
        <p:spPr bwMode="auto">
          <a:xfrm flipV="1">
            <a:off x="3189607" y="36128995"/>
            <a:ext cx="5211140" cy="4852"/>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p:cNvCxnSpPr>
            <a:stCxn id="52" idx="1"/>
            <a:endCxn id="11" idx="4"/>
          </p:cNvCxnSpPr>
          <p:nvPr/>
        </p:nvCxnSpPr>
        <p:spPr bwMode="auto">
          <a:xfrm flipH="1" flipV="1">
            <a:off x="5819058" y="34305119"/>
            <a:ext cx="1636097" cy="5023908"/>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84"/>
          <p:cNvCxnSpPr>
            <a:stCxn id="50" idx="6"/>
            <a:endCxn id="52" idx="1"/>
          </p:cNvCxnSpPr>
          <p:nvPr/>
        </p:nvCxnSpPr>
        <p:spPr bwMode="auto">
          <a:xfrm>
            <a:off x="3189607" y="36133847"/>
            <a:ext cx="4265548" cy="319518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文本框 88"/>
          <p:cNvSpPr txBox="1"/>
          <p:nvPr/>
        </p:nvSpPr>
        <p:spPr>
          <a:xfrm>
            <a:off x="1652625" y="40092563"/>
            <a:ext cx="12871428" cy="707886"/>
          </a:xfrm>
          <a:prstGeom prst="rect">
            <a:avLst/>
          </a:prstGeom>
          <a:noFill/>
        </p:spPr>
        <p:txBody>
          <a:bodyPr wrap="square" rtlCol="0">
            <a:spAutoFit/>
          </a:bodyPr>
          <a:lstStyle/>
          <a:p>
            <a:pPr algn="ctr"/>
            <a:r>
              <a:rPr lang="en-US" altLang="zh-CN" sz="4000" b="1" dirty="0" smtClean="0">
                <a:latin typeface="Times New Roman" panose="02020603050405020304" pitchFamily="18" charset="0"/>
                <a:cs typeface="Times New Roman" panose="02020603050405020304" pitchFamily="18" charset="0"/>
              </a:rPr>
              <a:t>Figure 1. Competition graph for full competition markets.</a:t>
            </a:r>
            <a:endParaRPr lang="zh-CN" altLang="en-US" sz="4000" dirty="0"/>
          </a:p>
        </p:txBody>
      </p:sp>
      <p:sp>
        <p:nvSpPr>
          <p:cNvPr id="90" name="椭圆 89"/>
          <p:cNvSpPr/>
          <p:nvPr/>
        </p:nvSpPr>
        <p:spPr bwMode="auto">
          <a:xfrm>
            <a:off x="9616708" y="34256648"/>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92" name="椭圆 91"/>
          <p:cNvSpPr/>
          <p:nvPr/>
        </p:nvSpPr>
        <p:spPr bwMode="auto">
          <a:xfrm>
            <a:off x="9616708" y="34926129"/>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95" name="文本框 94"/>
          <p:cNvSpPr txBox="1"/>
          <p:nvPr/>
        </p:nvSpPr>
        <p:spPr>
          <a:xfrm>
            <a:off x="10256470" y="34124915"/>
            <a:ext cx="4267583" cy="707886"/>
          </a:xfrm>
          <a:prstGeom prst="rect">
            <a:avLst/>
          </a:prstGeom>
          <a:noFill/>
        </p:spPr>
        <p:txBody>
          <a:bodyPr wrap="square" rtlCol="0">
            <a:spAutoFit/>
          </a:bodyPr>
          <a:lstStyle/>
          <a:p>
            <a:r>
              <a:rPr lang="en-US" altLang="zh-CN" sz="4000" b="1" dirty="0" smtClean="0">
                <a:latin typeface="Times New Roman" panose="02020603050405020304" pitchFamily="18" charset="0"/>
                <a:cs typeface="Times New Roman" panose="02020603050405020304" pitchFamily="18" charset="0"/>
              </a:rPr>
              <a:t>winner</a:t>
            </a:r>
            <a:endParaRPr lang="zh-CN" altLang="en-US" sz="4000" dirty="0"/>
          </a:p>
        </p:txBody>
      </p:sp>
      <p:sp>
        <p:nvSpPr>
          <p:cNvPr id="96" name="文本框 95"/>
          <p:cNvSpPr txBox="1"/>
          <p:nvPr/>
        </p:nvSpPr>
        <p:spPr>
          <a:xfrm>
            <a:off x="10292982" y="34783729"/>
            <a:ext cx="4267583" cy="707886"/>
          </a:xfrm>
          <a:prstGeom prst="rect">
            <a:avLst/>
          </a:prstGeom>
          <a:noFill/>
        </p:spPr>
        <p:txBody>
          <a:bodyPr wrap="square" rtlCol="0">
            <a:spAutoFit/>
          </a:bodyPr>
          <a:lstStyle/>
          <a:p>
            <a:r>
              <a:rPr lang="en-US" altLang="zh-CN" sz="4000" b="1" dirty="0" smtClean="0">
                <a:latin typeface="Times New Roman" panose="02020603050405020304" pitchFamily="18" charset="0"/>
                <a:cs typeface="Times New Roman" panose="02020603050405020304" pitchFamily="18" charset="0"/>
              </a:rPr>
              <a:t>loser</a:t>
            </a:r>
            <a:endParaRPr lang="zh-CN" altLang="en-US" sz="4000" dirty="0"/>
          </a:p>
        </p:txBody>
      </p:sp>
      <p:sp>
        <p:nvSpPr>
          <p:cNvPr id="41" name="文本框 40"/>
          <p:cNvSpPr txBox="1"/>
          <p:nvPr/>
        </p:nvSpPr>
        <p:spPr>
          <a:xfrm>
            <a:off x="15775445" y="6232283"/>
            <a:ext cx="12841305" cy="5016758"/>
          </a:xfrm>
          <a:prstGeom prst="rect">
            <a:avLst/>
          </a:prstGeom>
          <a:noFill/>
        </p:spPr>
        <p:txBody>
          <a:bodyPr wrap="square" rtlCol="0">
            <a:spAutoFit/>
          </a:bodyPr>
          <a:lstStyle/>
          <a:p>
            <a:r>
              <a:rPr lang="en-US" altLang="zh-CN" sz="4000" dirty="0" smtClean="0">
                <a:latin typeface="Times New Roman" panose="02020603050405020304" pitchFamily="18" charset="0"/>
                <a:cs typeface="Times New Roman" panose="02020603050405020304" pitchFamily="18" charset="0"/>
              </a:rPr>
              <a:t>to </a:t>
            </a:r>
            <a:r>
              <a:rPr lang="en-US" altLang="zh-CN" sz="4000" i="1" dirty="0" smtClean="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a:t>
            </a:r>
            <a:r>
              <a:rPr lang="zh-CN" altLang="en-US" sz="4000" dirty="0" smtClean="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For </a:t>
            </a:r>
            <a:r>
              <a:rPr lang="en-US" altLang="zh-CN" sz="4000" dirty="0">
                <a:latin typeface="Times New Roman" panose="02020603050405020304" pitchFamily="18" charset="0"/>
                <a:cs typeface="Times New Roman" panose="02020603050405020304" pitchFamily="18" charset="0"/>
              </a:rPr>
              <a:t>each number </a:t>
            </a:r>
            <a:r>
              <a:rPr lang="en-US" altLang="zh-CN" sz="4000" i="1" dirty="0">
                <a:latin typeface="Times New Roman" panose="02020603050405020304" pitchFamily="18" charset="0"/>
                <a:cs typeface="Times New Roman" panose="02020603050405020304" pitchFamily="18" charset="0"/>
              </a:rPr>
              <a:t>m</a:t>
            </a:r>
            <a:r>
              <a:rPr lang="en-US" altLang="zh-CN" sz="4000" dirty="0" smtClean="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we pick top </a:t>
            </a:r>
            <a:r>
              <a:rPr lang="en-US" altLang="zh-CN" sz="4000" i="1" dirty="0">
                <a:latin typeface="Times New Roman" panose="02020603050405020304" pitchFamily="18" charset="0"/>
                <a:cs typeface="Times New Roman" panose="02020603050405020304" pitchFamily="18" charset="0"/>
              </a:rPr>
              <a:t>m</a:t>
            </a:r>
            <a:r>
              <a:rPr lang="en-US" altLang="zh-CN" sz="4000" dirty="0">
                <a:latin typeface="Times New Roman" panose="02020603050405020304" pitchFamily="18" charset="0"/>
                <a:cs typeface="Times New Roman" panose="02020603050405020304" pitchFamily="18" charset="0"/>
              </a:rPr>
              <a:t> buyers whose tolerance </a:t>
            </a:r>
            <a:r>
              <a:rPr lang="en-US" altLang="zh-CN" sz="4000" dirty="0" smtClean="0">
                <a:latin typeface="Times New Roman" panose="02020603050405020304" pitchFamily="18" charset="0"/>
                <a:cs typeface="Times New Roman" panose="02020603050405020304" pitchFamily="18" charset="0"/>
              </a:rPr>
              <a:t>bounds are </a:t>
            </a:r>
            <a:r>
              <a:rPr lang="en-US" altLang="zh-CN" sz="4000" dirty="0">
                <a:latin typeface="Times New Roman" panose="02020603050405020304" pitchFamily="18" charset="0"/>
                <a:cs typeface="Times New Roman" panose="02020603050405020304" pitchFamily="18" charset="0"/>
              </a:rPr>
              <a:t>no less than </a:t>
            </a:r>
            <a:r>
              <a:rPr lang="en-US" altLang="zh-CN" sz="4000" i="1" dirty="0">
                <a:latin typeface="Times New Roman" panose="02020603050405020304" pitchFamily="18" charset="0"/>
                <a:cs typeface="Times New Roman" panose="02020603050405020304" pitchFamily="18" charset="0"/>
              </a:rPr>
              <a:t>m − 1 </a:t>
            </a:r>
            <a:r>
              <a:rPr lang="en-US" altLang="zh-CN" sz="4000" dirty="0">
                <a:latin typeface="Times New Roman" panose="02020603050405020304" pitchFamily="18" charset="0"/>
                <a:cs typeface="Times New Roman" panose="02020603050405020304" pitchFamily="18" charset="0"/>
              </a:rPr>
              <a:t>from the sorted </a:t>
            </a:r>
            <a:r>
              <a:rPr lang="en-US" altLang="zh-CN" sz="4000" dirty="0" smtClean="0">
                <a:latin typeface="Times New Roman" panose="02020603050405020304" pitchFamily="18" charset="0"/>
                <a:cs typeface="Times New Roman" panose="02020603050405020304" pitchFamily="18" charset="0"/>
              </a:rPr>
              <a:t>list, and calculate the </a:t>
            </a:r>
            <a:r>
              <a:rPr lang="en-US" altLang="zh-CN" sz="4000" dirty="0">
                <a:latin typeface="Times New Roman" panose="02020603050405020304" pitchFamily="18" charset="0"/>
                <a:cs typeface="Times New Roman" panose="02020603050405020304" pitchFamily="18" charset="0"/>
              </a:rPr>
              <a:t>social welfare. Finally, we locate the </a:t>
            </a:r>
            <a:r>
              <a:rPr lang="en-US" altLang="zh-CN" sz="4000" i="1" dirty="0">
                <a:latin typeface="Times New Roman" panose="02020603050405020304" pitchFamily="18" charset="0"/>
                <a:cs typeface="Times New Roman" panose="02020603050405020304" pitchFamily="18" charset="0"/>
              </a:rPr>
              <a:t>m</a:t>
            </a:r>
            <a:r>
              <a:rPr lang="en-US" altLang="zh-CN" sz="4000" dirty="0">
                <a:latin typeface="Times New Roman" panose="02020603050405020304" pitchFamily="18" charset="0"/>
                <a:cs typeface="Times New Roman" panose="02020603050405020304" pitchFamily="18" charset="0"/>
              </a:rPr>
              <a:t> achieving the maximal </a:t>
            </a:r>
            <a:r>
              <a:rPr lang="en-US" altLang="zh-CN" sz="4000" dirty="0" smtClean="0">
                <a:latin typeface="Times New Roman" panose="02020603050405020304" pitchFamily="18" charset="0"/>
                <a:cs typeface="Times New Roman" panose="02020603050405020304" pitchFamily="18" charset="0"/>
              </a:rPr>
              <a:t>social welfare</a:t>
            </a:r>
            <a:r>
              <a:rPr lang="en-US" altLang="zh-CN" sz="4000" dirty="0">
                <a:latin typeface="Times New Roman" panose="02020603050405020304" pitchFamily="18" charset="0"/>
                <a:cs typeface="Times New Roman" panose="02020603050405020304" pitchFamily="18" charset="0"/>
              </a:rPr>
              <a:t>, and output the corresponding set of </a:t>
            </a:r>
            <a:r>
              <a:rPr lang="en-US" altLang="zh-CN" sz="4000" dirty="0" smtClean="0">
                <a:latin typeface="Times New Roman" panose="02020603050405020304" pitchFamily="18" charset="0"/>
                <a:cs typeface="Times New Roman" panose="02020603050405020304" pitchFamily="18" charset="0"/>
              </a:rPr>
              <a:t>winners.</a:t>
            </a:r>
          </a:p>
          <a:p>
            <a:r>
              <a:rPr lang="en-US" altLang="zh-CN" sz="4000" b="1" dirty="0" smtClean="0">
                <a:latin typeface="Times New Roman" panose="02020603050405020304" pitchFamily="18" charset="0"/>
                <a:cs typeface="Times New Roman" panose="02020603050405020304" pitchFamily="18" charset="0"/>
              </a:rPr>
              <a:t>Pricing Method:</a:t>
            </a:r>
          </a:p>
          <a:p>
            <a:r>
              <a:rPr lang="en-US" altLang="zh-CN" sz="4000" dirty="0" smtClean="0">
                <a:latin typeface="Times New Roman" panose="02020603050405020304" pitchFamily="18" charset="0"/>
                <a:cs typeface="Times New Roman" panose="02020603050405020304" pitchFamily="18" charset="0"/>
              </a:rPr>
              <a:t>Since we can achieve optimal social welfare with the above allocation rule, we can simply adopt VCG pricing here.</a:t>
            </a:r>
            <a:endParaRPr lang="zh-CN" altLang="en-US" sz="4000" dirty="0">
              <a:latin typeface="Times New Roman" panose="02020603050405020304" pitchFamily="18" charset="0"/>
              <a:cs typeface="Times New Roman" panose="02020603050405020304" pitchFamily="18" charset="0"/>
            </a:endParaRPr>
          </a:p>
        </p:txBody>
      </p:sp>
      <p:sp>
        <p:nvSpPr>
          <p:cNvPr id="99" name="Rectangle 31"/>
          <p:cNvSpPr>
            <a:spLocks noChangeArrowheads="1"/>
          </p:cNvSpPr>
          <p:nvPr/>
        </p:nvSpPr>
        <p:spPr bwMode="auto">
          <a:xfrm>
            <a:off x="15882141" y="11249041"/>
            <a:ext cx="12871428" cy="1380744"/>
          </a:xfrm>
          <a:prstGeom prst="rect">
            <a:avLst/>
          </a:prstGeom>
          <a:solidFill>
            <a:srgbClr val="366092"/>
          </a:solidFill>
          <a:ln w="25400">
            <a:solidFill>
              <a:srgbClr val="395E8A"/>
            </a:solidFill>
            <a:miter lim="800000"/>
            <a:headEnd/>
            <a:tailEnd/>
          </a:ln>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en-US" altLang="zh-CN" sz="6000" b="1" dirty="0" smtClean="0">
                <a:solidFill>
                  <a:srgbClr val="EAF1DD"/>
                </a:solidFill>
                <a:latin typeface="+mj-lt"/>
              </a:rPr>
              <a:t>Partial Competition Markets</a:t>
            </a:r>
            <a:endParaRPr lang="en-US" altLang="zh-CN" sz="6000" b="1" dirty="0">
              <a:solidFill>
                <a:srgbClr val="EAF1DD"/>
              </a:solidFill>
              <a:latin typeface="+mj-lt"/>
            </a:endParaRPr>
          </a:p>
        </p:txBody>
      </p:sp>
      <p:graphicFrame>
        <p:nvGraphicFramePr>
          <p:cNvPr id="101" name="表格 100"/>
          <p:cNvGraphicFramePr>
            <a:graphicFrameLocks noGrp="1"/>
          </p:cNvGraphicFramePr>
          <p:nvPr>
            <p:extLst>
              <p:ext uri="{D42A27DB-BD31-4B8C-83A1-F6EECF244321}">
                <p14:modId xmlns:p14="http://schemas.microsoft.com/office/powerpoint/2010/main" val="4133175127"/>
              </p:ext>
            </p:extLst>
          </p:nvPr>
        </p:nvGraphicFramePr>
        <p:xfrm>
          <a:off x="15878224" y="13115186"/>
          <a:ext cx="12871428" cy="5090160"/>
        </p:xfrm>
        <a:graphic>
          <a:graphicData uri="http://schemas.openxmlformats.org/drawingml/2006/table">
            <a:tbl>
              <a:tblPr firstRow="1" bandRow="1">
                <a:tableStyleId>{BC89EF96-8CEA-46FF-86C4-4CE0E7609802}</a:tableStyleId>
              </a:tblPr>
              <a:tblGrid>
                <a:gridCol w="1571851"/>
                <a:gridCol w="3859165"/>
                <a:gridCol w="3957666"/>
                <a:gridCol w="3482746"/>
              </a:tblGrid>
              <a:tr h="487134">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Buyer #</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algn="ctr"/>
                      <a:r>
                        <a:rPr lang="en-US" altLang="zh-CN" sz="4000" kern="1200" dirty="0" smtClean="0">
                          <a:solidFill>
                            <a:schemeClr val="tx1"/>
                          </a:solidFill>
                          <a:latin typeface="Times New Roman" panose="02020603050405020304" pitchFamily="18" charset="0"/>
                          <a:ea typeface="宋体" pitchFamily="2" charset="-122"/>
                          <a:cs typeface="Times New Roman" panose="02020603050405020304" pitchFamily="18" charset="0"/>
                        </a:rPr>
                        <a:t>Bid value</a:t>
                      </a:r>
                      <a:endParaRPr lang="zh-CN" altLang="en-US" sz="4000"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algn="ctr"/>
                      <a:r>
                        <a:rPr lang="en-US" altLang="zh-CN" sz="4000" kern="1200" dirty="0" smtClean="0">
                          <a:solidFill>
                            <a:schemeClr val="tx1"/>
                          </a:solidFill>
                          <a:latin typeface="Times New Roman" panose="02020603050405020304" pitchFamily="18" charset="0"/>
                          <a:ea typeface="宋体" pitchFamily="2" charset="-122"/>
                          <a:cs typeface="Times New Roman" panose="02020603050405020304" pitchFamily="18" charset="0"/>
                        </a:rPr>
                        <a:t>Competitor set</a:t>
                      </a:r>
                      <a:endParaRPr lang="zh-CN" altLang="en-US" sz="4000"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Tolerance</a:t>
                      </a:r>
                      <a:r>
                        <a:rPr lang="en-US" altLang="zh-CN" sz="4000" b="1" kern="1200" baseline="0" dirty="0" smtClean="0">
                          <a:solidFill>
                            <a:schemeClr val="tx1"/>
                          </a:solidFill>
                          <a:latin typeface="Times New Roman" panose="02020603050405020304" pitchFamily="18" charset="0"/>
                          <a:ea typeface="宋体" pitchFamily="2" charset="-122"/>
                          <a:cs typeface="Times New Roman" panose="02020603050405020304" pitchFamily="18" charset="0"/>
                        </a:rPr>
                        <a:t> bound</a:t>
                      </a:r>
                      <a:endParaRPr lang="zh-CN" altLang="en-US"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endParaRPr>
                    </a:p>
                    <a:p>
                      <a:endParaRPr lang="zh-CN" altLang="en-US" dirty="0"/>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10</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 3, 4}</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8</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 3}</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3</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6</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{4, 5}</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4</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4</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{3}</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r h="566292">
                <a:tc>
                  <a:txBody>
                    <a:bodyPr/>
                    <a:lstStyle/>
                    <a:p>
                      <a:pPr algn="ctr"/>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5</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 2}</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c>
                  <a:txBody>
                    <a:bodyPr/>
                    <a:lstStyle/>
                    <a:p>
                      <a:pPr marL="0" algn="ctr" defTabSz="914400" rtl="0" eaLnBrk="1" latinLnBrk="0" hangingPunct="1"/>
                      <a:r>
                        <a:rPr lang="en-US" altLang="zh-CN" sz="4000" b="1" kern="1200" dirty="0" smtClean="0">
                          <a:solidFill>
                            <a:schemeClr val="tx1"/>
                          </a:solidFill>
                          <a:latin typeface="Times New Roman" panose="02020603050405020304" pitchFamily="18" charset="0"/>
                          <a:ea typeface="宋体" pitchFamily="2" charset="-122"/>
                          <a:cs typeface="Times New Roman" panose="02020603050405020304" pitchFamily="18" charset="0"/>
                        </a:rPr>
                        <a:t>1</a:t>
                      </a:r>
                      <a:endParaRPr lang="zh-CN" altLang="en-US" sz="4000" b="1" kern="1200" dirty="0">
                        <a:solidFill>
                          <a:schemeClr val="tx1"/>
                        </a:solidFill>
                        <a:latin typeface="Times New Roman" panose="02020603050405020304" pitchFamily="18" charset="0"/>
                        <a:ea typeface="宋体" pitchFamily="2" charset="-122"/>
                        <a:cs typeface="Times New Roman" panose="02020603050405020304" pitchFamily="18" charset="0"/>
                      </a:endParaRPr>
                    </a:p>
                  </a:txBody>
                  <a:tcPr/>
                </a:tc>
              </a:tr>
            </a:tbl>
          </a:graphicData>
        </a:graphic>
      </p:graphicFrame>
      <p:sp>
        <p:nvSpPr>
          <p:cNvPr id="102" name="文本框 101"/>
          <p:cNvSpPr txBox="1"/>
          <p:nvPr/>
        </p:nvSpPr>
        <p:spPr>
          <a:xfrm>
            <a:off x="15878224" y="18503375"/>
            <a:ext cx="12871428" cy="707886"/>
          </a:xfrm>
          <a:prstGeom prst="rect">
            <a:avLst/>
          </a:prstGeom>
          <a:noFill/>
        </p:spPr>
        <p:txBody>
          <a:bodyPr wrap="square" rtlCol="0">
            <a:spAutoFit/>
          </a:bodyPr>
          <a:lstStyle/>
          <a:p>
            <a:pPr algn="ctr"/>
            <a:r>
              <a:rPr lang="en-US" altLang="zh-CN" sz="4000" b="1" dirty="0" smtClean="0">
                <a:latin typeface="Times New Roman" panose="02020603050405020304" pitchFamily="18" charset="0"/>
                <a:cs typeface="Times New Roman" panose="02020603050405020304" pitchFamily="18" charset="0"/>
              </a:rPr>
              <a:t>Table 2. Bid profile for partial competition markets.</a:t>
            </a:r>
            <a:endParaRPr lang="zh-CN" altLang="en-US" sz="4000" dirty="0"/>
          </a:p>
        </p:txBody>
      </p:sp>
      <p:sp>
        <p:nvSpPr>
          <p:cNvPr id="123" name="文本框 122"/>
          <p:cNvSpPr txBox="1"/>
          <p:nvPr/>
        </p:nvSpPr>
        <p:spPr>
          <a:xfrm>
            <a:off x="15878224" y="25522999"/>
            <a:ext cx="12871428" cy="1323439"/>
          </a:xfrm>
          <a:prstGeom prst="rect">
            <a:avLst/>
          </a:prstGeom>
          <a:noFill/>
        </p:spPr>
        <p:txBody>
          <a:bodyPr wrap="square" rtlCol="0">
            <a:spAutoFit/>
          </a:bodyPr>
          <a:lstStyle/>
          <a:p>
            <a:pPr algn="ctr"/>
            <a:r>
              <a:rPr lang="en-US" altLang="zh-CN" sz="4000" b="1" dirty="0" smtClean="0">
                <a:latin typeface="Times New Roman" panose="02020603050405020304" pitchFamily="18" charset="0"/>
                <a:cs typeface="Times New Roman" panose="02020603050405020304" pitchFamily="18" charset="0"/>
              </a:rPr>
              <a:t>Figure 2. Competition graph for partial competition markets.</a:t>
            </a:r>
            <a:endParaRPr lang="zh-CN" altLang="en-US" sz="4000" dirty="0"/>
          </a:p>
        </p:txBody>
      </p:sp>
      <p:sp>
        <p:nvSpPr>
          <p:cNvPr id="56" name="文本框 55"/>
          <p:cNvSpPr txBox="1"/>
          <p:nvPr/>
        </p:nvSpPr>
        <p:spPr>
          <a:xfrm>
            <a:off x="15846436" y="26985410"/>
            <a:ext cx="12871428" cy="6247864"/>
          </a:xfrm>
          <a:prstGeom prst="rect">
            <a:avLst/>
          </a:prstGeom>
          <a:noFill/>
        </p:spPr>
        <p:txBody>
          <a:bodyPr wrap="square" rtlCol="0">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Allocation Rule:</a:t>
            </a:r>
          </a:p>
          <a:p>
            <a:r>
              <a:rPr lang="en-US" altLang="zh-CN" sz="4000" dirty="0" smtClean="0">
                <a:solidFill>
                  <a:srgbClr val="000000"/>
                </a:solidFill>
                <a:latin typeface="Times New Roman" panose="02020603050405020304" pitchFamily="18" charset="0"/>
                <a:cs typeface="Times New Roman" panose="02020603050405020304" pitchFamily="18" charset="0"/>
              </a:rPr>
              <a:t>We first sort all the buyers in a non-decreasing order of their declared valuations. Following this sequence, we visit each buyer </a:t>
            </a:r>
            <a:r>
              <a:rPr lang="en-US" altLang="zh-CN" sz="4000" i="1" dirty="0" smtClean="0">
                <a:solidFill>
                  <a:srgbClr val="000000"/>
                </a:solidFill>
                <a:latin typeface="Times New Roman" panose="02020603050405020304" pitchFamily="18" charset="0"/>
                <a:cs typeface="Times New Roman" panose="02020603050405020304" pitchFamily="18" charset="0"/>
              </a:rPr>
              <a:t>i </a:t>
            </a:r>
            <a:r>
              <a:rPr lang="en-US" altLang="zh-CN" sz="4000" dirty="0" smtClean="0">
                <a:solidFill>
                  <a:srgbClr val="000000"/>
                </a:solidFill>
                <a:latin typeface="Times New Roman" panose="02020603050405020304" pitchFamily="18" charset="0"/>
                <a:cs typeface="Times New Roman" panose="02020603050405020304" pitchFamily="18" charset="0"/>
              </a:rPr>
              <a:t>one by one, and check whether she can be allocated without violating her own and the previous winners’ tolerance bounds. If both constraints are satisfied, we allocate the data set to buyer </a:t>
            </a:r>
            <a:r>
              <a:rPr lang="en-US" altLang="zh-CN" sz="4000" i="1" dirty="0" smtClean="0">
                <a:solidFill>
                  <a:srgbClr val="000000"/>
                </a:solidFill>
                <a:latin typeface="Times New Roman" panose="02020603050405020304" pitchFamily="18" charset="0"/>
                <a:cs typeface="Times New Roman" panose="02020603050405020304" pitchFamily="18" charset="0"/>
              </a:rPr>
              <a:t>i</a:t>
            </a:r>
            <a:r>
              <a:rPr lang="en-US" altLang="zh-CN" sz="4000" dirty="0" smtClean="0">
                <a:solidFill>
                  <a:srgbClr val="000000"/>
                </a:solidFill>
                <a:latin typeface="Times New Roman" panose="02020603050405020304" pitchFamily="18" charset="0"/>
                <a:cs typeface="Times New Roman" panose="02020603050405020304" pitchFamily="18" charset="0"/>
              </a:rPr>
              <a:t>; otherwise, we deny her request.</a:t>
            </a:r>
          </a:p>
          <a:p>
            <a:r>
              <a:rPr lang="en-US" altLang="zh-CN" sz="4000" b="1" dirty="0" smtClean="0">
                <a:solidFill>
                  <a:srgbClr val="000000"/>
                </a:solidFill>
                <a:latin typeface="Times New Roman" panose="02020603050405020304" pitchFamily="18" charset="0"/>
                <a:cs typeface="Times New Roman" panose="02020603050405020304" pitchFamily="18" charset="0"/>
              </a:rPr>
              <a:t>Pricing Method:</a:t>
            </a:r>
          </a:p>
          <a:p>
            <a:r>
              <a:rPr lang="en-US" altLang="zh-CN" sz="4000" dirty="0" smtClean="0">
                <a:solidFill>
                  <a:srgbClr val="000000"/>
                </a:solidFill>
                <a:latin typeface="Times New Roman" panose="02020603050405020304" pitchFamily="18" charset="0"/>
                <a:cs typeface="Times New Roman" panose="02020603050405020304" pitchFamily="18" charset="0"/>
              </a:rPr>
              <a:t>We adopt the concept of critical bid to determine the payment for each of the winners; and charge losers 0.</a:t>
            </a:r>
            <a:endParaRPr lang="zh-CN" altLang="en-US" dirty="0"/>
          </a:p>
        </p:txBody>
      </p:sp>
      <p:sp>
        <p:nvSpPr>
          <p:cNvPr id="125" name="Rectangle 31"/>
          <p:cNvSpPr>
            <a:spLocks noChangeArrowheads="1"/>
          </p:cNvSpPr>
          <p:nvPr/>
        </p:nvSpPr>
        <p:spPr bwMode="auto">
          <a:xfrm>
            <a:off x="15852018" y="33718370"/>
            <a:ext cx="12871428" cy="1380744"/>
          </a:xfrm>
          <a:prstGeom prst="rect">
            <a:avLst/>
          </a:prstGeom>
          <a:solidFill>
            <a:srgbClr val="366092"/>
          </a:solidFill>
          <a:ln w="25400">
            <a:solidFill>
              <a:srgbClr val="395E8A"/>
            </a:solidFill>
            <a:miter lim="800000"/>
            <a:headEnd/>
            <a:tailEnd/>
          </a:ln>
        </p:spPr>
        <p:txBody>
          <a:bodyPr lIns="86970" tIns="43485" rIns="86970" bIns="43485" anchor="ctr"/>
          <a:lstStyle>
            <a:lvl1pPr eaLnBrk="0" hangingPunct="0">
              <a:spcBef>
                <a:spcPct val="20000"/>
              </a:spcBef>
              <a:buChar char="•"/>
              <a:defRPr sz="34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34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3400">
                <a:solidFill>
                  <a:schemeClr val="tx1"/>
                </a:solidFill>
                <a:latin typeface="Calibri" pitchFamily="34" charset="0"/>
                <a:ea typeface="宋体" pitchFamily="2" charset="-122"/>
                <a:sym typeface="Calibri" pitchFamily="34" charset="0"/>
              </a:defRPr>
            </a:lvl5pPr>
            <a:lvl6pPr marL="25146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6pPr>
            <a:lvl7pPr marL="29718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7pPr>
            <a:lvl8pPr marL="34290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8pPr>
            <a:lvl9pPr marL="3886200" indent="-228600" defTabSz="4175125" eaLnBrk="0" fontAlgn="base" hangingPunct="0">
              <a:spcBef>
                <a:spcPct val="20000"/>
              </a:spcBef>
              <a:spcAft>
                <a:spcPct val="0"/>
              </a:spcAft>
              <a:buFont typeface="Arial" charset="0"/>
              <a:buChar char="»"/>
              <a:defRPr sz="34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en-US" altLang="zh-CN" sz="6000" b="1" dirty="0" smtClean="0">
                <a:solidFill>
                  <a:srgbClr val="EAF1DD"/>
                </a:solidFill>
                <a:latin typeface="+mj-lt"/>
              </a:rPr>
              <a:t>Summary</a:t>
            </a:r>
            <a:endParaRPr lang="en-US" altLang="zh-CN" sz="6000" b="1" dirty="0">
              <a:solidFill>
                <a:srgbClr val="EAF1DD"/>
              </a:solidFill>
              <a:latin typeface="+mj-lt"/>
            </a:endParaRPr>
          </a:p>
        </p:txBody>
      </p:sp>
      <p:sp>
        <p:nvSpPr>
          <p:cNvPr id="57" name="文本框 56"/>
          <p:cNvSpPr txBox="1"/>
          <p:nvPr/>
        </p:nvSpPr>
        <p:spPr>
          <a:xfrm>
            <a:off x="15840441" y="35366036"/>
            <a:ext cx="12839203" cy="5632311"/>
          </a:xfrm>
          <a:prstGeom prst="rect">
            <a:avLst/>
          </a:prstGeom>
          <a:noFill/>
        </p:spPr>
        <p:txBody>
          <a:bodyPr wrap="square" rtlCol="0">
            <a:spAutoFit/>
          </a:bodyPr>
          <a:lstStyle/>
          <a:p>
            <a:r>
              <a:rPr lang="en-US" altLang="zh-CN" sz="4000" dirty="0">
                <a:solidFill>
                  <a:srgbClr val="000000"/>
                </a:solidFill>
                <a:latin typeface="Times New Roman" panose="02020603050405020304" pitchFamily="18" charset="0"/>
                <a:cs typeface="Times New Roman" panose="02020603050405020304" pitchFamily="18" charset="0"/>
              </a:rPr>
              <a:t>In </a:t>
            </a:r>
            <a:r>
              <a:rPr lang="en-US" altLang="zh-CN" sz="4000" dirty="0" smtClean="0">
                <a:solidFill>
                  <a:srgbClr val="000000"/>
                </a:solidFill>
                <a:latin typeface="Times New Roman" panose="02020603050405020304" pitchFamily="18" charset="0"/>
                <a:cs typeface="Times New Roman" panose="02020603050405020304" pitchFamily="18" charset="0"/>
              </a:rPr>
              <a:t>this paper, we have modeled the trading market as an multi-parameter strategy-proof auction with negative externalities.</a:t>
            </a:r>
          </a:p>
          <a:p>
            <a:pPr marL="576072" indent="-457200">
              <a:buSzPct val="70000"/>
              <a:buFont typeface="Wingdings" panose="05000000000000000000" pitchFamily="2" charset="2"/>
              <a:buChar char="l"/>
            </a:pPr>
            <a:r>
              <a:rPr lang="en-US" altLang="zh-CN" sz="4000" dirty="0" smtClean="0">
                <a:solidFill>
                  <a:srgbClr val="000000"/>
                </a:solidFill>
                <a:latin typeface="Times New Roman" panose="02020603050405020304" pitchFamily="18" charset="0"/>
                <a:cs typeface="Times New Roman" panose="02020603050405020304" pitchFamily="18" charset="0"/>
              </a:rPr>
              <a:t>For full competition markets, we have designed an strategy-proof and computationally efficient mechanism, which achieves optimal social welfare.</a:t>
            </a:r>
          </a:p>
          <a:p>
            <a:pPr marL="571500" indent="-457200">
              <a:buSzPct val="70000"/>
              <a:buFont typeface="Wingdings" panose="05000000000000000000" pitchFamily="2" charset="2"/>
              <a:buChar char="l"/>
            </a:pPr>
            <a:r>
              <a:rPr lang="en-US" altLang="zh-CN" sz="4000" dirty="0" smtClean="0">
                <a:solidFill>
                  <a:srgbClr val="000000"/>
                </a:solidFill>
                <a:latin typeface="Times New Roman" panose="02020603050405020304" pitchFamily="18" charset="0"/>
                <a:cs typeface="Times New Roman" panose="02020603050405020304" pitchFamily="18" charset="0"/>
              </a:rPr>
              <a:t>For partial competition markets, our mechanism is also strategy-proof and efficient, but achieves </a:t>
            </a:r>
            <a:r>
              <a:rPr lang="en-US" altLang="zh-CN" sz="4000" i="1" dirty="0" smtClean="0">
                <a:solidFill>
                  <a:srgbClr val="000000"/>
                </a:solidFill>
                <a:latin typeface="Times New Roman" panose="02020603050405020304" pitchFamily="18" charset="0"/>
                <a:cs typeface="Times New Roman" panose="02020603050405020304" pitchFamily="18" charset="0"/>
              </a:rPr>
              <a:t>d</a:t>
            </a:r>
            <a:r>
              <a:rPr lang="en-US" altLang="zh-CN" sz="4000" dirty="0" smtClean="0">
                <a:solidFill>
                  <a:srgbClr val="000000"/>
                </a:solidFill>
                <a:latin typeface="Times New Roman" panose="02020603050405020304" pitchFamily="18" charset="0"/>
                <a:cs typeface="Times New Roman" panose="02020603050405020304" pitchFamily="18" charset="0"/>
              </a:rPr>
              <a:t>-approximation social welfare due to the hardness of allocation.</a:t>
            </a:r>
            <a:endParaRPr lang="zh-CN" altLang="en-US" sz="4000" dirty="0">
              <a:solidFill>
                <a:srgbClr val="000000"/>
              </a:solidFill>
              <a:latin typeface="Times New Roman" panose="02020603050405020304" pitchFamily="18" charset="0"/>
              <a:cs typeface="Times New Roman" panose="02020603050405020304" pitchFamily="18" charset="0"/>
            </a:endParaRPr>
          </a:p>
        </p:txBody>
      </p:sp>
      <p:sp>
        <p:nvSpPr>
          <p:cNvPr id="62" name="文本框 61"/>
          <p:cNvSpPr txBox="1"/>
          <p:nvPr/>
        </p:nvSpPr>
        <p:spPr>
          <a:xfrm>
            <a:off x="9616708" y="35862302"/>
            <a:ext cx="4907345" cy="2554545"/>
          </a:xfrm>
          <a:prstGeom prst="rect">
            <a:avLst/>
          </a:prstGeom>
          <a:ln w="63500">
            <a:solidFill>
              <a:srgbClr val="36609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4000" dirty="0" smtClean="0">
                <a:latin typeface="Times New Roman" panose="02020603050405020304" pitchFamily="18" charset="0"/>
                <a:cs typeface="Times New Roman" panose="02020603050405020304" pitchFamily="18" charset="0"/>
              </a:rPr>
              <a:t>Note that two adjacent vertexes of each edge compete with each other.</a:t>
            </a:r>
            <a:endParaRPr lang="zh-CN" altLang="en-US" sz="40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6829045" y="19287574"/>
            <a:ext cx="11904344" cy="6026295"/>
            <a:chOff x="16829045" y="19287574"/>
            <a:chExt cx="11904344" cy="6026295"/>
          </a:xfrm>
        </p:grpSpPr>
        <p:sp>
          <p:nvSpPr>
            <p:cNvPr id="105" name="椭圆 104"/>
            <p:cNvSpPr/>
            <p:nvPr/>
          </p:nvSpPr>
          <p:spPr bwMode="auto">
            <a:xfrm>
              <a:off x="19725189" y="19287574"/>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algn="ctr" defTabSz="914400" fontAlgn="auto">
                <a:spcBef>
                  <a:spcPts val="0"/>
                </a:spcBef>
                <a:spcAft>
                  <a:spcPts val="0"/>
                </a:spcAft>
              </a:pPr>
              <a:r>
                <a:rPr lang="en-US" altLang="zh-CN" sz="4000" b="1" dirty="0">
                  <a:solidFill>
                    <a:schemeClr val="bg1"/>
                  </a:solidFill>
                  <a:latin typeface="Times New Roman" panose="02020603050405020304" pitchFamily="18" charset="0"/>
                  <a:cs typeface="Times New Roman" panose="02020603050405020304" pitchFamily="18" charset="0"/>
                </a:rPr>
                <a:t>1</a:t>
              </a:r>
              <a:endParaRPr lang="zh-CN" altLang="en-US" sz="4000" b="1" dirty="0">
                <a:solidFill>
                  <a:schemeClr val="bg1"/>
                </a:solidFill>
                <a:latin typeface="Times New Roman" panose="02020603050405020304" pitchFamily="18" charset="0"/>
                <a:cs typeface="Times New Roman" panose="02020603050405020304" pitchFamily="18" charset="0"/>
              </a:endParaRPr>
            </a:p>
            <a:p>
              <a:pPr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106" name="椭圆 105"/>
            <p:cNvSpPr/>
            <p:nvPr/>
          </p:nvSpPr>
          <p:spPr bwMode="auto">
            <a:xfrm>
              <a:off x="16829045" y="21382995"/>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algn="ctr" defTabSz="914400" fontAlgn="auto">
                <a:spcBef>
                  <a:spcPts val="0"/>
                </a:spcBef>
                <a:spcAft>
                  <a:spcPts val="0"/>
                </a:spcAft>
              </a:pPr>
              <a:r>
                <a:rPr lang="en-US" altLang="zh-CN" sz="4000" b="1" dirty="0">
                  <a:solidFill>
                    <a:schemeClr val="bg1"/>
                  </a:solidFill>
                  <a:latin typeface="Times New Roman" panose="02020603050405020304" pitchFamily="18" charset="0"/>
                  <a:cs typeface="Times New Roman" panose="02020603050405020304" pitchFamily="18" charset="0"/>
                </a:rPr>
                <a:t>2</a:t>
              </a:r>
              <a:endParaRPr lang="zh-CN" altLang="en-US" sz="4000" b="1" dirty="0">
                <a:solidFill>
                  <a:schemeClr val="bg1"/>
                </a:solidFill>
                <a:latin typeface="Times New Roman" panose="02020603050405020304" pitchFamily="18" charset="0"/>
                <a:cs typeface="Times New Roman" panose="02020603050405020304" pitchFamily="18" charset="0"/>
              </a:endParaRPr>
            </a:p>
            <a:p>
              <a:pPr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107" name="椭圆 106"/>
            <p:cNvSpPr/>
            <p:nvPr/>
          </p:nvSpPr>
          <p:spPr bwMode="auto">
            <a:xfrm>
              <a:off x="17942078" y="24780483"/>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algn="ctr" defTabSz="914400" fontAlgn="auto">
                <a:spcBef>
                  <a:spcPts val="0"/>
                </a:spcBef>
                <a:spcAft>
                  <a:spcPts val="0"/>
                </a:spcAft>
              </a:pPr>
              <a:r>
                <a:rPr lang="en-US" altLang="zh-CN" sz="4000" b="1" dirty="0">
                  <a:solidFill>
                    <a:schemeClr val="bg1"/>
                  </a:solidFill>
                  <a:latin typeface="Times New Roman" panose="02020603050405020304" pitchFamily="18" charset="0"/>
                  <a:cs typeface="Times New Roman" panose="02020603050405020304" pitchFamily="18" charset="0"/>
                </a:rPr>
                <a:t>4</a:t>
              </a:r>
              <a:endParaRPr lang="zh-CN" altLang="en-US" sz="4000" b="1" dirty="0">
                <a:solidFill>
                  <a:schemeClr val="bg1"/>
                </a:solidFill>
                <a:latin typeface="Times New Roman" panose="02020603050405020304" pitchFamily="18" charset="0"/>
                <a:cs typeface="Times New Roman" panose="02020603050405020304" pitchFamily="18" charset="0"/>
              </a:endParaRPr>
            </a:p>
            <a:p>
              <a:pPr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108" name="椭圆 107"/>
            <p:cNvSpPr/>
            <p:nvPr/>
          </p:nvSpPr>
          <p:spPr bwMode="auto">
            <a:xfrm>
              <a:off x="21549866" y="24766755"/>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r>
                <a:rPr lang="en-US" altLang="zh-CN" sz="4000" b="1" dirty="0" smtClean="0">
                  <a:solidFill>
                    <a:schemeClr val="bg1"/>
                  </a:solidFill>
                  <a:latin typeface="Times New Roman" panose="02020603050405020304" pitchFamily="18" charset="0"/>
                  <a:cs typeface="Times New Roman" panose="02020603050405020304" pitchFamily="18" charset="0"/>
                </a:rPr>
                <a:t>5</a:t>
              </a: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109" name="椭圆 108"/>
            <p:cNvSpPr/>
            <p:nvPr/>
          </p:nvSpPr>
          <p:spPr bwMode="auto">
            <a:xfrm>
              <a:off x="22625414" y="21378143"/>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algn="ctr" defTabSz="914400" fontAlgn="auto">
                <a:spcBef>
                  <a:spcPts val="0"/>
                </a:spcBef>
                <a:spcAft>
                  <a:spcPts val="0"/>
                </a:spcAft>
              </a:pPr>
              <a:r>
                <a:rPr lang="en-US" altLang="zh-CN" sz="4000" b="1" dirty="0">
                  <a:solidFill>
                    <a:schemeClr val="bg1"/>
                  </a:solidFill>
                  <a:latin typeface="Times New Roman" panose="02020603050405020304" pitchFamily="18" charset="0"/>
                  <a:cs typeface="Times New Roman" panose="02020603050405020304" pitchFamily="18" charset="0"/>
                </a:rPr>
                <a:t>3</a:t>
              </a:r>
              <a:endParaRPr lang="zh-CN" altLang="en-US" sz="4000" b="1" dirty="0">
                <a:solidFill>
                  <a:schemeClr val="bg1"/>
                </a:solidFill>
                <a:latin typeface="Times New Roman" panose="02020603050405020304" pitchFamily="18" charset="0"/>
                <a:cs typeface="Times New Roman" panose="02020603050405020304" pitchFamily="18" charset="0"/>
              </a:endParaRPr>
            </a:p>
            <a:p>
              <a:pPr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126" name="椭圆 125"/>
            <p:cNvSpPr/>
            <p:nvPr/>
          </p:nvSpPr>
          <p:spPr bwMode="auto">
            <a:xfrm>
              <a:off x="23789532" y="19772489"/>
              <a:ext cx="533386" cy="533386"/>
            </a:xfrm>
            <a:prstGeom prst="ellipse">
              <a:avLst/>
            </a:prstGeom>
            <a:solidFill>
              <a:srgbClr val="FF3300"/>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127" name="椭圆 126"/>
            <p:cNvSpPr/>
            <p:nvPr/>
          </p:nvSpPr>
          <p:spPr bwMode="auto">
            <a:xfrm>
              <a:off x="23789532" y="20441970"/>
              <a:ext cx="533386" cy="533386"/>
            </a:xfrm>
            <a:prstGeom prst="ellipse">
              <a:avLst/>
            </a:prstGeom>
            <a:solidFill>
              <a:srgbClr val="366092"/>
            </a:solidFill>
            <a:ln w="9525" cap="flat" cmpd="sng" algn="ctr">
              <a:solidFill>
                <a:schemeClr val="bg1"/>
              </a:solidFill>
              <a:prstDash val="solid"/>
              <a:round/>
              <a:headEnd type="none" w="med" len="med"/>
              <a:tailEnd type="none" w="med" len="med"/>
            </a:ln>
            <a:effectLst/>
            <a:extLst/>
          </p:spPr>
          <p:txBody>
            <a:bodyPr vert="horz" wrap="square" lIns="0" tIns="0" rIns="0" bIns="640080" numCol="1" rtlCol="0" anchor="t" anchorCtr="0" compatLnSpc="1">
              <a:prstTxWarp prst="textNoShape">
                <a:avLst/>
              </a:prstTxWarp>
            </a:bodyPr>
            <a:lstStyle/>
            <a:p>
              <a:pPr lvl="0" algn="ctr" defTabSz="914400" fontAlgn="auto">
                <a:spcBef>
                  <a:spcPts val="0"/>
                </a:spcBef>
                <a:spcAft>
                  <a:spcPts val="0"/>
                </a:spcAft>
              </a:pPr>
              <a:endParaRPr lang="zh-CN" altLang="en-US" sz="4000" b="1" dirty="0">
                <a:solidFill>
                  <a:schemeClr val="bg1"/>
                </a:solidFill>
                <a:latin typeface="Times New Roman" panose="02020603050405020304" pitchFamily="18" charset="0"/>
                <a:cs typeface="Times New Roman" panose="02020603050405020304" pitchFamily="18" charset="0"/>
              </a:endParaRPr>
            </a:p>
            <a:p>
              <a:pPr marL="0" marR="0" indent="0" algn="l" defTabSz="4175125" rtl="0" eaLnBrk="1" fontAlgn="base" latinLnBrk="0" hangingPunct="1">
                <a:lnSpc>
                  <a:spcPct val="100000"/>
                </a:lnSpc>
                <a:spcBef>
                  <a:spcPct val="0"/>
                </a:spcBef>
                <a:spcAft>
                  <a:spcPct val="0"/>
                </a:spcAft>
                <a:buClrTx/>
                <a:buSzTx/>
                <a:buFont typeface="Arial" pitchFamily="34" charset="0"/>
                <a:buNone/>
                <a:tabLst/>
              </a:pPr>
              <a:endParaRPr kumimoji="0" lang="zh-CN" altLang="en-US" sz="8200" i="0" u="none" strike="noStrike" cap="none" normalizeH="0" baseline="0" dirty="0" smtClean="0">
                <a:ln>
                  <a:noFill/>
                </a:ln>
                <a:solidFill>
                  <a:schemeClr val="tx1"/>
                </a:solidFill>
                <a:effectLst/>
                <a:latin typeface="Arial" pitchFamily="34" charset="0"/>
                <a:ea typeface="宋体" pitchFamily="2" charset="-122"/>
              </a:endParaRPr>
            </a:p>
          </p:txBody>
        </p:sp>
        <p:sp>
          <p:nvSpPr>
            <p:cNvPr id="128" name="文本框 127"/>
            <p:cNvSpPr txBox="1"/>
            <p:nvPr/>
          </p:nvSpPr>
          <p:spPr>
            <a:xfrm>
              <a:off x="24429294" y="19640756"/>
              <a:ext cx="4267583" cy="707886"/>
            </a:xfrm>
            <a:prstGeom prst="rect">
              <a:avLst/>
            </a:prstGeom>
            <a:noFill/>
          </p:spPr>
          <p:txBody>
            <a:bodyPr wrap="square" rtlCol="0">
              <a:spAutoFit/>
            </a:bodyPr>
            <a:lstStyle/>
            <a:p>
              <a:r>
                <a:rPr lang="en-US" altLang="zh-CN" sz="4000" b="1" dirty="0" smtClean="0">
                  <a:latin typeface="Times New Roman" panose="02020603050405020304" pitchFamily="18" charset="0"/>
                  <a:cs typeface="Times New Roman" panose="02020603050405020304" pitchFamily="18" charset="0"/>
                </a:rPr>
                <a:t>winner</a:t>
              </a:r>
              <a:endParaRPr lang="zh-CN" altLang="en-US" sz="4000" dirty="0"/>
            </a:p>
          </p:txBody>
        </p:sp>
        <p:sp>
          <p:nvSpPr>
            <p:cNvPr id="133" name="文本框 132"/>
            <p:cNvSpPr txBox="1"/>
            <p:nvPr/>
          </p:nvSpPr>
          <p:spPr>
            <a:xfrm>
              <a:off x="24465806" y="20299570"/>
              <a:ext cx="4267583" cy="707886"/>
            </a:xfrm>
            <a:prstGeom prst="rect">
              <a:avLst/>
            </a:prstGeom>
            <a:noFill/>
          </p:spPr>
          <p:txBody>
            <a:bodyPr wrap="square" rtlCol="0">
              <a:spAutoFit/>
            </a:bodyPr>
            <a:lstStyle/>
            <a:p>
              <a:r>
                <a:rPr lang="en-US" altLang="zh-CN" sz="4000" b="1" dirty="0" smtClean="0">
                  <a:latin typeface="Times New Roman" panose="02020603050405020304" pitchFamily="18" charset="0"/>
                  <a:cs typeface="Times New Roman" panose="02020603050405020304" pitchFamily="18" charset="0"/>
                </a:rPr>
                <a:t>loser</a:t>
              </a:r>
              <a:endParaRPr lang="zh-CN" altLang="en-US" sz="4000" dirty="0"/>
            </a:p>
          </p:txBody>
        </p:sp>
        <p:cxnSp>
          <p:nvCxnSpPr>
            <p:cNvPr id="32" name="直接连接符 31"/>
            <p:cNvCxnSpPr>
              <a:stCxn id="105" idx="5"/>
              <a:endCxn id="109" idx="1"/>
            </p:cNvCxnSpPr>
            <p:nvPr/>
          </p:nvCxnSpPr>
          <p:spPr bwMode="auto">
            <a:xfrm>
              <a:off x="20180462" y="19742847"/>
              <a:ext cx="2523065" cy="1713409"/>
            </a:xfrm>
            <a:prstGeom prst="line">
              <a:avLst/>
            </a:prstGeom>
            <a:solidFill>
              <a:schemeClr val="accent1"/>
            </a:solidFill>
            <a:ln w="38100" cap="flat" cmpd="sng" algn="ctr">
              <a:solidFill>
                <a:schemeClr val="tx1"/>
              </a:solidFill>
              <a:prstDash val="solid"/>
              <a:round/>
              <a:headEnd type="none"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连接符 93"/>
            <p:cNvCxnSpPr>
              <a:stCxn id="106" idx="6"/>
              <a:endCxn id="109" idx="2"/>
            </p:cNvCxnSpPr>
            <p:nvPr/>
          </p:nvCxnSpPr>
          <p:spPr bwMode="auto">
            <a:xfrm flipV="1">
              <a:off x="17362431" y="21644836"/>
              <a:ext cx="5262983" cy="4852"/>
            </a:xfrm>
            <a:prstGeom prst="line">
              <a:avLst/>
            </a:prstGeom>
            <a:solidFill>
              <a:schemeClr val="accent1"/>
            </a:solidFill>
            <a:ln w="38100" cap="flat" cmpd="sng" algn="ctr">
              <a:solidFill>
                <a:schemeClr val="tx1"/>
              </a:solidFill>
              <a:prstDash val="solid"/>
              <a:round/>
              <a:headEnd type="none"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连接符 96"/>
            <p:cNvCxnSpPr>
              <a:stCxn id="105" idx="4"/>
              <a:endCxn id="107" idx="7"/>
            </p:cNvCxnSpPr>
            <p:nvPr/>
          </p:nvCxnSpPr>
          <p:spPr bwMode="auto">
            <a:xfrm flipH="1">
              <a:off x="18397351" y="19820960"/>
              <a:ext cx="1594531" cy="5037636"/>
            </a:xfrm>
            <a:prstGeom prst="line">
              <a:avLst/>
            </a:prstGeom>
            <a:solidFill>
              <a:schemeClr val="accent1"/>
            </a:solidFill>
            <a:ln w="38100" cap="flat" cmpd="sng" algn="ctr">
              <a:solidFill>
                <a:schemeClr val="tx1"/>
              </a:solidFill>
              <a:prstDash val="solid"/>
              <a:round/>
              <a:headEnd type="none"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接连接符 97"/>
            <p:cNvCxnSpPr>
              <a:stCxn id="105" idx="3"/>
              <a:endCxn id="106" idx="7"/>
            </p:cNvCxnSpPr>
            <p:nvPr/>
          </p:nvCxnSpPr>
          <p:spPr bwMode="auto">
            <a:xfrm flipH="1">
              <a:off x="17284318" y="19742847"/>
              <a:ext cx="2518984" cy="1718261"/>
            </a:xfrm>
            <a:prstGeom prst="line">
              <a:avLst/>
            </a:prstGeom>
            <a:solidFill>
              <a:schemeClr val="accent1"/>
            </a:solidFill>
            <a:ln w="38100" cap="flat" cmpd="sng" algn="ctr">
              <a:solidFill>
                <a:schemeClr val="tx1"/>
              </a:solidFill>
              <a:prstDash val="solid"/>
              <a:round/>
              <a:headEnd type="arrow"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接连接符 115"/>
            <p:cNvCxnSpPr>
              <a:stCxn id="107" idx="7"/>
              <a:endCxn id="109" idx="2"/>
            </p:cNvCxnSpPr>
            <p:nvPr/>
          </p:nvCxnSpPr>
          <p:spPr bwMode="auto">
            <a:xfrm flipV="1">
              <a:off x="18397351" y="21644836"/>
              <a:ext cx="4228063" cy="3213760"/>
            </a:xfrm>
            <a:prstGeom prst="line">
              <a:avLst/>
            </a:prstGeom>
            <a:solidFill>
              <a:schemeClr val="accent1"/>
            </a:solidFill>
            <a:ln w="38100" cap="flat" cmpd="sng" algn="ctr">
              <a:solidFill>
                <a:schemeClr val="tx1"/>
              </a:solidFill>
              <a:prstDash val="solid"/>
              <a:round/>
              <a:headEnd type="arrow"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连接符 120"/>
            <p:cNvCxnSpPr>
              <a:stCxn id="108" idx="0"/>
              <a:endCxn id="109" idx="3"/>
            </p:cNvCxnSpPr>
            <p:nvPr/>
          </p:nvCxnSpPr>
          <p:spPr bwMode="auto">
            <a:xfrm flipV="1">
              <a:off x="21816559" y="21833416"/>
              <a:ext cx="886968" cy="2933339"/>
            </a:xfrm>
            <a:prstGeom prst="line">
              <a:avLst/>
            </a:prstGeom>
            <a:solidFill>
              <a:schemeClr val="accent1"/>
            </a:solidFill>
            <a:ln w="38100" cap="flat" cmpd="sng" algn="ctr">
              <a:solidFill>
                <a:schemeClr val="tx1"/>
              </a:solidFill>
              <a:prstDash val="solid"/>
              <a:round/>
              <a:headEnd type="arrow"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p:cNvCxnSpPr>
              <a:stCxn id="108" idx="1"/>
              <a:endCxn id="105" idx="4"/>
            </p:cNvCxnSpPr>
            <p:nvPr/>
          </p:nvCxnSpPr>
          <p:spPr bwMode="auto">
            <a:xfrm flipH="1" flipV="1">
              <a:off x="19991882" y="19820960"/>
              <a:ext cx="1636097" cy="5023908"/>
            </a:xfrm>
            <a:prstGeom prst="line">
              <a:avLst/>
            </a:prstGeom>
            <a:solidFill>
              <a:schemeClr val="accent1"/>
            </a:solidFill>
            <a:ln w="38100" cap="flat" cmpd="sng" algn="ctr">
              <a:solidFill>
                <a:schemeClr val="tx1"/>
              </a:solidFill>
              <a:prstDash val="solid"/>
              <a:round/>
              <a:headEnd type="none"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连接符 123"/>
            <p:cNvCxnSpPr>
              <a:stCxn id="108" idx="1"/>
              <a:endCxn id="106" idx="6"/>
            </p:cNvCxnSpPr>
            <p:nvPr/>
          </p:nvCxnSpPr>
          <p:spPr bwMode="auto">
            <a:xfrm flipH="1" flipV="1">
              <a:off x="17362431" y="21649688"/>
              <a:ext cx="4265548" cy="3195180"/>
            </a:xfrm>
            <a:prstGeom prst="line">
              <a:avLst/>
            </a:prstGeom>
            <a:solidFill>
              <a:schemeClr val="accent1"/>
            </a:solidFill>
            <a:ln w="38100" cap="flat" cmpd="sng" algn="ctr">
              <a:solidFill>
                <a:schemeClr val="tx1"/>
              </a:solidFill>
              <a:prstDash val="solid"/>
              <a:round/>
              <a:headEnd type="none" w="med" len="lg"/>
              <a:tailEnd type="arrow"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文本框 129"/>
            <p:cNvSpPr txBox="1"/>
            <p:nvPr/>
          </p:nvSpPr>
          <p:spPr>
            <a:xfrm>
              <a:off x="23783876" y="21369783"/>
              <a:ext cx="4907345" cy="2554545"/>
            </a:xfrm>
            <a:prstGeom prst="rect">
              <a:avLst/>
            </a:prstGeom>
            <a:ln w="63500">
              <a:solidFill>
                <a:srgbClr val="36609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4000" dirty="0" smtClean="0">
                  <a:latin typeface="Times New Roman" panose="02020603050405020304" pitchFamily="18" charset="0"/>
                  <a:cs typeface="Times New Roman" panose="02020603050405020304" pitchFamily="18" charset="0"/>
                </a:rPr>
                <a:t>Note that for each directed edge, the end vertex is the start vertex’s competitor.</a:t>
              </a:r>
              <a:endParaRPr lang="zh-CN" altLang="en-US" sz="4000" dirty="0">
                <a:latin typeface="Times New Roman" panose="02020603050405020304" pitchFamily="18" charset="0"/>
                <a:cs typeface="Times New Roman" panose="02020603050405020304" pitchFamily="18" charset="0"/>
              </a:endParaRPr>
            </a:p>
          </p:txBody>
        </p:sp>
      </p:grpSp>
      <p:sp>
        <p:nvSpPr>
          <p:cNvPr id="131" name="文本框 130"/>
          <p:cNvSpPr txBox="1"/>
          <p:nvPr/>
        </p:nvSpPr>
        <p:spPr>
          <a:xfrm>
            <a:off x="1613659" y="40923336"/>
            <a:ext cx="12839203" cy="1323439"/>
          </a:xfrm>
          <a:prstGeom prst="rect">
            <a:avLst/>
          </a:prstGeom>
          <a:noFill/>
        </p:spPr>
        <p:txBody>
          <a:bodyPr wrap="square" rtlCol="0">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Allocation Rule:</a:t>
            </a:r>
          </a:p>
          <a:p>
            <a:r>
              <a:rPr lang="en-US" altLang="zh-CN" sz="4000" dirty="0">
                <a:latin typeface="Times New Roman" panose="02020603050405020304" pitchFamily="18" charset="0"/>
                <a:cs typeface="Times New Roman" panose="02020603050405020304" pitchFamily="18" charset="0"/>
              </a:rPr>
              <a:t>we can traverse every possible number </a:t>
            </a:r>
            <a:r>
              <a:rPr lang="en-US" altLang="zh-CN" sz="4000" i="1" dirty="0">
                <a:latin typeface="Times New Roman" panose="02020603050405020304" pitchFamily="18" charset="0"/>
                <a:cs typeface="Times New Roman" panose="02020603050405020304" pitchFamily="18" charset="0"/>
              </a:rPr>
              <a:t>m</a:t>
            </a:r>
            <a:r>
              <a:rPr lang="en-US" altLang="zh-CN" sz="4000" dirty="0">
                <a:latin typeface="Times New Roman" panose="02020603050405020304" pitchFamily="18" charset="0"/>
                <a:cs typeface="Times New Roman" panose="02020603050405020304" pitchFamily="18" charset="0"/>
              </a:rPr>
              <a:t> of winners from 1</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5125" rtl="0" eaLnBrk="1" fontAlgn="base" latinLnBrk="0" hangingPunct="1">
          <a:lnSpc>
            <a:spcPct val="100000"/>
          </a:lnSpc>
          <a:spcBef>
            <a:spcPct val="0"/>
          </a:spcBef>
          <a:spcAft>
            <a:spcPct val="0"/>
          </a:spcAft>
          <a:buClrTx/>
          <a:buSzTx/>
          <a:buFont typeface="Arial" pitchFamily="34" charset="0"/>
          <a:buNone/>
          <a:tabLst/>
          <a:defRPr kumimoji="0" lang="zh-CN" altLang="zh-CN" sz="82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5125" rtl="0" eaLnBrk="1" fontAlgn="base" latinLnBrk="0" hangingPunct="1">
          <a:lnSpc>
            <a:spcPct val="100000"/>
          </a:lnSpc>
          <a:spcBef>
            <a:spcPct val="0"/>
          </a:spcBef>
          <a:spcAft>
            <a:spcPct val="0"/>
          </a:spcAft>
          <a:buClrTx/>
          <a:buSzTx/>
          <a:buFont typeface="Arial" pitchFamily="34" charset="0"/>
          <a:buNone/>
          <a:tabLst/>
          <a:defRPr kumimoji="0" lang="zh-CN" altLang="zh-CN" sz="82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16289</TotalTime>
  <Pages>0</Pages>
  <Words>709</Words>
  <Characters>0</Characters>
  <Application>Microsoft Office PowerPoint</Application>
  <DocSecurity>0</DocSecurity>
  <PresentationFormat>自定义</PresentationFormat>
  <Lines>0</Lines>
  <Paragraphs>88</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Arial</vt:lpstr>
      <vt:lpstr>Calibri</vt:lpstr>
      <vt:lpstr>Times New Roman</vt:lpstr>
      <vt:lpstr>Wingdings</vt:lpstr>
      <vt:lpstr>Office Theme</vt:lpstr>
      <vt:lpstr>PowerPoint 演示文稿</vt:lpstr>
    </vt:vector>
  </TitlesOfParts>
  <Company>Genigraphics LLC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zhenzhe zheng</cp:lastModifiedBy>
  <cp:revision>171</cp:revision>
  <cp:lastPrinted>2015-05-19T08:14:51Z</cp:lastPrinted>
  <dcterms:created xsi:type="dcterms:W3CDTF">2013-02-10T21:14:00Z</dcterms:created>
  <dcterms:modified xsi:type="dcterms:W3CDTF">2017-05-29T15:01:58Z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