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9"/>
  </p:notesMasterIdLst>
  <p:handoutMasterIdLst>
    <p:handoutMasterId r:id="rId10"/>
  </p:handoutMasterIdLst>
  <p:sldIdLst>
    <p:sldId id="836" r:id="rId2"/>
    <p:sldId id="837" r:id="rId3"/>
    <p:sldId id="840" r:id="rId4"/>
    <p:sldId id="842" r:id="rId5"/>
    <p:sldId id="838" r:id="rId6"/>
    <p:sldId id="839" r:id="rId7"/>
    <p:sldId id="841" r:id="rId8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>
          <p15:clr>
            <a:srgbClr val="A4A3A4"/>
          </p15:clr>
        </p15:guide>
        <p15:guide id="2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FFCC"/>
    <a:srgbClr val="CCFFCC"/>
    <a:srgbClr val="006C30"/>
    <a:srgbClr val="DDDDDD"/>
    <a:srgbClr val="FF9999"/>
    <a:srgbClr val="FFCC99"/>
    <a:srgbClr val="F38A79"/>
    <a:srgbClr val="99FF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5265" autoAdjust="0"/>
  </p:normalViewPr>
  <p:slideViewPr>
    <p:cSldViewPr>
      <p:cViewPr varScale="1">
        <p:scale>
          <a:sx n="65" d="100"/>
          <a:sy n="65" d="100"/>
        </p:scale>
        <p:origin x="2868" y="72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4113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28.11.2016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0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4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Vortragstitel (Titel der Arbeit) durch Klicken hinzufügen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Praktikum Mobile und Verteilte Systeme WS2016 - Unificiency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/>
              <a:t>Name des Vortragenden durch Klicken hinzufügen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Praktikum Mobile und Verteilte Systeme WS2016 - Unificiency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88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63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43813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5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8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Praktikum Mobile und Verteilte Systeme WS2016 - Unificiency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err="1"/>
              <a:t>Gu</a:t>
            </a:r>
            <a:r>
              <a:rPr lang="de-DE" dirty="0"/>
              <a:t>,  </a:t>
            </a:r>
            <a:r>
              <a:rPr lang="de-DE" dirty="0" err="1"/>
              <a:t>Jindong</a:t>
            </a:r>
            <a:r>
              <a:rPr lang="de-DE" dirty="0"/>
              <a:t> (Jindong.Gu@campus.lmu.de)</a:t>
            </a:r>
          </a:p>
          <a:p>
            <a:pPr>
              <a:buNone/>
            </a:pPr>
            <a:r>
              <a:rPr lang="de-DE" dirty="0"/>
              <a:t>Li, Zhenhao (zhenhao.li@campus.lmu.de)</a:t>
            </a:r>
          </a:p>
          <a:p>
            <a:pPr>
              <a:buNone/>
            </a:pPr>
            <a:r>
              <a:rPr lang="de-DE" dirty="0"/>
              <a:t>Müller, Robert (robert.mueller@campus.lmu.de)</a:t>
            </a:r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 err="1"/>
              <a:t>Unificiency</a:t>
            </a:r>
            <a:br>
              <a:rPr lang="de-DE" dirty="0"/>
            </a:br>
            <a:r>
              <a:rPr lang="de-DE" i="1" dirty="0">
                <a:solidFill>
                  <a:schemeClr val="accent3">
                    <a:lumMod val="50000"/>
                  </a:schemeClr>
                </a:solidFill>
              </a:rPr>
              <a:t>Das Alltagleben in der Uni verbessern</a:t>
            </a:r>
            <a:br>
              <a:rPr lang="de-DE" dirty="0"/>
            </a:b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Praktikum Mobile und Verteilte Systeme WS2016</a:t>
            </a:r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Unificiency</a:t>
            </a:r>
            <a:r>
              <a:rPr lang="de-DE" dirty="0"/>
              <a:t> - Grundidee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Uni Alltag effektiv und effizient gestalten</a:t>
            </a:r>
          </a:p>
          <a:p>
            <a:pPr lvl="1"/>
            <a:r>
              <a:rPr lang="de-DE" dirty="0"/>
              <a:t>Termine </a:t>
            </a:r>
          </a:p>
          <a:p>
            <a:pPr lvl="1"/>
            <a:r>
              <a:rPr lang="de-DE" dirty="0"/>
              <a:t>Stundenpläne</a:t>
            </a:r>
          </a:p>
          <a:p>
            <a:pPr lvl="1"/>
            <a:r>
              <a:rPr lang="de-DE" dirty="0"/>
              <a:t>Empfehlungsservices</a:t>
            </a:r>
          </a:p>
          <a:p>
            <a:r>
              <a:rPr lang="de-DE" dirty="0"/>
              <a:t>Bündeln der Informationen an einem Platz</a:t>
            </a:r>
          </a:p>
          <a:p>
            <a:pPr lvl="1"/>
            <a:r>
              <a:rPr lang="de-DE" dirty="0"/>
              <a:t>Notizen</a:t>
            </a:r>
          </a:p>
          <a:p>
            <a:pPr lvl="1"/>
            <a:r>
              <a:rPr lang="de-DE" dirty="0"/>
              <a:t>Klausur</a:t>
            </a:r>
          </a:p>
          <a:p>
            <a:pPr lvl="1"/>
            <a:r>
              <a:rPr lang="de-DE" dirty="0"/>
              <a:t>Studentenleben (Essen &amp; Trinken etc.)</a:t>
            </a:r>
          </a:p>
          <a:p>
            <a:r>
              <a:rPr lang="de-DE" dirty="0"/>
              <a:t>Informationsaustausch unter Studenten steigern</a:t>
            </a:r>
          </a:p>
          <a:p>
            <a:pPr lvl="1"/>
            <a:r>
              <a:rPr lang="de-DE" dirty="0"/>
              <a:t>Erstellung von Lerngruppen</a:t>
            </a:r>
          </a:p>
          <a:p>
            <a:r>
              <a:rPr lang="de-DE" dirty="0"/>
              <a:t>Studium Richtlinien automatisch einhalten (z.B. durch Umschaltung auf lautlos wenn man sich in der Uni befindet)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Praktikum Mobile und Verteilte Systeme WS2016 - Unificiency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 – Must </a:t>
            </a:r>
            <a:r>
              <a:rPr lang="de-DE" dirty="0" err="1"/>
              <a:t>Haves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Praktikum Mobile und Verteilte Systeme WS2016 - Unificiency</a:t>
            </a:r>
            <a:endParaRPr lang="de-DE" dirty="0"/>
          </a:p>
        </p:txBody>
      </p:sp>
      <p:sp>
        <p:nvSpPr>
          <p:cNvPr id="6" name="Flussdiagramm: Magnetplattenspeicher 5"/>
          <p:cNvSpPr/>
          <p:nvPr/>
        </p:nvSpPr>
        <p:spPr bwMode="auto">
          <a:xfrm>
            <a:off x="1503596" y="5422843"/>
            <a:ext cx="648072" cy="828092"/>
          </a:xfrm>
          <a:prstGeom prst="flowChartMagneticDisk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/>
              <a:t>Kurs</a:t>
            </a:r>
            <a:endParaRPr kumimoji="0" 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Flussdiagramm: Magnetplattenspeicher 10"/>
          <p:cNvSpPr/>
          <p:nvPr/>
        </p:nvSpPr>
        <p:spPr bwMode="auto">
          <a:xfrm>
            <a:off x="3127552" y="5409718"/>
            <a:ext cx="648072" cy="828092"/>
          </a:xfrm>
          <a:prstGeom prst="flowChartMagneticDisk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/>
              <a:t>Student</a:t>
            </a:r>
            <a:endParaRPr kumimoji="0" 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Flussdiagramm: Magnetplattenspeicher 11"/>
          <p:cNvSpPr/>
          <p:nvPr/>
        </p:nvSpPr>
        <p:spPr bwMode="auto">
          <a:xfrm>
            <a:off x="6425178" y="5446087"/>
            <a:ext cx="648072" cy="828092"/>
          </a:xfrm>
          <a:prstGeom prst="flowChartMagneticDisk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/>
              <a:t>Termin</a:t>
            </a:r>
            <a:endParaRPr kumimoji="0" 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Flussdiagramm: Magnetplattenspeicher 12"/>
          <p:cNvSpPr/>
          <p:nvPr/>
        </p:nvSpPr>
        <p:spPr bwMode="auto">
          <a:xfrm>
            <a:off x="4844497" y="5431743"/>
            <a:ext cx="648072" cy="828092"/>
          </a:xfrm>
          <a:prstGeom prst="flowChartMagneticDisk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/>
              <a:t>Notiz</a:t>
            </a:r>
            <a:endParaRPr kumimoji="0" 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401415" y="4488672"/>
            <a:ext cx="1392393" cy="56181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Stundenplan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Service</a:t>
            </a:r>
          </a:p>
        </p:txBody>
      </p:sp>
      <p:sp>
        <p:nvSpPr>
          <p:cNvPr id="15" name="Rechteck 14"/>
          <p:cNvSpPr/>
          <p:nvPr/>
        </p:nvSpPr>
        <p:spPr bwMode="auto">
          <a:xfrm>
            <a:off x="3998246" y="4488672"/>
            <a:ext cx="1392393" cy="56181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Notizen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Service</a:t>
            </a:r>
          </a:p>
        </p:txBody>
      </p:sp>
      <p:sp>
        <p:nvSpPr>
          <p:cNvPr id="16" name="Rechteck 15"/>
          <p:cNvSpPr/>
          <p:nvPr/>
        </p:nvSpPr>
        <p:spPr bwMode="auto">
          <a:xfrm>
            <a:off x="2216814" y="4478222"/>
            <a:ext cx="1392393" cy="56181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Lerngruppen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Service</a:t>
            </a:r>
          </a:p>
        </p:txBody>
      </p:sp>
      <p:sp>
        <p:nvSpPr>
          <p:cNvPr id="17" name="Rechteck 16"/>
          <p:cNvSpPr/>
          <p:nvPr/>
        </p:nvSpPr>
        <p:spPr bwMode="auto">
          <a:xfrm>
            <a:off x="5745710" y="4481785"/>
            <a:ext cx="1392393" cy="56181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Analytics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Service</a:t>
            </a:r>
          </a:p>
        </p:txBody>
      </p:sp>
      <p:sp>
        <p:nvSpPr>
          <p:cNvPr id="18" name="Rechteck 17"/>
          <p:cNvSpPr/>
          <p:nvPr/>
        </p:nvSpPr>
        <p:spPr bwMode="auto">
          <a:xfrm>
            <a:off x="7561109" y="4488673"/>
            <a:ext cx="1392393" cy="56181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400" dirty="0"/>
              <a:t>Kalender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Service</a:t>
            </a:r>
          </a:p>
        </p:txBody>
      </p:sp>
      <p:sp>
        <p:nvSpPr>
          <p:cNvPr id="19" name="Rechteck 18"/>
          <p:cNvSpPr/>
          <p:nvPr/>
        </p:nvSpPr>
        <p:spPr bwMode="auto">
          <a:xfrm>
            <a:off x="1362998" y="3514008"/>
            <a:ext cx="1392393" cy="56181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Profile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Service</a:t>
            </a:r>
          </a:p>
        </p:txBody>
      </p:sp>
      <p:sp>
        <p:nvSpPr>
          <p:cNvPr id="21" name="Rechteck 20"/>
          <p:cNvSpPr/>
          <p:nvPr/>
        </p:nvSpPr>
        <p:spPr bwMode="auto">
          <a:xfrm>
            <a:off x="227883" y="5595464"/>
            <a:ext cx="899820" cy="48000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Kurse</a:t>
            </a:r>
            <a:r>
              <a:rPr kumimoji="0" lang="de-DE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 Crawler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7463668" y="5422843"/>
            <a:ext cx="1392393" cy="88661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Termine </a:t>
            </a:r>
            <a:r>
              <a:rPr lang="de-DE" sz="1400" dirty="0"/>
              <a:t>(Klausur, Ferien, Feiertage, Entfall)</a:t>
            </a:r>
            <a:r>
              <a:rPr kumimoji="0" lang="de-DE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 Crawler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6560434" y="3514008"/>
            <a:ext cx="1392393" cy="56181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/>
              <a:t>Auth</a:t>
            </a:r>
            <a:endParaRPr lang="de-DE" sz="14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Service</a:t>
            </a:r>
          </a:p>
        </p:txBody>
      </p:sp>
      <p:sp>
        <p:nvSpPr>
          <p:cNvPr id="27" name="Rechteck 26"/>
          <p:cNvSpPr/>
          <p:nvPr/>
        </p:nvSpPr>
        <p:spPr bwMode="auto">
          <a:xfrm>
            <a:off x="3998245" y="3514009"/>
            <a:ext cx="1392393" cy="56181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 dirty="0"/>
              <a:t>Android Mobile Client</a:t>
            </a: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3609207" y="1725049"/>
            <a:ext cx="1392393" cy="56181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Restaurant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Service</a:t>
            </a:r>
          </a:p>
        </p:txBody>
      </p:sp>
      <p:sp>
        <p:nvSpPr>
          <p:cNvPr id="29" name="Rechteck 28"/>
          <p:cNvSpPr/>
          <p:nvPr/>
        </p:nvSpPr>
        <p:spPr bwMode="auto">
          <a:xfrm>
            <a:off x="5513385" y="1740894"/>
            <a:ext cx="1392393" cy="56181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Studentenleben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Service</a:t>
            </a:r>
          </a:p>
        </p:txBody>
      </p:sp>
      <p:sp>
        <p:nvSpPr>
          <p:cNvPr id="30" name="Rechteck 29"/>
          <p:cNvSpPr/>
          <p:nvPr/>
        </p:nvSpPr>
        <p:spPr bwMode="auto">
          <a:xfrm>
            <a:off x="5526340" y="2724070"/>
            <a:ext cx="1392393" cy="56181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Finder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Service</a:t>
            </a:r>
          </a:p>
        </p:txBody>
      </p:sp>
      <p:sp>
        <p:nvSpPr>
          <p:cNvPr id="31" name="Rechteck 30"/>
          <p:cNvSpPr/>
          <p:nvPr/>
        </p:nvSpPr>
        <p:spPr bwMode="auto">
          <a:xfrm>
            <a:off x="2755391" y="2704227"/>
            <a:ext cx="1392393" cy="56181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Mensa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Service</a:t>
            </a:r>
          </a:p>
        </p:txBody>
      </p:sp>
      <p:sp>
        <p:nvSpPr>
          <p:cNvPr id="32" name="Rechteck 31"/>
          <p:cNvSpPr/>
          <p:nvPr/>
        </p:nvSpPr>
        <p:spPr bwMode="auto">
          <a:xfrm>
            <a:off x="7433438" y="1728247"/>
            <a:ext cx="1392393" cy="56181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Apotheke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Service</a:t>
            </a:r>
          </a:p>
        </p:txBody>
      </p:sp>
      <p:sp>
        <p:nvSpPr>
          <p:cNvPr id="33" name="Rechteck 32"/>
          <p:cNvSpPr/>
          <p:nvPr/>
        </p:nvSpPr>
        <p:spPr bwMode="auto">
          <a:xfrm>
            <a:off x="1972470" y="1310353"/>
            <a:ext cx="1392393" cy="56181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Vorschlag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Service</a:t>
            </a:r>
          </a:p>
        </p:txBody>
      </p:sp>
      <p:sp>
        <p:nvSpPr>
          <p:cNvPr id="34" name="Rechteck 33"/>
          <p:cNvSpPr/>
          <p:nvPr/>
        </p:nvSpPr>
        <p:spPr bwMode="auto">
          <a:xfrm>
            <a:off x="52417" y="1344287"/>
            <a:ext cx="1392393" cy="7679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Externe APIs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(Google,</a:t>
            </a:r>
            <a:r>
              <a:rPr kumimoji="0" lang="de-DE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 </a:t>
            </a:r>
            <a:r>
              <a:rPr kumimoji="0" lang="de-DE" sz="1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Yelp</a:t>
            </a:r>
            <a:r>
              <a:rPr kumimoji="0" lang="de-DE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, </a:t>
            </a:r>
            <a:r>
              <a:rPr kumimoji="0" lang="de-DE" sz="1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Tripadviso</a:t>
            </a:r>
            <a:r>
              <a:rPr lang="de-DE" sz="1400" dirty="0" err="1"/>
              <a:t>r</a:t>
            </a:r>
            <a:r>
              <a:rPr lang="de-DE" sz="1400" dirty="0"/>
              <a:t> etc.)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cxnSp>
        <p:nvCxnSpPr>
          <p:cNvPr id="36" name="Gerader Verbinder 35"/>
          <p:cNvCxnSpPr>
            <a:stCxn id="21" idx="3"/>
            <a:endCxn id="6" idx="2"/>
          </p:cNvCxnSpPr>
          <p:nvPr/>
        </p:nvCxnSpPr>
        <p:spPr bwMode="auto">
          <a:xfrm>
            <a:off x="1127703" y="5835467"/>
            <a:ext cx="375893" cy="1422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Gerader Verbinder 52"/>
          <p:cNvCxnSpPr>
            <a:stCxn id="12" idx="4"/>
            <a:endCxn id="25" idx="1"/>
          </p:cNvCxnSpPr>
          <p:nvPr/>
        </p:nvCxnSpPr>
        <p:spPr bwMode="auto">
          <a:xfrm>
            <a:off x="7073250" y="5860133"/>
            <a:ext cx="390418" cy="602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Verbinder: gewinkelt 57"/>
          <p:cNvCxnSpPr>
            <a:stCxn id="12" idx="1"/>
            <a:endCxn id="14" idx="2"/>
          </p:cNvCxnSpPr>
          <p:nvPr/>
        </p:nvCxnSpPr>
        <p:spPr bwMode="auto">
          <a:xfrm rot="16200000" flipV="1">
            <a:off x="3725613" y="2422486"/>
            <a:ext cx="395600" cy="565160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Verbinder: gewinkelt 63"/>
          <p:cNvCxnSpPr>
            <a:stCxn id="11" idx="1"/>
            <a:endCxn id="14" idx="2"/>
          </p:cNvCxnSpPr>
          <p:nvPr/>
        </p:nvCxnSpPr>
        <p:spPr bwMode="auto">
          <a:xfrm rot="16200000" flipV="1">
            <a:off x="2094985" y="4053115"/>
            <a:ext cx="359231" cy="235397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Verbinder: gewinkelt 68"/>
          <p:cNvCxnSpPr>
            <a:stCxn id="6" idx="1"/>
            <a:endCxn id="14" idx="2"/>
          </p:cNvCxnSpPr>
          <p:nvPr/>
        </p:nvCxnSpPr>
        <p:spPr bwMode="auto">
          <a:xfrm rot="16200000" flipV="1">
            <a:off x="1276444" y="4871655"/>
            <a:ext cx="372356" cy="730020"/>
          </a:xfrm>
          <a:prstGeom prst="bentConnector3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Verbinder: gewinkelt 70"/>
          <p:cNvCxnSpPr>
            <a:stCxn id="11" idx="1"/>
            <a:endCxn id="16" idx="2"/>
          </p:cNvCxnSpPr>
          <p:nvPr/>
        </p:nvCxnSpPr>
        <p:spPr bwMode="auto">
          <a:xfrm rot="16200000" flipV="1">
            <a:off x="2997460" y="4955589"/>
            <a:ext cx="369681" cy="538577"/>
          </a:xfrm>
          <a:prstGeom prst="bentConnector3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Verbinder: gewinkelt 72"/>
          <p:cNvCxnSpPr>
            <a:stCxn id="13" idx="1"/>
            <a:endCxn id="15" idx="2"/>
          </p:cNvCxnSpPr>
          <p:nvPr/>
        </p:nvCxnSpPr>
        <p:spPr bwMode="auto">
          <a:xfrm rot="16200000" flipV="1">
            <a:off x="4740860" y="5004070"/>
            <a:ext cx="381256" cy="474090"/>
          </a:xfrm>
          <a:prstGeom prst="bentConnector3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Verbinder: gewinkelt 75"/>
          <p:cNvCxnSpPr>
            <a:stCxn id="12" idx="1"/>
            <a:endCxn id="18" idx="2"/>
          </p:cNvCxnSpPr>
          <p:nvPr/>
        </p:nvCxnSpPr>
        <p:spPr bwMode="auto">
          <a:xfrm rot="5400000" flipH="1" flipV="1">
            <a:off x="7305461" y="4494242"/>
            <a:ext cx="395599" cy="1508092"/>
          </a:xfrm>
          <a:prstGeom prst="bentConnector3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Verbinder: gewinkelt 77"/>
          <p:cNvCxnSpPr>
            <a:stCxn id="13" idx="1"/>
            <a:endCxn id="17" idx="2"/>
          </p:cNvCxnSpPr>
          <p:nvPr/>
        </p:nvCxnSpPr>
        <p:spPr bwMode="auto">
          <a:xfrm rot="5400000" flipH="1" flipV="1">
            <a:off x="5611149" y="4600985"/>
            <a:ext cx="388143" cy="1273374"/>
          </a:xfrm>
          <a:prstGeom prst="bentConnector3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Verbinder: gewinkelt 79"/>
          <p:cNvCxnSpPr>
            <a:endCxn id="15" idx="2"/>
          </p:cNvCxnSpPr>
          <p:nvPr/>
        </p:nvCxnSpPr>
        <p:spPr bwMode="auto">
          <a:xfrm flipV="1">
            <a:off x="3451587" y="5050487"/>
            <a:ext cx="1242856" cy="197799"/>
          </a:xfrm>
          <a:prstGeom prst="bentConnector2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Verbinder: gewinkelt 81"/>
          <p:cNvCxnSpPr>
            <a:stCxn id="27" idx="3"/>
            <a:endCxn id="26" idx="1"/>
          </p:cNvCxnSpPr>
          <p:nvPr/>
        </p:nvCxnSpPr>
        <p:spPr bwMode="auto">
          <a:xfrm flipV="1">
            <a:off x="5390638" y="3794916"/>
            <a:ext cx="1169796" cy="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Verbinder: gewinkelt 83"/>
          <p:cNvCxnSpPr>
            <a:stCxn id="19" idx="3"/>
            <a:endCxn id="27" idx="1"/>
          </p:cNvCxnSpPr>
          <p:nvPr/>
        </p:nvCxnSpPr>
        <p:spPr bwMode="auto">
          <a:xfrm>
            <a:off x="2755391" y="3794916"/>
            <a:ext cx="1242854" cy="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Verbinder: gewinkelt 87"/>
          <p:cNvCxnSpPr>
            <a:stCxn id="19" idx="2"/>
            <a:endCxn id="14" idx="0"/>
          </p:cNvCxnSpPr>
          <p:nvPr/>
        </p:nvCxnSpPr>
        <p:spPr bwMode="auto">
          <a:xfrm rot="5400000">
            <a:off x="1371980" y="3801456"/>
            <a:ext cx="412849" cy="96158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Verbinder: gewinkelt 90"/>
          <p:cNvCxnSpPr>
            <a:stCxn id="27" idx="2"/>
            <a:endCxn id="16" idx="0"/>
          </p:cNvCxnSpPr>
          <p:nvPr/>
        </p:nvCxnSpPr>
        <p:spPr bwMode="auto">
          <a:xfrm rot="5400000">
            <a:off x="3602528" y="3386308"/>
            <a:ext cx="402398" cy="178143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Verbinder: gewinkelt 93"/>
          <p:cNvCxnSpPr>
            <a:stCxn id="27" idx="2"/>
            <a:endCxn id="15" idx="0"/>
          </p:cNvCxnSpPr>
          <p:nvPr/>
        </p:nvCxnSpPr>
        <p:spPr bwMode="auto">
          <a:xfrm rot="16200000" flipH="1">
            <a:off x="4488018" y="4282247"/>
            <a:ext cx="412848" cy="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Verbinder: gewinkelt 96"/>
          <p:cNvCxnSpPr>
            <a:stCxn id="27" idx="2"/>
            <a:endCxn id="17" idx="0"/>
          </p:cNvCxnSpPr>
          <p:nvPr/>
        </p:nvCxnSpPr>
        <p:spPr bwMode="auto">
          <a:xfrm rot="16200000" flipH="1">
            <a:off x="5365194" y="3405071"/>
            <a:ext cx="405961" cy="174746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Verbinder: gewinkelt 99"/>
          <p:cNvCxnSpPr>
            <a:stCxn id="27" idx="2"/>
            <a:endCxn id="18" idx="0"/>
          </p:cNvCxnSpPr>
          <p:nvPr/>
        </p:nvCxnSpPr>
        <p:spPr bwMode="auto">
          <a:xfrm rot="16200000" flipH="1">
            <a:off x="6269450" y="2500816"/>
            <a:ext cx="412849" cy="356286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Verbinder: gewinkelt 102"/>
          <p:cNvCxnSpPr>
            <a:stCxn id="27" idx="3"/>
            <a:endCxn id="30" idx="2"/>
          </p:cNvCxnSpPr>
          <p:nvPr/>
        </p:nvCxnSpPr>
        <p:spPr bwMode="auto">
          <a:xfrm flipV="1">
            <a:off x="5390638" y="3285885"/>
            <a:ext cx="831899" cy="509032"/>
          </a:xfrm>
          <a:prstGeom prst="bentConnector2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Rechteck 43"/>
          <p:cNvSpPr/>
          <p:nvPr/>
        </p:nvSpPr>
        <p:spPr bwMode="auto">
          <a:xfrm>
            <a:off x="619452" y="2700260"/>
            <a:ext cx="1392393" cy="56181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Wetter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U CompatilFact" pitchFamily="2" charset="0"/>
              </a:rPr>
              <a:t>Service</a:t>
            </a:r>
          </a:p>
        </p:txBody>
      </p:sp>
      <p:cxnSp>
        <p:nvCxnSpPr>
          <p:cNvPr id="7" name="Verbinder: gewinkelt 6"/>
          <p:cNvCxnSpPr>
            <a:stCxn id="31" idx="2"/>
            <a:endCxn id="27" idx="0"/>
          </p:cNvCxnSpPr>
          <p:nvPr/>
        </p:nvCxnSpPr>
        <p:spPr bwMode="auto">
          <a:xfrm rot="16200000" flipH="1">
            <a:off x="3949032" y="2768598"/>
            <a:ext cx="247967" cy="1242854"/>
          </a:xfrm>
          <a:prstGeom prst="bentConnector3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Verbinder: gewinkelt 46"/>
          <p:cNvCxnSpPr>
            <a:stCxn id="30" idx="1"/>
            <a:endCxn id="27" idx="0"/>
          </p:cNvCxnSpPr>
          <p:nvPr/>
        </p:nvCxnSpPr>
        <p:spPr bwMode="auto">
          <a:xfrm rot="10800000" flipV="1">
            <a:off x="4694442" y="3004977"/>
            <a:ext cx="831898" cy="509031"/>
          </a:xfrm>
          <a:prstGeom prst="bentConnector2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Verbinder: gewinkelt 49"/>
          <p:cNvCxnSpPr>
            <a:stCxn id="29" idx="2"/>
            <a:endCxn id="30" idx="0"/>
          </p:cNvCxnSpPr>
          <p:nvPr/>
        </p:nvCxnSpPr>
        <p:spPr bwMode="auto">
          <a:xfrm rot="16200000" flipH="1">
            <a:off x="6005379" y="2506911"/>
            <a:ext cx="421361" cy="1295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Verbinder: gewinkelt 53"/>
          <p:cNvCxnSpPr>
            <a:stCxn id="28" idx="2"/>
            <a:endCxn id="30" idx="0"/>
          </p:cNvCxnSpPr>
          <p:nvPr/>
        </p:nvCxnSpPr>
        <p:spPr bwMode="auto">
          <a:xfrm rot="16200000" flipH="1">
            <a:off x="5045367" y="1546900"/>
            <a:ext cx="437206" cy="191713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Verbinder: gewinkelt 55"/>
          <p:cNvCxnSpPr>
            <a:stCxn id="32" idx="2"/>
            <a:endCxn id="30" idx="0"/>
          </p:cNvCxnSpPr>
          <p:nvPr/>
        </p:nvCxnSpPr>
        <p:spPr bwMode="auto">
          <a:xfrm rot="5400000">
            <a:off x="6959082" y="1553517"/>
            <a:ext cx="434008" cy="190709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Verbinder: gewinkelt 60"/>
          <p:cNvCxnSpPr>
            <a:stCxn id="33" idx="3"/>
            <a:endCxn id="28" idx="0"/>
          </p:cNvCxnSpPr>
          <p:nvPr/>
        </p:nvCxnSpPr>
        <p:spPr bwMode="auto">
          <a:xfrm>
            <a:off x="3364863" y="1591261"/>
            <a:ext cx="940541" cy="133788"/>
          </a:xfrm>
          <a:prstGeom prst="bentConnector2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Verbinder: gewinkelt 64"/>
          <p:cNvCxnSpPr>
            <a:stCxn id="33" idx="3"/>
            <a:endCxn id="29" idx="0"/>
          </p:cNvCxnSpPr>
          <p:nvPr/>
        </p:nvCxnSpPr>
        <p:spPr bwMode="auto">
          <a:xfrm>
            <a:off x="3364863" y="1591261"/>
            <a:ext cx="2844719" cy="149633"/>
          </a:xfrm>
          <a:prstGeom prst="bentConnector2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Verbinder: gewinkelt 69"/>
          <p:cNvCxnSpPr>
            <a:stCxn id="33" idx="3"/>
            <a:endCxn id="32" idx="0"/>
          </p:cNvCxnSpPr>
          <p:nvPr/>
        </p:nvCxnSpPr>
        <p:spPr bwMode="auto">
          <a:xfrm>
            <a:off x="3364863" y="1591261"/>
            <a:ext cx="4764772" cy="136986"/>
          </a:xfrm>
          <a:prstGeom prst="bentConnector2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Verbinder: gewinkelt 54"/>
          <p:cNvCxnSpPr>
            <a:stCxn id="33" idx="1"/>
            <a:endCxn id="34" idx="3"/>
          </p:cNvCxnSpPr>
          <p:nvPr/>
        </p:nvCxnSpPr>
        <p:spPr bwMode="auto">
          <a:xfrm rot="10800000" flipV="1">
            <a:off x="1444810" y="1591261"/>
            <a:ext cx="527660" cy="1369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Verbinder: gewinkelt 76"/>
          <p:cNvCxnSpPr>
            <a:stCxn id="34" idx="2"/>
            <a:endCxn id="44" idx="0"/>
          </p:cNvCxnSpPr>
          <p:nvPr/>
        </p:nvCxnSpPr>
        <p:spPr bwMode="auto">
          <a:xfrm rot="16200000" flipH="1">
            <a:off x="738106" y="2122717"/>
            <a:ext cx="588050" cy="567035"/>
          </a:xfrm>
          <a:prstGeom prst="bentConnector3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Verbinder: gewinkelt 78"/>
          <p:cNvCxnSpPr>
            <a:stCxn id="44" idx="2"/>
            <a:endCxn id="27" idx="0"/>
          </p:cNvCxnSpPr>
          <p:nvPr/>
        </p:nvCxnSpPr>
        <p:spPr bwMode="auto">
          <a:xfrm rot="16200000" flipH="1">
            <a:off x="2879078" y="1698645"/>
            <a:ext cx="251934" cy="337879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feld 2"/>
          <p:cNvSpPr txBox="1"/>
          <p:nvPr/>
        </p:nvSpPr>
        <p:spPr>
          <a:xfrm>
            <a:off x="7047823" y="2887738"/>
            <a:ext cx="1752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Push </a:t>
            </a:r>
            <a:r>
              <a:rPr lang="de-DE" dirty="0" err="1"/>
              <a:t>Recommendations</a:t>
            </a:r>
            <a:r>
              <a:rPr lang="de-DE" dirty="0"/>
              <a:t> 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4463988" y="2623721"/>
            <a:ext cx="1303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Send Position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5872923" y="3791771"/>
            <a:ext cx="1752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OAuth2</a:t>
            </a:r>
          </a:p>
        </p:txBody>
      </p:sp>
    </p:spTree>
    <p:extLst>
      <p:ext uri="{BB962C8B-B14F-4D97-AF65-F5344CB8AC3E}">
        <p14:creationId xmlns:p14="http://schemas.microsoft.com/office/powerpoint/2010/main" val="78611540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 – Nice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Blackboard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Wohnung</a:t>
            </a:r>
          </a:p>
          <a:p>
            <a:pPr lvl="1"/>
            <a:r>
              <a:rPr lang="de-DE" dirty="0"/>
              <a:t>Tandem</a:t>
            </a:r>
          </a:p>
          <a:p>
            <a:pPr lvl="1"/>
            <a:r>
              <a:rPr lang="de-DE" dirty="0"/>
              <a:t>Kauf/Verkauf</a:t>
            </a:r>
          </a:p>
          <a:p>
            <a:pPr lvl="1"/>
            <a:r>
              <a:rPr lang="de-DE" dirty="0"/>
              <a:t>Jobs</a:t>
            </a:r>
          </a:p>
          <a:p>
            <a:r>
              <a:rPr lang="de-DE" dirty="0"/>
              <a:t>Fotos mit Locations</a:t>
            </a:r>
          </a:p>
          <a:p>
            <a:r>
              <a:rPr lang="de-DE" dirty="0"/>
              <a:t>Chat mit Studenten in der Nähe</a:t>
            </a:r>
          </a:p>
          <a:p>
            <a:r>
              <a:rPr lang="de-DE" dirty="0"/>
              <a:t>Uni Dating</a:t>
            </a:r>
          </a:p>
          <a:p>
            <a:r>
              <a:rPr lang="de-DE" dirty="0"/>
              <a:t>Events in der Nähe</a:t>
            </a:r>
          </a:p>
          <a:p>
            <a:r>
              <a:rPr lang="de-DE" dirty="0" err="1"/>
              <a:t>Featureübergreifende</a:t>
            </a:r>
            <a:r>
              <a:rPr lang="de-DE" dirty="0"/>
              <a:t> </a:t>
            </a:r>
            <a:r>
              <a:rPr lang="de-DE" dirty="0" err="1"/>
              <a:t>Appsuche</a:t>
            </a:r>
            <a:endParaRPr lang="de-DE" dirty="0"/>
          </a:p>
          <a:p>
            <a:r>
              <a:rPr lang="de-DE" dirty="0"/>
              <a:t>Finanzen (Ausgabe mit Position auf der Karte visualisieren)</a:t>
            </a:r>
          </a:p>
          <a:p>
            <a:r>
              <a:rPr lang="de-DE" dirty="0"/>
              <a:t>Quiz über Geschichte der LMU bzw. Gebäude in der Nähe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Praktikum Mobile und Verteilte Systeme WS2016 - Unificiency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1334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Ganze auf Android laufen zu lassen</a:t>
            </a:r>
          </a:p>
          <a:p>
            <a:r>
              <a:rPr lang="de-DE" dirty="0"/>
              <a:t>Das Zusammenspiel der APIs bzw. Ergebnisse des </a:t>
            </a:r>
            <a:r>
              <a:rPr lang="de-DE" dirty="0" err="1"/>
              <a:t>Scrappings</a:t>
            </a:r>
            <a:r>
              <a:rPr lang="de-DE" dirty="0"/>
              <a:t> (inhomogene Daten)</a:t>
            </a:r>
          </a:p>
          <a:p>
            <a:r>
              <a:rPr lang="de-DE" dirty="0"/>
              <a:t>Periodische </a:t>
            </a:r>
            <a:r>
              <a:rPr lang="de-DE" dirty="0" err="1"/>
              <a:t>scrapping</a:t>
            </a:r>
            <a:r>
              <a:rPr lang="de-DE" dirty="0"/>
              <a:t> zur Aktualisierung der Daten (</a:t>
            </a:r>
            <a:r>
              <a:rPr lang="de-DE" dirty="0" err="1"/>
              <a:t>Cron</a:t>
            </a:r>
            <a:r>
              <a:rPr lang="de-DE" dirty="0"/>
              <a:t> </a:t>
            </a:r>
            <a:r>
              <a:rPr lang="de-DE" dirty="0" err="1"/>
              <a:t>job</a:t>
            </a:r>
            <a:r>
              <a:rPr lang="de-DE" dirty="0"/>
              <a:t>?)</a:t>
            </a:r>
          </a:p>
          <a:p>
            <a:r>
              <a:rPr lang="de-DE" dirty="0" err="1"/>
              <a:t>Accountverwaltung</a:t>
            </a:r>
            <a:r>
              <a:rPr lang="de-DE" dirty="0"/>
              <a:t> mit Authentifizierung und Zugriffskontrolle</a:t>
            </a:r>
          </a:p>
          <a:p>
            <a:r>
              <a:rPr lang="de-DE" dirty="0"/>
              <a:t>Sinnvolles Interface Design (Schlicht &amp; einfach?)</a:t>
            </a:r>
          </a:p>
          <a:p>
            <a:r>
              <a:rPr lang="de-DE" dirty="0" err="1"/>
              <a:t>Resource-Definitonen</a:t>
            </a:r>
            <a:r>
              <a:rPr lang="de-DE" dirty="0"/>
              <a:t> sowie Verwaltung mittels REST</a:t>
            </a:r>
          </a:p>
          <a:p>
            <a:r>
              <a:rPr lang="de-DE" dirty="0" err="1"/>
              <a:t>Buzzword</a:t>
            </a:r>
            <a:r>
              <a:rPr lang="de-DE" dirty="0"/>
              <a:t> / Trend Analyse</a:t>
            </a:r>
          </a:p>
          <a:p>
            <a:r>
              <a:rPr lang="de-DE" dirty="0"/>
              <a:t>Häufigkeit der Abfrage der aktuellen Position (wegen </a:t>
            </a:r>
            <a:r>
              <a:rPr lang="de-DE"/>
              <a:t>Energieffizienz)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Praktikum Mobile und Verteilte Systeme WS2016 - Unificiency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40393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Datenbank: MySQL</a:t>
            </a:r>
          </a:p>
          <a:p>
            <a:r>
              <a:rPr lang="de-DE" dirty="0"/>
              <a:t>Backend: </a:t>
            </a:r>
          </a:p>
          <a:p>
            <a:pPr lvl="1"/>
            <a:r>
              <a:rPr lang="de-DE" dirty="0"/>
              <a:t>Python (</a:t>
            </a:r>
            <a:r>
              <a:rPr lang="de-DE" dirty="0" err="1"/>
              <a:t>Flask</a:t>
            </a:r>
            <a:r>
              <a:rPr lang="de-DE" dirty="0"/>
              <a:t>, </a:t>
            </a:r>
            <a:r>
              <a:rPr lang="de-DE" dirty="0" err="1"/>
              <a:t>Scikit-Learn</a:t>
            </a:r>
            <a:r>
              <a:rPr lang="de-DE" dirty="0"/>
              <a:t>) für </a:t>
            </a:r>
            <a:r>
              <a:rPr lang="de-DE" dirty="0" err="1"/>
              <a:t>Scrapping</a:t>
            </a:r>
            <a:r>
              <a:rPr lang="de-DE" dirty="0"/>
              <a:t>, Analyse </a:t>
            </a:r>
          </a:p>
          <a:p>
            <a:pPr lvl="1"/>
            <a:r>
              <a:rPr lang="de-DE" dirty="0"/>
              <a:t>Java (Spring) für REST, </a:t>
            </a:r>
            <a:r>
              <a:rPr lang="de-DE" dirty="0" err="1"/>
              <a:t>Auth</a:t>
            </a:r>
            <a:endParaRPr lang="de-DE" dirty="0"/>
          </a:p>
          <a:p>
            <a:r>
              <a:rPr lang="de-DE" dirty="0"/>
              <a:t>Frontend:</a:t>
            </a:r>
          </a:p>
          <a:p>
            <a:pPr lvl="1"/>
            <a:r>
              <a:rPr lang="de-DE" dirty="0"/>
              <a:t>Android</a:t>
            </a:r>
          </a:p>
          <a:p>
            <a:pPr lvl="2"/>
            <a:r>
              <a:rPr lang="de-DE" dirty="0" err="1"/>
              <a:t>Retrofit</a:t>
            </a:r>
            <a:endParaRPr lang="de-DE" dirty="0"/>
          </a:p>
          <a:p>
            <a:pPr lvl="2"/>
            <a:r>
              <a:rPr lang="de-DE" dirty="0" err="1"/>
              <a:t>RxJava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Praktikum Mobile und Verteilte Systeme WS2016 - Unificiency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43280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Aufgabenteilung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Vertikale Aufteilung: nach Features aufgeteilt (</a:t>
            </a:r>
            <a:r>
              <a:rPr lang="de-DE" dirty="0" err="1"/>
              <a:t>Gesamtflow</a:t>
            </a:r>
            <a:r>
              <a:rPr lang="de-DE" dirty="0"/>
              <a:t>: DDL, DML, REST, Android Komponenten) Konkrete Aufteilung wer welche Features übernimmt, wird nach der Feedback Runde festgelegt.</a:t>
            </a:r>
          </a:p>
          <a:p>
            <a:r>
              <a:rPr lang="de-DE" dirty="0"/>
              <a:t>Ansonsten schwerpunktmäßig:</a:t>
            </a:r>
          </a:p>
          <a:p>
            <a:r>
              <a:rPr lang="de-DE" dirty="0"/>
              <a:t>UI: </a:t>
            </a:r>
            <a:r>
              <a:rPr lang="de-DE" dirty="0" err="1"/>
              <a:t>Jindong</a:t>
            </a:r>
            <a:endParaRPr lang="de-DE" dirty="0"/>
          </a:p>
          <a:p>
            <a:r>
              <a:rPr lang="de-DE" dirty="0" err="1"/>
              <a:t>Auth</a:t>
            </a:r>
            <a:r>
              <a:rPr lang="de-DE" dirty="0"/>
              <a:t>: Zhenhao</a:t>
            </a:r>
          </a:p>
          <a:p>
            <a:r>
              <a:rPr lang="de-DE" dirty="0"/>
              <a:t>Python: Robert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Praktikum Mobile und Verteilte Systeme WS2016 - Unificiency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85182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412</Words>
  <Application>Microsoft Office PowerPoint</Application>
  <PresentationFormat>Bildschirmpräsentation (4:3)</PresentationFormat>
  <Paragraphs>108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LMU CompatilFact</vt:lpstr>
      <vt:lpstr>LMU SabonNext Demi</vt:lpstr>
      <vt:lpstr>Times</vt:lpstr>
      <vt:lpstr>Praesentation_lmu_aktuell</vt:lpstr>
      <vt:lpstr>Unificiency Das Alltagleben in der Uni verbessern </vt:lpstr>
      <vt:lpstr>Unificiency - Grundidee</vt:lpstr>
      <vt:lpstr>Features – Must Haves</vt:lpstr>
      <vt:lpstr>Features – Nice to Haves</vt:lpstr>
      <vt:lpstr>Herausforderungen</vt:lpstr>
      <vt:lpstr>Technologien</vt:lpstr>
      <vt:lpstr>Aufgabenteilung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IT-Management TUM: Netz- und Systemmanagement  Vorlesung im Sommersemester 2012</dc:title>
  <dc:creator>schaaf</dc:creator>
  <cp:lastModifiedBy>dev</cp:lastModifiedBy>
  <cp:revision>3407</cp:revision>
  <cp:lastPrinted>2002-10-09T14:32:30Z</cp:lastPrinted>
  <dcterms:created xsi:type="dcterms:W3CDTF">2003-07-21T12:00:07Z</dcterms:created>
  <dcterms:modified xsi:type="dcterms:W3CDTF">2016-11-28T10:14:50Z</dcterms:modified>
</cp:coreProperties>
</file>