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5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2C97-16FA-43EB-9FF1-144E9E9ABD0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F286F-815E-4800-AB8A-7EC4EE37C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9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F286F-815E-4800-AB8A-7EC4EE37C6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5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F286F-815E-4800-AB8A-7EC4EE37C6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6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9C7D6-7DD0-4D3C-92CC-6DB9DA5E2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A7F9E9-380C-4956-8121-5E614965B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6F6DB-874E-4BA9-9B71-25ADE916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80576-C2C8-4FA6-9B7F-7973A7DE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871CF-A157-47FD-8EB7-8A8C8D08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5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C757F-17BA-4E5D-A030-6E16D198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6785E-6901-4953-85AD-3D01F5A5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C6B80-DDC0-4A48-9523-B719B75C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BE951-4C10-4BF9-9B14-687DAEC8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35EDF-BFDC-4750-8B49-FA69A18F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3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B633FA-F8F3-4AC4-8770-8ABD60745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0989F-FE62-418B-8C50-2ED990332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60C39-7B0D-41BB-AB89-7817B459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4AE1B-1810-44E4-9B9A-8F6AC432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CC7AF-9053-4313-88B3-47723C95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0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CBDEA-729F-4820-8090-4EA8AD16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E8D4A-54D3-489D-864F-F603DDE4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5D959-04B9-41DF-95F6-DD6365BF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5B3DA-BF51-47A6-BC8F-4549F21A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645B9-7152-40F2-A510-87D8186A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06B1D-0479-4738-A8FC-71B680A6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D1DD9-03B6-4AD8-B45D-A7C9E922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4E4E3-4D40-4FE8-B026-96727AB8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5FB1C-A423-4776-95F3-B7C161F5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6D002-D1BD-4665-B0B8-32E5D917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AAA1-08F6-448C-94F3-C489E974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A3079-BF4C-4F1E-92EF-CA340DFEE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0E15A-D0F2-4EBF-A09C-8C4D4FC68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16C13-B249-4B1E-97CA-C895B7EE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041DC-031D-49E8-ADB6-A4D13F27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F9473-B864-4108-9DD0-B9C52540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8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B2144-E5FB-43BB-B070-049AF719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42A1E-F60A-4C78-B8AB-770F350B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6C414-05D5-4CE1-B6EF-EE2888EFD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221F3-5BB9-457A-99FA-80525452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CC7C76-3024-42B0-A265-49944D46C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C12CB4-3E95-48AF-910D-51B2147A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619B56-83A9-4F15-9EA8-CCBFE87F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77C5FE-A36C-4F8B-A1BB-AB5AF8A3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3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33E6A-43B8-4467-88F9-7B95A7F0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171D8F-ECA8-42E1-920D-BC75AC54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4B543E-021A-4E39-ACE9-5ACE0496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00FCF0-F816-4333-86D9-F00AC1C2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8B2777-91D9-44C2-9ED3-7A60BAC7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B1AB2F-C466-435C-8DD8-C120E6E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3AB621-1D28-47EC-BEF6-BBBD21A6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5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51606-50E0-4F44-9C6B-BA9F7A2F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4072D-41A5-455E-904C-89DA3809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19BD2-65D8-4228-9034-81C5C280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16DF14-29E3-4141-93A0-DE160C4A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2FD3A-B493-4F22-B44A-5DE93BEC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4F887-72AC-4C3D-9788-907271A3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FCE8D-D7C3-40FA-84BA-088960FE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3E1540-6B73-499C-AB95-2AAFB11C0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DC3B0-3855-4C3B-86E2-884C389A1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6F58D-7B4D-42D6-82C1-236F8AE5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8ADFA-8770-4DD6-8566-3B9833F7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CF8CC-9C57-4894-820D-B43CECA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8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0BCF84-D332-444F-A985-E2A815F3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2B185-DA14-49BA-85A7-643FE59D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AA85A-B882-4325-8799-C5F217770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1B2A-80D0-462A-9421-8C7EE7C7C60B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7C56F-0FEC-4B39-8F89-CF9CBB87B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53B56-FFE7-4083-A7AF-9422991FB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BE7B-CCC3-458B-AA4C-D8BBAF04A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1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54B7D4-02BD-4983-9227-E80A2C0D2AE0}"/>
              </a:ext>
            </a:extLst>
          </p:cNvPr>
          <p:cNvSpPr txBox="1"/>
          <p:nvPr/>
        </p:nvSpPr>
        <p:spPr>
          <a:xfrm>
            <a:off x="4562475" y="238809"/>
            <a:ext cx="306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红外接收实验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8CEB3-3F4F-45A7-A595-5D1B50FB9122}"/>
              </a:ext>
            </a:extLst>
          </p:cNvPr>
          <p:cNvSpPr txBox="1"/>
          <p:nvPr/>
        </p:nvSpPr>
        <p:spPr>
          <a:xfrm>
            <a:off x="885014" y="1985526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一、实验目标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1162D1-8A6E-4D34-BE6E-A10D0D6DDDC0}"/>
              </a:ext>
            </a:extLst>
          </p:cNvPr>
          <p:cNvSpPr txBox="1"/>
          <p:nvPr/>
        </p:nvSpPr>
        <p:spPr>
          <a:xfrm>
            <a:off x="885014" y="2619119"/>
            <a:ext cx="476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接受红外遥控器的信号并在数码管显示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553587-A23C-4A9C-9205-353635D6D974}"/>
              </a:ext>
            </a:extLst>
          </p:cNvPr>
          <p:cNvSpPr txBox="1"/>
          <p:nvPr/>
        </p:nvSpPr>
        <p:spPr>
          <a:xfrm>
            <a:off x="885015" y="3305870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二、实验器材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BFF4CF-220F-4018-AADE-77DCAAF26346}"/>
              </a:ext>
            </a:extLst>
          </p:cNvPr>
          <p:cNvSpPr txBox="1"/>
          <p:nvPr/>
        </p:nvSpPr>
        <p:spPr>
          <a:xfrm>
            <a:off x="885015" y="3940707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en-US" altLang="zh-CN" sz="2000" dirty="0"/>
              <a:t>NEC</a:t>
            </a:r>
            <a:r>
              <a:rPr lang="zh-CN" altLang="en-US" sz="2000" dirty="0"/>
              <a:t>红外遥控器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E2511C-718B-4D7E-966B-1337156E9ACE}"/>
              </a:ext>
            </a:extLst>
          </p:cNvPr>
          <p:cNvSpPr txBox="1"/>
          <p:nvPr/>
        </p:nvSpPr>
        <p:spPr>
          <a:xfrm>
            <a:off x="885014" y="4340817"/>
            <a:ext cx="20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altLang="zh-CN" sz="2000" dirty="0"/>
              <a:t>FPGA</a:t>
            </a:r>
            <a:r>
              <a:rPr lang="zh-CN" altLang="en-US" sz="2000" dirty="0"/>
              <a:t>开发板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5161C0-74A5-4C20-B27F-84A889B86FF6}"/>
              </a:ext>
            </a:extLst>
          </p:cNvPr>
          <p:cNvSpPr txBox="1"/>
          <p:nvPr/>
        </p:nvSpPr>
        <p:spPr>
          <a:xfrm>
            <a:off x="885014" y="4741762"/>
            <a:ext cx="20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 电脑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8747F8-A634-4D47-BBA3-314AD3FADFC1}"/>
              </a:ext>
            </a:extLst>
          </p:cNvPr>
          <p:cNvSpPr txBox="1"/>
          <p:nvPr/>
        </p:nvSpPr>
        <p:spPr>
          <a:xfrm>
            <a:off x="8485760" y="1157515"/>
            <a:ext cx="37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微电子</a:t>
            </a:r>
            <a:r>
              <a:rPr lang="en-US" altLang="zh-CN" dirty="0"/>
              <a:t>21.1_202100100186_</a:t>
            </a:r>
            <a:r>
              <a:rPr lang="zh-CN" altLang="en-US" dirty="0"/>
              <a:t>黄臻</a:t>
            </a:r>
          </a:p>
        </p:txBody>
      </p:sp>
    </p:spTree>
    <p:extLst>
      <p:ext uri="{BB962C8B-B14F-4D97-AF65-F5344CB8AC3E}">
        <p14:creationId xmlns:p14="http://schemas.microsoft.com/office/powerpoint/2010/main" val="113509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30E6817-D634-4F00-B0FD-FE6464B7D4B5}"/>
              </a:ext>
            </a:extLst>
          </p:cNvPr>
          <p:cNvSpPr txBox="1"/>
          <p:nvPr/>
        </p:nvSpPr>
        <p:spPr>
          <a:xfrm>
            <a:off x="214008" y="114341"/>
            <a:ext cx="1854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4.1.</a:t>
            </a:r>
            <a:r>
              <a:rPr lang="zh-CN" altLang="en-US" sz="2000" dirty="0"/>
              <a:t>主要代码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65DBA-7D59-45DC-9170-E5E2C9C19EBF}"/>
              </a:ext>
            </a:extLst>
          </p:cNvPr>
          <p:cNvSpPr txBox="1"/>
          <p:nvPr/>
        </p:nvSpPr>
        <p:spPr>
          <a:xfrm>
            <a:off x="214008" y="769882"/>
            <a:ext cx="609437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infrared_in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信号打拍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begin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infrared_in_d1  &lt;=  1'b0;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infrared_in_d2  &lt;=  1'b0;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end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begin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infrared_in_d1  &lt;=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infrared_in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infrared_in_d2  &lt;=  infrared_in_d1;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end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0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90E4A7-2358-4A11-9A65-D228D773DBD2}"/>
              </a:ext>
            </a:extLst>
          </p:cNvPr>
          <p:cNvSpPr txBox="1"/>
          <p:nvPr/>
        </p:nvSpPr>
        <p:spPr>
          <a:xfrm>
            <a:off x="0" y="197346"/>
            <a:ext cx="12192000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19'd0;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case(state)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IDLE: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19'd0;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S_T9:   if((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ifr_in_rise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==1'b1) &amp;&amp; (flag_9ms==1'b1))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19'd0;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else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+ 1;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S_JUDGE:if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==1'b1) &amp;&amp; (flag_2_25ms==1'b1 || flag_4_5ms==1'b1))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19'd0;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else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+ 1;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S_IFR_DATA: if((flag_0_56ms == 1'b1) &amp;&amp; (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ifr_in_rise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==1'b1))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19'd0;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else    if(((flag_0_56ms==1'b1) || (flag_1_69ms==1'b1)) &amp;&amp; (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==1'b1))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19'd0;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else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+ 1;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default:cnt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 19'd0;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endcase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5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E62103-CAE0-4E40-92DA-A495CE2B3239}"/>
              </a:ext>
            </a:extLst>
          </p:cNvPr>
          <p:cNvSpPr txBox="1"/>
          <p:nvPr/>
        </p:nvSpPr>
        <p:spPr>
          <a:xfrm>
            <a:off x="1622" y="151896"/>
            <a:ext cx="609437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//flag_0_56ms</a:t>
            </a:r>
            <a:r>
              <a:rPr lang="zh-CN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：计数到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0.56ms</a:t>
            </a:r>
            <a:r>
              <a:rPr lang="zh-CN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范围拉高标志信号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flag_0_56ms &lt;=  1'b0;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    if((state == S_IFR_DATA) &amp;&amp; 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&gt;= CNT_0_56MS_L) &amp;&amp; 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CNT_0_56MS_H))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flag_0_56ms &lt;=  1'b1;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flag_0_56ms &lt;=  1'b0;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DF4432-42DE-476F-AFB3-ADE95A1B29BF}"/>
              </a:ext>
            </a:extLst>
          </p:cNvPr>
          <p:cNvSpPr txBox="1"/>
          <p:nvPr/>
        </p:nvSpPr>
        <p:spPr>
          <a:xfrm>
            <a:off x="0" y="2425934"/>
            <a:ext cx="609437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//flag_1_69ms</a:t>
            </a:r>
            <a:r>
              <a:rPr lang="zh-CN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：计数到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1.69ms</a:t>
            </a:r>
            <a:r>
              <a:rPr lang="zh-CN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范围拉高标志信号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flag_1_69ms &lt;=  1'b0;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    if((state == S_IFR_DATA) &amp;&amp; 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&gt;= CNT_1_69MS_L) &amp;&amp; 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CNT_1_69MS_H))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flag_1_69ms &lt;=  1'b1;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flag_1_69ms &lt;=  1'b0;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56C38C-6989-475C-A581-22D389420E3F}"/>
              </a:ext>
            </a:extLst>
          </p:cNvPr>
          <p:cNvSpPr txBox="1"/>
          <p:nvPr/>
        </p:nvSpPr>
        <p:spPr>
          <a:xfrm>
            <a:off x="6207869" y="151896"/>
            <a:ext cx="5982509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//flag_2_25ms</a:t>
            </a:r>
            <a:r>
              <a:rPr lang="zh-CN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：计数到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2.25ms</a:t>
            </a:r>
            <a:r>
              <a:rPr lang="zh-CN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范围拉高标志信号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flag_2_25ms &lt;=  1'b0;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    if((state == S_JUDGE) &amp;&amp; 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&gt;= CNT_2_25MS_L) &amp;&amp; 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CNT_2_25MS_H))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flag_2_25ms &lt;=  1'b1;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flag_2_25ms &lt;=  1'b0;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AE15F2-2947-44DD-9137-8FDCEF503416}"/>
              </a:ext>
            </a:extLst>
          </p:cNvPr>
          <p:cNvSpPr txBox="1"/>
          <p:nvPr/>
        </p:nvSpPr>
        <p:spPr>
          <a:xfrm>
            <a:off x="0" y="4723174"/>
            <a:ext cx="609437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//flag_9ms</a:t>
            </a:r>
            <a:r>
              <a:rPr lang="zh-CN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：计数到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9ms</a:t>
            </a:r>
            <a:r>
              <a:rPr lang="zh-CN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范围拉高标志信号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flag_9ms &lt;=  1'b0;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    if((state == S_T9) &amp;&amp; 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&gt;= CNT_9MS_L) &amp;&amp; 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&lt;= CNT_9MS_H))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flag_9ms &lt;=  1'b1;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flag_9ms &lt;=  1'b0;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D5A6D3-F3D7-442D-8804-DF070D96A501}"/>
              </a:ext>
            </a:extLst>
          </p:cNvPr>
          <p:cNvSpPr txBox="1"/>
          <p:nvPr/>
        </p:nvSpPr>
        <p:spPr>
          <a:xfrm>
            <a:off x="6206246" y="2425934"/>
            <a:ext cx="598575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400" b="1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//flag_4_5ms</a:t>
            </a:r>
            <a:r>
              <a:rPr lang="zh-CN" altLang="zh-CN" dirty="0"/>
              <a:t>：计数到</a:t>
            </a:r>
            <a:r>
              <a:rPr lang="en-US" altLang="zh-CN" dirty="0"/>
              <a:t>4.5ms</a:t>
            </a:r>
            <a:r>
              <a:rPr lang="zh-CN" altLang="zh-CN" dirty="0"/>
              <a:t>范围拉高标志信号</a:t>
            </a:r>
          </a:p>
          <a:p>
            <a:r>
              <a:rPr lang="en-US" altLang="zh-CN" dirty="0"/>
              <a:t>always@(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sys_clk</a:t>
            </a:r>
            <a:r>
              <a:rPr lang="en-US" altLang="zh-CN" dirty="0"/>
              <a:t> or  </a:t>
            </a:r>
            <a:r>
              <a:rPr lang="en-US" altLang="zh-CN" dirty="0" err="1"/>
              <a:t>negedge</a:t>
            </a:r>
            <a:r>
              <a:rPr lang="en-US" altLang="zh-CN" dirty="0"/>
              <a:t> </a:t>
            </a:r>
            <a:r>
              <a:rPr lang="en-US" altLang="zh-CN" dirty="0" err="1"/>
              <a:t>sys_rst_n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sys_rst_n</a:t>
            </a:r>
            <a:r>
              <a:rPr lang="en-US" altLang="zh-CN" dirty="0"/>
              <a:t> == 1'b0)</a:t>
            </a:r>
            <a:endParaRPr lang="zh-CN" altLang="zh-CN" dirty="0"/>
          </a:p>
          <a:p>
            <a:r>
              <a:rPr lang="en-US" altLang="zh-CN" dirty="0"/>
              <a:t>        flag_4_5ms &lt;=  1'b0;</a:t>
            </a:r>
            <a:endParaRPr lang="zh-CN" altLang="zh-CN" dirty="0"/>
          </a:p>
          <a:p>
            <a:r>
              <a:rPr lang="en-US" altLang="zh-CN" dirty="0"/>
              <a:t>    else    if((state == S_JUDGE) &amp;&amp; (</a:t>
            </a:r>
            <a:r>
              <a:rPr lang="en-US" altLang="zh-CN" dirty="0" err="1"/>
              <a:t>cnt</a:t>
            </a:r>
            <a:r>
              <a:rPr lang="en-US" altLang="zh-CN" dirty="0"/>
              <a:t> &gt;= CNT_4_5MS_L) &amp;&amp; (</a:t>
            </a:r>
            <a:r>
              <a:rPr lang="en-US" altLang="zh-CN" dirty="0" err="1"/>
              <a:t>cnt</a:t>
            </a:r>
            <a:r>
              <a:rPr lang="en-US" altLang="zh-CN" dirty="0"/>
              <a:t> &lt;= CNT_4_5MS_H))</a:t>
            </a:r>
            <a:endParaRPr lang="zh-CN" altLang="zh-CN" dirty="0"/>
          </a:p>
          <a:p>
            <a:r>
              <a:rPr lang="en-US" altLang="zh-CN" dirty="0"/>
              <a:t>        flag_4_5ms &lt;=  1'b1;</a:t>
            </a:r>
            <a:endParaRPr lang="zh-CN" altLang="zh-CN" dirty="0"/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        flag_4_5ms &lt;=  1'b0;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1503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774B639-E5E5-4A30-94B3-1E04199FB394}"/>
              </a:ext>
            </a:extLst>
          </p:cNvPr>
          <p:cNvSpPr txBox="1"/>
          <p:nvPr/>
        </p:nvSpPr>
        <p:spPr>
          <a:xfrm>
            <a:off x="1" y="373320"/>
            <a:ext cx="609437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&lt;=  1'b0;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else    if(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ifr_in_rise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1'b1 &amp;&amp;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6'd32)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&lt;=  1'b0;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else    if(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1'b1 &amp;&amp; state == S_IFR_DATA)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&lt;=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+ 1'b1;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&lt;=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F99145-1B04-459B-8EF1-5C94BB7B7510}"/>
              </a:ext>
            </a:extLst>
          </p:cNvPr>
          <p:cNvSpPr txBox="1"/>
          <p:nvPr/>
        </p:nvSpPr>
        <p:spPr>
          <a:xfrm>
            <a:off x="6097622" y="373320"/>
            <a:ext cx="609437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&lt;=  32'b0;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else    if(state == S_IFR_DATA &amp;&amp;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1'b1 &amp;&amp;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flag_0_56ms  == 1'b1)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 &lt;=  1'b0;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else    if(state == S_IFR_DATA &amp;&amp;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1'b1 &amp;&amp;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flag_1_69ms  == 1'b1)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 &lt;=  1'b1;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&lt;=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1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5CC0A77-304A-47E1-8424-79E7CA516B18}"/>
              </a:ext>
            </a:extLst>
          </p:cNvPr>
          <p:cNvSpPr txBox="1"/>
          <p:nvPr/>
        </p:nvSpPr>
        <p:spPr>
          <a:xfrm>
            <a:off x="1621" y="326995"/>
            <a:ext cx="643808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repeat_en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repeat_en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&lt;=  1'b0;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else    if(state == S_REPEAT &amp;&amp; 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[23:16] ==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~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[31:24]))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repeat_en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&lt;=  1'b1;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repeat_en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&lt;=  1'b0;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35FDBD-1811-4C37-98E8-5480793BB82A}"/>
              </a:ext>
            </a:extLst>
          </p:cNvPr>
          <p:cNvSpPr txBox="1"/>
          <p:nvPr/>
        </p:nvSpPr>
        <p:spPr>
          <a:xfrm>
            <a:off x="1622" y="3429000"/>
            <a:ext cx="777077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data    &lt;=  20'b0;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//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数据接收完之后若数据校验正确，则输出数据码的数据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else    if(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[23:16] == ~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[31:24] &amp;&amp;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[7:0] ==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~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data_tmp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[15:8] &amp;&amp;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==6'd32)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data   &lt;=  {12'b0,data_tmp[23:16]};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7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7B71416-EBFD-43DE-9931-895D4F5DACDD}"/>
              </a:ext>
            </a:extLst>
          </p:cNvPr>
          <p:cNvSpPr txBox="1"/>
          <p:nvPr/>
        </p:nvSpPr>
        <p:spPr>
          <a:xfrm>
            <a:off x="198506" y="277997"/>
            <a:ext cx="18540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模块连接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598E0A-1BF8-4FE9-A247-AD4A664CA2AB}"/>
              </a:ext>
            </a:extLst>
          </p:cNvPr>
          <p:cNvSpPr txBox="1"/>
          <p:nvPr/>
        </p:nvSpPr>
        <p:spPr>
          <a:xfrm>
            <a:off x="301559" y="792170"/>
            <a:ext cx="5428682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infrared_rcv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infrared_rcv_inst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),  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系统时钟，频率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50MHz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),  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复位信号，低有效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infrared_in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infrared_in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  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红外接受信号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repeat_en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repeat_en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),  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重复码使能信号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.data        (data       )   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接收的控制码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//-------------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led_ctrl_inst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--------------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led_ctrl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led_ctrl_inst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) ,  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系统时钟，频率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50MHz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,  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复位信号，低有效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repeat_en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repeat_en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,  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重复码使能信号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.led         (led      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964EF-E288-48FD-849C-B102DE3A0874}"/>
              </a:ext>
            </a:extLst>
          </p:cNvPr>
          <p:cNvSpPr txBox="1"/>
          <p:nvPr/>
        </p:nvSpPr>
        <p:spPr>
          <a:xfrm>
            <a:off x="5794441" y="792170"/>
            <a:ext cx="60960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//-------------seg_595_dynamic_inst--------------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seg_595_dynamic     seg_595_dynamic_inst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),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系统时钟，频率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50MHz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复位信号，低有效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.data        (data     ),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数码管要显示的值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.point       (6'd0     ),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小数点显示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高电平有效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seg_en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(1'b1     ),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数码管使能信号，高电平有效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.sign        (1'b0     ),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符号位，高电平显示负号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stcp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stcp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),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输出数据存储寄时钟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shcp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shcp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),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移位寄存器的时钟输入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.ds          (ds       ),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串行数据输入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oe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(</a:t>
            </a:r>
            <a:r>
              <a:rPr lang="en-US" altLang="zh-CN" sz="16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oe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)  //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输出使能信号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5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804BD29-7D6F-45D4-8961-15A1D4FA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96"/>
            <a:ext cx="6530906" cy="36121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DC3BF1-F8AC-490C-B2F7-17C375423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3006"/>
            <a:ext cx="7227651" cy="31557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BDE39A-38EC-4612-AD09-077A0C671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536" y="727627"/>
            <a:ext cx="4892464" cy="39551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7D33C46-C8BD-44EF-AA1B-A058DEB478D0}"/>
              </a:ext>
            </a:extLst>
          </p:cNvPr>
          <p:cNvSpPr txBox="1"/>
          <p:nvPr/>
        </p:nvSpPr>
        <p:spPr>
          <a:xfrm>
            <a:off x="214008" y="114341"/>
            <a:ext cx="1854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5.RTL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CD8ED6-307F-40EC-BA66-A011974E096C}"/>
              </a:ext>
            </a:extLst>
          </p:cNvPr>
          <p:cNvSpPr txBox="1"/>
          <p:nvPr/>
        </p:nvSpPr>
        <p:spPr>
          <a:xfrm>
            <a:off x="7299536" y="114341"/>
            <a:ext cx="1854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7.</a:t>
            </a:r>
            <a:r>
              <a:rPr lang="zh-CN" altLang="en-US" sz="2000" dirty="0"/>
              <a:t>资源占用图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32F8E8-01B9-4A35-97A6-369E3D866C27}"/>
              </a:ext>
            </a:extLst>
          </p:cNvPr>
          <p:cNvSpPr txBox="1"/>
          <p:nvPr/>
        </p:nvSpPr>
        <p:spPr>
          <a:xfrm>
            <a:off x="214008" y="2951243"/>
            <a:ext cx="1854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6.</a:t>
            </a:r>
            <a:r>
              <a:rPr lang="zh-CN" altLang="en-US" sz="2000" dirty="0"/>
              <a:t>状态转移图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7826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C9FB6D-CAA5-4734-BF36-C3A0609F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784"/>
            <a:ext cx="12192000" cy="46744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694F9F-B3A1-4B8B-A0B3-8E0AC5B58B72}"/>
              </a:ext>
            </a:extLst>
          </p:cNvPr>
          <p:cNvSpPr txBox="1"/>
          <p:nvPr/>
        </p:nvSpPr>
        <p:spPr>
          <a:xfrm>
            <a:off x="0" y="193277"/>
            <a:ext cx="144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8.</a:t>
            </a:r>
            <a:r>
              <a:rPr lang="zh-CN" altLang="en-US" sz="2000" dirty="0"/>
              <a:t>仿真波形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866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58AD5F-312B-4AB3-AE3D-5BFC6412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225"/>
            <a:ext cx="5674918" cy="31631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8752DA-2595-45B4-94CD-285D65D4DDB4}"/>
              </a:ext>
            </a:extLst>
          </p:cNvPr>
          <p:cNvSpPr txBox="1"/>
          <p:nvPr/>
        </p:nvSpPr>
        <p:spPr>
          <a:xfrm>
            <a:off x="0" y="193277"/>
            <a:ext cx="144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9.</a:t>
            </a:r>
            <a:r>
              <a:rPr lang="zh-CN" altLang="en-US" sz="2000" dirty="0"/>
              <a:t>上板验证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8171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6E01B7-712B-4139-8747-47920B514D12}"/>
              </a:ext>
            </a:extLst>
          </p:cNvPr>
          <p:cNvSpPr txBox="1"/>
          <p:nvPr/>
        </p:nvSpPr>
        <p:spPr>
          <a:xfrm>
            <a:off x="857251" y="39790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三、实验原理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DE6B7D-6923-4729-B94C-4C10ACF95D9F}"/>
              </a:ext>
            </a:extLst>
          </p:cNvPr>
          <p:cNvSpPr txBox="1"/>
          <p:nvPr/>
        </p:nvSpPr>
        <p:spPr>
          <a:xfrm>
            <a:off x="857250" y="929751"/>
            <a:ext cx="10591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/>
              <a:t>NEC</a:t>
            </a:r>
            <a:r>
              <a:rPr lang="zh-CN" altLang="en-US" sz="2000" dirty="0"/>
              <a:t>红外遥控器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/>
              <a:t>发送的一帧数据由一下六部分组成：引导码、地址码，地址反码，数据码，数据反码，结束位。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B409ED8-FA3C-4F54-A9A4-51A8315BF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09680"/>
              </p:ext>
            </p:extLst>
          </p:nvPr>
        </p:nvGraphicFramePr>
        <p:xfrm>
          <a:off x="2557461" y="2323368"/>
          <a:ext cx="7077078" cy="1687037"/>
        </p:xfrm>
        <a:graphic>
          <a:graphicData uri="http://schemas.openxmlformats.org/drawingml/2006/table">
            <a:tbl>
              <a:tblPr/>
              <a:tblGrid>
                <a:gridCol w="1179513">
                  <a:extLst>
                    <a:ext uri="{9D8B030D-6E8A-4147-A177-3AD203B41FA5}">
                      <a16:colId xmlns:a16="http://schemas.microsoft.com/office/drawing/2014/main" val="2975581895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3288494124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148087069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507230376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1869559279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4095435819"/>
                    </a:ext>
                  </a:extLst>
                </a:gridCol>
              </a:tblGrid>
              <a:tr h="4790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27748"/>
                  </a:ext>
                </a:extLst>
              </a:tr>
              <a:tr h="698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起始位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Address（</a:t>
                      </a:r>
                      <a:r>
                        <a:rPr lang="zh-CN" altLang="en-US" sz="1100" b="0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反码）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Command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Command（</a:t>
                      </a:r>
                      <a:r>
                        <a:rPr lang="zh-CN" altLang="en-US" sz="1100" b="0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反码）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结束</a:t>
                      </a:r>
                      <a:r>
                        <a:rPr lang="zh-CN" alt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11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197135"/>
                  </a:ext>
                </a:extLst>
              </a:tr>
              <a:tr h="50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9ms</a:t>
                      </a:r>
                      <a:r>
                        <a:rPr lang="zh-CN" alt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高</a:t>
                      </a:r>
                      <a:r>
                        <a:rPr 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+4.5ms</a:t>
                      </a:r>
                      <a:r>
                        <a:rPr lang="zh-CN" alt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低</a:t>
                      </a:r>
                      <a:endParaRPr lang="en-US" sz="11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b0…b7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b0…b7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b0…b7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b0…b7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560us</a:t>
                      </a:r>
                      <a:r>
                        <a:rPr lang="zh-CN" altLang="en-US" sz="1100" b="0" i="0" u="none" strike="noStrike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高</a:t>
                      </a:r>
                      <a:endParaRPr lang="en-US" sz="11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1196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40A2D1A-9A1A-4C0A-B465-E08AAE3C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4710830"/>
            <a:ext cx="86582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7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181397-D208-4E1A-B1B4-F94DCEB43976}"/>
              </a:ext>
            </a:extLst>
          </p:cNvPr>
          <p:cNvSpPr txBox="1"/>
          <p:nvPr/>
        </p:nvSpPr>
        <p:spPr>
          <a:xfrm>
            <a:off x="800100" y="339201"/>
            <a:ext cx="10591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/>
              <a:t>NEC</a:t>
            </a:r>
            <a:r>
              <a:rPr lang="zh-CN" altLang="en-US" sz="2000" dirty="0"/>
              <a:t>红外遥控器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/>
              <a:t>发送的一帧数据由一下六部分组成：引导码、地址码，地址反码，数据码，数据反码，结束位。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/>
              <a:t>其中低位在前，高位在后。“</a:t>
            </a:r>
            <a:r>
              <a:rPr lang="en-US" altLang="zh-CN" sz="2000" dirty="0"/>
              <a:t>1</a:t>
            </a:r>
            <a:r>
              <a:rPr lang="zh-CN" altLang="en-US" sz="2000" dirty="0"/>
              <a:t>”用</a:t>
            </a:r>
            <a:r>
              <a:rPr lang="en-US" altLang="zh-CN" sz="2000" dirty="0"/>
              <a:t>580us</a:t>
            </a:r>
            <a:r>
              <a:rPr lang="zh-CN" altLang="en-US" sz="2000" dirty="0"/>
              <a:t>高脉冲</a:t>
            </a:r>
            <a:r>
              <a:rPr lang="en-US" altLang="zh-CN" sz="2000" dirty="0"/>
              <a:t>+1.69ms</a:t>
            </a:r>
            <a:r>
              <a:rPr lang="zh-CN" altLang="en-US" sz="2000" dirty="0"/>
              <a:t>低电平表示，“</a:t>
            </a:r>
            <a:r>
              <a:rPr lang="en-US" altLang="zh-CN" sz="2000" dirty="0"/>
              <a:t>0</a:t>
            </a:r>
            <a:r>
              <a:rPr lang="zh-CN" altLang="en-US" sz="2000" dirty="0"/>
              <a:t>”由</a:t>
            </a:r>
            <a:r>
              <a:rPr lang="en-US" altLang="zh-CN" sz="2000" dirty="0"/>
              <a:t>560us</a:t>
            </a:r>
            <a:r>
              <a:rPr lang="zh-CN" altLang="en-US" sz="2000" dirty="0"/>
              <a:t>高脉冲和</a:t>
            </a:r>
            <a:r>
              <a:rPr lang="en-US" altLang="zh-CN" sz="2000" dirty="0"/>
              <a:t>560us</a:t>
            </a:r>
            <a:r>
              <a:rPr lang="zh-CN" altLang="en-US" sz="2000" dirty="0"/>
              <a:t>低电平表示。</a:t>
            </a:r>
            <a:endParaRPr lang="en-US" altLang="zh-CN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F4FB63-CC34-4888-BC44-42ADA93B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48" y="1970417"/>
            <a:ext cx="67151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972EA0-F2F5-47B1-991E-0477FB07E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7" y="4487932"/>
            <a:ext cx="7475707" cy="154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F5342D-61BB-41CC-8FF3-4DCB5B5FCA89}"/>
              </a:ext>
            </a:extLst>
          </p:cNvPr>
          <p:cNvSpPr txBox="1"/>
          <p:nvPr/>
        </p:nvSpPr>
        <p:spPr>
          <a:xfrm>
            <a:off x="800100" y="3995907"/>
            <a:ext cx="8334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一直按着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个键，此时发送的是以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110ms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为周期的重复码。</a:t>
            </a:r>
            <a:endParaRPr lang="zh-CN" altLang="en-US" dirty="0"/>
          </a:p>
        </p:txBody>
      </p:sp>
      <p:pic>
        <p:nvPicPr>
          <p:cNvPr id="2054" name="Picture 6" descr="在这里插入图片描述">
            <a:extLst>
              <a:ext uri="{FF2B5EF4-FFF2-40B4-BE49-F238E27FC236}">
                <a16:creationId xmlns:a16="http://schemas.microsoft.com/office/drawing/2014/main" id="{2D6DA087-3C0F-4C0E-80D8-A0AA2FCF9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87" y="4514214"/>
            <a:ext cx="1895308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F4A87C-860C-44A3-888F-6C069184B401}"/>
              </a:ext>
            </a:extLst>
          </p:cNvPr>
          <p:cNvSpPr txBox="1"/>
          <p:nvPr/>
        </p:nvSpPr>
        <p:spPr>
          <a:xfrm>
            <a:off x="9563016" y="6037031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重复码</a:t>
            </a:r>
          </a:p>
        </p:txBody>
      </p:sp>
    </p:spTree>
    <p:extLst>
      <p:ext uri="{BB962C8B-B14F-4D97-AF65-F5344CB8AC3E}">
        <p14:creationId xmlns:p14="http://schemas.microsoft.com/office/powerpoint/2010/main" val="18710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92E9A0-0D86-4B35-8614-92C4205DE21F}"/>
              </a:ext>
            </a:extLst>
          </p:cNvPr>
          <p:cNvSpPr txBox="1"/>
          <p:nvPr/>
        </p:nvSpPr>
        <p:spPr>
          <a:xfrm>
            <a:off x="800100" y="339201"/>
            <a:ext cx="10591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     NEC</a:t>
            </a:r>
            <a:r>
              <a:rPr lang="zh-CN" altLang="en-US" sz="2000" dirty="0"/>
              <a:t>红外接收器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zh-CN" altLang="en-US" sz="2000" dirty="0"/>
              <a:t>接收波形与发送时取反的。</a:t>
            </a:r>
            <a:r>
              <a:rPr lang="en-US" altLang="zh-CN" sz="2000" dirty="0"/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94D604-ECA1-4C82-BB16-1E1698DA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50" y="1333605"/>
            <a:ext cx="7818698" cy="49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6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EF1ED6-AC61-4F6C-BE70-0721F17BBD91}"/>
              </a:ext>
            </a:extLst>
          </p:cNvPr>
          <p:cNvSpPr txBox="1"/>
          <p:nvPr/>
        </p:nvSpPr>
        <p:spPr>
          <a:xfrm>
            <a:off x="514351" y="293133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四、实验设计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4B8BC6-8181-48AF-ADC5-49C0F9674BB9}"/>
              </a:ext>
            </a:extLst>
          </p:cNvPr>
          <p:cNvSpPr txBox="1"/>
          <p:nvPr/>
        </p:nvSpPr>
        <p:spPr>
          <a:xfrm>
            <a:off x="514352" y="929751"/>
            <a:ext cx="11191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模块设计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解码模块：将接收到的信号转化为数据输出。输入为</a:t>
            </a:r>
            <a:r>
              <a:rPr lang="en-US" altLang="zh-CN" sz="2000" dirty="0" err="1"/>
              <a:t>inf_in</a:t>
            </a:r>
            <a:r>
              <a:rPr lang="en-US" altLang="zh-CN" sz="2000" dirty="0"/>
              <a:t>,</a:t>
            </a:r>
            <a:r>
              <a:rPr lang="zh-CN" altLang="en-US" sz="2000" dirty="0"/>
              <a:t>输出为</a:t>
            </a:r>
            <a:r>
              <a:rPr lang="en-US" altLang="zh-CN" sz="2000" dirty="0"/>
              <a:t>data[19:0]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repeat_en</a:t>
            </a:r>
            <a:endParaRPr lang="en-US" altLang="zh-CN" sz="2000" dirty="0"/>
          </a:p>
          <a:p>
            <a:r>
              <a:rPr lang="en-US" altLang="zh-CN" sz="2000" dirty="0"/>
              <a:t>	led</a:t>
            </a:r>
            <a:r>
              <a:rPr lang="zh-CN" altLang="en-US" sz="2000" dirty="0"/>
              <a:t>控制模块：输入为</a:t>
            </a:r>
            <a:r>
              <a:rPr lang="en-US" altLang="zh-CN" sz="2000" dirty="0" err="1"/>
              <a:t>repeat_en</a:t>
            </a:r>
            <a:r>
              <a:rPr lang="zh-CN" altLang="en-US" sz="2000" dirty="0"/>
              <a:t>，输出为</a:t>
            </a:r>
            <a:r>
              <a:rPr lang="en-US" altLang="zh-CN" sz="2000" dirty="0"/>
              <a:t>led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数码管显示模块：输入为：</a:t>
            </a:r>
            <a:r>
              <a:rPr lang="en-US" altLang="zh-CN" sz="2000" dirty="0"/>
              <a:t>point(</a:t>
            </a:r>
            <a:r>
              <a:rPr lang="zh-CN" altLang="en-US" sz="2000" dirty="0"/>
              <a:t>小数点</a:t>
            </a:r>
            <a:r>
              <a:rPr lang="en-US" altLang="zh-CN" sz="2000" dirty="0"/>
              <a:t>1</a:t>
            </a:r>
            <a:r>
              <a:rPr lang="zh-CN" altLang="en-US" sz="2000" dirty="0"/>
              <a:t>‘</a:t>
            </a:r>
            <a:r>
              <a:rPr lang="en-US" altLang="zh-CN" sz="2000" dirty="0"/>
              <a:t>b0</a:t>
            </a:r>
            <a:r>
              <a:rPr lang="zh-CN" altLang="en-US" sz="2000" dirty="0"/>
              <a:t>），</a:t>
            </a:r>
            <a:r>
              <a:rPr lang="en-US" altLang="zh-CN" sz="2000" dirty="0"/>
              <a:t>sign(</a:t>
            </a:r>
            <a:r>
              <a:rPr lang="zh-CN" altLang="en-US" sz="2000" dirty="0"/>
              <a:t>负号</a:t>
            </a:r>
            <a:r>
              <a:rPr lang="en-US" altLang="zh-CN" sz="2000" dirty="0"/>
              <a:t>1’b0)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seg_en</a:t>
            </a:r>
            <a:r>
              <a:rPr lang="en-US" altLang="zh-CN" sz="2000" dirty="0"/>
              <a:t>(</a:t>
            </a:r>
            <a:r>
              <a:rPr lang="zh-CN" altLang="en-US" sz="2000" dirty="0"/>
              <a:t>使能</a:t>
            </a:r>
            <a:r>
              <a:rPr lang="en-US" altLang="zh-CN" sz="2000" dirty="0"/>
              <a:t>1’b1)</a:t>
            </a:r>
            <a:r>
              <a:rPr lang="zh-CN" altLang="en-US" sz="2000" dirty="0"/>
              <a:t>，</a:t>
            </a:r>
            <a:r>
              <a:rPr lang="en-US" altLang="zh-CN" sz="2000" dirty="0"/>
              <a:t>date[19:0]</a:t>
            </a:r>
            <a:r>
              <a:rPr lang="zh-CN" altLang="en-US" sz="2000" dirty="0"/>
              <a:t>。输出为：</a:t>
            </a:r>
            <a:r>
              <a:rPr lang="en-US" altLang="zh-CN" sz="2000" dirty="0"/>
              <a:t>ds(</a:t>
            </a:r>
            <a:r>
              <a:rPr lang="zh-CN" altLang="en-US" sz="2000" dirty="0"/>
              <a:t>串行数据），</a:t>
            </a:r>
            <a:r>
              <a:rPr lang="en-US" altLang="zh-CN" sz="2000" dirty="0" err="1"/>
              <a:t>oe</a:t>
            </a:r>
            <a:r>
              <a:rPr lang="en-US" altLang="zh-CN" sz="2000" dirty="0"/>
              <a:t>(</a:t>
            </a:r>
            <a:r>
              <a:rPr lang="zh-CN" altLang="en-US" sz="2000" dirty="0"/>
              <a:t>使能信号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shcp</a:t>
            </a:r>
            <a:r>
              <a:rPr lang="en-US" altLang="zh-CN" sz="2000" dirty="0"/>
              <a:t>(</a:t>
            </a:r>
            <a:r>
              <a:rPr lang="zh-CN" altLang="en-US" sz="2000" dirty="0"/>
              <a:t>移位寄存器时钟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stcp</a:t>
            </a:r>
            <a:r>
              <a:rPr lang="en-US" altLang="zh-CN" sz="2000" dirty="0"/>
              <a:t>(</a:t>
            </a:r>
            <a:r>
              <a:rPr lang="zh-CN" altLang="en-US" sz="2000" dirty="0"/>
              <a:t>存储寄存器时钟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30CC697-9C23-4224-921E-F3163EBB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397" y="2667000"/>
            <a:ext cx="5831205" cy="40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4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115CF2-A623-43A2-9057-9EA23F674325}"/>
              </a:ext>
            </a:extLst>
          </p:cNvPr>
          <p:cNvSpPr txBox="1"/>
          <p:nvPr/>
        </p:nvSpPr>
        <p:spPr>
          <a:xfrm>
            <a:off x="500063" y="929751"/>
            <a:ext cx="1119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输入信号波形图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3D0C09-BA1E-42AC-85D0-DD1DF1E3C988}"/>
              </a:ext>
            </a:extLst>
          </p:cNvPr>
          <p:cNvSpPr txBox="1"/>
          <p:nvPr/>
        </p:nvSpPr>
        <p:spPr>
          <a:xfrm>
            <a:off x="514351" y="293133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四、实验设计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DD4C07-61C3-478A-8CE0-1525BA92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4" y="1965916"/>
            <a:ext cx="11580690" cy="47248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1FAA327-1B1A-452A-845F-30A1C37EC80B}"/>
              </a:ext>
            </a:extLst>
          </p:cNvPr>
          <p:cNvCxnSpPr/>
          <p:nvPr/>
        </p:nvCxnSpPr>
        <p:spPr>
          <a:xfrm>
            <a:off x="58422" y="2108200"/>
            <a:ext cx="461009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32F5EC-5D50-406F-9370-5497346DD4F0}"/>
              </a:ext>
            </a:extLst>
          </p:cNvPr>
          <p:cNvCxnSpPr>
            <a:cxnSpLocks/>
          </p:cNvCxnSpPr>
          <p:nvPr/>
        </p:nvCxnSpPr>
        <p:spPr>
          <a:xfrm>
            <a:off x="2954022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5218C29-84A7-44E7-85E6-560A77480768}"/>
              </a:ext>
            </a:extLst>
          </p:cNvPr>
          <p:cNvCxnSpPr>
            <a:cxnSpLocks/>
          </p:cNvCxnSpPr>
          <p:nvPr/>
        </p:nvCxnSpPr>
        <p:spPr>
          <a:xfrm>
            <a:off x="2613662" y="1605280"/>
            <a:ext cx="0" cy="2700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62A6AEF-8634-432E-9F55-E11C343CB8ED}"/>
              </a:ext>
            </a:extLst>
          </p:cNvPr>
          <p:cNvCxnSpPr>
            <a:cxnSpLocks/>
          </p:cNvCxnSpPr>
          <p:nvPr/>
        </p:nvCxnSpPr>
        <p:spPr>
          <a:xfrm>
            <a:off x="3136902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5360CB1-611B-4966-949E-03A9CFFD3F0C}"/>
              </a:ext>
            </a:extLst>
          </p:cNvPr>
          <p:cNvCxnSpPr>
            <a:cxnSpLocks/>
          </p:cNvCxnSpPr>
          <p:nvPr/>
        </p:nvCxnSpPr>
        <p:spPr>
          <a:xfrm>
            <a:off x="3289302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8E1976B-0C0A-42E7-BA3E-BBCBA5516990}"/>
              </a:ext>
            </a:extLst>
          </p:cNvPr>
          <p:cNvCxnSpPr>
            <a:cxnSpLocks/>
          </p:cNvCxnSpPr>
          <p:nvPr/>
        </p:nvCxnSpPr>
        <p:spPr>
          <a:xfrm>
            <a:off x="3644902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C9E503B-12F4-4FC5-91A9-ECDE018CA9C1}"/>
              </a:ext>
            </a:extLst>
          </p:cNvPr>
          <p:cNvCxnSpPr>
            <a:cxnSpLocks/>
          </p:cNvCxnSpPr>
          <p:nvPr/>
        </p:nvCxnSpPr>
        <p:spPr>
          <a:xfrm>
            <a:off x="3985262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4122504-A298-4FDF-96F7-FEC768CB27C0}"/>
              </a:ext>
            </a:extLst>
          </p:cNvPr>
          <p:cNvCxnSpPr>
            <a:cxnSpLocks/>
          </p:cNvCxnSpPr>
          <p:nvPr/>
        </p:nvCxnSpPr>
        <p:spPr>
          <a:xfrm>
            <a:off x="4163062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F5FD236-DFA6-4C5A-A520-95A168ECEFD8}"/>
              </a:ext>
            </a:extLst>
          </p:cNvPr>
          <p:cNvCxnSpPr>
            <a:cxnSpLocks/>
          </p:cNvCxnSpPr>
          <p:nvPr/>
        </p:nvCxnSpPr>
        <p:spPr>
          <a:xfrm>
            <a:off x="4335782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EF4695C-F587-4333-BF2A-E7FD3FC784C9}"/>
              </a:ext>
            </a:extLst>
          </p:cNvPr>
          <p:cNvCxnSpPr>
            <a:cxnSpLocks/>
          </p:cNvCxnSpPr>
          <p:nvPr/>
        </p:nvCxnSpPr>
        <p:spPr>
          <a:xfrm>
            <a:off x="4686302" y="1605280"/>
            <a:ext cx="0" cy="2700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4624081-ECAB-4448-84AF-A6FF06304211}"/>
              </a:ext>
            </a:extLst>
          </p:cNvPr>
          <p:cNvCxnSpPr>
            <a:cxnSpLocks/>
          </p:cNvCxnSpPr>
          <p:nvPr/>
        </p:nvCxnSpPr>
        <p:spPr>
          <a:xfrm>
            <a:off x="4859022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AAA7DCE-4EF7-4632-9DB9-A34E101818D3}"/>
              </a:ext>
            </a:extLst>
          </p:cNvPr>
          <p:cNvCxnSpPr>
            <a:cxnSpLocks/>
          </p:cNvCxnSpPr>
          <p:nvPr/>
        </p:nvCxnSpPr>
        <p:spPr>
          <a:xfrm>
            <a:off x="5221734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90395F3-8A95-4BBA-BB74-E7588D43B2F0}"/>
              </a:ext>
            </a:extLst>
          </p:cNvPr>
          <p:cNvCxnSpPr>
            <a:cxnSpLocks/>
          </p:cNvCxnSpPr>
          <p:nvPr/>
        </p:nvCxnSpPr>
        <p:spPr>
          <a:xfrm flipH="1">
            <a:off x="280416" y="1595120"/>
            <a:ext cx="1173937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C417247-EEEB-4A1D-B847-CEFF0AF2E1E2}"/>
              </a:ext>
            </a:extLst>
          </p:cNvPr>
          <p:cNvCxnSpPr>
            <a:cxnSpLocks/>
          </p:cNvCxnSpPr>
          <p:nvPr/>
        </p:nvCxnSpPr>
        <p:spPr>
          <a:xfrm>
            <a:off x="514351" y="1595120"/>
            <a:ext cx="0" cy="2700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9AC2393-6F74-473E-BBF4-F6B10FB53971}"/>
              </a:ext>
            </a:extLst>
          </p:cNvPr>
          <p:cNvCxnSpPr>
            <a:cxnSpLocks/>
          </p:cNvCxnSpPr>
          <p:nvPr/>
        </p:nvCxnSpPr>
        <p:spPr>
          <a:xfrm>
            <a:off x="5563110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AE3342E-03BB-4D64-BE48-949346257EE5}"/>
              </a:ext>
            </a:extLst>
          </p:cNvPr>
          <p:cNvCxnSpPr>
            <a:cxnSpLocks/>
          </p:cNvCxnSpPr>
          <p:nvPr/>
        </p:nvCxnSpPr>
        <p:spPr>
          <a:xfrm>
            <a:off x="5733798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A92540-1F37-451E-8A4D-68E8751625D4}"/>
              </a:ext>
            </a:extLst>
          </p:cNvPr>
          <p:cNvCxnSpPr>
            <a:cxnSpLocks/>
          </p:cNvCxnSpPr>
          <p:nvPr/>
        </p:nvCxnSpPr>
        <p:spPr>
          <a:xfrm>
            <a:off x="5904486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76A2B09-0B3D-4C1F-A6AA-BCEC7CCBE7E5}"/>
              </a:ext>
            </a:extLst>
          </p:cNvPr>
          <p:cNvCxnSpPr>
            <a:cxnSpLocks/>
          </p:cNvCxnSpPr>
          <p:nvPr/>
        </p:nvCxnSpPr>
        <p:spPr>
          <a:xfrm>
            <a:off x="6264150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63ACFA-0E9E-46B6-858D-EE2BAC82CFD8}"/>
              </a:ext>
            </a:extLst>
          </p:cNvPr>
          <p:cNvCxnSpPr>
            <a:cxnSpLocks/>
          </p:cNvCxnSpPr>
          <p:nvPr/>
        </p:nvCxnSpPr>
        <p:spPr>
          <a:xfrm>
            <a:off x="6599430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10AC1FC-E8F6-44F3-A671-42963910A578}"/>
              </a:ext>
            </a:extLst>
          </p:cNvPr>
          <p:cNvCxnSpPr>
            <a:cxnSpLocks/>
          </p:cNvCxnSpPr>
          <p:nvPr/>
        </p:nvCxnSpPr>
        <p:spPr>
          <a:xfrm>
            <a:off x="6782310" y="1605280"/>
            <a:ext cx="0" cy="2700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81CC34-B4B5-4A2F-BF3C-6F2370E5C498}"/>
              </a:ext>
            </a:extLst>
          </p:cNvPr>
          <p:cNvCxnSpPr>
            <a:cxnSpLocks/>
          </p:cNvCxnSpPr>
          <p:nvPr/>
        </p:nvCxnSpPr>
        <p:spPr>
          <a:xfrm>
            <a:off x="6940806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017DC35-1CD1-4EAB-9B4E-93C79E10D8E0}"/>
              </a:ext>
            </a:extLst>
          </p:cNvPr>
          <p:cNvCxnSpPr>
            <a:cxnSpLocks/>
          </p:cNvCxnSpPr>
          <p:nvPr/>
        </p:nvCxnSpPr>
        <p:spPr>
          <a:xfrm>
            <a:off x="7300470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84398CC-0463-40E3-8C52-53D1D9552A41}"/>
              </a:ext>
            </a:extLst>
          </p:cNvPr>
          <p:cNvCxnSpPr>
            <a:cxnSpLocks/>
          </p:cNvCxnSpPr>
          <p:nvPr/>
        </p:nvCxnSpPr>
        <p:spPr>
          <a:xfrm>
            <a:off x="7477254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C712B6-9467-40EC-9E0B-D8D5151E8E58}"/>
              </a:ext>
            </a:extLst>
          </p:cNvPr>
          <p:cNvCxnSpPr>
            <a:cxnSpLocks/>
          </p:cNvCxnSpPr>
          <p:nvPr/>
        </p:nvCxnSpPr>
        <p:spPr>
          <a:xfrm>
            <a:off x="7641846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2E98783-7D79-4F47-8F09-D0905C3E47A7}"/>
              </a:ext>
            </a:extLst>
          </p:cNvPr>
          <p:cNvCxnSpPr>
            <a:cxnSpLocks/>
          </p:cNvCxnSpPr>
          <p:nvPr/>
        </p:nvCxnSpPr>
        <p:spPr>
          <a:xfrm>
            <a:off x="7824726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B18CA4F-6E73-4FF5-A5ED-116C4E4E27C6}"/>
              </a:ext>
            </a:extLst>
          </p:cNvPr>
          <p:cNvCxnSpPr>
            <a:cxnSpLocks/>
          </p:cNvCxnSpPr>
          <p:nvPr/>
        </p:nvCxnSpPr>
        <p:spPr>
          <a:xfrm>
            <a:off x="8141718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05D0F27-FEA9-4CB3-9AA5-10C1F37B4194}"/>
              </a:ext>
            </a:extLst>
          </p:cNvPr>
          <p:cNvCxnSpPr>
            <a:cxnSpLocks/>
          </p:cNvCxnSpPr>
          <p:nvPr/>
        </p:nvCxnSpPr>
        <p:spPr>
          <a:xfrm>
            <a:off x="8324598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8253FA9-65AF-437B-ABCD-D9E0E3988945}"/>
              </a:ext>
            </a:extLst>
          </p:cNvPr>
          <p:cNvCxnSpPr>
            <a:cxnSpLocks/>
          </p:cNvCxnSpPr>
          <p:nvPr/>
        </p:nvCxnSpPr>
        <p:spPr>
          <a:xfrm>
            <a:off x="8525766" y="1595120"/>
            <a:ext cx="0" cy="2700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6AD30F-E490-4EF5-95CE-3BA3449A0D1B}"/>
              </a:ext>
            </a:extLst>
          </p:cNvPr>
          <p:cNvCxnSpPr>
            <a:cxnSpLocks/>
          </p:cNvCxnSpPr>
          <p:nvPr/>
        </p:nvCxnSpPr>
        <p:spPr>
          <a:xfrm>
            <a:off x="8861046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01D3789-2D23-4DF8-A134-97B43FB0641E}"/>
              </a:ext>
            </a:extLst>
          </p:cNvPr>
          <p:cNvCxnSpPr>
            <a:cxnSpLocks/>
          </p:cNvCxnSpPr>
          <p:nvPr/>
        </p:nvCxnSpPr>
        <p:spPr>
          <a:xfrm>
            <a:off x="9025638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24B7F54-AA4E-41F3-A4F5-1DE905C3E916}"/>
              </a:ext>
            </a:extLst>
          </p:cNvPr>
          <p:cNvCxnSpPr>
            <a:cxnSpLocks/>
          </p:cNvCxnSpPr>
          <p:nvPr/>
        </p:nvCxnSpPr>
        <p:spPr>
          <a:xfrm>
            <a:off x="9385302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F1B4A43-49D4-43EA-94F5-1778165EBA8E}"/>
              </a:ext>
            </a:extLst>
          </p:cNvPr>
          <p:cNvCxnSpPr>
            <a:cxnSpLocks/>
          </p:cNvCxnSpPr>
          <p:nvPr/>
        </p:nvCxnSpPr>
        <p:spPr>
          <a:xfrm>
            <a:off x="9714486" y="160528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BFC30A8-5578-4D97-98AD-36B647E0B673}"/>
              </a:ext>
            </a:extLst>
          </p:cNvPr>
          <p:cNvCxnSpPr>
            <a:cxnSpLocks/>
          </p:cNvCxnSpPr>
          <p:nvPr/>
        </p:nvCxnSpPr>
        <p:spPr>
          <a:xfrm>
            <a:off x="10074150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DDFD9FB-05D1-4967-AAC1-FF8A97BAA05A}"/>
              </a:ext>
            </a:extLst>
          </p:cNvPr>
          <p:cNvCxnSpPr>
            <a:cxnSpLocks/>
          </p:cNvCxnSpPr>
          <p:nvPr/>
        </p:nvCxnSpPr>
        <p:spPr>
          <a:xfrm>
            <a:off x="10250934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13AFA4B-C94C-463A-A058-F573759A03F0}"/>
              </a:ext>
            </a:extLst>
          </p:cNvPr>
          <p:cNvCxnSpPr>
            <a:cxnSpLocks/>
          </p:cNvCxnSpPr>
          <p:nvPr/>
        </p:nvCxnSpPr>
        <p:spPr>
          <a:xfrm>
            <a:off x="10598406" y="1595120"/>
            <a:ext cx="0" cy="180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4036686-D032-4712-856A-7EC85129610C}"/>
              </a:ext>
            </a:extLst>
          </p:cNvPr>
          <p:cNvCxnSpPr>
            <a:cxnSpLocks/>
          </p:cNvCxnSpPr>
          <p:nvPr/>
        </p:nvCxnSpPr>
        <p:spPr>
          <a:xfrm>
            <a:off x="10933686" y="1595120"/>
            <a:ext cx="0" cy="2700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57EF5FF-14E7-4C93-B4FE-C65ACD4436F4}"/>
              </a:ext>
            </a:extLst>
          </p:cNvPr>
          <p:cNvSpPr txBox="1"/>
          <p:nvPr/>
        </p:nvSpPr>
        <p:spPr>
          <a:xfrm>
            <a:off x="2689607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345974E-B5FB-4D0C-9AB8-7DD15EE03453}"/>
              </a:ext>
            </a:extLst>
          </p:cNvPr>
          <p:cNvSpPr txBox="1"/>
          <p:nvPr/>
        </p:nvSpPr>
        <p:spPr>
          <a:xfrm>
            <a:off x="3358898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949657B-EA39-4EB6-A1BF-E667D3C65EE4}"/>
              </a:ext>
            </a:extLst>
          </p:cNvPr>
          <p:cNvSpPr txBox="1"/>
          <p:nvPr/>
        </p:nvSpPr>
        <p:spPr>
          <a:xfrm>
            <a:off x="3724910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CCA879E-0EC4-4263-ABA2-0261C339DB1A}"/>
              </a:ext>
            </a:extLst>
          </p:cNvPr>
          <p:cNvSpPr txBox="1"/>
          <p:nvPr/>
        </p:nvSpPr>
        <p:spPr>
          <a:xfrm>
            <a:off x="4432052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F290222-F6A5-4C38-B310-99B037A1D075}"/>
              </a:ext>
            </a:extLst>
          </p:cNvPr>
          <p:cNvSpPr txBox="1"/>
          <p:nvPr/>
        </p:nvSpPr>
        <p:spPr>
          <a:xfrm>
            <a:off x="4938018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50CF0D0-91F7-45FC-AC27-22F2A57257FA}"/>
              </a:ext>
            </a:extLst>
          </p:cNvPr>
          <p:cNvSpPr txBox="1"/>
          <p:nvPr/>
        </p:nvSpPr>
        <p:spPr>
          <a:xfrm>
            <a:off x="5306827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AAA6F27-29F6-4252-A082-7D1C56C0AC49}"/>
              </a:ext>
            </a:extLst>
          </p:cNvPr>
          <p:cNvSpPr txBox="1"/>
          <p:nvPr/>
        </p:nvSpPr>
        <p:spPr>
          <a:xfrm>
            <a:off x="5959350" y="2729222"/>
            <a:ext cx="21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8AF1E-E747-4AF5-AF5F-F8AA7C2759D3}"/>
              </a:ext>
            </a:extLst>
          </p:cNvPr>
          <p:cNvSpPr txBox="1"/>
          <p:nvPr/>
        </p:nvSpPr>
        <p:spPr>
          <a:xfrm>
            <a:off x="6358382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112C8D-AF33-4015-A52E-60627F939722}"/>
              </a:ext>
            </a:extLst>
          </p:cNvPr>
          <p:cNvSpPr txBox="1"/>
          <p:nvPr/>
        </p:nvSpPr>
        <p:spPr>
          <a:xfrm>
            <a:off x="7016751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6FD2B0-FEFF-4DC1-9D22-9A708BD9B32A}"/>
              </a:ext>
            </a:extLst>
          </p:cNvPr>
          <p:cNvSpPr txBox="1"/>
          <p:nvPr/>
        </p:nvSpPr>
        <p:spPr>
          <a:xfrm>
            <a:off x="7877303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1B57E5E-CB2C-41C1-A8FE-D2A4663730F4}"/>
              </a:ext>
            </a:extLst>
          </p:cNvPr>
          <p:cNvSpPr txBox="1"/>
          <p:nvPr/>
        </p:nvSpPr>
        <p:spPr>
          <a:xfrm>
            <a:off x="8626602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F84CAAE-1B98-4F17-A8AC-95A4438918A4}"/>
              </a:ext>
            </a:extLst>
          </p:cNvPr>
          <p:cNvSpPr txBox="1"/>
          <p:nvPr/>
        </p:nvSpPr>
        <p:spPr>
          <a:xfrm>
            <a:off x="9086088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5657AD8-C24A-4D64-A60E-39411BCF46C1}"/>
              </a:ext>
            </a:extLst>
          </p:cNvPr>
          <p:cNvSpPr txBox="1"/>
          <p:nvPr/>
        </p:nvSpPr>
        <p:spPr>
          <a:xfrm>
            <a:off x="9434071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FD711B5-2EC0-4C26-809F-16FE0DBEF69B}"/>
              </a:ext>
            </a:extLst>
          </p:cNvPr>
          <p:cNvSpPr txBox="1"/>
          <p:nvPr/>
        </p:nvSpPr>
        <p:spPr>
          <a:xfrm>
            <a:off x="9791957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08E133E-B314-491A-950D-9C68CD937E8E}"/>
              </a:ext>
            </a:extLst>
          </p:cNvPr>
          <p:cNvSpPr txBox="1"/>
          <p:nvPr/>
        </p:nvSpPr>
        <p:spPr>
          <a:xfrm>
            <a:off x="10318751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179B689-AEB0-4AD0-9CA0-586A9B98728B}"/>
              </a:ext>
            </a:extLst>
          </p:cNvPr>
          <p:cNvSpPr txBox="1"/>
          <p:nvPr/>
        </p:nvSpPr>
        <p:spPr>
          <a:xfrm>
            <a:off x="10652763" y="2729222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F84A0-8A69-4D79-822F-7D5C60A8F7DF}"/>
              </a:ext>
            </a:extLst>
          </p:cNvPr>
          <p:cNvSpPr txBox="1"/>
          <p:nvPr/>
        </p:nvSpPr>
        <p:spPr>
          <a:xfrm>
            <a:off x="10961628" y="2729222"/>
            <a:ext cx="22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/>
              <a:t>结束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9EFF804-3B1B-472D-BBE5-FD00E4CF6914}"/>
              </a:ext>
            </a:extLst>
          </p:cNvPr>
          <p:cNvSpPr txBox="1"/>
          <p:nvPr/>
        </p:nvSpPr>
        <p:spPr>
          <a:xfrm>
            <a:off x="2946151" y="2737174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1DA9A59-27BE-442B-B930-0A8FDDC474BD}"/>
              </a:ext>
            </a:extLst>
          </p:cNvPr>
          <p:cNvSpPr txBox="1"/>
          <p:nvPr/>
        </p:nvSpPr>
        <p:spPr>
          <a:xfrm>
            <a:off x="3100330" y="2747333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1EA269B-F510-4EF6-BF50-34DE47802FA5}"/>
              </a:ext>
            </a:extLst>
          </p:cNvPr>
          <p:cNvSpPr txBox="1"/>
          <p:nvPr/>
        </p:nvSpPr>
        <p:spPr>
          <a:xfrm>
            <a:off x="3963415" y="2710333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B5A1C2E-6080-469F-B5DF-78C9A0AFDDEE}"/>
              </a:ext>
            </a:extLst>
          </p:cNvPr>
          <p:cNvSpPr txBox="1"/>
          <p:nvPr/>
        </p:nvSpPr>
        <p:spPr>
          <a:xfrm>
            <a:off x="4153157" y="2716853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2B9770B-8842-4B0E-AF56-A8BDD2B73108}"/>
              </a:ext>
            </a:extLst>
          </p:cNvPr>
          <p:cNvSpPr txBox="1"/>
          <p:nvPr/>
        </p:nvSpPr>
        <p:spPr>
          <a:xfrm>
            <a:off x="4665981" y="2737174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1F9B24D-2020-44C4-9DD7-82F590C41F3B}"/>
              </a:ext>
            </a:extLst>
          </p:cNvPr>
          <p:cNvSpPr txBox="1"/>
          <p:nvPr/>
        </p:nvSpPr>
        <p:spPr>
          <a:xfrm>
            <a:off x="5560830" y="2747333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7F215A5-40C4-4178-A9E4-F2CA6522EC62}"/>
              </a:ext>
            </a:extLst>
          </p:cNvPr>
          <p:cNvSpPr txBox="1"/>
          <p:nvPr/>
        </p:nvSpPr>
        <p:spPr>
          <a:xfrm>
            <a:off x="5731517" y="2737174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B5C6873-4BAF-4E97-BAD7-3DAFF68C779B}"/>
              </a:ext>
            </a:extLst>
          </p:cNvPr>
          <p:cNvSpPr txBox="1"/>
          <p:nvPr/>
        </p:nvSpPr>
        <p:spPr>
          <a:xfrm>
            <a:off x="6597149" y="2742846"/>
            <a:ext cx="19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97E3769-5AD2-476A-BA20-8DF0ED10F20A}"/>
              </a:ext>
            </a:extLst>
          </p:cNvPr>
          <p:cNvSpPr txBox="1"/>
          <p:nvPr/>
        </p:nvSpPr>
        <p:spPr>
          <a:xfrm>
            <a:off x="6767836" y="2742147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D04506A-87FD-4EC9-8665-DBFF5E68EE1E}"/>
              </a:ext>
            </a:extLst>
          </p:cNvPr>
          <p:cNvSpPr txBox="1"/>
          <p:nvPr/>
        </p:nvSpPr>
        <p:spPr>
          <a:xfrm>
            <a:off x="7292592" y="2710333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C91FDFA-E676-4A39-AD4F-CBE915E596D0}"/>
              </a:ext>
            </a:extLst>
          </p:cNvPr>
          <p:cNvSpPr txBox="1"/>
          <p:nvPr/>
        </p:nvSpPr>
        <p:spPr>
          <a:xfrm>
            <a:off x="7469629" y="2716853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0895927-C089-46CB-9CD2-80B01E32B4DB}"/>
              </a:ext>
            </a:extLst>
          </p:cNvPr>
          <p:cNvSpPr txBox="1"/>
          <p:nvPr/>
        </p:nvSpPr>
        <p:spPr>
          <a:xfrm>
            <a:off x="7634220" y="2712790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113C06B-9B16-4E41-8493-E14F173D996A}"/>
              </a:ext>
            </a:extLst>
          </p:cNvPr>
          <p:cNvSpPr txBox="1"/>
          <p:nvPr/>
        </p:nvSpPr>
        <p:spPr>
          <a:xfrm>
            <a:off x="8129526" y="2738783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9832874-E6B8-41DB-8176-72CA1831208A}"/>
              </a:ext>
            </a:extLst>
          </p:cNvPr>
          <p:cNvSpPr txBox="1"/>
          <p:nvPr/>
        </p:nvSpPr>
        <p:spPr>
          <a:xfrm>
            <a:off x="8341365" y="2747333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FB812C1-7875-4C3C-8855-633B40A33414}"/>
              </a:ext>
            </a:extLst>
          </p:cNvPr>
          <p:cNvSpPr txBox="1"/>
          <p:nvPr/>
        </p:nvSpPr>
        <p:spPr>
          <a:xfrm>
            <a:off x="8839457" y="2737174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AAA6824-7C5F-4E5A-A820-7408A6FFDB0D}"/>
              </a:ext>
            </a:extLst>
          </p:cNvPr>
          <p:cNvSpPr txBox="1"/>
          <p:nvPr/>
        </p:nvSpPr>
        <p:spPr>
          <a:xfrm>
            <a:off x="10051288" y="2718465"/>
            <a:ext cx="1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270BDD6-CA4A-48B0-B596-5D17784257B3}"/>
              </a:ext>
            </a:extLst>
          </p:cNvPr>
          <p:cNvSpPr txBox="1"/>
          <p:nvPr/>
        </p:nvSpPr>
        <p:spPr>
          <a:xfrm>
            <a:off x="2877818" y="3650700"/>
            <a:ext cx="16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地址码为</a:t>
            </a:r>
            <a:r>
              <a:rPr lang="en-US" altLang="zh-CN" dirty="0"/>
              <a:t>8</a:t>
            </a:r>
            <a:r>
              <a:rPr lang="zh-CN" altLang="en-US" dirty="0"/>
              <a:t>‘</a:t>
            </a:r>
            <a:r>
              <a:rPr lang="en-US" altLang="zh-CN" dirty="0"/>
              <a:t>b1001_1001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1D1039C-80E8-4C3F-8BFA-17519E8506FE}"/>
              </a:ext>
            </a:extLst>
          </p:cNvPr>
          <p:cNvSpPr txBox="1"/>
          <p:nvPr/>
        </p:nvSpPr>
        <p:spPr>
          <a:xfrm>
            <a:off x="4999492" y="3634161"/>
            <a:ext cx="164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地址反码为</a:t>
            </a:r>
            <a:r>
              <a:rPr lang="en-US" altLang="zh-CN" dirty="0"/>
              <a:t>8</a:t>
            </a:r>
            <a:r>
              <a:rPr lang="zh-CN" altLang="en-US" dirty="0"/>
              <a:t>‘</a:t>
            </a:r>
            <a:r>
              <a:rPr lang="en-US" altLang="zh-CN" dirty="0"/>
              <a:t>b0110_0110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5F4C0F7-A26C-4573-A114-80CCD1F20846}"/>
              </a:ext>
            </a:extLst>
          </p:cNvPr>
          <p:cNvSpPr txBox="1"/>
          <p:nvPr/>
        </p:nvSpPr>
        <p:spPr>
          <a:xfrm>
            <a:off x="6809343" y="3614831"/>
            <a:ext cx="165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数据码为</a:t>
            </a:r>
            <a:r>
              <a:rPr lang="en-US" altLang="zh-CN" dirty="0"/>
              <a:t>8</a:t>
            </a:r>
            <a:r>
              <a:rPr lang="zh-CN" altLang="en-US" dirty="0"/>
              <a:t>‘</a:t>
            </a:r>
            <a:r>
              <a:rPr lang="en-US" altLang="zh-CN" dirty="0"/>
              <a:t>b0010_0010</a:t>
            </a:r>
          </a:p>
          <a:p>
            <a:pPr algn="ctr"/>
            <a:r>
              <a:rPr lang="en-US" altLang="zh-CN" dirty="0"/>
              <a:t>8’h22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BDA28-5ABA-4F9F-BD24-EC610A928AE3}"/>
              </a:ext>
            </a:extLst>
          </p:cNvPr>
          <p:cNvSpPr txBox="1"/>
          <p:nvPr/>
        </p:nvSpPr>
        <p:spPr>
          <a:xfrm>
            <a:off x="8659356" y="3602075"/>
            <a:ext cx="165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地址反码为</a:t>
            </a:r>
            <a:r>
              <a:rPr lang="en-US" altLang="zh-CN" dirty="0"/>
              <a:t>8</a:t>
            </a:r>
            <a:r>
              <a:rPr lang="zh-CN" altLang="en-US" dirty="0"/>
              <a:t>‘</a:t>
            </a:r>
            <a:r>
              <a:rPr lang="en-US" altLang="zh-CN" dirty="0"/>
              <a:t>b0110_0110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4610355-BE40-4E48-AFA8-9B3B77769FF0}"/>
              </a:ext>
            </a:extLst>
          </p:cNvPr>
          <p:cNvSpPr txBox="1"/>
          <p:nvPr/>
        </p:nvSpPr>
        <p:spPr>
          <a:xfrm>
            <a:off x="1044703" y="2729222"/>
            <a:ext cx="891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引导码</a:t>
            </a:r>
          </a:p>
        </p:txBody>
      </p:sp>
    </p:spTree>
    <p:extLst>
      <p:ext uri="{BB962C8B-B14F-4D97-AF65-F5344CB8AC3E}">
        <p14:creationId xmlns:p14="http://schemas.microsoft.com/office/powerpoint/2010/main" val="24633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A9C64A-C7FA-4A82-9B31-CB0985A4D836}"/>
              </a:ext>
            </a:extLst>
          </p:cNvPr>
          <p:cNvSpPr txBox="1"/>
          <p:nvPr/>
        </p:nvSpPr>
        <p:spPr>
          <a:xfrm>
            <a:off x="500063" y="929751"/>
            <a:ext cx="187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状态转移图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D3FD45-DE09-4BD9-8F59-84A26F151E7F}"/>
              </a:ext>
            </a:extLst>
          </p:cNvPr>
          <p:cNvSpPr txBox="1"/>
          <p:nvPr/>
        </p:nvSpPr>
        <p:spPr>
          <a:xfrm>
            <a:off x="514351" y="293133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四、实验设计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8D05DA-A310-4325-B638-F69F9D96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4" y="1708335"/>
            <a:ext cx="6552364" cy="46146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0CD553-319D-4963-B9C4-BD1451A1A459}"/>
              </a:ext>
            </a:extLst>
          </p:cNvPr>
          <p:cNvSpPr txBox="1"/>
          <p:nvPr/>
        </p:nvSpPr>
        <p:spPr>
          <a:xfrm>
            <a:off x="6585626" y="261122"/>
            <a:ext cx="5606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IDLE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/>
              <a:t>当下降沿到来时跳转到</a:t>
            </a:r>
            <a:r>
              <a:rPr lang="en-US" altLang="zh-CN" dirty="0"/>
              <a:t>S_T9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en-US" altLang="zh-CN" dirty="0"/>
              <a:t>S_T9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/>
              <a:t>当上升沿时间不满足</a:t>
            </a:r>
            <a:r>
              <a:rPr lang="en-US" altLang="zh-CN" dirty="0"/>
              <a:t>9ms</a:t>
            </a:r>
            <a:r>
              <a:rPr lang="zh-CN" altLang="en-US" dirty="0"/>
              <a:t>，跳回</a:t>
            </a:r>
            <a:r>
              <a:rPr lang="en-US" altLang="zh-CN" dirty="0"/>
              <a:t>IDLE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当时间满足</a:t>
            </a:r>
            <a:r>
              <a:rPr lang="en-US" altLang="zh-CN" dirty="0"/>
              <a:t>9ms</a:t>
            </a:r>
            <a:r>
              <a:rPr lang="zh-CN" altLang="en-US" dirty="0"/>
              <a:t>，跳转到</a:t>
            </a:r>
            <a:r>
              <a:rPr lang="en-US" altLang="zh-CN" dirty="0"/>
              <a:t>S_JUDGE;</a:t>
            </a:r>
          </a:p>
          <a:p>
            <a:r>
              <a:rPr lang="en-US" altLang="zh-CN" dirty="0"/>
              <a:t>S_JUDGE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若不满足</a:t>
            </a:r>
            <a:r>
              <a:rPr lang="en-US" altLang="zh-CN" dirty="0"/>
              <a:t>2.25ms</a:t>
            </a:r>
            <a:r>
              <a:rPr lang="zh-CN" altLang="en-US" dirty="0"/>
              <a:t>或者</a:t>
            </a:r>
            <a:r>
              <a:rPr lang="en-US" altLang="zh-CN" dirty="0"/>
              <a:t>4.5ms</a:t>
            </a:r>
            <a:r>
              <a:rPr lang="zh-CN" altLang="en-US" dirty="0"/>
              <a:t>，则跳转到</a:t>
            </a:r>
            <a:r>
              <a:rPr lang="en-US" altLang="zh-CN" dirty="0"/>
              <a:t>IDLE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若为</a:t>
            </a:r>
            <a:r>
              <a:rPr lang="en-US" altLang="zh-CN" dirty="0"/>
              <a:t>2.25ms</a:t>
            </a:r>
            <a:r>
              <a:rPr lang="zh-CN" altLang="en-US" dirty="0"/>
              <a:t>则跳转到</a:t>
            </a:r>
            <a:r>
              <a:rPr lang="en-US" altLang="zh-CN" dirty="0"/>
              <a:t>S_IFR_DATA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若为</a:t>
            </a:r>
            <a:r>
              <a:rPr lang="en-US" altLang="zh-CN" dirty="0"/>
              <a:t>4.5ms</a:t>
            </a:r>
            <a:r>
              <a:rPr lang="zh-CN" altLang="en-US" dirty="0"/>
              <a:t>则跳转到</a:t>
            </a:r>
            <a:r>
              <a:rPr lang="en-US" altLang="zh-CN" dirty="0"/>
              <a:t>S_REPEAT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AA9D0C-7CAB-4475-83B2-4B0914DF9F4E}"/>
              </a:ext>
            </a:extLst>
          </p:cNvPr>
          <p:cNvSpPr txBox="1"/>
          <p:nvPr/>
        </p:nvSpPr>
        <p:spPr>
          <a:xfrm>
            <a:off x="7031654" y="2467400"/>
            <a:ext cx="4714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S_IFR_DATA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当上升沿到来时时间不满足</a:t>
            </a:r>
            <a:r>
              <a:rPr lang="en-US" altLang="zh-CN" dirty="0"/>
              <a:t>0.56ms;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当下降沿到来时时间不满足</a:t>
            </a:r>
            <a:r>
              <a:rPr lang="en-US" altLang="zh-CN" dirty="0"/>
              <a:t>1.69ms</a:t>
            </a:r>
            <a:r>
              <a:rPr lang="zh-CN" altLang="en-US" dirty="0"/>
              <a:t>或者</a:t>
            </a:r>
            <a:r>
              <a:rPr lang="en-US" altLang="zh-CN" dirty="0"/>
              <a:t>0.56ms;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当发送完</a:t>
            </a:r>
            <a:r>
              <a:rPr lang="en-US" altLang="zh-CN" dirty="0"/>
              <a:t>32</a:t>
            </a:r>
            <a:r>
              <a:rPr lang="zh-CN" altLang="en-US" dirty="0"/>
              <a:t>位数据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则跳转至</a:t>
            </a:r>
            <a:r>
              <a:rPr lang="en-US" altLang="zh-CN" dirty="0"/>
              <a:t>IDLE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S_REPEAT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当上升沿到来时，跳转到</a:t>
            </a:r>
            <a:r>
              <a:rPr lang="en-US" altLang="zh-CN" dirty="0"/>
              <a:t>IDLE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28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D6C038-B55C-4DD4-843A-3EF508731847}"/>
              </a:ext>
            </a:extLst>
          </p:cNvPr>
          <p:cNvSpPr txBox="1"/>
          <p:nvPr/>
        </p:nvSpPr>
        <p:spPr>
          <a:xfrm>
            <a:off x="198506" y="277997"/>
            <a:ext cx="1854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3.1.</a:t>
            </a:r>
            <a:r>
              <a:rPr lang="zh-CN" altLang="en-US" sz="2000" dirty="0"/>
              <a:t>主要代码</a:t>
            </a: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5B4C57-C2A1-4E12-BCCE-7F84D506FE3F}"/>
              </a:ext>
            </a:extLst>
          </p:cNvPr>
          <p:cNvSpPr txBox="1"/>
          <p:nvPr/>
        </p:nvSpPr>
        <p:spPr>
          <a:xfrm>
            <a:off x="38912" y="678107"/>
            <a:ext cx="5725639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状态机：状态跳转</a:t>
            </a: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always@(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sys_clk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or 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negedge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sys_rst_n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1'b0)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state   &lt;=  IDLE;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else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case(state)</a:t>
            </a:r>
            <a:endParaRPr lang="en-US" altLang="zh-CN" sz="1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IDLE: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S_T9;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else   	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IDLE;</a:t>
            </a:r>
          </a:p>
          <a:p>
            <a:pPr algn="just"/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S_T9:   	</a:t>
            </a: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if((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ifr_in_rise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1'b1) &amp;&amp; (flag_9ms ==  1'b1))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S_JUDGE;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else    if((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ifr_in_rise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1'b1) &amp;&amp; (flag_9ms ==  1'b0))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IDLE;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else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S_T9;</a:t>
            </a:r>
          </a:p>
          <a:p>
            <a:pPr algn="just"/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S_JUDGE:</a:t>
            </a: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if((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1'b1) &amp;&amp; (flag_2_25ms == 1'b1))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S_REPEAT;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else    if((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1'b1) &amp;&amp; (flag_4_5ms == 1'b1))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S_IFR_DATA;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B046ED-7730-4760-BA35-8098AA299AC2}"/>
              </a:ext>
            </a:extLst>
          </p:cNvPr>
          <p:cNvSpPr txBox="1"/>
          <p:nvPr/>
        </p:nvSpPr>
        <p:spPr>
          <a:xfrm>
            <a:off x="5924145" y="678107"/>
            <a:ext cx="6207767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else    if((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1'b1) &amp;&amp; (flag_4_5ms == 1'b1))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S_IFR_DATA;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else    if((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1'b1) &amp;&amp; (flag_2_25ms == 1'b0) &amp;&amp; (flag_4_5ms == 1'b0))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IDLE;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else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S_JUDGE;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S_IFR_DATA: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ifr_in_rise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 &amp;&amp; flag_0_56ms == 1'b0)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IDLE;</a:t>
            </a:r>
            <a:endParaRPr lang="en-US" altLang="zh-CN" sz="1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else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ifr_in_fall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 &amp;&amp; (flag_0_56ms == 1'b0 &amp;&amp;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flag_1_69ms == 1'b0))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IDLE;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else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ifr_in_rise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 &amp;&amp; 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data_cnt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6'd32)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IDLE;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S_REPEAT: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if(</a:t>
            </a:r>
            <a:r>
              <a:rPr lang="en-US" altLang="zh-CN" sz="1400" b="1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ifr_in_rise</a:t>
            </a:r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1'b1)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IDLE;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else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S_REPEAT;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default: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state   &lt;=  IDLE;</a:t>
            </a:r>
            <a:endParaRPr lang="zh-CN" altLang="zh-CN" sz="1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8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B25C9B-4745-4656-814E-A756D4FEA7A6}"/>
              </a:ext>
            </a:extLst>
          </p:cNvPr>
          <p:cNvSpPr txBox="1"/>
          <p:nvPr/>
        </p:nvSpPr>
        <p:spPr>
          <a:xfrm>
            <a:off x="198505" y="678107"/>
            <a:ext cx="54435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infrared_in_d1  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infrared_in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信号打一拍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infrared_in_d2  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infrared_in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信号打两拍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计数器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flag_0_56ms     ;   //0.56ms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计数完成标志信号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flag_1_69ms     ;   //1.69ms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计数完成标志信号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flag_2_25ms     ;   //2.25ms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计数完成标志信号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flag_4_5ms      ;   //4.5ms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计数完成标志信号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flag_9ms        ;   //0.56ms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计数完成标志信号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state           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状态机状态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data_cnt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数据计数器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data_tmp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数据寄存器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1A8604-6093-4396-92B8-DACE3B8C4CCA}"/>
              </a:ext>
            </a:extLst>
          </p:cNvPr>
          <p:cNvSpPr txBox="1"/>
          <p:nvPr/>
        </p:nvSpPr>
        <p:spPr>
          <a:xfrm>
            <a:off x="198506" y="277997"/>
            <a:ext cx="1854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变量定义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804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2571</Words>
  <Application>Microsoft Office PowerPoint</Application>
  <PresentationFormat>宽屏</PresentationFormat>
  <Paragraphs>321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等线</vt:lpstr>
      <vt:lpstr>等线 Light</vt:lpstr>
      <vt:lpstr>楷体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臻 黄</dc:creator>
  <cp:lastModifiedBy>臻 黄</cp:lastModifiedBy>
  <cp:revision>22</cp:revision>
  <dcterms:created xsi:type="dcterms:W3CDTF">2024-06-14T11:12:14Z</dcterms:created>
  <dcterms:modified xsi:type="dcterms:W3CDTF">2024-06-14T14:43:39Z</dcterms:modified>
</cp:coreProperties>
</file>