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89" r:id="rId3"/>
    <p:sldId id="279" r:id="rId4"/>
    <p:sldId id="290" r:id="rId5"/>
    <p:sldId id="291" r:id="rId6"/>
    <p:sldId id="292" r:id="rId7"/>
    <p:sldId id="295" r:id="rId8"/>
    <p:sldId id="293" r:id="rId9"/>
    <p:sldId id="29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6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72"/>
    <p:restoredTop sz="89875"/>
  </p:normalViewPr>
  <p:slideViewPr>
    <p:cSldViewPr snapToGrid="0" snapToObjects="1">
      <p:cViewPr varScale="1">
        <p:scale>
          <a:sx n="72" d="100"/>
          <a:sy n="72" d="100"/>
        </p:scale>
        <p:origin x="208"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1994AF-D40F-C049-8F53-8999E12B5AB7}" type="datetimeFigureOut">
              <a:rPr lang="en-US" smtClean="0"/>
              <a:t>9/5/24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30526B-4D11-5B47-ABB8-EA6BDB0149E2}" type="slidenum">
              <a:rPr lang="en-US" smtClean="0"/>
              <a:t>‹#›</a:t>
            </a:fld>
            <a:endParaRPr lang="en-US"/>
          </a:p>
        </p:txBody>
      </p:sp>
    </p:spTree>
    <p:extLst>
      <p:ext uri="{BB962C8B-B14F-4D97-AF65-F5344CB8AC3E}">
        <p14:creationId xmlns:p14="http://schemas.microsoft.com/office/powerpoint/2010/main" val="3671227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dirty="0">
                <a:solidFill>
                  <a:schemeClr val="tx1"/>
                </a:solidFill>
                <a:effectLst/>
              </a:rPr>
              <a:t>here are ongoing efforts to improve the efficiency of fine-tuning large language models (e.g., LoRa, </a:t>
            </a:r>
            <a:r>
              <a:rPr lang="en-US" sz="1200" b="0" i="0" u="none" strike="noStrike" dirty="0" err="1">
                <a:solidFill>
                  <a:schemeClr val="tx1"/>
                </a:solidFill>
                <a:effectLst/>
              </a:rPr>
              <a:t>LoRETTA</a:t>
            </a:r>
            <a:r>
              <a:rPr lang="en-US" sz="1200" b="0" i="0" u="none" strike="noStrike" dirty="0">
                <a:solidFill>
                  <a:schemeClr val="tx1"/>
                </a:solidFill>
                <a:effectLst/>
              </a:rPr>
              <a:t>).</a:t>
            </a:r>
          </a:p>
          <a:p>
            <a:r>
              <a:rPr lang="en-US" sz="1200" b="0" i="0" u="none" strike="noStrike" dirty="0">
                <a:solidFill>
                  <a:schemeClr val="tx1"/>
                </a:solidFill>
                <a:effectLst/>
              </a:rPr>
              <a:t>Despite reducing the number of parameters for fine-tuning, the inference computational cost remains high. </a:t>
            </a:r>
          </a:p>
          <a:p>
            <a:r>
              <a:rPr lang="en-US" sz="1200" b="0" i="0" u="none" strike="noStrike" dirty="0">
                <a:solidFill>
                  <a:schemeClr val="tx1"/>
                </a:solidFill>
                <a:effectLst/>
              </a:rPr>
              <a:t>Previous works have utilized matrix factorization to reduce the memory requirements of language models’ inference. </a:t>
            </a:r>
          </a:p>
          <a:p>
            <a:r>
              <a:rPr lang="en-US" sz="1200" b="0" i="0" u="none" strike="noStrike" dirty="0">
                <a:solidFill>
                  <a:schemeClr val="tx1"/>
                </a:solidFill>
                <a:effectLst/>
              </a:rPr>
              <a:t>Although there are studies applying low-rank tensorized training (e.g., </a:t>
            </a:r>
            <a:r>
              <a:rPr lang="en-US" sz="1200" b="0" i="0" u="none" strike="noStrike" dirty="0" err="1">
                <a:solidFill>
                  <a:schemeClr val="tx1"/>
                </a:solidFill>
                <a:effectLst/>
              </a:rPr>
              <a:t>CoMERA</a:t>
            </a:r>
            <a:r>
              <a:rPr lang="en-US" sz="1200" b="0" i="0" u="none" strike="noStrike" dirty="0">
                <a:solidFill>
                  <a:schemeClr val="tx1"/>
                </a:solidFill>
                <a:effectLst/>
              </a:rPr>
              <a:t>), applications of low-rank tensor decomposition for fine-tuning have been less studied.</a:t>
            </a:r>
          </a:p>
          <a:p>
            <a:r>
              <a:rPr lang="en-US" sz="1200" dirty="0">
                <a:solidFill>
                  <a:schemeClr val="tx1"/>
                </a:solidFill>
              </a:rPr>
              <a:t>W</a:t>
            </a:r>
            <a:r>
              <a:rPr lang="en-US" sz="1200" b="0" i="0" u="none" strike="noStrike" dirty="0">
                <a:solidFill>
                  <a:schemeClr val="tx1"/>
                </a:solidFill>
                <a:effectLst/>
              </a:rPr>
              <a:t>hen an LLM is pre-trained via a standard method, the model itself may not have a low-rank structure, and directly compressing the pre-trained model for fine-tuning can result in a significant loss </a:t>
            </a:r>
            <a:r>
              <a:rPr lang="en-US" sz="1200" dirty="0">
                <a:solidFill>
                  <a:schemeClr val="tx1"/>
                </a:solidFill>
              </a:rPr>
              <a:t>of </a:t>
            </a:r>
            <a:r>
              <a:rPr lang="en-US" sz="1200" b="0" i="0" u="none" strike="noStrike" dirty="0">
                <a:solidFill>
                  <a:schemeClr val="tx1"/>
                </a:solidFill>
                <a:effectLst/>
              </a:rPr>
              <a:t>accuracy.</a:t>
            </a:r>
            <a:endParaRPr lang="en-US" sz="1200"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3130526B-4D11-5B47-ABB8-EA6BDB0149E2}" type="slidenum">
              <a:rPr lang="en-US" smtClean="0"/>
              <a:t>2</a:t>
            </a:fld>
            <a:endParaRPr lang="en-US"/>
          </a:p>
        </p:txBody>
      </p:sp>
    </p:spTree>
    <p:extLst>
      <p:ext uri="{BB962C8B-B14F-4D97-AF65-F5344CB8AC3E}">
        <p14:creationId xmlns:p14="http://schemas.microsoft.com/office/powerpoint/2010/main" val="4209657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webkit-standard"/>
              </a:rPr>
              <a:t>I defined sparse layers using </a:t>
            </a:r>
            <a:r>
              <a:rPr lang="en-US" dirty="0" err="1"/>
              <a:t>torch.sparse</a:t>
            </a:r>
            <a:r>
              <a:rPr lang="en-US" b="0" i="0" u="none" strike="noStrike" dirty="0">
                <a:solidFill>
                  <a:srgbClr val="000000"/>
                </a:solidFill>
                <a:effectLst/>
                <a:latin typeface="-webkit-standard"/>
              </a:rPr>
              <a:t> and another package, </a:t>
            </a:r>
            <a:r>
              <a:rPr lang="en-US" dirty="0" err="1"/>
              <a:t>pytorch</a:t>
            </a:r>
            <a:r>
              <a:rPr lang="en-US" dirty="0"/>
              <a:t>-sparse</a:t>
            </a:r>
            <a:r>
              <a:rPr lang="en-US" b="0" i="0" u="none" strike="noStrike" dirty="0">
                <a:solidFill>
                  <a:srgbClr val="000000"/>
                </a:solidFill>
                <a:effectLst/>
                <a:latin typeface="-webkit-standard"/>
              </a:rPr>
              <a:t>, which optimizes </a:t>
            </a:r>
            <a:r>
              <a:rPr lang="en-US" b="0" i="0" u="none" strike="noStrike" dirty="0" err="1">
                <a:solidFill>
                  <a:srgbClr val="000000"/>
                </a:solidFill>
                <a:effectLst/>
                <a:latin typeface="-webkit-standard"/>
              </a:rPr>
              <a:t>autograd</a:t>
            </a:r>
            <a:r>
              <a:rPr lang="en-US" b="0" i="0" u="none" strike="noStrike" dirty="0">
                <a:solidFill>
                  <a:srgbClr val="000000"/>
                </a:solidFill>
                <a:effectLst/>
                <a:latin typeface="-webkit-standard"/>
              </a:rPr>
              <a:t> for sparsity. However, neither of these packages seems to be optimized for use with the Hugging Face accelerator, causing the network to slow down drastically on both CPU and GPU, regardless of the sparsity level. When I integrate them into my Hugging Face code, the system almost halts (12-20 seconds per iteration compared to the base model's 5-6 iterations per second), with additional dependency issues between Hugging Face and </a:t>
            </a:r>
            <a:r>
              <a:rPr lang="en-US" dirty="0" err="1"/>
              <a:t>pytorch</a:t>
            </a:r>
            <a:r>
              <a:rPr lang="en-US" dirty="0"/>
              <a:t>-sparse</a:t>
            </a:r>
            <a:r>
              <a:rPr lang="en-US" b="0" i="0" u="none" strike="noStrike" dirty="0">
                <a:solidFill>
                  <a:srgbClr val="000000"/>
                </a:solidFill>
                <a:effectLst/>
                <a:latin typeface="-webkit-standard"/>
              </a:rPr>
              <a:t>. As a result, the available packages for sparsity do not appear to be helpful, and I need to find an alternative solution.</a:t>
            </a:r>
            <a:endParaRPr lang="en-US" dirty="0"/>
          </a:p>
          <a:p>
            <a:endParaRPr lang="en-US" dirty="0"/>
          </a:p>
        </p:txBody>
      </p:sp>
      <p:sp>
        <p:nvSpPr>
          <p:cNvPr id="4" name="Slide Number Placeholder 3"/>
          <p:cNvSpPr>
            <a:spLocks noGrp="1"/>
          </p:cNvSpPr>
          <p:nvPr>
            <p:ph type="sldNum" sz="quarter" idx="5"/>
          </p:nvPr>
        </p:nvSpPr>
        <p:spPr/>
        <p:txBody>
          <a:bodyPr/>
          <a:lstStyle/>
          <a:p>
            <a:fld id="{3130526B-4D11-5B47-ABB8-EA6BDB0149E2}" type="slidenum">
              <a:rPr lang="en-US" smtClean="0"/>
              <a:t>7</a:t>
            </a:fld>
            <a:endParaRPr lang="en-US"/>
          </a:p>
        </p:txBody>
      </p:sp>
    </p:spTree>
    <p:extLst>
      <p:ext uri="{BB962C8B-B14F-4D97-AF65-F5344CB8AC3E}">
        <p14:creationId xmlns:p14="http://schemas.microsoft.com/office/powerpoint/2010/main" val="1868525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Long-term:</a:t>
            </a:r>
          </a:p>
          <a:p>
            <a:pPr lvl="1"/>
            <a:r>
              <a:rPr lang="en-US" dirty="0"/>
              <a:t>Adopting manifold optimization for low-rank factors while utilizing architecture search for sparsity and rank optimization.</a:t>
            </a:r>
          </a:p>
          <a:p>
            <a:pPr lvl="1"/>
            <a:r>
              <a:rPr lang="en-US" dirty="0"/>
              <a:t>Adopting low-precision and zeroth-order optimization.</a:t>
            </a:r>
          </a:p>
          <a:p>
            <a:pPr lvl="1"/>
            <a:r>
              <a:rPr lang="en-US" dirty="0"/>
              <a:t>Application for pre-training.</a:t>
            </a:r>
          </a:p>
          <a:p>
            <a:endParaRPr lang="en-US" dirty="0"/>
          </a:p>
        </p:txBody>
      </p:sp>
      <p:sp>
        <p:nvSpPr>
          <p:cNvPr id="4" name="Slide Number Placeholder 3"/>
          <p:cNvSpPr>
            <a:spLocks noGrp="1"/>
          </p:cNvSpPr>
          <p:nvPr>
            <p:ph type="sldNum" sz="quarter" idx="5"/>
          </p:nvPr>
        </p:nvSpPr>
        <p:spPr/>
        <p:txBody>
          <a:bodyPr/>
          <a:lstStyle/>
          <a:p>
            <a:fld id="{3130526B-4D11-5B47-ABB8-EA6BDB0149E2}" type="slidenum">
              <a:rPr lang="en-US" smtClean="0"/>
              <a:t>8</a:t>
            </a:fld>
            <a:endParaRPr lang="en-US"/>
          </a:p>
        </p:txBody>
      </p:sp>
    </p:spTree>
    <p:extLst>
      <p:ext uri="{BB962C8B-B14F-4D97-AF65-F5344CB8AC3E}">
        <p14:creationId xmlns:p14="http://schemas.microsoft.com/office/powerpoint/2010/main" val="443761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0BD438E-54C3-1542-AD4D-7C03686E93D3}"/>
              </a:ext>
            </a:extLst>
          </p:cNvPr>
          <p:cNvSpPr/>
          <p:nvPr userDrawn="1"/>
        </p:nvSpPr>
        <p:spPr>
          <a:xfrm>
            <a:off x="0" y="5624947"/>
            <a:ext cx="12192000" cy="12330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67C29C91-D1E5-C148-B8F1-D5C38B745EF3}"/>
              </a:ext>
            </a:extLst>
          </p:cNvPr>
          <p:cNvSpPr>
            <a:spLocks noGrp="1"/>
          </p:cNvSpPr>
          <p:nvPr>
            <p:ph type="ctrTitle"/>
          </p:nvPr>
        </p:nvSpPr>
        <p:spPr>
          <a:xfrm>
            <a:off x="423745" y="1539061"/>
            <a:ext cx="11269491" cy="922626"/>
          </a:xfrm>
        </p:spPr>
        <p:txBody>
          <a:bodyPr anchor="b" anchorCtr="0">
            <a:normAutofit/>
          </a:bodyPr>
          <a:lstStyle>
            <a:lvl1pPr algn="l">
              <a:defRPr sz="36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2B5F596-65D0-A341-9573-4D5B53D50F7E}"/>
              </a:ext>
            </a:extLst>
          </p:cNvPr>
          <p:cNvSpPr>
            <a:spLocks noGrp="1"/>
          </p:cNvSpPr>
          <p:nvPr>
            <p:ph type="subTitle" idx="1"/>
          </p:nvPr>
        </p:nvSpPr>
        <p:spPr>
          <a:xfrm>
            <a:off x="423745" y="2553763"/>
            <a:ext cx="11269491" cy="894506"/>
          </a:xfrm>
        </p:spPr>
        <p:txBody>
          <a:bodyPr>
            <a:normAutofit/>
          </a:bodyPr>
          <a:lstStyle>
            <a:lvl1pPr marL="0" indent="0" algn="l">
              <a:buNone/>
              <a:defRPr sz="2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Text Placeholder 4">
            <a:extLst>
              <a:ext uri="{FF2B5EF4-FFF2-40B4-BE49-F238E27FC236}">
                <a16:creationId xmlns:a16="http://schemas.microsoft.com/office/drawing/2014/main" id="{98292E38-076C-EB41-8603-A55427D67604}"/>
              </a:ext>
            </a:extLst>
          </p:cNvPr>
          <p:cNvSpPr>
            <a:spLocks noGrp="1"/>
          </p:cNvSpPr>
          <p:nvPr>
            <p:ph type="body" sz="quarter" idx="10" hasCustomPrompt="1"/>
          </p:nvPr>
        </p:nvSpPr>
        <p:spPr>
          <a:xfrm>
            <a:off x="423746" y="320041"/>
            <a:ext cx="1075508" cy="274991"/>
          </a:xfrm>
        </p:spPr>
        <p:txBody>
          <a:bodyPr>
            <a:noAutofit/>
          </a:bodyPr>
          <a:lstStyle>
            <a:lvl1pPr marL="0" indent="0">
              <a:buNone/>
              <a:defRPr sz="900">
                <a:solidFill>
                  <a:schemeClr val="bg1"/>
                </a:solidFill>
              </a:defRPr>
            </a:lvl1pPr>
            <a:lvl2pPr marL="342900" indent="0">
              <a:buNone/>
              <a:defRPr sz="900">
                <a:solidFill>
                  <a:schemeClr val="bg1"/>
                </a:solidFill>
              </a:defRPr>
            </a:lvl2pPr>
            <a:lvl3pPr marL="685800" indent="0">
              <a:buNone/>
              <a:defRPr sz="90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MM/DD/YY</a:t>
            </a:r>
          </a:p>
        </p:txBody>
      </p:sp>
      <p:sp>
        <p:nvSpPr>
          <p:cNvPr id="6" name="Text Placeholder 5">
            <a:extLst>
              <a:ext uri="{FF2B5EF4-FFF2-40B4-BE49-F238E27FC236}">
                <a16:creationId xmlns:a16="http://schemas.microsoft.com/office/drawing/2014/main" id="{8AC4349C-0BCF-8045-9796-523469306F36}"/>
              </a:ext>
            </a:extLst>
          </p:cNvPr>
          <p:cNvSpPr>
            <a:spLocks noGrp="1"/>
          </p:cNvSpPr>
          <p:nvPr>
            <p:ph type="body" sz="quarter" idx="11" hasCustomPrompt="1"/>
          </p:nvPr>
        </p:nvSpPr>
        <p:spPr>
          <a:xfrm>
            <a:off x="222984" y="6455664"/>
            <a:ext cx="5873016" cy="256742"/>
          </a:xfrm>
        </p:spPr>
        <p:txBody>
          <a:bodyPr anchor="ctr" anchorCtr="0">
            <a:normAutofit/>
          </a:bodyPr>
          <a:lstStyle>
            <a:lvl1pPr marL="0" indent="0">
              <a:buNone/>
              <a:defRPr sz="1000" b="1">
                <a:solidFill>
                  <a:schemeClr val="bg1"/>
                </a:solidFill>
              </a:defRPr>
            </a:lvl1pPr>
            <a:lvl2pPr marL="342900" indent="0">
              <a:buNone/>
              <a:defRPr b="1">
                <a:solidFill>
                  <a:schemeClr val="bg1"/>
                </a:solidFill>
              </a:defRPr>
            </a:lvl2pPr>
            <a:lvl3pPr marL="685800" indent="0">
              <a:buNone/>
              <a:defRPr b="1">
                <a:solidFill>
                  <a:schemeClr val="bg1"/>
                </a:solidFill>
              </a:defRPr>
            </a:lvl3pPr>
            <a:lvl4pPr marL="1028700" indent="0">
              <a:buNone/>
              <a:defRPr b="1">
                <a:solidFill>
                  <a:schemeClr val="bg1"/>
                </a:solidFill>
              </a:defRPr>
            </a:lvl4pPr>
            <a:lvl5pPr marL="1371600" indent="0">
              <a:buNone/>
              <a:defRPr b="1">
                <a:solidFill>
                  <a:schemeClr val="bg1"/>
                </a:solidFill>
              </a:defRPr>
            </a:lvl5pPr>
          </a:lstStyle>
          <a:p>
            <a:pPr lvl="0"/>
            <a:r>
              <a:rPr lang="en-US" sz="1000" dirty="0"/>
              <a:t>Office/Department/Division Name</a:t>
            </a:r>
            <a:endParaRPr lang="en-US" dirty="0"/>
          </a:p>
        </p:txBody>
      </p:sp>
      <p:pic>
        <p:nvPicPr>
          <p:cNvPr id="8" name="Picture 7">
            <a:extLst>
              <a:ext uri="{FF2B5EF4-FFF2-40B4-BE49-F238E27FC236}">
                <a16:creationId xmlns:a16="http://schemas.microsoft.com/office/drawing/2014/main" id="{7C95DADE-73AC-4F4A-8D9D-D1CC61E9D5A2}"/>
              </a:ext>
            </a:extLst>
          </p:cNvPr>
          <p:cNvPicPr>
            <a:picLocks noChangeAspect="1"/>
          </p:cNvPicPr>
          <p:nvPr userDrawn="1"/>
        </p:nvPicPr>
        <p:blipFill>
          <a:blip r:embed="rId2"/>
          <a:stretch>
            <a:fillRect/>
          </a:stretch>
        </p:blipFill>
        <p:spPr>
          <a:xfrm>
            <a:off x="9400032" y="6455664"/>
            <a:ext cx="2576623" cy="191686"/>
          </a:xfrm>
          <a:prstGeom prst="rect">
            <a:avLst/>
          </a:prstGeom>
        </p:spPr>
      </p:pic>
    </p:spTree>
    <p:extLst>
      <p:ext uri="{BB962C8B-B14F-4D97-AF65-F5344CB8AC3E}">
        <p14:creationId xmlns:p14="http://schemas.microsoft.com/office/powerpoint/2010/main" val="3933062675"/>
      </p:ext>
    </p:extLst>
  </p:cSld>
  <p:clrMapOvr>
    <a:masterClrMapping/>
  </p:clrMapOvr>
  <p:extLst>
    <p:ext uri="{DCECCB84-F9BA-43D5-87BE-67443E8EF086}">
      <p15:sldGuideLst xmlns:p15="http://schemas.microsoft.com/office/powerpoint/2012/main">
        <p15:guide id="1" orient="horz" pos="4176">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Aqua">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68F591-06BA-094E-829F-34CD10B83CFA}"/>
              </a:ext>
            </a:extLst>
          </p:cNvPr>
          <p:cNvSpPr/>
          <p:nvPr userDrawn="1"/>
        </p:nvSpPr>
        <p:spPr>
          <a:xfrm>
            <a:off x="0" y="5624947"/>
            <a:ext cx="12192000" cy="12330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itle 1">
            <a:extLst>
              <a:ext uri="{FF2B5EF4-FFF2-40B4-BE49-F238E27FC236}">
                <a16:creationId xmlns:a16="http://schemas.microsoft.com/office/drawing/2014/main" id="{2D4A97A8-43D7-F94A-804D-F2509E2A5426}"/>
              </a:ext>
            </a:extLst>
          </p:cNvPr>
          <p:cNvSpPr>
            <a:spLocks noGrp="1"/>
          </p:cNvSpPr>
          <p:nvPr>
            <p:ph type="title"/>
          </p:nvPr>
        </p:nvSpPr>
        <p:spPr>
          <a:xfrm>
            <a:off x="831851" y="4094024"/>
            <a:ext cx="10515600" cy="1154257"/>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6" name="Text Placeholder 2">
            <a:extLst>
              <a:ext uri="{FF2B5EF4-FFF2-40B4-BE49-F238E27FC236}">
                <a16:creationId xmlns:a16="http://schemas.microsoft.com/office/drawing/2014/main" id="{19096781-2EAB-AA41-A18B-BE5F99DCF8F2}"/>
              </a:ext>
            </a:extLst>
          </p:cNvPr>
          <p:cNvSpPr>
            <a:spLocks noGrp="1"/>
          </p:cNvSpPr>
          <p:nvPr>
            <p:ph type="body" idx="1"/>
          </p:nvPr>
        </p:nvSpPr>
        <p:spPr>
          <a:xfrm>
            <a:off x="831851" y="5275269"/>
            <a:ext cx="10515600" cy="1035483"/>
          </a:xfrm>
        </p:spPr>
        <p:txBody>
          <a:bodyP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2168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Moss">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68F591-06BA-094E-829F-34CD10B83CFA}"/>
              </a:ext>
            </a:extLst>
          </p:cNvPr>
          <p:cNvSpPr/>
          <p:nvPr userDrawn="1"/>
        </p:nvSpPr>
        <p:spPr>
          <a:xfrm>
            <a:off x="0" y="5624947"/>
            <a:ext cx="12192000" cy="1233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itle 1">
            <a:extLst>
              <a:ext uri="{FF2B5EF4-FFF2-40B4-BE49-F238E27FC236}">
                <a16:creationId xmlns:a16="http://schemas.microsoft.com/office/drawing/2014/main" id="{0F876699-58AE-B843-BF2C-CDF9111EB826}"/>
              </a:ext>
            </a:extLst>
          </p:cNvPr>
          <p:cNvSpPr>
            <a:spLocks noGrp="1"/>
          </p:cNvSpPr>
          <p:nvPr>
            <p:ph type="title"/>
          </p:nvPr>
        </p:nvSpPr>
        <p:spPr>
          <a:xfrm>
            <a:off x="831851" y="4094024"/>
            <a:ext cx="10515600" cy="1154257"/>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6" name="Text Placeholder 2">
            <a:extLst>
              <a:ext uri="{FF2B5EF4-FFF2-40B4-BE49-F238E27FC236}">
                <a16:creationId xmlns:a16="http://schemas.microsoft.com/office/drawing/2014/main" id="{1B978750-9265-2F42-B1FE-2C5F098F10A5}"/>
              </a:ext>
            </a:extLst>
          </p:cNvPr>
          <p:cNvSpPr>
            <a:spLocks noGrp="1"/>
          </p:cNvSpPr>
          <p:nvPr>
            <p:ph type="body" idx="1"/>
          </p:nvPr>
        </p:nvSpPr>
        <p:spPr>
          <a:xfrm>
            <a:off x="831851" y="5275269"/>
            <a:ext cx="10515600" cy="1035483"/>
          </a:xfrm>
        </p:spPr>
        <p:txBody>
          <a:bodyP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663511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Sea Green">
    <p:bg>
      <p:bgPr>
        <a:solidFill>
          <a:schemeClr val="accent3"/>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68F591-06BA-094E-829F-34CD10B83CFA}"/>
              </a:ext>
            </a:extLst>
          </p:cNvPr>
          <p:cNvSpPr/>
          <p:nvPr userDrawn="1"/>
        </p:nvSpPr>
        <p:spPr>
          <a:xfrm>
            <a:off x="0" y="5624947"/>
            <a:ext cx="12192000" cy="12330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itle 1">
            <a:extLst>
              <a:ext uri="{FF2B5EF4-FFF2-40B4-BE49-F238E27FC236}">
                <a16:creationId xmlns:a16="http://schemas.microsoft.com/office/drawing/2014/main" id="{33644280-2B94-1F43-9F9D-005751069C1E}"/>
              </a:ext>
            </a:extLst>
          </p:cNvPr>
          <p:cNvSpPr>
            <a:spLocks noGrp="1"/>
          </p:cNvSpPr>
          <p:nvPr>
            <p:ph type="title"/>
          </p:nvPr>
        </p:nvSpPr>
        <p:spPr>
          <a:xfrm>
            <a:off x="831851" y="4094024"/>
            <a:ext cx="10515600" cy="1154257"/>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6" name="Text Placeholder 2">
            <a:extLst>
              <a:ext uri="{FF2B5EF4-FFF2-40B4-BE49-F238E27FC236}">
                <a16:creationId xmlns:a16="http://schemas.microsoft.com/office/drawing/2014/main" id="{93B9B106-9A81-3A4E-91A5-71CBBB636A24}"/>
              </a:ext>
            </a:extLst>
          </p:cNvPr>
          <p:cNvSpPr>
            <a:spLocks noGrp="1"/>
          </p:cNvSpPr>
          <p:nvPr>
            <p:ph type="body" idx="1"/>
          </p:nvPr>
        </p:nvSpPr>
        <p:spPr>
          <a:xfrm>
            <a:off x="831851" y="5275269"/>
            <a:ext cx="10515600" cy="1035483"/>
          </a:xfrm>
        </p:spPr>
        <p:txBody>
          <a:bodyP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75631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Coral">
    <p:bg>
      <p:bgPr>
        <a:solidFill>
          <a:schemeClr val="accent4"/>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68F591-06BA-094E-829F-34CD10B83CFA}"/>
              </a:ext>
            </a:extLst>
          </p:cNvPr>
          <p:cNvSpPr/>
          <p:nvPr userDrawn="1"/>
        </p:nvSpPr>
        <p:spPr>
          <a:xfrm>
            <a:off x="0" y="5624947"/>
            <a:ext cx="12192000" cy="12330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itle 1">
            <a:extLst>
              <a:ext uri="{FF2B5EF4-FFF2-40B4-BE49-F238E27FC236}">
                <a16:creationId xmlns:a16="http://schemas.microsoft.com/office/drawing/2014/main" id="{782ADD1F-C4BC-934B-9603-A2E4E0DE9782}"/>
              </a:ext>
            </a:extLst>
          </p:cNvPr>
          <p:cNvSpPr>
            <a:spLocks noGrp="1"/>
          </p:cNvSpPr>
          <p:nvPr>
            <p:ph type="title"/>
          </p:nvPr>
        </p:nvSpPr>
        <p:spPr>
          <a:xfrm>
            <a:off x="831851" y="4094024"/>
            <a:ext cx="10515600" cy="1154257"/>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6" name="Text Placeholder 2">
            <a:extLst>
              <a:ext uri="{FF2B5EF4-FFF2-40B4-BE49-F238E27FC236}">
                <a16:creationId xmlns:a16="http://schemas.microsoft.com/office/drawing/2014/main" id="{60149829-E60C-E548-BAF8-EC7F8D7B45E6}"/>
              </a:ext>
            </a:extLst>
          </p:cNvPr>
          <p:cNvSpPr>
            <a:spLocks noGrp="1"/>
          </p:cNvSpPr>
          <p:nvPr>
            <p:ph type="body" idx="1"/>
          </p:nvPr>
        </p:nvSpPr>
        <p:spPr>
          <a:xfrm>
            <a:off x="831851" y="5275269"/>
            <a:ext cx="10515600" cy="1035483"/>
          </a:xfrm>
        </p:spPr>
        <p:txBody>
          <a:bodyP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28087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Go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68F591-06BA-094E-829F-34CD10B83CFA}"/>
              </a:ext>
            </a:extLst>
          </p:cNvPr>
          <p:cNvSpPr/>
          <p:nvPr userDrawn="1"/>
        </p:nvSpPr>
        <p:spPr>
          <a:xfrm>
            <a:off x="0" y="5624947"/>
            <a:ext cx="12192000" cy="12330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itle 1">
            <a:extLst>
              <a:ext uri="{FF2B5EF4-FFF2-40B4-BE49-F238E27FC236}">
                <a16:creationId xmlns:a16="http://schemas.microsoft.com/office/drawing/2014/main" id="{295FD081-AA49-494B-8BF7-8841DD035DA6}"/>
              </a:ext>
            </a:extLst>
          </p:cNvPr>
          <p:cNvSpPr>
            <a:spLocks noGrp="1"/>
          </p:cNvSpPr>
          <p:nvPr>
            <p:ph type="title"/>
          </p:nvPr>
        </p:nvSpPr>
        <p:spPr>
          <a:xfrm>
            <a:off x="831851" y="4094024"/>
            <a:ext cx="10515600" cy="1154257"/>
          </a:xfrm>
        </p:spPr>
        <p:txBody>
          <a:bodyPr anchor="b">
            <a:normAutofit/>
          </a:bodyPr>
          <a:lstStyle>
            <a:lvl1pPr>
              <a:defRPr sz="3600">
                <a:solidFill>
                  <a:schemeClr val="tx2"/>
                </a:solidFill>
              </a:defRPr>
            </a:lvl1pPr>
          </a:lstStyle>
          <a:p>
            <a:r>
              <a:rPr lang="en-US"/>
              <a:t>Click to edit Master title style</a:t>
            </a:r>
            <a:endParaRPr lang="en-US" dirty="0"/>
          </a:p>
        </p:txBody>
      </p:sp>
      <p:sp>
        <p:nvSpPr>
          <p:cNvPr id="6" name="Text Placeholder 2">
            <a:extLst>
              <a:ext uri="{FF2B5EF4-FFF2-40B4-BE49-F238E27FC236}">
                <a16:creationId xmlns:a16="http://schemas.microsoft.com/office/drawing/2014/main" id="{DC919967-9EDC-654B-8BBC-D55887E7A32B}"/>
              </a:ext>
            </a:extLst>
          </p:cNvPr>
          <p:cNvSpPr>
            <a:spLocks noGrp="1"/>
          </p:cNvSpPr>
          <p:nvPr>
            <p:ph type="body" idx="1"/>
          </p:nvPr>
        </p:nvSpPr>
        <p:spPr>
          <a:xfrm>
            <a:off x="831851" y="5275269"/>
            <a:ext cx="10515600" cy="1035483"/>
          </a:xfrm>
        </p:spPr>
        <p:txBody>
          <a:bodyPr>
            <a:normAutofit/>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05776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406F1E-85A4-E549-8CCC-F44CAE24C63C}"/>
              </a:ext>
            </a:extLst>
          </p:cNvPr>
          <p:cNvSpPr/>
          <p:nvPr userDrawn="1"/>
        </p:nvSpPr>
        <p:spPr>
          <a:xfrm>
            <a:off x="0" y="6165275"/>
            <a:ext cx="12192000" cy="692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a:extLst>
              <a:ext uri="{FF2B5EF4-FFF2-40B4-BE49-F238E27FC236}">
                <a16:creationId xmlns:a16="http://schemas.microsoft.com/office/drawing/2014/main" id="{18E3CF50-9D33-1D49-B64E-CA1FD4B4F175}"/>
              </a:ext>
            </a:extLst>
          </p:cNvPr>
          <p:cNvPicPr>
            <a:picLocks noChangeAspect="1"/>
          </p:cNvPicPr>
          <p:nvPr userDrawn="1"/>
        </p:nvPicPr>
        <p:blipFill>
          <a:blip r:embed="rId2"/>
          <a:stretch>
            <a:fillRect/>
          </a:stretch>
        </p:blipFill>
        <p:spPr>
          <a:xfrm>
            <a:off x="2425700" y="3155950"/>
            <a:ext cx="7340600" cy="546100"/>
          </a:xfrm>
          <a:prstGeom prst="rect">
            <a:avLst/>
          </a:prstGeom>
        </p:spPr>
      </p:pic>
    </p:spTree>
    <p:extLst>
      <p:ext uri="{BB962C8B-B14F-4D97-AF65-F5344CB8AC3E}">
        <p14:creationId xmlns:p14="http://schemas.microsoft.com/office/powerpoint/2010/main" val="404673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A3A9-1A8A-E64F-9D05-95B9CCF2FB29}"/>
              </a:ext>
            </a:extLst>
          </p:cNvPr>
          <p:cNvSpPr>
            <a:spLocks noGrp="1"/>
          </p:cNvSpPr>
          <p:nvPr>
            <p:ph type="title"/>
          </p:nvPr>
        </p:nvSpPr>
        <p:spPr>
          <a:xfrm>
            <a:off x="526470" y="365126"/>
            <a:ext cx="11139060" cy="594360"/>
          </a:xfrm>
        </p:spPr>
        <p:txBody>
          <a:bodyPr anchor="t" anchorCtr="0"/>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31EB4E-BB72-914E-8B6C-9B81EF8D8D64}"/>
              </a:ext>
            </a:extLst>
          </p:cNvPr>
          <p:cNvSpPr>
            <a:spLocks noGrp="1"/>
          </p:cNvSpPr>
          <p:nvPr>
            <p:ph idx="1"/>
          </p:nvPr>
        </p:nvSpPr>
        <p:spPr>
          <a:xfrm>
            <a:off x="762000" y="1825625"/>
            <a:ext cx="1066106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8536160"/>
      </p:ext>
    </p:extLst>
  </p:cSld>
  <p:clrMapOvr>
    <a:masterClrMapping/>
  </p:clrMapOvr>
  <p:extLst>
    <p:ext uri="{DCECCB84-F9BA-43D5-87BE-67443E8EF086}">
      <p15:sldGuideLst xmlns:p15="http://schemas.microsoft.com/office/powerpoint/2012/main">
        <p15:guide id="1" orient="horz" pos="2160">
          <p15:clr>
            <a:srgbClr val="FBAE40"/>
          </p15:clr>
        </p15:guide>
        <p15:guide id="2" pos="2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4527-BD31-454E-9107-69E39D6B921F}"/>
              </a:ext>
            </a:extLst>
          </p:cNvPr>
          <p:cNvSpPr>
            <a:spLocks noGrp="1"/>
          </p:cNvSpPr>
          <p:nvPr>
            <p:ph type="title"/>
          </p:nvPr>
        </p:nvSpPr>
        <p:spPr>
          <a:xfrm>
            <a:off x="526470" y="365127"/>
            <a:ext cx="11139059" cy="601229"/>
          </a:xfrm>
        </p:spPr>
        <p:txBody>
          <a:bodyPr/>
          <a:lstStyle/>
          <a:p>
            <a:r>
              <a:rPr lang="en-US"/>
              <a:t>Click to edit Master title style</a:t>
            </a:r>
          </a:p>
        </p:txBody>
      </p:sp>
      <p:sp>
        <p:nvSpPr>
          <p:cNvPr id="4" name="Text Placeholder 3">
            <a:extLst>
              <a:ext uri="{FF2B5EF4-FFF2-40B4-BE49-F238E27FC236}">
                <a16:creationId xmlns:a16="http://schemas.microsoft.com/office/drawing/2014/main" id="{620E3AB4-4EDC-2F4E-9329-91A2FE36ED96}"/>
              </a:ext>
            </a:extLst>
          </p:cNvPr>
          <p:cNvSpPr>
            <a:spLocks noGrp="1"/>
          </p:cNvSpPr>
          <p:nvPr>
            <p:ph type="body" sz="quarter" idx="10" hasCustomPrompt="1"/>
          </p:nvPr>
        </p:nvSpPr>
        <p:spPr>
          <a:xfrm>
            <a:off x="762000" y="1264045"/>
            <a:ext cx="10661069" cy="1289969"/>
          </a:xfrm>
        </p:spPr>
        <p:txBody>
          <a:bodyPr>
            <a:noAutofit/>
          </a:bodyPr>
          <a:lstStyle>
            <a:lvl1pPr marL="0" indent="0">
              <a:buNone/>
              <a:defRPr sz="2400">
                <a:solidFill>
                  <a:schemeClr val="tx1"/>
                </a:solidFill>
              </a:defRPr>
            </a:lvl1pPr>
            <a:lvl2pPr marL="342900" indent="0">
              <a:buNone/>
              <a:defRPr sz="1800">
                <a:solidFill>
                  <a:schemeClr val="tx1"/>
                </a:solidFill>
              </a:defRPr>
            </a:lvl2pPr>
            <a:lvl3pPr marL="685800" indent="0">
              <a:buNone/>
              <a:defRPr sz="1800">
                <a:solidFill>
                  <a:schemeClr val="tx1"/>
                </a:solidFill>
              </a:defRPr>
            </a:lvl3pPr>
            <a:lvl4pPr marL="1028700" indent="0">
              <a:buNone/>
              <a:defRPr sz="1800">
                <a:solidFill>
                  <a:schemeClr val="tx1"/>
                </a:solidFill>
              </a:defRPr>
            </a:lvl4pPr>
            <a:lvl5pPr marL="1371600" indent="0">
              <a:buNone/>
              <a:defRPr sz="2000">
                <a:solidFill>
                  <a:schemeClr val="tx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a:t>
            </a:r>
          </a:p>
          <a:p>
            <a:pPr lvl="0"/>
            <a:endParaRPr lang="en-US" dirty="0"/>
          </a:p>
          <a:p>
            <a:pPr lvl="4"/>
            <a:endParaRPr lang="en-US" dirty="0"/>
          </a:p>
        </p:txBody>
      </p:sp>
      <p:sp>
        <p:nvSpPr>
          <p:cNvPr id="6" name="Picture Placeholder 5">
            <a:extLst>
              <a:ext uri="{FF2B5EF4-FFF2-40B4-BE49-F238E27FC236}">
                <a16:creationId xmlns:a16="http://schemas.microsoft.com/office/drawing/2014/main" id="{C8D8CD89-FCB8-EC44-88B7-A7D2288BDF7D}"/>
              </a:ext>
            </a:extLst>
          </p:cNvPr>
          <p:cNvSpPr>
            <a:spLocks noGrp="1"/>
          </p:cNvSpPr>
          <p:nvPr>
            <p:ph type="pic" sz="quarter" idx="11"/>
          </p:nvPr>
        </p:nvSpPr>
        <p:spPr>
          <a:xfrm>
            <a:off x="762000" y="3096695"/>
            <a:ext cx="10661069" cy="2816225"/>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2069822712"/>
      </p:ext>
    </p:extLst>
  </p:cSld>
  <p:clrMapOvr>
    <a:masterClrMapping/>
  </p:clrMapOvr>
  <p:extLst>
    <p:ext uri="{DCECCB84-F9BA-43D5-87BE-67443E8EF086}">
      <p15:sldGuideLst xmlns:p15="http://schemas.microsoft.com/office/powerpoint/2012/main">
        <p15:guide id="1" orient="horz" pos="2160">
          <p15:clr>
            <a:srgbClr val="FBAE40"/>
          </p15:clr>
        </p15:guide>
        <p15:guide id="2" pos="3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E82FA-781A-C548-9707-B4EA67FB2EC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8895C43-266B-B24A-8AEC-05D656EB3BA0}"/>
              </a:ext>
            </a:extLst>
          </p:cNvPr>
          <p:cNvSpPr>
            <a:spLocks noGrp="1"/>
          </p:cNvSpPr>
          <p:nvPr>
            <p:ph sz="half" idx="1"/>
          </p:nvPr>
        </p:nvSpPr>
        <p:spPr>
          <a:xfrm>
            <a:off x="762000" y="1825625"/>
            <a:ext cx="52324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9EC6B5A-63BB-4E4D-BC5F-3E79E1ADE94F}"/>
              </a:ext>
            </a:extLst>
          </p:cNvPr>
          <p:cNvSpPr>
            <a:spLocks noGrp="1"/>
          </p:cNvSpPr>
          <p:nvPr>
            <p:ph sz="half" idx="2"/>
          </p:nvPr>
        </p:nvSpPr>
        <p:spPr>
          <a:xfrm>
            <a:off x="6197600" y="1825625"/>
            <a:ext cx="522546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095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Blocks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E82FA-781A-C548-9707-B4EA67FB2E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895C43-266B-B24A-8AEC-05D656EB3BA0}"/>
              </a:ext>
            </a:extLst>
          </p:cNvPr>
          <p:cNvSpPr>
            <a:spLocks noGrp="1"/>
          </p:cNvSpPr>
          <p:nvPr>
            <p:ph sz="half" idx="1"/>
          </p:nvPr>
        </p:nvSpPr>
        <p:spPr>
          <a:xfrm>
            <a:off x="762000" y="2284267"/>
            <a:ext cx="5232400" cy="1478036"/>
          </a:xfrm>
        </p:spPr>
        <p:txBody>
          <a:bodyPr>
            <a:normAutofit/>
          </a:bodyPr>
          <a:lstStyle>
            <a:lvl1pPr>
              <a:defRPr sz="20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a:extLst>
              <a:ext uri="{FF2B5EF4-FFF2-40B4-BE49-F238E27FC236}">
                <a16:creationId xmlns:a16="http://schemas.microsoft.com/office/drawing/2014/main" id="{32DDFAD5-F047-3041-8386-E66D01BC1132}"/>
              </a:ext>
            </a:extLst>
          </p:cNvPr>
          <p:cNvSpPr>
            <a:spLocks noGrp="1"/>
          </p:cNvSpPr>
          <p:nvPr>
            <p:ph sz="half" idx="10"/>
          </p:nvPr>
        </p:nvSpPr>
        <p:spPr>
          <a:xfrm>
            <a:off x="762000" y="4365771"/>
            <a:ext cx="5232400" cy="1811193"/>
          </a:xfrm>
        </p:spPr>
        <p:txBody>
          <a:bodyPr>
            <a:normAutofit/>
          </a:bodyPr>
          <a:lstStyle>
            <a:lvl1pPr>
              <a:defRPr sz="20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E9C7C1AA-6F23-AA49-9026-A28AE8D9CD1D}"/>
              </a:ext>
            </a:extLst>
          </p:cNvPr>
          <p:cNvSpPr>
            <a:spLocks noGrp="1"/>
          </p:cNvSpPr>
          <p:nvPr>
            <p:ph type="body" sz="quarter" idx="11" hasCustomPrompt="1"/>
          </p:nvPr>
        </p:nvSpPr>
        <p:spPr>
          <a:xfrm>
            <a:off x="762000" y="3906838"/>
            <a:ext cx="5232400" cy="458787"/>
          </a:xfrm>
        </p:spPr>
        <p:txBody>
          <a:bodyPr>
            <a:normAutofit/>
          </a:bodyPr>
          <a:lstStyle>
            <a:lvl1pPr marL="0" indent="0">
              <a:buNone/>
              <a:defRPr sz="2000" b="1">
                <a:solidFill>
                  <a:schemeClr val="accent1"/>
                </a:solidFill>
              </a:defRPr>
            </a:lvl1pPr>
            <a:lvl2pPr>
              <a:defRPr b="1"/>
            </a:lvl2pPr>
            <a:lvl3pPr>
              <a:defRPr b="1"/>
            </a:lvl3pPr>
            <a:lvl4pPr>
              <a:defRPr b="1"/>
            </a:lvl4pPr>
            <a:lvl5pPr>
              <a:defRPr b="1"/>
            </a:lvl5pPr>
          </a:lstStyle>
          <a:p>
            <a:pPr lvl="0"/>
            <a:r>
              <a:rPr lang="en-US" dirty="0"/>
              <a:t>Edit Bulleted List Title 2</a:t>
            </a:r>
          </a:p>
        </p:txBody>
      </p:sp>
      <p:sp>
        <p:nvSpPr>
          <p:cNvPr id="8" name="Text Placeholder 6">
            <a:extLst>
              <a:ext uri="{FF2B5EF4-FFF2-40B4-BE49-F238E27FC236}">
                <a16:creationId xmlns:a16="http://schemas.microsoft.com/office/drawing/2014/main" id="{BD1EAAD0-5A62-CC4B-BC05-BC5CBEDF654C}"/>
              </a:ext>
            </a:extLst>
          </p:cNvPr>
          <p:cNvSpPr>
            <a:spLocks noGrp="1"/>
          </p:cNvSpPr>
          <p:nvPr>
            <p:ph type="body" sz="quarter" idx="12" hasCustomPrompt="1"/>
          </p:nvPr>
        </p:nvSpPr>
        <p:spPr>
          <a:xfrm>
            <a:off x="762000" y="1825481"/>
            <a:ext cx="5232400" cy="458787"/>
          </a:xfrm>
        </p:spPr>
        <p:txBody>
          <a:bodyPr>
            <a:normAutofit/>
          </a:bodyPr>
          <a:lstStyle>
            <a:lvl1pPr marL="0" indent="0">
              <a:buNone/>
              <a:defRPr sz="2000" b="1">
                <a:solidFill>
                  <a:schemeClr val="accent1"/>
                </a:solidFill>
              </a:defRPr>
            </a:lvl1pPr>
            <a:lvl2pPr>
              <a:defRPr b="1"/>
            </a:lvl2pPr>
            <a:lvl3pPr>
              <a:defRPr b="1"/>
            </a:lvl3pPr>
            <a:lvl4pPr>
              <a:defRPr b="1"/>
            </a:lvl4pPr>
            <a:lvl5pPr>
              <a:defRPr b="1"/>
            </a:lvl5pPr>
          </a:lstStyle>
          <a:p>
            <a:pPr lvl="0"/>
            <a:r>
              <a:rPr lang="en-US" dirty="0"/>
              <a:t>Edit Bulleted List Title 1</a:t>
            </a:r>
          </a:p>
        </p:txBody>
      </p:sp>
      <p:sp>
        <p:nvSpPr>
          <p:cNvPr id="12" name="Picture Placeholder 11">
            <a:extLst>
              <a:ext uri="{FF2B5EF4-FFF2-40B4-BE49-F238E27FC236}">
                <a16:creationId xmlns:a16="http://schemas.microsoft.com/office/drawing/2014/main" id="{B5C16FF6-B5DF-0C42-A500-F2E8C80DF71D}"/>
              </a:ext>
            </a:extLst>
          </p:cNvPr>
          <p:cNvSpPr>
            <a:spLocks noGrp="1"/>
          </p:cNvSpPr>
          <p:nvPr>
            <p:ph type="pic" sz="quarter" idx="13"/>
          </p:nvPr>
        </p:nvSpPr>
        <p:spPr>
          <a:xfrm>
            <a:off x="6221073" y="1825625"/>
            <a:ext cx="5181600" cy="4351338"/>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631496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Rows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E82FA-781A-C548-9707-B4EA67FB2E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895C43-266B-B24A-8AEC-05D656EB3BA0}"/>
              </a:ext>
            </a:extLst>
          </p:cNvPr>
          <p:cNvSpPr>
            <a:spLocks noGrp="1"/>
          </p:cNvSpPr>
          <p:nvPr>
            <p:ph sz="half" idx="1"/>
          </p:nvPr>
        </p:nvSpPr>
        <p:spPr>
          <a:xfrm>
            <a:off x="762000" y="2284267"/>
            <a:ext cx="5232400" cy="1478036"/>
          </a:xfrm>
        </p:spPr>
        <p:txBody>
          <a:bodyPr>
            <a:noAutofit/>
          </a:bodyPr>
          <a:lstStyle>
            <a:lvl1pPr>
              <a:defRPr sz="20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a:extLst>
              <a:ext uri="{FF2B5EF4-FFF2-40B4-BE49-F238E27FC236}">
                <a16:creationId xmlns:a16="http://schemas.microsoft.com/office/drawing/2014/main" id="{32DDFAD5-F047-3041-8386-E66D01BC1132}"/>
              </a:ext>
            </a:extLst>
          </p:cNvPr>
          <p:cNvSpPr>
            <a:spLocks noGrp="1"/>
          </p:cNvSpPr>
          <p:nvPr>
            <p:ph sz="half" idx="10"/>
          </p:nvPr>
        </p:nvSpPr>
        <p:spPr>
          <a:xfrm>
            <a:off x="762000" y="4365771"/>
            <a:ext cx="5232400" cy="1811193"/>
          </a:xfrm>
        </p:spPr>
        <p:txBody>
          <a:bodyPr>
            <a:normAutofit/>
          </a:bodyPr>
          <a:lstStyle>
            <a:lvl1pPr>
              <a:defRPr sz="20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E9C7C1AA-6F23-AA49-9026-A28AE8D9CD1D}"/>
              </a:ext>
            </a:extLst>
          </p:cNvPr>
          <p:cNvSpPr>
            <a:spLocks noGrp="1"/>
          </p:cNvSpPr>
          <p:nvPr>
            <p:ph type="body" sz="quarter" idx="11" hasCustomPrompt="1"/>
          </p:nvPr>
        </p:nvSpPr>
        <p:spPr>
          <a:xfrm>
            <a:off x="762000" y="3906838"/>
            <a:ext cx="5232400" cy="458787"/>
          </a:xfrm>
        </p:spPr>
        <p:txBody>
          <a:bodyPr>
            <a:normAutofit/>
          </a:bodyPr>
          <a:lstStyle>
            <a:lvl1pPr marL="0" indent="0">
              <a:buNone/>
              <a:defRPr sz="2000" b="1">
                <a:solidFill>
                  <a:schemeClr val="accent1"/>
                </a:solidFill>
              </a:defRPr>
            </a:lvl1pPr>
            <a:lvl2pPr>
              <a:defRPr b="1"/>
            </a:lvl2pPr>
            <a:lvl3pPr>
              <a:defRPr b="1"/>
            </a:lvl3pPr>
            <a:lvl4pPr>
              <a:defRPr b="1"/>
            </a:lvl4pPr>
            <a:lvl5pPr>
              <a:defRPr b="1"/>
            </a:lvl5pPr>
          </a:lstStyle>
          <a:p>
            <a:pPr lvl="0"/>
            <a:r>
              <a:rPr lang="en-US" dirty="0"/>
              <a:t>Edit Bulleted List Title 2</a:t>
            </a:r>
          </a:p>
        </p:txBody>
      </p:sp>
      <p:sp>
        <p:nvSpPr>
          <p:cNvPr id="8" name="Text Placeholder 6">
            <a:extLst>
              <a:ext uri="{FF2B5EF4-FFF2-40B4-BE49-F238E27FC236}">
                <a16:creationId xmlns:a16="http://schemas.microsoft.com/office/drawing/2014/main" id="{BD1EAAD0-5A62-CC4B-BC05-BC5CBEDF654C}"/>
              </a:ext>
            </a:extLst>
          </p:cNvPr>
          <p:cNvSpPr>
            <a:spLocks noGrp="1"/>
          </p:cNvSpPr>
          <p:nvPr>
            <p:ph type="body" sz="quarter" idx="12" hasCustomPrompt="1"/>
          </p:nvPr>
        </p:nvSpPr>
        <p:spPr>
          <a:xfrm>
            <a:off x="762000" y="1825481"/>
            <a:ext cx="5232400" cy="458787"/>
          </a:xfrm>
        </p:spPr>
        <p:txBody>
          <a:bodyPr>
            <a:normAutofit/>
          </a:bodyPr>
          <a:lstStyle>
            <a:lvl1pPr marL="0" indent="0">
              <a:buNone/>
              <a:defRPr sz="2000" b="1">
                <a:solidFill>
                  <a:schemeClr val="accent1"/>
                </a:solidFill>
              </a:defRPr>
            </a:lvl1pPr>
            <a:lvl2pPr>
              <a:defRPr b="1"/>
            </a:lvl2pPr>
            <a:lvl3pPr>
              <a:defRPr b="1"/>
            </a:lvl3pPr>
            <a:lvl4pPr>
              <a:defRPr b="1"/>
            </a:lvl4pPr>
            <a:lvl5pPr>
              <a:defRPr b="1"/>
            </a:lvl5pPr>
          </a:lstStyle>
          <a:p>
            <a:pPr lvl="0"/>
            <a:r>
              <a:rPr lang="en-US" dirty="0"/>
              <a:t>Edit Bulleted List Title 1</a:t>
            </a:r>
          </a:p>
        </p:txBody>
      </p:sp>
      <p:sp>
        <p:nvSpPr>
          <p:cNvPr id="9" name="Content Placeholder 2">
            <a:extLst>
              <a:ext uri="{FF2B5EF4-FFF2-40B4-BE49-F238E27FC236}">
                <a16:creationId xmlns:a16="http://schemas.microsoft.com/office/drawing/2014/main" id="{DEBD32F5-35B3-D748-8BC3-8E9E25E502B5}"/>
              </a:ext>
            </a:extLst>
          </p:cNvPr>
          <p:cNvSpPr>
            <a:spLocks noGrp="1"/>
          </p:cNvSpPr>
          <p:nvPr>
            <p:ph sz="half" idx="13"/>
          </p:nvPr>
        </p:nvSpPr>
        <p:spPr>
          <a:xfrm>
            <a:off x="6236853" y="2284122"/>
            <a:ext cx="5156200" cy="1478036"/>
          </a:xfrm>
        </p:spPr>
        <p:txBody>
          <a:bodyPr>
            <a:normAutofit/>
          </a:bodyPr>
          <a:lstStyle>
            <a:lvl1pPr>
              <a:defRPr sz="20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4B267FC4-B2EF-DA47-AA11-5BF6913B6720}"/>
              </a:ext>
            </a:extLst>
          </p:cNvPr>
          <p:cNvSpPr>
            <a:spLocks noGrp="1"/>
          </p:cNvSpPr>
          <p:nvPr>
            <p:ph sz="half" idx="14"/>
          </p:nvPr>
        </p:nvSpPr>
        <p:spPr>
          <a:xfrm>
            <a:off x="6236853" y="4365626"/>
            <a:ext cx="5156200" cy="1811193"/>
          </a:xfrm>
        </p:spPr>
        <p:txBody>
          <a:bodyPr>
            <a:normAutofit/>
          </a:bodyPr>
          <a:lstStyle>
            <a:lvl1pPr>
              <a:defRPr sz="20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603B3A9A-9264-7E49-A031-4581AFA21517}"/>
              </a:ext>
            </a:extLst>
          </p:cNvPr>
          <p:cNvSpPr>
            <a:spLocks noGrp="1"/>
          </p:cNvSpPr>
          <p:nvPr>
            <p:ph type="body" sz="quarter" idx="15" hasCustomPrompt="1"/>
          </p:nvPr>
        </p:nvSpPr>
        <p:spPr>
          <a:xfrm>
            <a:off x="6236853" y="3906694"/>
            <a:ext cx="5156200" cy="458787"/>
          </a:xfrm>
        </p:spPr>
        <p:txBody>
          <a:bodyPr>
            <a:normAutofit/>
          </a:bodyPr>
          <a:lstStyle>
            <a:lvl1pPr marL="0" indent="0">
              <a:buNone/>
              <a:defRPr sz="2000" b="1">
                <a:solidFill>
                  <a:schemeClr val="accent1"/>
                </a:solidFill>
              </a:defRPr>
            </a:lvl1pPr>
            <a:lvl2pPr>
              <a:defRPr b="1"/>
            </a:lvl2pPr>
            <a:lvl3pPr>
              <a:defRPr b="1"/>
            </a:lvl3pPr>
            <a:lvl4pPr>
              <a:defRPr b="1"/>
            </a:lvl4pPr>
            <a:lvl5pPr>
              <a:defRPr b="1"/>
            </a:lvl5pPr>
          </a:lstStyle>
          <a:p>
            <a:pPr lvl="0"/>
            <a:r>
              <a:rPr lang="en-US" dirty="0"/>
              <a:t>Edit Bulleted List Title 4</a:t>
            </a:r>
          </a:p>
        </p:txBody>
      </p:sp>
      <p:sp>
        <p:nvSpPr>
          <p:cNvPr id="13" name="Text Placeholder 6">
            <a:extLst>
              <a:ext uri="{FF2B5EF4-FFF2-40B4-BE49-F238E27FC236}">
                <a16:creationId xmlns:a16="http://schemas.microsoft.com/office/drawing/2014/main" id="{73E58B0F-56D2-8D46-B63E-37D8C16EEDDF}"/>
              </a:ext>
            </a:extLst>
          </p:cNvPr>
          <p:cNvSpPr>
            <a:spLocks noGrp="1"/>
          </p:cNvSpPr>
          <p:nvPr>
            <p:ph type="body" sz="quarter" idx="16" hasCustomPrompt="1"/>
          </p:nvPr>
        </p:nvSpPr>
        <p:spPr>
          <a:xfrm>
            <a:off x="6236853" y="1825336"/>
            <a:ext cx="5156200" cy="458787"/>
          </a:xfrm>
        </p:spPr>
        <p:txBody>
          <a:bodyPr>
            <a:normAutofit/>
          </a:bodyPr>
          <a:lstStyle>
            <a:lvl1pPr marL="0" indent="0">
              <a:buNone/>
              <a:defRPr sz="2000" b="1">
                <a:solidFill>
                  <a:schemeClr val="accent1"/>
                </a:solidFill>
              </a:defRPr>
            </a:lvl1pPr>
            <a:lvl2pPr>
              <a:defRPr b="1"/>
            </a:lvl2pPr>
            <a:lvl3pPr>
              <a:defRPr b="1"/>
            </a:lvl3pPr>
            <a:lvl4pPr>
              <a:defRPr b="1"/>
            </a:lvl4pPr>
            <a:lvl5pPr>
              <a:defRPr b="1"/>
            </a:lvl5pPr>
          </a:lstStyle>
          <a:p>
            <a:pPr lvl="0"/>
            <a:r>
              <a:rPr lang="en-US" dirty="0"/>
              <a:t>Edit Bulleted List Title 3</a:t>
            </a:r>
          </a:p>
        </p:txBody>
      </p:sp>
    </p:spTree>
    <p:extLst>
      <p:ext uri="{BB962C8B-B14F-4D97-AF65-F5344CB8AC3E}">
        <p14:creationId xmlns:p14="http://schemas.microsoft.com/office/powerpoint/2010/main" val="1877488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with Title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26FE5BE-4DA3-0040-85D4-10ED4DE0463A}"/>
              </a:ext>
            </a:extLst>
          </p:cNvPr>
          <p:cNvSpPr>
            <a:spLocks noGrp="1"/>
          </p:cNvSpPr>
          <p:nvPr>
            <p:ph type="body" idx="1"/>
          </p:nvPr>
        </p:nvSpPr>
        <p:spPr>
          <a:xfrm>
            <a:off x="762001" y="1681163"/>
            <a:ext cx="5236633" cy="823912"/>
          </a:xfrm>
        </p:spPr>
        <p:txBody>
          <a:bodyPr anchor="b">
            <a:normAutofit/>
          </a:bodyPr>
          <a:lstStyle>
            <a:lvl1pPr marL="0" indent="0">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DA9CA-B66B-E34F-B1B6-BC9931475CD2}"/>
              </a:ext>
            </a:extLst>
          </p:cNvPr>
          <p:cNvSpPr>
            <a:spLocks noGrp="1"/>
          </p:cNvSpPr>
          <p:nvPr>
            <p:ph sz="half" idx="2"/>
          </p:nvPr>
        </p:nvSpPr>
        <p:spPr>
          <a:xfrm>
            <a:off x="762001" y="2505075"/>
            <a:ext cx="5236633" cy="3684588"/>
          </a:xfrm>
        </p:spPr>
        <p:txBody>
          <a:bodyPr>
            <a:normAutofit/>
          </a:bodyPr>
          <a:lstStyle>
            <a:lvl1pPr>
              <a:defRPr sz="20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E9D562A-BDA8-6946-ADE8-8AD6EF0CF899}"/>
              </a:ext>
            </a:extLst>
          </p:cNvPr>
          <p:cNvSpPr>
            <a:spLocks noGrp="1"/>
          </p:cNvSpPr>
          <p:nvPr>
            <p:ph type="body" sz="quarter" idx="3"/>
          </p:nvPr>
        </p:nvSpPr>
        <p:spPr>
          <a:xfrm>
            <a:off x="6172200" y="1681163"/>
            <a:ext cx="5250869" cy="823912"/>
          </a:xfrm>
        </p:spPr>
        <p:txBody>
          <a:bodyPr anchor="b">
            <a:normAutofit/>
          </a:bodyPr>
          <a:lstStyle>
            <a:lvl1pPr marL="0" indent="0">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15DDEE-EBF8-934D-9120-77750C4EACDC}"/>
              </a:ext>
            </a:extLst>
          </p:cNvPr>
          <p:cNvSpPr>
            <a:spLocks noGrp="1"/>
          </p:cNvSpPr>
          <p:nvPr>
            <p:ph sz="quarter" idx="4"/>
          </p:nvPr>
        </p:nvSpPr>
        <p:spPr>
          <a:xfrm>
            <a:off x="6172200" y="2505075"/>
            <a:ext cx="5250869" cy="3684588"/>
          </a:xfrm>
        </p:spPr>
        <p:txBody>
          <a:bodyPr>
            <a:normAutofit/>
          </a:bodyPr>
          <a:lstStyle>
            <a:lvl1pPr>
              <a:defRPr sz="20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61A12BF7-2D7E-BD40-997F-1E0233E1E2E1}"/>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15758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1099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Navy">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68F591-06BA-094E-829F-34CD10B83CFA}"/>
              </a:ext>
            </a:extLst>
          </p:cNvPr>
          <p:cNvSpPr/>
          <p:nvPr userDrawn="1"/>
        </p:nvSpPr>
        <p:spPr>
          <a:xfrm>
            <a:off x="0" y="5624947"/>
            <a:ext cx="12192000" cy="12330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CC0015E5-05D3-9748-926A-64DD9D886C2B}"/>
              </a:ext>
            </a:extLst>
          </p:cNvPr>
          <p:cNvSpPr>
            <a:spLocks noGrp="1"/>
          </p:cNvSpPr>
          <p:nvPr>
            <p:ph type="title"/>
          </p:nvPr>
        </p:nvSpPr>
        <p:spPr>
          <a:xfrm>
            <a:off x="831851" y="4094024"/>
            <a:ext cx="10515600" cy="1154257"/>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AD1770C-BA65-584A-919E-FFBBDCA8F582}"/>
              </a:ext>
            </a:extLst>
          </p:cNvPr>
          <p:cNvSpPr>
            <a:spLocks noGrp="1"/>
          </p:cNvSpPr>
          <p:nvPr>
            <p:ph type="body" idx="1"/>
          </p:nvPr>
        </p:nvSpPr>
        <p:spPr>
          <a:xfrm>
            <a:off x="831851" y="5275269"/>
            <a:ext cx="10515600" cy="1035483"/>
          </a:xfrm>
        </p:spPr>
        <p:txBody>
          <a:bodyP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567086"/>
      </p:ext>
    </p:extLst>
  </p:cSld>
  <p:clrMapOvr>
    <a:masterClrMapping/>
  </p:clrMapOvr>
  <p:extLst>
    <p:ext uri="{DCECCB84-F9BA-43D5-87BE-67443E8EF086}">
      <p15:sldGuideLst xmlns:p15="http://schemas.microsoft.com/office/powerpoint/2012/main">
        <p15:guide id="1" orient="horz" pos="3312">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6470" y="365126"/>
            <a:ext cx="11139060" cy="59230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52647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a:extLst>
              <a:ext uri="{FF2B5EF4-FFF2-40B4-BE49-F238E27FC236}">
                <a16:creationId xmlns:a16="http://schemas.microsoft.com/office/drawing/2014/main" id="{5BA9AF5F-7624-B741-ABD2-3617BB4EB299}"/>
              </a:ext>
            </a:extLst>
          </p:cNvPr>
          <p:cNvSpPr txBox="1"/>
          <p:nvPr userDrawn="1"/>
        </p:nvSpPr>
        <p:spPr>
          <a:xfrm>
            <a:off x="152400" y="6459142"/>
            <a:ext cx="2299027" cy="246221"/>
          </a:xfrm>
          <a:prstGeom prst="rect">
            <a:avLst/>
          </a:prstGeom>
          <a:noFill/>
        </p:spPr>
        <p:txBody>
          <a:bodyPr wrap="none" rtlCol="0">
            <a:spAutoFit/>
          </a:bodyPr>
          <a:lstStyle/>
          <a:p>
            <a:r>
              <a:rPr lang="en-US" sz="1000" b="1" dirty="0">
                <a:latin typeface="Century Gothic" panose="020B0502020202020204" pitchFamily="34" charset="0"/>
              </a:rPr>
              <a:t>Office/Department/Division Name</a:t>
            </a:r>
          </a:p>
        </p:txBody>
      </p:sp>
      <p:pic>
        <p:nvPicPr>
          <p:cNvPr id="8" name="Picture 7">
            <a:extLst>
              <a:ext uri="{FF2B5EF4-FFF2-40B4-BE49-F238E27FC236}">
                <a16:creationId xmlns:a16="http://schemas.microsoft.com/office/drawing/2014/main" id="{048FEC1C-C809-6F45-8002-9EF2C753E853}"/>
              </a:ext>
            </a:extLst>
          </p:cNvPr>
          <p:cNvPicPr>
            <a:picLocks noChangeAspect="1"/>
          </p:cNvPicPr>
          <p:nvPr userDrawn="1"/>
        </p:nvPicPr>
        <p:blipFill>
          <a:blip r:embed="rId17"/>
          <a:stretch>
            <a:fillRect/>
          </a:stretch>
        </p:blipFill>
        <p:spPr>
          <a:xfrm>
            <a:off x="9402403" y="6459142"/>
            <a:ext cx="2576623" cy="187879"/>
          </a:xfrm>
          <a:prstGeom prst="rect">
            <a:avLst/>
          </a:prstGeom>
        </p:spPr>
      </p:pic>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hdr="0" ftr="0" dt="0"/>
  <p:txStyles>
    <p:titleStyle>
      <a:lvl1pPr algn="l" defTabSz="914400" rtl="0" eaLnBrk="1" latinLnBrk="0" hangingPunct="1">
        <a:lnSpc>
          <a:spcPct val="90000"/>
        </a:lnSpc>
        <a:spcBef>
          <a:spcPct val="0"/>
        </a:spcBef>
        <a:buNone/>
        <a:defRPr sz="3600" b="1" kern="1200">
          <a:solidFill>
            <a:schemeClr val="tx2"/>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Clr>
          <a:schemeClr val="accent1"/>
        </a:buClr>
        <a:buFont typeface="Arial"/>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Clr>
          <a:schemeClr val="accent1"/>
        </a:buClr>
        <a:buFont typeface="Arial"/>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Clr>
          <a:schemeClr val="accent1"/>
        </a:buClr>
        <a:buFont typeface="Arial"/>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Clr>
          <a:schemeClr val="accent1"/>
        </a:buClr>
        <a:buFont typeface="Arial"/>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9078-63A2-2943-BB4D-357D5757B2FF}"/>
              </a:ext>
            </a:extLst>
          </p:cNvPr>
          <p:cNvSpPr>
            <a:spLocks noGrp="1"/>
          </p:cNvSpPr>
          <p:nvPr>
            <p:ph type="ctrTitle"/>
          </p:nvPr>
        </p:nvSpPr>
        <p:spPr/>
        <p:txBody>
          <a:bodyPr>
            <a:normAutofit fontScale="90000"/>
          </a:bodyPr>
          <a:lstStyle/>
          <a:p>
            <a:r>
              <a:rPr lang="en-US" dirty="0"/>
              <a:t>Sparse Augmented Tensor Networks (</a:t>
            </a:r>
            <a:r>
              <a:rPr lang="en-US" dirty="0" err="1"/>
              <a:t>Saten</a:t>
            </a:r>
            <a:r>
              <a:rPr lang="en-US" dirty="0"/>
              <a:t>) for Language Models</a:t>
            </a:r>
          </a:p>
        </p:txBody>
      </p:sp>
      <p:sp>
        <p:nvSpPr>
          <p:cNvPr id="5" name="Text Placeholder 4">
            <a:extLst>
              <a:ext uri="{FF2B5EF4-FFF2-40B4-BE49-F238E27FC236}">
                <a16:creationId xmlns:a16="http://schemas.microsoft.com/office/drawing/2014/main" id="{2C0C5956-C9D6-A747-8667-A6A8E93334EC}"/>
              </a:ext>
            </a:extLst>
          </p:cNvPr>
          <p:cNvSpPr>
            <a:spLocks noGrp="1"/>
          </p:cNvSpPr>
          <p:nvPr>
            <p:ph type="body" sz="quarter" idx="11"/>
          </p:nvPr>
        </p:nvSpPr>
        <p:spPr/>
        <p:txBody>
          <a:bodyPr/>
          <a:lstStyle/>
          <a:p>
            <a:r>
              <a:rPr lang="en-US" dirty="0"/>
              <a:t>Department of Electrical and Computer Engineering</a:t>
            </a:r>
          </a:p>
        </p:txBody>
      </p:sp>
      <p:sp>
        <p:nvSpPr>
          <p:cNvPr id="7" name="Subtitle 6">
            <a:extLst>
              <a:ext uri="{FF2B5EF4-FFF2-40B4-BE49-F238E27FC236}">
                <a16:creationId xmlns:a16="http://schemas.microsoft.com/office/drawing/2014/main" id="{CB1A81A6-E385-7015-C540-411FD7B02BCB}"/>
              </a:ext>
            </a:extLst>
          </p:cNvPr>
          <p:cNvSpPr>
            <a:spLocks noGrp="1"/>
          </p:cNvSpPr>
          <p:nvPr>
            <p:ph type="subTitle" idx="1"/>
          </p:nvPr>
        </p:nvSpPr>
        <p:spPr>
          <a:xfrm>
            <a:off x="423745" y="2778616"/>
            <a:ext cx="11269491" cy="894506"/>
          </a:xfrm>
        </p:spPr>
        <p:txBody>
          <a:bodyPr/>
          <a:lstStyle/>
          <a:p>
            <a:r>
              <a:rPr lang="en-US" dirty="0"/>
              <a:t>Ryan </a:t>
            </a:r>
            <a:r>
              <a:rPr lang="en-US" dirty="0" err="1"/>
              <a:t>Solgi</a:t>
            </a:r>
            <a:endParaRPr lang="en-US" dirty="0"/>
          </a:p>
        </p:txBody>
      </p:sp>
      <p:sp>
        <p:nvSpPr>
          <p:cNvPr id="6" name="Text Placeholder 5">
            <a:extLst>
              <a:ext uri="{FF2B5EF4-FFF2-40B4-BE49-F238E27FC236}">
                <a16:creationId xmlns:a16="http://schemas.microsoft.com/office/drawing/2014/main" id="{183DDCD0-7252-9272-2DA3-C5BA14274F8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12531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94D8-2150-0EE4-3310-AB708864BEFD}"/>
              </a:ext>
            </a:extLst>
          </p:cNvPr>
          <p:cNvSpPr>
            <a:spLocks noGrp="1"/>
          </p:cNvSpPr>
          <p:nvPr>
            <p:ph type="title"/>
          </p:nvPr>
        </p:nvSpPr>
        <p:spPr/>
        <p:txBody>
          <a:bodyPr/>
          <a:lstStyle/>
          <a:p>
            <a:r>
              <a:rPr lang="en-US" dirty="0"/>
              <a:t>Background and Motivation</a:t>
            </a:r>
          </a:p>
        </p:txBody>
      </p:sp>
      <p:sp>
        <p:nvSpPr>
          <p:cNvPr id="3" name="Content Placeholder 2">
            <a:extLst>
              <a:ext uri="{FF2B5EF4-FFF2-40B4-BE49-F238E27FC236}">
                <a16:creationId xmlns:a16="http://schemas.microsoft.com/office/drawing/2014/main" id="{9963BF26-0627-7D34-75EF-DE5AA2522140}"/>
              </a:ext>
            </a:extLst>
          </p:cNvPr>
          <p:cNvSpPr>
            <a:spLocks noGrp="1"/>
          </p:cNvSpPr>
          <p:nvPr>
            <p:ph idx="1"/>
          </p:nvPr>
        </p:nvSpPr>
        <p:spPr>
          <a:xfrm>
            <a:off x="765465" y="1360929"/>
            <a:ext cx="10661069" cy="4821209"/>
          </a:xfrm>
        </p:spPr>
        <p:txBody>
          <a:bodyPr>
            <a:normAutofit fontScale="92500" lnSpcReduction="10000"/>
          </a:bodyPr>
          <a:lstStyle/>
          <a:p>
            <a:pPr marL="0" indent="0">
              <a:buNone/>
            </a:pPr>
            <a:r>
              <a:rPr lang="en-US" sz="2400" dirty="0"/>
              <a:t>P</a:t>
            </a:r>
            <a:r>
              <a:rPr lang="en-US" sz="2400" b="0" i="0" u="none" strike="noStrike" dirty="0">
                <a:effectLst/>
              </a:rPr>
              <a:t>revious works reduced parameters required for fine-tuning of LLMs.</a:t>
            </a:r>
          </a:p>
          <a:p>
            <a:pPr marL="0" indent="0">
              <a:buNone/>
            </a:pPr>
            <a:endParaRPr lang="en-US" sz="2400" b="0" i="0" u="none" strike="noStrike" dirty="0">
              <a:effectLst/>
            </a:endParaRPr>
          </a:p>
          <a:p>
            <a:pPr marL="0" indent="0">
              <a:lnSpc>
                <a:spcPct val="120000"/>
              </a:lnSpc>
              <a:buNone/>
            </a:pPr>
            <a:r>
              <a:rPr lang="en-US" sz="2400" dirty="0"/>
              <a:t>P</a:t>
            </a:r>
            <a:r>
              <a:rPr lang="en-US" sz="2400" b="0" i="0" u="none" strike="noStrike" dirty="0">
                <a:effectLst/>
              </a:rPr>
              <a:t>ost fine-tuning compression using low-rank tensorization has not been successfully reported.</a:t>
            </a:r>
          </a:p>
          <a:p>
            <a:pPr marL="0" indent="0">
              <a:buNone/>
            </a:pPr>
            <a:endParaRPr lang="en-US" sz="2400" b="0" i="0" u="none" strike="noStrike" dirty="0">
              <a:effectLst/>
            </a:endParaRPr>
          </a:p>
          <a:p>
            <a:pPr marL="0" indent="0">
              <a:buNone/>
            </a:pPr>
            <a:r>
              <a:rPr lang="en-US" sz="2400" b="1" dirty="0">
                <a:highlight>
                  <a:srgbClr val="FFFFFF"/>
                </a:highlight>
              </a:rPr>
              <a:t>Challenges:</a:t>
            </a:r>
          </a:p>
          <a:p>
            <a:pPr marL="0" indent="0">
              <a:buNone/>
            </a:pPr>
            <a:r>
              <a:rPr lang="en-US" sz="2400" b="0" i="0" u="none" strike="noStrike" dirty="0">
                <a:effectLst/>
                <a:highlight>
                  <a:srgbClr val="FFFFFF"/>
                </a:highlight>
              </a:rPr>
              <a:t>1- Pre-trained parameters may not exhibit a low-rank structure.</a:t>
            </a:r>
          </a:p>
          <a:p>
            <a:pPr marL="0" indent="0">
              <a:buNone/>
            </a:pPr>
            <a:r>
              <a:rPr lang="en-US" sz="2400" b="0" i="0" u="none" strike="noStrike" dirty="0">
                <a:effectLst/>
                <a:highlight>
                  <a:srgbClr val="FFFFFF"/>
                </a:highlight>
              </a:rPr>
              <a:t>2- Lack of access to pre-trained data to fully retrain low-rank parameters.</a:t>
            </a:r>
          </a:p>
          <a:p>
            <a:pPr marL="0" indent="0">
              <a:lnSpc>
                <a:spcPct val="120000"/>
              </a:lnSpc>
              <a:buNone/>
            </a:pPr>
            <a:endParaRPr lang="en-US" sz="2400" b="0" i="0" u="none" strike="noStrike" dirty="0">
              <a:effectLst/>
              <a:highlight>
                <a:srgbClr val="FFFFFF"/>
              </a:highlight>
            </a:endParaRPr>
          </a:p>
          <a:p>
            <a:pPr marL="0" indent="0">
              <a:lnSpc>
                <a:spcPct val="120000"/>
              </a:lnSpc>
              <a:buNone/>
            </a:pPr>
            <a:r>
              <a:rPr lang="en-US" sz="2400" dirty="0">
                <a:highlight>
                  <a:srgbClr val="FFFFFF"/>
                </a:highlight>
              </a:rPr>
              <a:t>We study how to </a:t>
            </a:r>
            <a:r>
              <a:rPr lang="en-US" sz="2400" i="0" u="none" strike="noStrike" dirty="0">
                <a:effectLst/>
                <a:highlight>
                  <a:srgbClr val="FFFFFF"/>
                </a:highlight>
              </a:rPr>
              <a:t>tensorize fine-tuned models without significant accuracy loss.</a:t>
            </a:r>
            <a:endParaRPr lang="en-US" sz="2400" dirty="0"/>
          </a:p>
        </p:txBody>
      </p:sp>
    </p:spTree>
    <p:extLst>
      <p:ext uri="{BB962C8B-B14F-4D97-AF65-F5344CB8AC3E}">
        <p14:creationId xmlns:p14="http://schemas.microsoft.com/office/powerpoint/2010/main" val="3862293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7962-B57E-D349-3A6F-E7A1BBAB3B5F}"/>
              </a:ext>
            </a:extLst>
          </p:cNvPr>
          <p:cNvSpPr>
            <a:spLocks noGrp="1"/>
          </p:cNvSpPr>
          <p:nvPr>
            <p:ph type="title"/>
          </p:nvPr>
        </p:nvSpPr>
        <p:spPr/>
        <p:txBody>
          <a:bodyPr/>
          <a:lstStyle/>
          <a:p>
            <a:r>
              <a:rPr lang="en-US" dirty="0"/>
              <a:t>Method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9229E9C-3C0C-1F04-8E9F-E757609E9179}"/>
                  </a:ext>
                </a:extLst>
              </p:cNvPr>
              <p:cNvSpPr>
                <a:spLocks noGrp="1"/>
              </p:cNvSpPr>
              <p:nvPr>
                <p:ph idx="1"/>
              </p:nvPr>
            </p:nvSpPr>
            <p:spPr>
              <a:xfrm>
                <a:off x="2647302" y="1806209"/>
                <a:ext cx="7015501" cy="2714156"/>
              </a:xfrm>
            </p:spPr>
            <p:txBody>
              <a:bodyPr>
                <a:normAutofit fontScale="92500" lnSpcReduction="20000"/>
              </a:bodyPr>
              <a:lstStyle/>
              <a:p>
                <a:pPr marL="0" indent="0" algn="ctr">
                  <a:buNone/>
                </a:pPr>
                <a:endParaRPr lang="en-US" b="0" dirty="0"/>
              </a:p>
              <a:p>
                <a:pPr marL="0" indent="0" algn="ctr">
                  <a:buNone/>
                </a:pPr>
                <a:endParaRPr lang="en-US" b="0" dirty="0"/>
              </a:p>
              <a:p>
                <a:pPr marL="0" indent="0" algn="ctr">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𝑇</m:t>
                          </m:r>
                        </m:sup>
                      </m:sSup>
                      <m:r>
                        <a:rPr lang="en-US" b="1" i="1" smtClean="0">
                          <a:latin typeface="Cambria Math" panose="02040503050406030204" pitchFamily="18" charset="0"/>
                        </a:rPr>
                        <m:t>𝒙</m:t>
                      </m:r>
                    </m:oMath>
                  </m:oMathPara>
                </a14:m>
                <a:endParaRPr lang="en-US" b="1" dirty="0"/>
              </a:p>
              <a:p>
                <a:pPr marL="0" indent="0" algn="ctr">
                  <a:buNone/>
                </a:pPr>
                <a:endParaRPr lang="en-US" b="0" dirty="0"/>
              </a:p>
              <a:p>
                <a:pPr marL="0" indent="0" algn="ctr">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0" smtClean="0">
                              <a:latin typeface="Cambria Math" panose="02040503050406030204" pitchFamily="18" charset="0"/>
                            </a:rPr>
                            <m:t>(</m:t>
                          </m:r>
                          <m:r>
                            <m:rPr>
                              <m:sty m:val="p"/>
                            </m:rPr>
                            <a:rPr lang="en-US" b="0" i="0" smtClean="0">
                              <a:latin typeface="Cambria Math" panose="02040503050406030204" pitchFamily="18" charset="0"/>
                            </a:rPr>
                            <m:t>E</m:t>
                          </m:r>
                          <m:r>
                            <a:rPr lang="en-US" b="0" i="0"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𝒢</m:t>
                              </m:r>
                            </m:e>
                            <m:sub>
                              <m:r>
                                <a:rPr lang="en-US" b="0" i="0"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𝒢</m:t>
                              </m:r>
                            </m:e>
                            <m:sub>
                              <m:r>
                                <a:rPr lang="en-US" b="0" i="0" smtClean="0">
                                  <a:latin typeface="Cambria Math" panose="02040503050406030204" pitchFamily="18" charset="0"/>
                                  <a:ea typeface="Cambria Math" panose="02040503050406030204" pitchFamily="18" charset="0"/>
                                </a:rPr>
                                <m:t>2</m:t>
                              </m:r>
                            </m:sub>
                          </m:sSub>
                          <m:r>
                            <a:rPr lang="en-US" b="0" i="0"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𝒢</m:t>
                              </m:r>
                            </m:e>
                            <m:sub>
                              <m:r>
                                <m:rPr>
                                  <m:sty m:val="p"/>
                                </m:rPr>
                                <a:rPr lang="en-US" b="0" i="0" smtClean="0">
                                  <a:latin typeface="Cambria Math" panose="02040503050406030204" pitchFamily="18" charset="0"/>
                                  <a:ea typeface="Cambria Math" panose="02040503050406030204" pitchFamily="18" charset="0"/>
                                </a:rPr>
                                <m:t>d</m:t>
                              </m:r>
                            </m:sub>
                          </m:sSub>
                          <m:r>
                            <a:rPr lang="en-US" b="0" i="0" smtClean="0">
                              <a:latin typeface="Cambria Math" panose="02040503050406030204" pitchFamily="18" charset="0"/>
                            </a:rPr>
                            <m:t>)</m:t>
                          </m:r>
                        </m:e>
                        <m:sup>
                          <m:r>
                            <a:rPr lang="en-US" b="0" i="1" smtClean="0">
                              <a:latin typeface="Cambria Math" panose="02040503050406030204" pitchFamily="18" charset="0"/>
                            </a:rPr>
                            <m:t>𝑇</m:t>
                          </m:r>
                        </m:sup>
                      </m:sSup>
                      <m:r>
                        <a:rPr lang="en-US" b="1" i="1" smtClean="0">
                          <a:latin typeface="Cambria Math" panose="02040503050406030204" pitchFamily="18" charset="0"/>
                        </a:rPr>
                        <m:t>𝒙</m:t>
                      </m:r>
                    </m:oMath>
                  </m:oMathPara>
                </a14:m>
                <a:endParaRPr lang="en-US" b="0" dirty="0"/>
              </a:p>
              <a:p>
                <a:pPr marL="0" indent="0" algn="ctr">
                  <a:buNone/>
                </a:pPr>
                <a:endParaRPr lang="en-US" b="0" dirty="0"/>
              </a:p>
              <a:p>
                <a:pPr marL="0" indent="0" algn="ctr">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𝑇</m:t>
                          </m:r>
                        </m:sup>
                      </m:sSup>
                      <m:r>
                        <a:rPr lang="en-US" b="1" i="1" smtClean="0">
                          <a:latin typeface="Cambria Math" panose="02040503050406030204" pitchFamily="18" charset="0"/>
                        </a:rPr>
                        <m:t>𝒙</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𝜒</m:t>
                      </m:r>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𝒢</m:t>
                          </m:r>
                        </m:e>
                        <m:sub>
                          <m:r>
                            <a:rPr lang="en-US" b="0" i="0"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𝒢</m:t>
                          </m:r>
                        </m:e>
                        <m:sub>
                          <m:r>
                            <a:rPr lang="en-US" b="0" i="0"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𝒢</m:t>
                          </m:r>
                        </m:e>
                        <m:sub>
                          <m:r>
                            <m:rPr>
                              <m:sty m:val="p"/>
                            </m:rPr>
                            <a:rPr lang="en-US" b="0" i="0" smtClean="0">
                              <a:latin typeface="Cambria Math" panose="02040503050406030204" pitchFamily="18" charset="0"/>
                              <a:ea typeface="Cambria Math" panose="02040503050406030204" pitchFamily="18" charset="0"/>
                            </a:rPr>
                            <m:t>d</m:t>
                          </m:r>
                        </m:sub>
                      </m:sSub>
                      <m:r>
                        <a:rPr lang="en-US" b="0" i="1" smtClean="0">
                          <a:latin typeface="Cambria Math" panose="02040503050406030204" pitchFamily="18" charset="0"/>
                        </a:rPr>
                        <m:t>})</m:t>
                      </m:r>
                    </m:oMath>
                  </m:oMathPara>
                </a14:m>
                <a:endParaRPr lang="en-US" b="0" dirty="0"/>
              </a:p>
              <a:p>
                <a:endParaRPr lang="en-US" b="0" dirty="0"/>
              </a:p>
              <a:p>
                <a:endParaRPr lang="en-US" dirty="0"/>
              </a:p>
            </p:txBody>
          </p:sp>
        </mc:Choice>
        <mc:Fallback>
          <p:sp>
            <p:nvSpPr>
              <p:cNvPr id="3" name="Content Placeholder 2">
                <a:extLst>
                  <a:ext uri="{FF2B5EF4-FFF2-40B4-BE49-F238E27FC236}">
                    <a16:creationId xmlns:a16="http://schemas.microsoft.com/office/drawing/2014/main" id="{E9229E9C-3C0C-1F04-8E9F-E757609E9179}"/>
                  </a:ext>
                </a:extLst>
              </p:cNvPr>
              <p:cNvSpPr>
                <a:spLocks noGrp="1" noRot="1" noChangeAspect="1" noMove="1" noResize="1" noEditPoints="1" noAdjustHandles="1" noChangeArrowheads="1" noChangeShapeType="1" noTextEdit="1"/>
              </p:cNvSpPr>
              <p:nvPr>
                <p:ph idx="1"/>
              </p:nvPr>
            </p:nvSpPr>
            <p:spPr>
              <a:xfrm>
                <a:off x="2647302" y="1806209"/>
                <a:ext cx="7015501" cy="2714156"/>
              </a:xfrm>
              <a:blipFill>
                <a:blip r:embed="rId2"/>
                <a:stretch>
                  <a:fillRect b="-13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643A5DD-8AE2-8013-D69A-6F520EA24A64}"/>
                  </a:ext>
                </a:extLst>
              </p:cNvPr>
              <p:cNvSpPr txBox="1"/>
              <p:nvPr/>
            </p:nvSpPr>
            <p:spPr>
              <a:xfrm>
                <a:off x="644577" y="1299192"/>
                <a:ext cx="11020953" cy="965649"/>
              </a:xfrm>
              <a:prstGeom prst="rect">
                <a:avLst/>
              </a:prstGeom>
              <a:noFill/>
            </p:spPr>
            <p:txBody>
              <a:bodyPr wrap="square">
                <a:spAutoFit/>
              </a:bodyPr>
              <a:lstStyle/>
              <a:p>
                <a:r>
                  <a:rPr lang="en-US" sz="2800" dirty="0"/>
                  <a:t>The main idea is to add sparse error to tensor-train (TT): </a:t>
                </a:r>
                <a:r>
                  <a:rPr lang="en-US" sz="2800" i="1" dirty="0">
                    <a:latin typeface="Cambria Math" panose="02040503050406030204" pitchFamily="18" charset="0"/>
                  </a:rPr>
                  <a:t> </a:t>
                </a:r>
              </a:p>
              <a:p>
                <a14:m>
                  <m:oMath xmlns:m="http://schemas.openxmlformats.org/officeDocument/2006/math">
                    <m:r>
                      <a:rPr lang="en-US" sz="2800" i="1" smtClean="0">
                        <a:latin typeface="Cambria Math" panose="02040503050406030204" pitchFamily="18" charset="0"/>
                      </a:rPr>
                      <m:t>𝑊</m:t>
                    </m:r>
                    <m:r>
                      <a:rPr lang="en-US" sz="2800" i="1" smtClean="0">
                        <a:latin typeface="Cambria Math" panose="02040503050406030204" pitchFamily="18" charset="0"/>
                      </a:rPr>
                      <m:t>=</m:t>
                    </m:r>
                    <m:r>
                      <a:rPr lang="en-US" sz="2800" i="1" smtClean="0">
                        <a:latin typeface="Cambria Math" panose="02040503050406030204" pitchFamily="18" charset="0"/>
                      </a:rPr>
                      <m:t>𝐸</m:t>
                    </m:r>
                    <m:r>
                      <a:rPr lang="en-US" sz="2800" i="1" smtClean="0">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𝑊</m:t>
                        </m:r>
                      </m:e>
                    </m:acc>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𝑊</m:t>
                        </m:r>
                      </m:e>
                    </m:acc>
                    <m:r>
                      <a:rPr lang="en-US" sz="2800" i="1">
                        <a:latin typeface="Cambria Math" panose="02040503050406030204" pitchFamily="18" charset="0"/>
                      </a:rPr>
                      <m:t>=</m:t>
                    </m:r>
                    <m:r>
                      <a:rPr lang="en-US" sz="2800" i="1">
                        <a:latin typeface="Cambria Math" panose="02040503050406030204" pitchFamily="18" charset="0"/>
                      </a:rPr>
                      <m:t>𝑇</m:t>
                    </m:r>
                    <m:sSub>
                      <m:sSubPr>
                        <m:ctrlPr>
                          <a:rPr lang="en-US" sz="2800" i="1">
                            <a:latin typeface="Cambria Math" panose="02040503050406030204" pitchFamily="18" charset="0"/>
                          </a:rPr>
                        </m:ctrlPr>
                      </m:sSubPr>
                      <m:e>
                        <m:r>
                          <a:rPr lang="en-US" sz="2800" i="1">
                            <a:latin typeface="Cambria Math" panose="02040503050406030204" pitchFamily="18" charset="0"/>
                          </a:rPr>
                          <m:t>𝑇</m:t>
                        </m:r>
                      </m:e>
                      <m:sub>
                        <m:r>
                          <a:rPr lang="en-US" sz="2800" i="1">
                            <a:latin typeface="Cambria Math" panose="02040503050406030204" pitchFamily="18" charset="0"/>
                          </a:rPr>
                          <m:t>𝑟</m:t>
                        </m:r>
                      </m:sub>
                    </m:sSub>
                    <m:r>
                      <a:rPr lang="en-US" sz="2800" i="1">
                        <a:latin typeface="Cambria Math" panose="02040503050406030204" pitchFamily="18" charset="0"/>
                      </a:rPr>
                      <m:t>(</m:t>
                    </m:r>
                    <m:r>
                      <a:rPr lang="en-US" sz="2800" i="1">
                        <a:latin typeface="Cambria Math" panose="02040503050406030204" pitchFamily="18" charset="0"/>
                      </a:rPr>
                      <m:t>𝑊</m:t>
                    </m:r>
                    <m:r>
                      <a:rPr lang="en-US" sz="2800" i="1">
                        <a:latin typeface="Cambria Math" panose="02040503050406030204" pitchFamily="18" charset="0"/>
                      </a:rPr>
                      <m:t>)</m:t>
                    </m:r>
                  </m:oMath>
                </a14:m>
                <a:r>
                  <a:rPr lang="en-US" sz="2800" dirty="0"/>
                  <a:t>.</a:t>
                </a:r>
              </a:p>
            </p:txBody>
          </p:sp>
        </mc:Choice>
        <mc:Fallback>
          <p:sp>
            <p:nvSpPr>
              <p:cNvPr id="6" name="TextBox 5">
                <a:extLst>
                  <a:ext uri="{FF2B5EF4-FFF2-40B4-BE49-F238E27FC236}">
                    <a16:creationId xmlns:a16="http://schemas.microsoft.com/office/drawing/2014/main" id="{3643A5DD-8AE2-8013-D69A-6F520EA24A64}"/>
                  </a:ext>
                </a:extLst>
              </p:cNvPr>
              <p:cNvSpPr txBox="1">
                <a:spLocks noRot="1" noChangeAspect="1" noMove="1" noResize="1" noEditPoints="1" noAdjustHandles="1" noChangeArrowheads="1" noChangeShapeType="1" noTextEdit="1"/>
              </p:cNvSpPr>
              <p:nvPr/>
            </p:nvSpPr>
            <p:spPr>
              <a:xfrm>
                <a:off x="644577" y="1299192"/>
                <a:ext cx="11020953" cy="965649"/>
              </a:xfrm>
              <a:prstGeom prst="rect">
                <a:avLst/>
              </a:prstGeom>
              <a:blipFill>
                <a:blip r:embed="rId3"/>
                <a:stretch>
                  <a:fillRect l="-1151" t="-7792" b="-16883"/>
                </a:stretch>
              </a:blipFill>
            </p:spPr>
            <p:txBody>
              <a:bodyPr/>
              <a:lstStyle/>
              <a:p>
                <a:r>
                  <a:rPr lang="en-US">
                    <a:noFill/>
                  </a:rPr>
                  <a:t> </a:t>
                </a:r>
              </a:p>
            </p:txBody>
          </p:sp>
        </mc:Fallback>
      </mc:AlternateContent>
      <p:grpSp>
        <p:nvGrpSpPr>
          <p:cNvPr id="25" name="Group 24">
            <a:extLst>
              <a:ext uri="{FF2B5EF4-FFF2-40B4-BE49-F238E27FC236}">
                <a16:creationId xmlns:a16="http://schemas.microsoft.com/office/drawing/2014/main" id="{DA336935-00DE-8739-85ED-48373E80776E}"/>
              </a:ext>
            </a:extLst>
          </p:cNvPr>
          <p:cNvGrpSpPr/>
          <p:nvPr/>
        </p:nvGrpSpPr>
        <p:grpSpPr>
          <a:xfrm>
            <a:off x="1958837" y="5135086"/>
            <a:ext cx="4480004" cy="1224221"/>
            <a:chOff x="2871497" y="4991255"/>
            <a:chExt cx="4480004" cy="1224221"/>
          </a:xfrm>
        </p:grpSpPr>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60D05025-A318-D18F-5207-2DC1283C1B00}"/>
                    </a:ext>
                  </a:extLst>
                </p:cNvPr>
                <p:cNvSpPr txBox="1"/>
                <p:nvPr/>
              </p:nvSpPr>
              <p:spPr>
                <a:xfrm>
                  <a:off x="6737743" y="5294707"/>
                  <a:ext cx="613758"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oMath>
                    </m:oMathPara>
                  </a14:m>
                  <a:endParaRPr lang="en-US" dirty="0"/>
                </a:p>
              </p:txBody>
            </p:sp>
          </mc:Choice>
          <mc:Fallback>
            <p:sp>
              <p:nvSpPr>
                <p:cNvPr id="17" name="TextBox 16">
                  <a:extLst>
                    <a:ext uri="{FF2B5EF4-FFF2-40B4-BE49-F238E27FC236}">
                      <a16:creationId xmlns:a16="http://schemas.microsoft.com/office/drawing/2014/main" id="{60D05025-A318-D18F-5207-2DC1283C1B00}"/>
                    </a:ext>
                  </a:extLst>
                </p:cNvPr>
                <p:cNvSpPr txBox="1">
                  <a:spLocks noRot="1" noChangeAspect="1" noMove="1" noResize="1" noEditPoints="1" noAdjustHandles="1" noChangeArrowheads="1" noChangeShapeType="1" noTextEdit="1"/>
                </p:cNvSpPr>
                <p:nvPr/>
              </p:nvSpPr>
              <p:spPr>
                <a:xfrm>
                  <a:off x="6737743" y="5294707"/>
                  <a:ext cx="613758" cy="523220"/>
                </a:xfrm>
                <a:prstGeom prst="rect">
                  <a:avLst/>
                </a:prstGeom>
                <a:blipFill>
                  <a:blip r:embed="rId4"/>
                  <a:stretch>
                    <a:fillRect/>
                  </a:stretch>
                </a:blipFill>
              </p:spPr>
              <p:txBody>
                <a:bodyPr/>
                <a:lstStyle/>
                <a:p>
                  <a:r>
                    <a:rPr lang="en-US">
                      <a:noFill/>
                    </a:rPr>
                    <a:t> </a:t>
                  </a:r>
                </a:p>
              </p:txBody>
            </p:sp>
          </mc:Fallback>
        </mc:AlternateContent>
        <p:grpSp>
          <p:nvGrpSpPr>
            <p:cNvPr id="24" name="Group 23">
              <a:extLst>
                <a:ext uri="{FF2B5EF4-FFF2-40B4-BE49-F238E27FC236}">
                  <a16:creationId xmlns:a16="http://schemas.microsoft.com/office/drawing/2014/main" id="{2A34ADD1-B613-EB95-CE92-A108A1CC7122}"/>
                </a:ext>
              </a:extLst>
            </p:cNvPr>
            <p:cNvGrpSpPr/>
            <p:nvPr/>
          </p:nvGrpSpPr>
          <p:grpSpPr>
            <a:xfrm>
              <a:off x="3697252" y="4991255"/>
              <a:ext cx="2829895" cy="1224221"/>
              <a:chOff x="3933110" y="4974467"/>
              <a:chExt cx="2829895" cy="1224221"/>
            </a:xfrm>
          </p:grpSpPr>
          <p:grpSp>
            <p:nvGrpSpPr>
              <p:cNvPr id="10" name="Group 9">
                <a:extLst>
                  <a:ext uri="{FF2B5EF4-FFF2-40B4-BE49-F238E27FC236}">
                    <a16:creationId xmlns:a16="http://schemas.microsoft.com/office/drawing/2014/main" id="{22F44A29-D794-0665-A96E-9D8208FB9EE5}"/>
                  </a:ext>
                </a:extLst>
              </p:cNvPr>
              <p:cNvGrpSpPr/>
              <p:nvPr/>
            </p:nvGrpSpPr>
            <p:grpSpPr>
              <a:xfrm>
                <a:off x="5482104" y="4974467"/>
                <a:ext cx="1280901" cy="1224221"/>
                <a:chOff x="878446" y="4146772"/>
                <a:chExt cx="1636294" cy="1395664"/>
              </a:xfrm>
            </p:grpSpPr>
            <p:sp>
              <p:nvSpPr>
                <p:cNvPr id="8" name="Rectangle 7">
                  <a:extLst>
                    <a:ext uri="{FF2B5EF4-FFF2-40B4-BE49-F238E27FC236}">
                      <a16:creationId xmlns:a16="http://schemas.microsoft.com/office/drawing/2014/main" id="{D61BBE11-B4C0-88E8-1B6A-1F599BB46BDC}"/>
                    </a:ext>
                  </a:extLst>
                </p:cNvPr>
                <p:cNvSpPr/>
                <p:nvPr/>
              </p:nvSpPr>
              <p:spPr>
                <a:xfrm>
                  <a:off x="878446" y="4146772"/>
                  <a:ext cx="1636294" cy="1395664"/>
                </a:xfrm>
                <a:prstGeom prst="rect">
                  <a:avLst/>
                </a:prstGeom>
                <a:pattFill prst="pct90">
                  <a:fgClr>
                    <a:schemeClr val="bg1"/>
                  </a:fgClr>
                  <a:bgClr>
                    <a:schemeClr val="tx1"/>
                  </a:bgClr>
                </a:patt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6A997E2-9C99-CF45-5ABF-E80BA7BAC947}"/>
                        </a:ext>
                      </a:extLst>
                    </p:cNvPr>
                    <p:cNvSpPr txBox="1"/>
                    <p:nvPr/>
                  </p:nvSpPr>
                  <p:spPr>
                    <a:xfrm>
                      <a:off x="1304569" y="4590364"/>
                      <a:ext cx="784049" cy="52631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𝐸</m:t>
                            </m:r>
                          </m:oMath>
                        </m:oMathPara>
                      </a14:m>
                      <a:endParaRPr lang="en-US" sz="2400" dirty="0"/>
                    </a:p>
                  </p:txBody>
                </p:sp>
              </mc:Choice>
              <mc:Fallback>
                <p:sp>
                  <p:nvSpPr>
                    <p:cNvPr id="9" name="TextBox 8">
                      <a:extLst>
                        <a:ext uri="{FF2B5EF4-FFF2-40B4-BE49-F238E27FC236}">
                          <a16:creationId xmlns:a16="http://schemas.microsoft.com/office/drawing/2014/main" id="{66A997E2-9C99-CF45-5ABF-E80BA7BAC947}"/>
                        </a:ext>
                      </a:extLst>
                    </p:cNvPr>
                    <p:cNvSpPr txBox="1">
                      <a:spLocks noRot="1" noChangeAspect="1" noMove="1" noResize="1" noEditPoints="1" noAdjustHandles="1" noChangeArrowheads="1" noChangeShapeType="1" noTextEdit="1"/>
                    </p:cNvSpPr>
                    <p:nvPr/>
                  </p:nvSpPr>
                  <p:spPr>
                    <a:xfrm>
                      <a:off x="1304569" y="4590364"/>
                      <a:ext cx="784049" cy="526318"/>
                    </a:xfrm>
                    <a:prstGeom prst="rect">
                      <a:avLst/>
                    </a:prstGeom>
                    <a:blipFill>
                      <a:blip r:embed="rId5"/>
                      <a:stretch>
                        <a:fillRect/>
                      </a:stretch>
                    </a:blipFill>
                  </p:spPr>
                  <p:txBody>
                    <a:bodyPr/>
                    <a:lstStyle/>
                    <a:p>
                      <a:r>
                        <a:rPr lang="en-US">
                          <a:noFill/>
                        </a:rPr>
                        <a:t> </a:t>
                      </a:r>
                    </a:p>
                  </p:txBody>
                </p:sp>
              </mc:Fallback>
            </mc:AlternateContent>
          </p:grpSp>
          <p:grpSp>
            <p:nvGrpSpPr>
              <p:cNvPr id="20" name="Group 19">
                <a:extLst>
                  <a:ext uri="{FF2B5EF4-FFF2-40B4-BE49-F238E27FC236}">
                    <a16:creationId xmlns:a16="http://schemas.microsoft.com/office/drawing/2014/main" id="{8ECCD91E-AB7C-F64A-B5EC-1A0C9139FFD8}"/>
                  </a:ext>
                </a:extLst>
              </p:cNvPr>
              <p:cNvGrpSpPr/>
              <p:nvPr/>
            </p:nvGrpSpPr>
            <p:grpSpPr>
              <a:xfrm>
                <a:off x="3933110" y="5431117"/>
                <a:ext cx="1411705" cy="369332"/>
                <a:chOff x="2417890" y="5415983"/>
                <a:chExt cx="1411705" cy="369332"/>
              </a:xfrm>
            </p:grpSpPr>
            <p:sp>
              <p:nvSpPr>
                <p:cNvPr id="18" name="Rectangle 17">
                  <a:extLst>
                    <a:ext uri="{FF2B5EF4-FFF2-40B4-BE49-F238E27FC236}">
                      <a16:creationId xmlns:a16="http://schemas.microsoft.com/office/drawing/2014/main" id="{9F7202BD-91B9-7E8E-8D26-062444EF2CA3}"/>
                    </a:ext>
                  </a:extLst>
                </p:cNvPr>
                <p:cNvSpPr/>
                <p:nvPr/>
              </p:nvSpPr>
              <p:spPr>
                <a:xfrm>
                  <a:off x="2417890" y="5465519"/>
                  <a:ext cx="1411705" cy="2274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06FBD873-F891-E9C7-AA3F-7B03B989E39F}"/>
                        </a:ext>
                      </a:extLst>
                    </p:cNvPr>
                    <p:cNvSpPr txBox="1"/>
                    <p:nvPr/>
                  </p:nvSpPr>
                  <p:spPr>
                    <a:xfrm>
                      <a:off x="2849011" y="5415983"/>
                      <a:ext cx="613758"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b="0" i="1" smtClean="0">
                                    <a:solidFill>
                                      <a:schemeClr val="bg1"/>
                                    </a:solidFill>
                                    <a:latin typeface="Cambria Math" panose="02040503050406030204" pitchFamily="18" charset="0"/>
                                  </a:rPr>
                                </m:ctrlPr>
                              </m:sSupPr>
                              <m:e>
                                <m:r>
                                  <a:rPr lang="en-US" b="1" i="1" smtClean="0">
                                    <a:solidFill>
                                      <a:schemeClr val="bg1"/>
                                    </a:solidFill>
                                    <a:latin typeface="Cambria Math" panose="02040503050406030204" pitchFamily="18" charset="0"/>
                                  </a:rPr>
                                  <m:t>𝒙</m:t>
                                </m:r>
                              </m:e>
                              <m:sup>
                                <m:r>
                                  <a:rPr lang="en-US" b="0" i="1" smtClean="0">
                                    <a:solidFill>
                                      <a:schemeClr val="bg1"/>
                                    </a:solidFill>
                                    <a:latin typeface="Cambria Math" panose="02040503050406030204" pitchFamily="18" charset="0"/>
                                  </a:rPr>
                                  <m:t>𝑇</m:t>
                                </m:r>
                              </m:sup>
                            </m:sSup>
                          </m:oMath>
                        </m:oMathPara>
                      </a14:m>
                      <a:endParaRPr lang="en-US" dirty="0">
                        <a:solidFill>
                          <a:schemeClr val="bg1"/>
                        </a:solidFill>
                      </a:endParaRPr>
                    </a:p>
                  </p:txBody>
                </p:sp>
              </mc:Choice>
              <mc:Fallback>
                <p:sp>
                  <p:nvSpPr>
                    <p:cNvPr id="19" name="TextBox 18">
                      <a:extLst>
                        <a:ext uri="{FF2B5EF4-FFF2-40B4-BE49-F238E27FC236}">
                          <a16:creationId xmlns:a16="http://schemas.microsoft.com/office/drawing/2014/main" id="{06FBD873-F891-E9C7-AA3F-7B03B989E39F}"/>
                        </a:ext>
                      </a:extLst>
                    </p:cNvPr>
                    <p:cNvSpPr txBox="1">
                      <a:spLocks noRot="1" noChangeAspect="1" noMove="1" noResize="1" noEditPoints="1" noAdjustHandles="1" noChangeArrowheads="1" noChangeShapeType="1" noTextEdit="1"/>
                    </p:cNvSpPr>
                    <p:nvPr/>
                  </p:nvSpPr>
                  <p:spPr>
                    <a:xfrm>
                      <a:off x="2849011" y="5415983"/>
                      <a:ext cx="613758" cy="369332"/>
                    </a:xfrm>
                    <a:prstGeom prst="rect">
                      <a:avLst/>
                    </a:prstGeom>
                    <a:blipFill>
                      <a:blip r:embed="rId6"/>
                      <a:stretch>
                        <a:fillRect/>
                      </a:stretch>
                    </a:blipFill>
                  </p:spPr>
                  <p:txBody>
                    <a:bodyPr/>
                    <a:lstStyle/>
                    <a:p>
                      <a:r>
                        <a:rPr lang="en-US">
                          <a:noFill/>
                        </a:rPr>
                        <a:t> </a:t>
                      </a:r>
                    </a:p>
                  </p:txBody>
                </p:sp>
              </mc:Fallback>
            </mc:AlternateContent>
          </p:grpSp>
        </p:gr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570E63B7-ED81-2E36-4283-E62A66A694D8}"/>
                    </a:ext>
                  </a:extLst>
                </p:cNvPr>
                <p:cNvSpPr txBox="1"/>
                <p:nvPr/>
              </p:nvSpPr>
              <p:spPr>
                <a:xfrm>
                  <a:off x="2871497" y="5337529"/>
                  <a:ext cx="688466" cy="523220"/>
                </a:xfrm>
                <a:prstGeom prst="rect">
                  <a:avLst/>
                </a:prstGeom>
                <a:noFill/>
              </p:spPr>
              <p:txBody>
                <a:bodyPr wrap="square">
                  <a:spAutoFit/>
                </a:bodyPr>
                <a:lstStyle/>
                <a:p>
                  <a:pPr/>
                  <a14:m>
                    <m:oMath xmlns:m="http://schemas.openxmlformats.org/officeDocument/2006/math">
                      <m:r>
                        <a:rPr lang="en-US" sz="2800" b="1" i="1" smtClean="0">
                          <a:latin typeface="Cambria Math" panose="02040503050406030204" pitchFamily="18" charset="0"/>
                        </a:rPr>
                        <m:t>𝒚</m:t>
                      </m:r>
                    </m:oMath>
                  </a14:m>
                  <a:r>
                    <a:rPr lang="en-US" sz="2800" dirty="0"/>
                    <a:t> =</a:t>
                  </a:r>
                </a:p>
              </p:txBody>
            </p:sp>
          </mc:Choice>
          <mc:Fallback>
            <p:sp>
              <p:nvSpPr>
                <p:cNvPr id="23" name="TextBox 22">
                  <a:extLst>
                    <a:ext uri="{FF2B5EF4-FFF2-40B4-BE49-F238E27FC236}">
                      <a16:creationId xmlns:a16="http://schemas.microsoft.com/office/drawing/2014/main" id="{570E63B7-ED81-2E36-4283-E62A66A694D8}"/>
                    </a:ext>
                  </a:extLst>
                </p:cNvPr>
                <p:cNvSpPr txBox="1">
                  <a:spLocks noRot="1" noChangeAspect="1" noMove="1" noResize="1" noEditPoints="1" noAdjustHandles="1" noChangeArrowheads="1" noChangeShapeType="1" noTextEdit="1"/>
                </p:cNvSpPr>
                <p:nvPr/>
              </p:nvSpPr>
              <p:spPr>
                <a:xfrm>
                  <a:off x="2871497" y="5337529"/>
                  <a:ext cx="688466" cy="523220"/>
                </a:xfrm>
                <a:prstGeom prst="rect">
                  <a:avLst/>
                </a:prstGeom>
                <a:blipFill>
                  <a:blip r:embed="rId7"/>
                  <a:stretch>
                    <a:fillRect l="-5455" t="-11905" r="-14545" b="-30952"/>
                  </a:stretch>
                </a:blipFill>
              </p:spPr>
              <p:txBody>
                <a:bodyPr/>
                <a:lstStyle/>
                <a:p>
                  <a:r>
                    <a:rPr lang="en-US">
                      <a:noFill/>
                    </a:rPr>
                    <a:t> </a:t>
                  </a:r>
                </a:p>
              </p:txBody>
            </p:sp>
          </mc:Fallback>
        </mc:AlternateContent>
      </p:grpSp>
      <p:pic>
        <p:nvPicPr>
          <p:cNvPr id="28" name="Picture 27">
            <a:extLst>
              <a:ext uri="{FF2B5EF4-FFF2-40B4-BE49-F238E27FC236}">
                <a16:creationId xmlns:a16="http://schemas.microsoft.com/office/drawing/2014/main" id="{15C9480B-5610-C7CC-B631-896F7C0C2355}"/>
              </a:ext>
            </a:extLst>
          </p:cNvPr>
          <p:cNvPicPr>
            <a:picLocks noChangeAspect="1"/>
          </p:cNvPicPr>
          <p:nvPr/>
        </p:nvPicPr>
        <p:blipFill>
          <a:blip r:embed="rId8"/>
          <a:stretch>
            <a:fillRect/>
          </a:stretch>
        </p:blipFill>
        <p:spPr>
          <a:xfrm>
            <a:off x="7689204" y="5177763"/>
            <a:ext cx="3559581" cy="783305"/>
          </a:xfrm>
          <a:prstGeom prst="rect">
            <a:avLst/>
          </a:prstGeom>
        </p:spPr>
      </p:pic>
      <p:sp>
        <p:nvSpPr>
          <p:cNvPr id="29" name="Cube 28">
            <a:extLst>
              <a:ext uri="{FF2B5EF4-FFF2-40B4-BE49-F238E27FC236}">
                <a16:creationId xmlns:a16="http://schemas.microsoft.com/office/drawing/2014/main" id="{5C7AEF53-2A79-F8E6-6870-CC6FE513B166}"/>
              </a:ext>
            </a:extLst>
          </p:cNvPr>
          <p:cNvSpPr/>
          <p:nvPr/>
        </p:nvSpPr>
        <p:spPr>
          <a:xfrm>
            <a:off x="6668435" y="5270610"/>
            <a:ext cx="863236" cy="783306"/>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683BCE2D-2DCC-D220-A53C-739B81E16FB3}"/>
                  </a:ext>
                </a:extLst>
              </p:cNvPr>
              <p:cNvSpPr txBox="1"/>
              <p:nvPr/>
            </p:nvSpPr>
            <p:spPr>
              <a:xfrm>
                <a:off x="6633020" y="5539800"/>
                <a:ext cx="73186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𝜒</m:t>
                      </m:r>
                    </m:oMath>
                  </m:oMathPara>
                </a14:m>
                <a:endParaRPr lang="en-US" dirty="0"/>
              </a:p>
            </p:txBody>
          </p:sp>
        </mc:Choice>
        <mc:Fallback>
          <p:sp>
            <p:nvSpPr>
              <p:cNvPr id="30" name="TextBox 29">
                <a:extLst>
                  <a:ext uri="{FF2B5EF4-FFF2-40B4-BE49-F238E27FC236}">
                    <a16:creationId xmlns:a16="http://schemas.microsoft.com/office/drawing/2014/main" id="{683BCE2D-2DCC-D220-A53C-739B81E16FB3}"/>
                  </a:ext>
                </a:extLst>
              </p:cNvPr>
              <p:cNvSpPr txBox="1">
                <a:spLocks noRot="1" noChangeAspect="1" noMove="1" noResize="1" noEditPoints="1" noAdjustHandles="1" noChangeArrowheads="1" noChangeShapeType="1" noTextEdit="1"/>
              </p:cNvSpPr>
              <p:nvPr/>
            </p:nvSpPr>
            <p:spPr>
              <a:xfrm>
                <a:off x="6633020" y="5539800"/>
                <a:ext cx="731865" cy="369332"/>
              </a:xfrm>
              <a:prstGeom prst="rect">
                <a:avLst/>
              </a:prstGeom>
              <a:blipFill>
                <a:blip r:embed="rId9"/>
                <a:stretch>
                  <a:fillRect b="-3333"/>
                </a:stretch>
              </a:blipFill>
            </p:spPr>
            <p:txBody>
              <a:bodyPr/>
              <a:lstStyle/>
              <a:p>
                <a:r>
                  <a:rPr lang="en-US">
                    <a:noFill/>
                  </a:rPr>
                  <a:t> </a:t>
                </a:r>
              </a:p>
            </p:txBody>
          </p:sp>
        </mc:Fallback>
      </mc:AlternateContent>
    </p:spTree>
    <p:extLst>
      <p:ext uri="{BB962C8B-B14F-4D97-AF65-F5344CB8AC3E}">
        <p14:creationId xmlns:p14="http://schemas.microsoft.com/office/powerpoint/2010/main" val="224126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08213-BD12-06DC-28AE-BBF7E0514BB8}"/>
              </a:ext>
            </a:extLst>
          </p:cNvPr>
          <p:cNvSpPr>
            <a:spLocks noGrp="1"/>
          </p:cNvSpPr>
          <p:nvPr>
            <p:ph type="title"/>
          </p:nvPr>
        </p:nvSpPr>
        <p:spPr/>
        <p:txBody>
          <a:bodyPr/>
          <a:lstStyle/>
          <a:p>
            <a:r>
              <a:rPr lang="en-US" dirty="0"/>
              <a:t>Experiment</a:t>
            </a:r>
          </a:p>
        </p:txBody>
      </p:sp>
      <p:sp>
        <p:nvSpPr>
          <p:cNvPr id="3" name="Content Placeholder 2">
            <a:extLst>
              <a:ext uri="{FF2B5EF4-FFF2-40B4-BE49-F238E27FC236}">
                <a16:creationId xmlns:a16="http://schemas.microsoft.com/office/drawing/2014/main" id="{431FFFBC-6304-E68C-BE7C-68C5B2F8F6A4}"/>
              </a:ext>
            </a:extLst>
          </p:cNvPr>
          <p:cNvSpPr>
            <a:spLocks noGrp="1"/>
          </p:cNvSpPr>
          <p:nvPr>
            <p:ph idx="1"/>
          </p:nvPr>
        </p:nvSpPr>
        <p:spPr>
          <a:xfrm>
            <a:off x="765465" y="1408181"/>
            <a:ext cx="10661069" cy="4436027"/>
          </a:xfrm>
        </p:spPr>
        <p:txBody>
          <a:bodyPr>
            <a:normAutofit/>
          </a:bodyPr>
          <a:lstStyle/>
          <a:p>
            <a:r>
              <a:rPr lang="en-US" dirty="0" err="1"/>
              <a:t>DistilBERT</a:t>
            </a:r>
            <a:r>
              <a:rPr lang="en-US" dirty="0"/>
              <a:t> for SST-2 Data set.</a:t>
            </a:r>
          </a:p>
          <a:p>
            <a:endParaRPr lang="en-US" dirty="0"/>
          </a:p>
          <a:p>
            <a:r>
              <a:rPr lang="en-US" dirty="0"/>
              <a:t>Attention, FFN and Pre-Classifier were tensorized via </a:t>
            </a:r>
            <a:r>
              <a:rPr lang="en-US" dirty="0" err="1"/>
              <a:t>Saten</a:t>
            </a:r>
            <a:endParaRPr lang="en-US" dirty="0"/>
          </a:p>
          <a:p>
            <a:endParaRPr lang="en-US" dirty="0"/>
          </a:p>
          <a:p>
            <a:r>
              <a:rPr lang="en-US" dirty="0"/>
              <a:t>The word embedding was compressed using the TT only.</a:t>
            </a:r>
          </a:p>
          <a:p>
            <a:endParaRPr lang="en-US" dirty="0"/>
          </a:p>
          <a:p>
            <a:r>
              <a:rPr lang="en-US" dirty="0"/>
              <a:t>The positional embedding layer, Queries and Keys, and the last classifier were not tensorized.</a:t>
            </a:r>
          </a:p>
          <a:p>
            <a:endParaRPr lang="en-US" dirty="0"/>
          </a:p>
        </p:txBody>
      </p:sp>
    </p:spTree>
    <p:extLst>
      <p:ext uri="{BB962C8B-B14F-4D97-AF65-F5344CB8AC3E}">
        <p14:creationId xmlns:p14="http://schemas.microsoft.com/office/powerpoint/2010/main" val="2380329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555EB-5B1F-87A6-A9BF-5E3AD0F7D729}"/>
              </a:ext>
            </a:extLst>
          </p:cNvPr>
          <p:cNvSpPr>
            <a:spLocks noGrp="1"/>
          </p:cNvSpPr>
          <p:nvPr>
            <p:ph type="title"/>
          </p:nvPr>
        </p:nvSpPr>
        <p:spPr/>
        <p:txBody>
          <a:bodyPr/>
          <a:lstStyle/>
          <a:p>
            <a:r>
              <a:rPr lang="en-US" dirty="0"/>
              <a:t>Results</a:t>
            </a:r>
          </a:p>
        </p:txBody>
      </p:sp>
      <p:graphicFrame>
        <p:nvGraphicFramePr>
          <p:cNvPr id="4" name="Content Placeholder 3">
            <a:extLst>
              <a:ext uri="{FF2B5EF4-FFF2-40B4-BE49-F238E27FC236}">
                <a16:creationId xmlns:a16="http://schemas.microsoft.com/office/drawing/2014/main" id="{0F73F4E3-7DB3-7522-1910-7CE0A292B379}"/>
              </a:ext>
            </a:extLst>
          </p:cNvPr>
          <p:cNvGraphicFramePr>
            <a:graphicFrameLocks noGrp="1"/>
          </p:cNvGraphicFramePr>
          <p:nvPr>
            <p:ph idx="1"/>
            <p:extLst>
              <p:ext uri="{D42A27DB-BD31-4B8C-83A1-F6EECF244321}">
                <p14:modId xmlns:p14="http://schemas.microsoft.com/office/powerpoint/2010/main" val="1890109337"/>
              </p:ext>
            </p:extLst>
          </p:nvPr>
        </p:nvGraphicFramePr>
        <p:xfrm>
          <a:off x="762000" y="1825625"/>
          <a:ext cx="10661650" cy="2225040"/>
        </p:xfrm>
        <a:graphic>
          <a:graphicData uri="http://schemas.openxmlformats.org/drawingml/2006/table">
            <a:tbl>
              <a:tblPr firstRow="1" bandRow="1">
                <a:tableStyleId>{5C22544A-7EE6-4342-B048-85BDC9FD1C3A}</a:tableStyleId>
              </a:tblPr>
              <a:tblGrid>
                <a:gridCol w="2132330">
                  <a:extLst>
                    <a:ext uri="{9D8B030D-6E8A-4147-A177-3AD203B41FA5}">
                      <a16:colId xmlns:a16="http://schemas.microsoft.com/office/drawing/2014/main" val="4093114558"/>
                    </a:ext>
                  </a:extLst>
                </a:gridCol>
                <a:gridCol w="2132330">
                  <a:extLst>
                    <a:ext uri="{9D8B030D-6E8A-4147-A177-3AD203B41FA5}">
                      <a16:colId xmlns:a16="http://schemas.microsoft.com/office/drawing/2014/main" val="403911970"/>
                    </a:ext>
                  </a:extLst>
                </a:gridCol>
                <a:gridCol w="2783215">
                  <a:extLst>
                    <a:ext uri="{9D8B030D-6E8A-4147-A177-3AD203B41FA5}">
                      <a16:colId xmlns:a16="http://schemas.microsoft.com/office/drawing/2014/main" val="1007382908"/>
                    </a:ext>
                  </a:extLst>
                </a:gridCol>
                <a:gridCol w="1499017">
                  <a:extLst>
                    <a:ext uri="{9D8B030D-6E8A-4147-A177-3AD203B41FA5}">
                      <a16:colId xmlns:a16="http://schemas.microsoft.com/office/drawing/2014/main" val="2120324142"/>
                    </a:ext>
                  </a:extLst>
                </a:gridCol>
                <a:gridCol w="2114758">
                  <a:extLst>
                    <a:ext uri="{9D8B030D-6E8A-4147-A177-3AD203B41FA5}">
                      <a16:colId xmlns:a16="http://schemas.microsoft.com/office/drawing/2014/main" val="3329588594"/>
                    </a:ext>
                  </a:extLst>
                </a:gridCol>
              </a:tblGrid>
              <a:tr h="370840">
                <a:tc>
                  <a:txBody>
                    <a:bodyPr/>
                    <a:lstStyle/>
                    <a:p>
                      <a:r>
                        <a:rPr lang="en-US" dirty="0"/>
                        <a:t>Model</a:t>
                      </a:r>
                    </a:p>
                  </a:txBody>
                  <a:tcPr/>
                </a:tc>
                <a:tc>
                  <a:txBody>
                    <a:bodyPr/>
                    <a:lstStyle/>
                    <a:p>
                      <a:r>
                        <a:rPr lang="en-US" dirty="0"/>
                        <a:t>Accuracy (%)</a:t>
                      </a:r>
                    </a:p>
                  </a:txBody>
                  <a:tcPr/>
                </a:tc>
                <a:tc>
                  <a:txBody>
                    <a:bodyPr/>
                    <a:lstStyle/>
                    <a:p>
                      <a:r>
                        <a:rPr lang="en-US" dirty="0"/>
                        <a:t>#Parameters (M)</a:t>
                      </a:r>
                    </a:p>
                  </a:txBody>
                  <a:tcPr/>
                </a:tc>
                <a:tc>
                  <a:txBody>
                    <a:bodyPr/>
                    <a:lstStyle/>
                    <a:p>
                      <a:r>
                        <a:rPr lang="en-US" dirty="0"/>
                        <a:t>#MACs (M)</a:t>
                      </a:r>
                    </a:p>
                  </a:txBody>
                  <a:tcPr/>
                </a:tc>
                <a:tc>
                  <a:txBody>
                    <a:bodyPr/>
                    <a:lstStyle/>
                    <a:p>
                      <a:r>
                        <a:rPr lang="en-US" dirty="0"/>
                        <a:t>#Parameters* (M)</a:t>
                      </a:r>
                    </a:p>
                  </a:txBody>
                  <a:tcPr/>
                </a:tc>
                <a:extLst>
                  <a:ext uri="{0D108BD9-81ED-4DB2-BD59-A6C34878D82A}">
                    <a16:rowId xmlns:a16="http://schemas.microsoft.com/office/drawing/2014/main" val="3626731387"/>
                  </a:ext>
                </a:extLst>
              </a:tr>
              <a:tr h="370840">
                <a:tc>
                  <a:txBody>
                    <a:bodyPr/>
                    <a:lstStyle/>
                    <a:p>
                      <a:r>
                        <a:rPr lang="en-US" dirty="0"/>
                        <a:t>Base</a:t>
                      </a:r>
                    </a:p>
                  </a:txBody>
                  <a:tcPr/>
                </a:tc>
                <a:tc>
                  <a:txBody>
                    <a:bodyPr/>
                    <a:lstStyle/>
                    <a:p>
                      <a:r>
                        <a:rPr lang="en-US" dirty="0"/>
                        <a:t>91.2</a:t>
                      </a:r>
                    </a:p>
                  </a:txBody>
                  <a:tcPr/>
                </a:tc>
                <a:tc>
                  <a:txBody>
                    <a:bodyPr/>
                    <a:lstStyle/>
                    <a:p>
                      <a:r>
                        <a:rPr lang="en-US" dirty="0"/>
                        <a:t>67</a:t>
                      </a:r>
                    </a:p>
                  </a:txBody>
                  <a:tcPr/>
                </a:tc>
                <a:tc>
                  <a:txBody>
                    <a:bodyPr/>
                    <a:lstStyle/>
                    <a:p>
                      <a:r>
                        <a:rPr lang="en-US" dirty="0"/>
                        <a:t>43</a:t>
                      </a:r>
                    </a:p>
                  </a:txBody>
                  <a:tcPr/>
                </a:tc>
                <a:tc>
                  <a:txBody>
                    <a:bodyPr/>
                    <a:lstStyle/>
                    <a:p>
                      <a:r>
                        <a:rPr lang="en-US" dirty="0"/>
                        <a:t>67</a:t>
                      </a:r>
                    </a:p>
                  </a:txBody>
                  <a:tcPr/>
                </a:tc>
                <a:extLst>
                  <a:ext uri="{0D108BD9-81ED-4DB2-BD59-A6C34878D82A}">
                    <a16:rowId xmlns:a16="http://schemas.microsoft.com/office/drawing/2014/main" val="3276206664"/>
                  </a:ext>
                </a:extLst>
              </a:tr>
              <a:tr h="370840">
                <a:tc>
                  <a:txBody>
                    <a:bodyPr/>
                    <a:lstStyle/>
                    <a:p>
                      <a:r>
                        <a:rPr lang="en-US" b="1" dirty="0" err="1"/>
                        <a:t>Saten</a:t>
                      </a:r>
                      <a:endParaRPr lang="en-US" b="1" dirty="0"/>
                    </a:p>
                  </a:txBody>
                  <a:tcPr/>
                </a:tc>
                <a:tc>
                  <a:txBody>
                    <a:bodyPr/>
                    <a:lstStyle/>
                    <a:p>
                      <a:r>
                        <a:rPr lang="en-US" b="0" dirty="0"/>
                        <a:t>90.7</a:t>
                      </a:r>
                    </a:p>
                  </a:txBody>
                  <a:tcPr/>
                </a:tc>
                <a:tc>
                  <a:txBody>
                    <a:bodyPr/>
                    <a:lstStyle/>
                    <a:p>
                      <a:r>
                        <a:rPr lang="en-US" b="0" dirty="0"/>
                        <a:t>34.5</a:t>
                      </a:r>
                    </a:p>
                  </a:txBody>
                  <a:tcPr/>
                </a:tc>
                <a:tc>
                  <a:txBody>
                    <a:bodyPr/>
                    <a:lstStyle/>
                    <a:p>
                      <a:r>
                        <a:rPr lang="en-US" b="0" dirty="0"/>
                        <a:t>25.1</a:t>
                      </a:r>
                    </a:p>
                  </a:txBody>
                  <a:tcPr/>
                </a:tc>
                <a:tc>
                  <a:txBody>
                    <a:bodyPr/>
                    <a:lstStyle/>
                    <a:p>
                      <a:r>
                        <a:rPr lang="en-US" b="0" dirty="0"/>
                        <a:t>34.5+2(4.4)=43.3</a:t>
                      </a:r>
                    </a:p>
                  </a:txBody>
                  <a:tcPr/>
                </a:tc>
                <a:extLst>
                  <a:ext uri="{0D108BD9-81ED-4DB2-BD59-A6C34878D82A}">
                    <a16:rowId xmlns:a16="http://schemas.microsoft.com/office/drawing/2014/main" val="1024364757"/>
                  </a:ext>
                </a:extLst>
              </a:tr>
              <a:tr h="370840">
                <a:tc>
                  <a:txBody>
                    <a:bodyPr/>
                    <a:lstStyle/>
                    <a:p>
                      <a:r>
                        <a:rPr lang="en-US" dirty="0"/>
                        <a:t>LRT </a:t>
                      </a:r>
                    </a:p>
                  </a:txBody>
                  <a:tcPr/>
                </a:tc>
                <a:tc>
                  <a:txBody>
                    <a:bodyPr/>
                    <a:lstStyle/>
                    <a:p>
                      <a:r>
                        <a:rPr lang="en-US" dirty="0"/>
                        <a:t>85.8</a:t>
                      </a:r>
                    </a:p>
                  </a:txBody>
                  <a:tcPr/>
                </a:tc>
                <a:tc>
                  <a:txBody>
                    <a:bodyPr/>
                    <a:lstStyle/>
                    <a:p>
                      <a:r>
                        <a:rPr lang="en-US" dirty="0"/>
                        <a:t>44.3</a:t>
                      </a:r>
                    </a:p>
                  </a:txBody>
                  <a:tcPr/>
                </a:tc>
                <a:tc>
                  <a:txBody>
                    <a:bodyPr/>
                    <a:lstStyle/>
                    <a:p>
                      <a:r>
                        <a:rPr lang="en-US" dirty="0"/>
                        <a:t>35.5</a:t>
                      </a:r>
                    </a:p>
                  </a:txBody>
                  <a:tcPr/>
                </a:tc>
                <a:tc>
                  <a:txBody>
                    <a:bodyPr/>
                    <a:lstStyle/>
                    <a:p>
                      <a:r>
                        <a:rPr lang="en-US" dirty="0"/>
                        <a:t>44.3</a:t>
                      </a:r>
                    </a:p>
                  </a:txBody>
                  <a:tcPr/>
                </a:tc>
                <a:extLst>
                  <a:ext uri="{0D108BD9-81ED-4DB2-BD59-A6C34878D82A}">
                    <a16:rowId xmlns:a16="http://schemas.microsoft.com/office/drawing/2014/main" val="1732719667"/>
                  </a:ext>
                </a:extLst>
              </a:tr>
              <a:tr h="370840">
                <a:tc>
                  <a:txBody>
                    <a:bodyPr/>
                    <a:lstStyle/>
                    <a:p>
                      <a:r>
                        <a:rPr lang="en-US" dirty="0"/>
                        <a:t>Hsu et al. (2022)</a:t>
                      </a:r>
                    </a:p>
                  </a:txBody>
                  <a:tcPr/>
                </a:tc>
                <a:tc>
                  <a:txBody>
                    <a:bodyPr/>
                    <a:lstStyle/>
                    <a:p>
                      <a:r>
                        <a:rPr lang="en-US" dirty="0"/>
                        <a:t>89.0</a:t>
                      </a:r>
                    </a:p>
                  </a:txBody>
                  <a:tcPr/>
                </a:tc>
                <a:tc>
                  <a:txBody>
                    <a:bodyPr/>
                    <a:lstStyle/>
                    <a:p>
                      <a:r>
                        <a:rPr lang="en-US" dirty="0"/>
                        <a:t>46.7</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063813143"/>
                  </a:ext>
                </a:extLst>
              </a:tr>
              <a:tr h="370840">
                <a:tc>
                  <a:txBody>
                    <a:bodyPr/>
                    <a:lstStyle/>
                    <a:p>
                      <a:r>
                        <a:rPr lang="en-US" dirty="0"/>
                        <a:t>Gao et al. (2024)</a:t>
                      </a:r>
                    </a:p>
                  </a:txBody>
                  <a:tcPr/>
                </a:tc>
                <a:tc>
                  <a:txBody>
                    <a:bodyPr/>
                    <a:lstStyle/>
                    <a:p>
                      <a:r>
                        <a:rPr lang="en-US" dirty="0"/>
                        <a:t>90.0</a:t>
                      </a:r>
                    </a:p>
                  </a:txBody>
                  <a:tcPr/>
                </a:tc>
                <a:tc>
                  <a:txBody>
                    <a:bodyPr/>
                    <a:lstStyle/>
                    <a:p>
                      <a:r>
                        <a:rPr lang="en-US" dirty="0"/>
                        <a:t>44.9</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480508250"/>
                  </a:ext>
                </a:extLst>
              </a:tr>
            </a:tbl>
          </a:graphicData>
        </a:graphic>
      </p:graphicFrame>
      <p:graphicFrame>
        <p:nvGraphicFramePr>
          <p:cNvPr id="8" name="Table 7">
            <a:extLst>
              <a:ext uri="{FF2B5EF4-FFF2-40B4-BE49-F238E27FC236}">
                <a16:creationId xmlns:a16="http://schemas.microsoft.com/office/drawing/2014/main" id="{62F04638-6040-E8A5-8F9C-55B72816AAF0}"/>
              </a:ext>
            </a:extLst>
          </p:cNvPr>
          <p:cNvGraphicFramePr>
            <a:graphicFrameLocks noGrp="1"/>
          </p:cNvGraphicFramePr>
          <p:nvPr>
            <p:extLst>
              <p:ext uri="{D42A27DB-BD31-4B8C-83A1-F6EECF244321}">
                <p14:modId xmlns:p14="http://schemas.microsoft.com/office/powerpoint/2010/main" val="208177155"/>
              </p:ext>
            </p:extLst>
          </p:nvPr>
        </p:nvGraphicFramePr>
        <p:xfrm>
          <a:off x="761999" y="5401707"/>
          <a:ext cx="10360704" cy="741680"/>
        </p:xfrm>
        <a:graphic>
          <a:graphicData uri="http://schemas.openxmlformats.org/drawingml/2006/table">
            <a:tbl>
              <a:tblPr firstRow="1" bandRow="1">
                <a:tableStyleId>{5C22544A-7EE6-4342-B048-85BDC9FD1C3A}</a:tableStyleId>
              </a:tblPr>
              <a:tblGrid>
                <a:gridCol w="1906250">
                  <a:extLst>
                    <a:ext uri="{9D8B030D-6E8A-4147-A177-3AD203B41FA5}">
                      <a16:colId xmlns:a16="http://schemas.microsoft.com/office/drawing/2014/main" val="2972284799"/>
                    </a:ext>
                  </a:extLst>
                </a:gridCol>
                <a:gridCol w="3237876">
                  <a:extLst>
                    <a:ext uri="{9D8B030D-6E8A-4147-A177-3AD203B41FA5}">
                      <a16:colId xmlns:a16="http://schemas.microsoft.com/office/drawing/2014/main" val="2042272742"/>
                    </a:ext>
                  </a:extLst>
                </a:gridCol>
                <a:gridCol w="1072296">
                  <a:extLst>
                    <a:ext uri="{9D8B030D-6E8A-4147-A177-3AD203B41FA5}">
                      <a16:colId xmlns:a16="http://schemas.microsoft.com/office/drawing/2014/main" val="1602749312"/>
                    </a:ext>
                  </a:extLst>
                </a:gridCol>
                <a:gridCol w="2072141">
                  <a:extLst>
                    <a:ext uri="{9D8B030D-6E8A-4147-A177-3AD203B41FA5}">
                      <a16:colId xmlns:a16="http://schemas.microsoft.com/office/drawing/2014/main" val="394789747"/>
                    </a:ext>
                  </a:extLst>
                </a:gridCol>
                <a:gridCol w="2072141">
                  <a:extLst>
                    <a:ext uri="{9D8B030D-6E8A-4147-A177-3AD203B41FA5}">
                      <a16:colId xmlns:a16="http://schemas.microsoft.com/office/drawing/2014/main" val="3046616575"/>
                    </a:ext>
                  </a:extLst>
                </a:gridCol>
              </a:tblGrid>
              <a:tr h="370840">
                <a:tc>
                  <a:txBody>
                    <a:bodyPr/>
                    <a:lstStyle/>
                    <a:p>
                      <a:r>
                        <a:rPr lang="en-US" dirty="0"/>
                        <a:t>Total #Parameters</a:t>
                      </a:r>
                    </a:p>
                  </a:txBody>
                  <a:tcPr/>
                </a:tc>
                <a:tc>
                  <a:txBody>
                    <a:bodyPr/>
                    <a:lstStyle/>
                    <a:p>
                      <a:r>
                        <a:rPr lang="en-US" dirty="0"/>
                        <a:t>Low Rank</a:t>
                      </a:r>
                    </a:p>
                  </a:txBody>
                  <a:tcPr/>
                </a:tc>
                <a:tc>
                  <a:txBody>
                    <a:bodyPr/>
                    <a:lstStyle/>
                    <a:p>
                      <a:r>
                        <a:rPr lang="en-US" dirty="0"/>
                        <a:t>Sparse</a:t>
                      </a:r>
                    </a:p>
                  </a:txBody>
                  <a:tcPr/>
                </a:tc>
                <a:tc>
                  <a:txBody>
                    <a:bodyPr/>
                    <a:lstStyle/>
                    <a:p>
                      <a:r>
                        <a:rPr lang="en-US" dirty="0"/>
                        <a:t>Embedding</a:t>
                      </a:r>
                    </a:p>
                  </a:txBody>
                  <a:tcPr/>
                </a:tc>
                <a:tc>
                  <a:txBody>
                    <a:bodyPr/>
                    <a:lstStyle/>
                    <a:p>
                      <a:r>
                        <a:rPr lang="en-US" dirty="0"/>
                        <a:t>Uncompressed</a:t>
                      </a:r>
                    </a:p>
                  </a:txBody>
                  <a:tcPr/>
                </a:tc>
                <a:extLst>
                  <a:ext uri="{0D108BD9-81ED-4DB2-BD59-A6C34878D82A}">
                    <a16:rowId xmlns:a16="http://schemas.microsoft.com/office/drawing/2014/main" val="2480300482"/>
                  </a:ext>
                </a:extLst>
              </a:tr>
              <a:tr h="370840">
                <a:tc>
                  <a:txBody>
                    <a:bodyPr/>
                    <a:lstStyle/>
                    <a:p>
                      <a:r>
                        <a:rPr lang="en-US" dirty="0"/>
                        <a:t>34.5M</a:t>
                      </a:r>
                    </a:p>
                  </a:txBody>
                  <a:tcPr/>
                </a:tc>
                <a:tc>
                  <a:txBody>
                    <a:bodyPr/>
                    <a:lstStyle/>
                    <a:p>
                      <a:r>
                        <a:rPr lang="en-US" dirty="0"/>
                        <a:t>11M (Not including Embedding)</a:t>
                      </a:r>
                    </a:p>
                  </a:txBody>
                  <a:tcPr/>
                </a:tc>
                <a:tc>
                  <a:txBody>
                    <a:bodyPr/>
                    <a:lstStyle/>
                    <a:p>
                      <a:r>
                        <a:rPr lang="en-US" dirty="0"/>
                        <a:t>4.4M</a:t>
                      </a:r>
                    </a:p>
                  </a:txBody>
                  <a:tcPr/>
                </a:tc>
                <a:tc>
                  <a:txBody>
                    <a:bodyPr/>
                    <a:lstStyle/>
                    <a:p>
                      <a:r>
                        <a:rPr lang="en-US" dirty="0"/>
                        <a:t>12.2 (11+0.8+0.4)</a:t>
                      </a:r>
                    </a:p>
                  </a:txBody>
                  <a:tcPr/>
                </a:tc>
                <a:tc>
                  <a:txBody>
                    <a:bodyPr/>
                    <a:lstStyle/>
                    <a:p>
                      <a:r>
                        <a:rPr lang="en-US" dirty="0"/>
                        <a:t>7M</a:t>
                      </a:r>
                    </a:p>
                  </a:txBody>
                  <a:tcPr/>
                </a:tc>
                <a:extLst>
                  <a:ext uri="{0D108BD9-81ED-4DB2-BD59-A6C34878D82A}">
                    <a16:rowId xmlns:a16="http://schemas.microsoft.com/office/drawing/2014/main" val="1645824591"/>
                  </a:ext>
                </a:extLst>
              </a:tr>
            </a:tbl>
          </a:graphicData>
        </a:graphic>
      </p:graphicFrame>
      <p:sp>
        <p:nvSpPr>
          <p:cNvPr id="9" name="TextBox 8">
            <a:extLst>
              <a:ext uri="{FF2B5EF4-FFF2-40B4-BE49-F238E27FC236}">
                <a16:creationId xmlns:a16="http://schemas.microsoft.com/office/drawing/2014/main" id="{D1DB6D8E-1C4E-2BCC-544B-DA57552F6A84}"/>
              </a:ext>
            </a:extLst>
          </p:cNvPr>
          <p:cNvSpPr txBox="1"/>
          <p:nvPr/>
        </p:nvSpPr>
        <p:spPr>
          <a:xfrm>
            <a:off x="526470" y="1456293"/>
            <a:ext cx="11374589" cy="369332"/>
          </a:xfrm>
          <a:prstGeom prst="rect">
            <a:avLst/>
          </a:prstGeom>
          <a:noFill/>
        </p:spPr>
        <p:txBody>
          <a:bodyPr wrap="square" rtlCol="0">
            <a:spAutoFit/>
          </a:bodyPr>
          <a:lstStyle/>
          <a:p>
            <a:r>
              <a:rPr lang="en-US" b="1" dirty="0"/>
              <a:t>Comparing the base, </a:t>
            </a:r>
            <a:r>
              <a:rPr lang="en-US" b="1" dirty="0" err="1"/>
              <a:t>Saten</a:t>
            </a:r>
            <a:r>
              <a:rPr lang="en-US" b="1" dirty="0"/>
              <a:t>, Low Rank Tensorized (LRT) (this study), and recent papers for Distilled-Bert for SST-2</a:t>
            </a:r>
          </a:p>
        </p:txBody>
      </p:sp>
      <p:sp>
        <p:nvSpPr>
          <p:cNvPr id="10" name="TextBox 9">
            <a:extLst>
              <a:ext uri="{FF2B5EF4-FFF2-40B4-BE49-F238E27FC236}">
                <a16:creationId xmlns:a16="http://schemas.microsoft.com/office/drawing/2014/main" id="{D37CD113-82CA-FF25-73CE-31520A66F88A}"/>
              </a:ext>
            </a:extLst>
          </p:cNvPr>
          <p:cNvSpPr txBox="1"/>
          <p:nvPr/>
        </p:nvSpPr>
        <p:spPr>
          <a:xfrm>
            <a:off x="545058" y="5052613"/>
            <a:ext cx="8561882" cy="369332"/>
          </a:xfrm>
          <a:prstGeom prst="rect">
            <a:avLst/>
          </a:prstGeom>
          <a:noFill/>
        </p:spPr>
        <p:txBody>
          <a:bodyPr wrap="square" rtlCol="0">
            <a:spAutoFit/>
          </a:bodyPr>
          <a:lstStyle/>
          <a:p>
            <a:r>
              <a:rPr lang="en-US" b="1" dirty="0"/>
              <a:t>Memory distribution among different components of </a:t>
            </a:r>
            <a:r>
              <a:rPr lang="en-US" b="1" dirty="0" err="1"/>
              <a:t>Saten</a:t>
            </a:r>
            <a:endParaRPr lang="en-US" b="1" dirty="0"/>
          </a:p>
        </p:txBody>
      </p:sp>
      <p:sp>
        <p:nvSpPr>
          <p:cNvPr id="12" name="TextBox 11">
            <a:extLst>
              <a:ext uri="{FF2B5EF4-FFF2-40B4-BE49-F238E27FC236}">
                <a16:creationId xmlns:a16="http://schemas.microsoft.com/office/drawing/2014/main" id="{89A4AB47-D362-F65E-232B-1CB2A1151C45}"/>
              </a:ext>
            </a:extLst>
          </p:cNvPr>
          <p:cNvSpPr txBox="1"/>
          <p:nvPr/>
        </p:nvSpPr>
        <p:spPr>
          <a:xfrm>
            <a:off x="761999" y="4178445"/>
            <a:ext cx="9491272" cy="369332"/>
          </a:xfrm>
          <a:prstGeom prst="rect">
            <a:avLst/>
          </a:prstGeom>
          <a:noFill/>
        </p:spPr>
        <p:txBody>
          <a:bodyPr wrap="square">
            <a:spAutoFit/>
          </a:bodyPr>
          <a:lstStyle/>
          <a:p>
            <a:r>
              <a:rPr lang="en-US" dirty="0"/>
              <a:t>#Parameters* accounts for extra memory required for sparsity in implementation. </a:t>
            </a:r>
          </a:p>
        </p:txBody>
      </p:sp>
    </p:spTree>
    <p:extLst>
      <p:ext uri="{BB962C8B-B14F-4D97-AF65-F5344CB8AC3E}">
        <p14:creationId xmlns:p14="http://schemas.microsoft.com/office/powerpoint/2010/main" val="2750365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E19C2-FCA0-C709-E3E5-EDA179CD9A89}"/>
              </a:ext>
            </a:extLst>
          </p:cNvPr>
          <p:cNvSpPr>
            <a:spLocks noGrp="1"/>
          </p:cNvSpPr>
          <p:nvPr>
            <p:ph type="title"/>
          </p:nvPr>
        </p:nvSpPr>
        <p:spPr/>
        <p:txBody>
          <a:bodyPr/>
          <a:lstStyle/>
          <a:p>
            <a:r>
              <a:rPr lang="en-US" dirty="0"/>
              <a:t>Results</a:t>
            </a:r>
          </a:p>
        </p:txBody>
      </p:sp>
      <p:graphicFrame>
        <p:nvGraphicFramePr>
          <p:cNvPr id="4" name="Content Placeholder 3">
            <a:extLst>
              <a:ext uri="{FF2B5EF4-FFF2-40B4-BE49-F238E27FC236}">
                <a16:creationId xmlns:a16="http://schemas.microsoft.com/office/drawing/2014/main" id="{B898684B-09D1-DC55-02A1-413E5BE108CB}"/>
              </a:ext>
            </a:extLst>
          </p:cNvPr>
          <p:cNvGraphicFramePr>
            <a:graphicFrameLocks/>
          </p:cNvGraphicFramePr>
          <p:nvPr>
            <p:extLst>
              <p:ext uri="{D42A27DB-BD31-4B8C-83A1-F6EECF244321}">
                <p14:modId xmlns:p14="http://schemas.microsoft.com/office/powerpoint/2010/main" val="4285847954"/>
              </p:ext>
            </p:extLst>
          </p:nvPr>
        </p:nvGraphicFramePr>
        <p:xfrm>
          <a:off x="761419" y="1519061"/>
          <a:ext cx="10661650" cy="1112520"/>
        </p:xfrm>
        <a:graphic>
          <a:graphicData uri="http://schemas.openxmlformats.org/drawingml/2006/table">
            <a:tbl>
              <a:tblPr firstRow="1" bandRow="1">
                <a:tableStyleId>{5C22544A-7EE6-4342-B048-85BDC9FD1C3A}</a:tableStyleId>
              </a:tblPr>
              <a:tblGrid>
                <a:gridCol w="2132330">
                  <a:extLst>
                    <a:ext uri="{9D8B030D-6E8A-4147-A177-3AD203B41FA5}">
                      <a16:colId xmlns:a16="http://schemas.microsoft.com/office/drawing/2014/main" val="4093114558"/>
                    </a:ext>
                  </a:extLst>
                </a:gridCol>
                <a:gridCol w="2132330">
                  <a:extLst>
                    <a:ext uri="{9D8B030D-6E8A-4147-A177-3AD203B41FA5}">
                      <a16:colId xmlns:a16="http://schemas.microsoft.com/office/drawing/2014/main" val="403911970"/>
                    </a:ext>
                  </a:extLst>
                </a:gridCol>
                <a:gridCol w="2034288">
                  <a:extLst>
                    <a:ext uri="{9D8B030D-6E8A-4147-A177-3AD203B41FA5}">
                      <a16:colId xmlns:a16="http://schemas.microsoft.com/office/drawing/2014/main" val="1007382908"/>
                    </a:ext>
                  </a:extLst>
                </a:gridCol>
                <a:gridCol w="1828800">
                  <a:extLst>
                    <a:ext uri="{9D8B030D-6E8A-4147-A177-3AD203B41FA5}">
                      <a16:colId xmlns:a16="http://schemas.microsoft.com/office/drawing/2014/main" val="2120324142"/>
                    </a:ext>
                  </a:extLst>
                </a:gridCol>
                <a:gridCol w="2533902">
                  <a:extLst>
                    <a:ext uri="{9D8B030D-6E8A-4147-A177-3AD203B41FA5}">
                      <a16:colId xmlns:a16="http://schemas.microsoft.com/office/drawing/2014/main" val="3329588594"/>
                    </a:ext>
                  </a:extLst>
                </a:gridCol>
              </a:tblGrid>
              <a:tr h="370840">
                <a:tc>
                  <a:txBody>
                    <a:bodyPr/>
                    <a:lstStyle/>
                    <a:p>
                      <a:r>
                        <a:rPr lang="en-US" dirty="0"/>
                        <a:t>Model</a:t>
                      </a:r>
                    </a:p>
                  </a:txBody>
                  <a:tcPr/>
                </a:tc>
                <a:tc>
                  <a:txBody>
                    <a:bodyPr/>
                    <a:lstStyle/>
                    <a:p>
                      <a:r>
                        <a:rPr lang="en-US" dirty="0"/>
                        <a:t>Accuracy (%)</a:t>
                      </a:r>
                    </a:p>
                  </a:txBody>
                  <a:tcPr/>
                </a:tc>
                <a:tc>
                  <a:txBody>
                    <a:bodyPr/>
                    <a:lstStyle/>
                    <a:p>
                      <a:r>
                        <a:rPr lang="en-US" dirty="0"/>
                        <a:t>#Parameters (M)</a:t>
                      </a:r>
                    </a:p>
                  </a:txBody>
                  <a:tcPr/>
                </a:tc>
                <a:tc>
                  <a:txBody>
                    <a:bodyPr/>
                    <a:lstStyle/>
                    <a:p>
                      <a:r>
                        <a:rPr lang="en-US" dirty="0"/>
                        <a:t>#MACs (M)</a:t>
                      </a:r>
                    </a:p>
                  </a:txBody>
                  <a:tcPr/>
                </a:tc>
                <a:tc>
                  <a:txBody>
                    <a:bodyPr/>
                    <a:lstStyle/>
                    <a:p>
                      <a:r>
                        <a:rPr lang="en-US" dirty="0"/>
                        <a:t>#Parameters* (M)</a:t>
                      </a:r>
                    </a:p>
                  </a:txBody>
                  <a:tcPr/>
                </a:tc>
                <a:extLst>
                  <a:ext uri="{0D108BD9-81ED-4DB2-BD59-A6C34878D82A}">
                    <a16:rowId xmlns:a16="http://schemas.microsoft.com/office/drawing/2014/main" val="3626731387"/>
                  </a:ext>
                </a:extLst>
              </a:tr>
              <a:tr h="370840">
                <a:tc>
                  <a:txBody>
                    <a:bodyPr/>
                    <a:lstStyle/>
                    <a:p>
                      <a:r>
                        <a:rPr lang="en-US" b="0" dirty="0" err="1"/>
                        <a:t>Saten</a:t>
                      </a:r>
                      <a:endParaRPr lang="en-US" b="0" dirty="0"/>
                    </a:p>
                  </a:txBody>
                  <a:tcPr/>
                </a:tc>
                <a:tc>
                  <a:txBody>
                    <a:bodyPr/>
                    <a:lstStyle/>
                    <a:p>
                      <a:r>
                        <a:rPr lang="en-US" b="0" dirty="0"/>
                        <a:t>90.7</a:t>
                      </a:r>
                    </a:p>
                  </a:txBody>
                  <a:tcPr/>
                </a:tc>
                <a:tc>
                  <a:txBody>
                    <a:bodyPr/>
                    <a:lstStyle/>
                    <a:p>
                      <a:r>
                        <a:rPr lang="en-US" b="0" dirty="0"/>
                        <a:t>34.5</a:t>
                      </a:r>
                    </a:p>
                  </a:txBody>
                  <a:tcPr/>
                </a:tc>
                <a:tc>
                  <a:txBody>
                    <a:bodyPr/>
                    <a:lstStyle/>
                    <a:p>
                      <a:r>
                        <a:rPr lang="en-US" b="0" dirty="0"/>
                        <a:t>25.1</a:t>
                      </a:r>
                    </a:p>
                  </a:txBody>
                  <a:tcPr/>
                </a:tc>
                <a:tc>
                  <a:txBody>
                    <a:bodyPr/>
                    <a:lstStyle/>
                    <a:p>
                      <a:r>
                        <a:rPr lang="en-US" b="0" dirty="0"/>
                        <a:t>34.5+2(4.4)=43.3</a:t>
                      </a:r>
                    </a:p>
                  </a:txBody>
                  <a:tcPr/>
                </a:tc>
                <a:extLst>
                  <a:ext uri="{0D108BD9-81ED-4DB2-BD59-A6C34878D82A}">
                    <a16:rowId xmlns:a16="http://schemas.microsoft.com/office/drawing/2014/main" val="3276206664"/>
                  </a:ext>
                </a:extLst>
              </a:tr>
              <a:tr h="370840">
                <a:tc>
                  <a:txBody>
                    <a:bodyPr/>
                    <a:lstStyle/>
                    <a:p>
                      <a:r>
                        <a:rPr lang="en-US" dirty="0" err="1"/>
                        <a:t>Saten</a:t>
                      </a:r>
                      <a:r>
                        <a:rPr lang="en-US" dirty="0"/>
                        <a:t>-II</a:t>
                      </a:r>
                    </a:p>
                  </a:txBody>
                  <a:tcPr/>
                </a:tc>
                <a:tc>
                  <a:txBody>
                    <a:bodyPr/>
                    <a:lstStyle/>
                    <a:p>
                      <a:r>
                        <a:rPr lang="en-US" b="0" dirty="0"/>
                        <a:t>89.1</a:t>
                      </a:r>
                    </a:p>
                  </a:txBody>
                  <a:tcPr/>
                </a:tc>
                <a:tc>
                  <a:txBody>
                    <a:bodyPr/>
                    <a:lstStyle/>
                    <a:p>
                      <a:r>
                        <a:rPr lang="en-US" b="0" dirty="0"/>
                        <a:t>32.5</a:t>
                      </a:r>
                    </a:p>
                  </a:txBody>
                  <a:tcPr/>
                </a:tc>
                <a:tc>
                  <a:txBody>
                    <a:bodyPr/>
                    <a:lstStyle/>
                    <a:p>
                      <a:r>
                        <a:rPr lang="en-US" b="0" dirty="0"/>
                        <a:t>23.2</a:t>
                      </a:r>
                    </a:p>
                  </a:txBody>
                  <a:tcPr/>
                </a:tc>
                <a:tc>
                  <a:txBody>
                    <a:bodyPr/>
                    <a:lstStyle/>
                    <a:p>
                      <a:r>
                        <a:rPr lang="en-US" b="0" dirty="0"/>
                        <a:t>32.5+2(2.5)=37.5</a:t>
                      </a:r>
                    </a:p>
                  </a:txBody>
                  <a:tcPr/>
                </a:tc>
                <a:extLst>
                  <a:ext uri="{0D108BD9-81ED-4DB2-BD59-A6C34878D82A}">
                    <a16:rowId xmlns:a16="http://schemas.microsoft.com/office/drawing/2014/main" val="1024364757"/>
                  </a:ext>
                </a:extLst>
              </a:tr>
            </a:tbl>
          </a:graphicData>
        </a:graphic>
      </p:graphicFrame>
      <p:graphicFrame>
        <p:nvGraphicFramePr>
          <p:cNvPr id="5" name="Content Placeholder 3">
            <a:extLst>
              <a:ext uri="{FF2B5EF4-FFF2-40B4-BE49-F238E27FC236}">
                <a16:creationId xmlns:a16="http://schemas.microsoft.com/office/drawing/2014/main" id="{7EE20E0F-BCBC-05B3-9D71-47D3F3A94C69}"/>
              </a:ext>
            </a:extLst>
          </p:cNvPr>
          <p:cNvGraphicFramePr>
            <a:graphicFrameLocks/>
          </p:cNvGraphicFramePr>
          <p:nvPr>
            <p:extLst>
              <p:ext uri="{D42A27DB-BD31-4B8C-83A1-F6EECF244321}">
                <p14:modId xmlns:p14="http://schemas.microsoft.com/office/powerpoint/2010/main" val="2198814201"/>
              </p:ext>
            </p:extLst>
          </p:nvPr>
        </p:nvGraphicFramePr>
        <p:xfrm>
          <a:off x="761417" y="3991534"/>
          <a:ext cx="8241939" cy="2219960"/>
        </p:xfrm>
        <a:graphic>
          <a:graphicData uri="http://schemas.openxmlformats.org/drawingml/2006/table">
            <a:tbl>
              <a:tblPr firstRow="1" bandRow="1">
                <a:tableStyleId>{5C22544A-7EE6-4342-B048-85BDC9FD1C3A}</a:tableStyleId>
              </a:tblPr>
              <a:tblGrid>
                <a:gridCol w="1648388">
                  <a:extLst>
                    <a:ext uri="{9D8B030D-6E8A-4147-A177-3AD203B41FA5}">
                      <a16:colId xmlns:a16="http://schemas.microsoft.com/office/drawing/2014/main" val="4093114558"/>
                    </a:ext>
                  </a:extLst>
                </a:gridCol>
                <a:gridCol w="1648388">
                  <a:extLst>
                    <a:ext uri="{9D8B030D-6E8A-4147-A177-3AD203B41FA5}">
                      <a16:colId xmlns:a16="http://schemas.microsoft.com/office/drawing/2014/main" val="403911970"/>
                    </a:ext>
                  </a:extLst>
                </a:gridCol>
                <a:gridCol w="1648388">
                  <a:extLst>
                    <a:ext uri="{9D8B030D-6E8A-4147-A177-3AD203B41FA5}">
                      <a16:colId xmlns:a16="http://schemas.microsoft.com/office/drawing/2014/main" val="1356211219"/>
                    </a:ext>
                  </a:extLst>
                </a:gridCol>
                <a:gridCol w="1642125">
                  <a:extLst>
                    <a:ext uri="{9D8B030D-6E8A-4147-A177-3AD203B41FA5}">
                      <a16:colId xmlns:a16="http://schemas.microsoft.com/office/drawing/2014/main" val="1007382908"/>
                    </a:ext>
                  </a:extLst>
                </a:gridCol>
                <a:gridCol w="1654650">
                  <a:extLst>
                    <a:ext uri="{9D8B030D-6E8A-4147-A177-3AD203B41FA5}">
                      <a16:colId xmlns:a16="http://schemas.microsoft.com/office/drawing/2014/main" val="2120324142"/>
                    </a:ext>
                  </a:extLst>
                </a:gridCol>
              </a:tblGrid>
              <a:tr h="370840">
                <a:tc>
                  <a:txBody>
                    <a:bodyPr/>
                    <a:lstStyle/>
                    <a:p>
                      <a:r>
                        <a:rPr lang="en-US" dirty="0"/>
                        <a:t>Layer (#)</a:t>
                      </a:r>
                    </a:p>
                  </a:txBody>
                  <a:tcPr/>
                </a:tc>
                <a:tc>
                  <a:txBody>
                    <a:bodyPr/>
                    <a:lstStyle/>
                    <a:p>
                      <a:r>
                        <a:rPr lang="en-US" dirty="0"/>
                        <a:t>Dimension Size</a:t>
                      </a:r>
                    </a:p>
                  </a:txBody>
                  <a:tcPr/>
                </a:tc>
                <a:tc>
                  <a:txBody>
                    <a:bodyPr/>
                    <a:lstStyle/>
                    <a:p>
                      <a:r>
                        <a:rPr lang="en-US" dirty="0"/>
                        <a:t>Average (%)</a:t>
                      </a:r>
                    </a:p>
                  </a:txBody>
                  <a:tcPr/>
                </a:tc>
                <a:tc>
                  <a:txBody>
                    <a:bodyPr/>
                    <a:lstStyle/>
                    <a:p>
                      <a:r>
                        <a:rPr lang="en-US" dirty="0"/>
                        <a:t>Min (%)</a:t>
                      </a:r>
                    </a:p>
                  </a:txBody>
                  <a:tcPr/>
                </a:tc>
                <a:tc>
                  <a:txBody>
                    <a:bodyPr/>
                    <a:lstStyle/>
                    <a:p>
                      <a:r>
                        <a:rPr lang="en-US" dirty="0"/>
                        <a:t>Max (%)</a:t>
                      </a:r>
                    </a:p>
                  </a:txBody>
                  <a:tcPr/>
                </a:tc>
                <a:extLst>
                  <a:ext uri="{0D108BD9-81ED-4DB2-BD59-A6C34878D82A}">
                    <a16:rowId xmlns:a16="http://schemas.microsoft.com/office/drawing/2014/main" val="3626731387"/>
                  </a:ext>
                </a:extLst>
              </a:tr>
              <a:tr h="370840">
                <a:tc>
                  <a:txBody>
                    <a:bodyPr/>
                    <a:lstStyle/>
                    <a:p>
                      <a:r>
                        <a:rPr lang="en-US" dirty="0"/>
                        <a:t>FFN (12)</a:t>
                      </a:r>
                    </a:p>
                  </a:txBody>
                  <a:tcPr/>
                </a:tc>
                <a:tc>
                  <a:txBody>
                    <a:bodyPr/>
                    <a:lstStyle/>
                    <a:p>
                      <a:r>
                        <a:rPr lang="en-US" dirty="0"/>
                        <a:t>3072*768</a:t>
                      </a:r>
                      <a:endParaRPr lang="en-US" b="0" dirty="0"/>
                    </a:p>
                  </a:txBody>
                  <a:tcPr/>
                </a:tc>
                <a:tc>
                  <a:txBody>
                    <a:bodyPr/>
                    <a:lstStyle/>
                    <a:p>
                      <a:r>
                        <a:rPr lang="en-US" b="0" dirty="0"/>
                        <a:t>88 (93)</a:t>
                      </a:r>
                    </a:p>
                  </a:txBody>
                  <a:tcPr/>
                </a:tc>
                <a:tc>
                  <a:txBody>
                    <a:bodyPr/>
                    <a:lstStyle/>
                    <a:p>
                      <a:r>
                        <a:rPr lang="en-US" b="0" dirty="0"/>
                        <a:t>85 (91)</a:t>
                      </a:r>
                    </a:p>
                  </a:txBody>
                  <a:tcPr/>
                </a:tc>
                <a:tc>
                  <a:txBody>
                    <a:bodyPr/>
                    <a:lstStyle/>
                    <a:p>
                      <a:r>
                        <a:rPr lang="en-US" b="0" dirty="0"/>
                        <a:t>92 (96)</a:t>
                      </a:r>
                    </a:p>
                  </a:txBody>
                  <a:tcPr/>
                </a:tc>
                <a:extLst>
                  <a:ext uri="{0D108BD9-81ED-4DB2-BD59-A6C34878D82A}">
                    <a16:rowId xmlns:a16="http://schemas.microsoft.com/office/drawing/2014/main" val="3276206664"/>
                  </a:ext>
                </a:extLst>
              </a:tr>
              <a:tr h="370840">
                <a:tc>
                  <a:txBody>
                    <a:bodyPr/>
                    <a:lstStyle/>
                    <a:p>
                      <a:r>
                        <a:rPr lang="en-US" dirty="0"/>
                        <a:t>Atten-Out (6)</a:t>
                      </a:r>
                    </a:p>
                  </a:txBody>
                  <a:tcPr/>
                </a:tc>
                <a:tc>
                  <a:txBody>
                    <a:bodyPr/>
                    <a:lstStyle/>
                    <a:p>
                      <a:r>
                        <a:rPr lang="en-US" b="0" dirty="0"/>
                        <a:t>768*768</a:t>
                      </a:r>
                    </a:p>
                  </a:txBody>
                  <a:tcPr/>
                </a:tc>
                <a:tc>
                  <a:txBody>
                    <a:bodyPr/>
                    <a:lstStyle/>
                    <a:p>
                      <a:r>
                        <a:rPr lang="en-US" b="0" dirty="0"/>
                        <a:t>90 (94)</a:t>
                      </a:r>
                    </a:p>
                  </a:txBody>
                  <a:tcPr/>
                </a:tc>
                <a:tc>
                  <a:txBody>
                    <a:bodyPr/>
                    <a:lstStyle/>
                    <a:p>
                      <a:r>
                        <a:rPr lang="en-US" b="0" dirty="0"/>
                        <a:t>85 (92)</a:t>
                      </a:r>
                    </a:p>
                  </a:txBody>
                  <a:tcPr/>
                </a:tc>
                <a:tc>
                  <a:txBody>
                    <a:bodyPr/>
                    <a:lstStyle/>
                    <a:p>
                      <a:r>
                        <a:rPr lang="en-US" b="0" dirty="0"/>
                        <a:t>94 (97)</a:t>
                      </a:r>
                    </a:p>
                  </a:txBody>
                  <a:tcPr/>
                </a:tc>
                <a:extLst>
                  <a:ext uri="{0D108BD9-81ED-4DB2-BD59-A6C34878D82A}">
                    <a16:rowId xmlns:a16="http://schemas.microsoft.com/office/drawing/2014/main" val="1024364757"/>
                  </a:ext>
                </a:extLst>
              </a:tr>
              <a:tr h="370840">
                <a:tc>
                  <a:txBody>
                    <a:bodyPr/>
                    <a:lstStyle/>
                    <a:p>
                      <a:r>
                        <a:rPr lang="en-US" dirty="0"/>
                        <a:t>Atten-V (6)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768*768</a:t>
                      </a:r>
                    </a:p>
                  </a:txBody>
                  <a:tcPr/>
                </a:tc>
                <a:tc>
                  <a:txBody>
                    <a:bodyPr/>
                    <a:lstStyle/>
                    <a:p>
                      <a:r>
                        <a:rPr lang="en-US" dirty="0"/>
                        <a:t>88 (93)</a:t>
                      </a:r>
                    </a:p>
                  </a:txBody>
                  <a:tcPr/>
                </a:tc>
                <a:tc>
                  <a:txBody>
                    <a:bodyPr/>
                    <a:lstStyle/>
                    <a:p>
                      <a:r>
                        <a:rPr lang="en-US" dirty="0"/>
                        <a:t>82 (90)</a:t>
                      </a:r>
                    </a:p>
                  </a:txBody>
                  <a:tcPr/>
                </a:tc>
                <a:tc>
                  <a:txBody>
                    <a:bodyPr/>
                    <a:lstStyle/>
                    <a:p>
                      <a:r>
                        <a:rPr lang="en-US" dirty="0"/>
                        <a:t>94 (97)</a:t>
                      </a:r>
                    </a:p>
                  </a:txBody>
                  <a:tcPr/>
                </a:tc>
                <a:extLst>
                  <a:ext uri="{0D108BD9-81ED-4DB2-BD59-A6C34878D82A}">
                    <a16:rowId xmlns:a16="http://schemas.microsoft.com/office/drawing/2014/main" val="1732719667"/>
                  </a:ext>
                </a:extLst>
              </a:tr>
              <a:tr h="370840">
                <a:tc>
                  <a:txBody>
                    <a:bodyPr/>
                    <a:lstStyle/>
                    <a:p>
                      <a:r>
                        <a:rPr lang="en-US" dirty="0"/>
                        <a:t>Atten-K (6)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768*768</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302341806"/>
                  </a:ext>
                </a:extLst>
              </a:tr>
              <a:tr h="316267">
                <a:tc>
                  <a:txBody>
                    <a:bodyPr/>
                    <a:lstStyle/>
                    <a:p>
                      <a:r>
                        <a:rPr lang="en-US" dirty="0"/>
                        <a:t>Atten-Q (6)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768*768</a:t>
                      </a:r>
                    </a:p>
                  </a:txBody>
                  <a:tcPr/>
                </a:tc>
                <a:tc>
                  <a:txBody>
                    <a:bodyPr/>
                    <a:lstStyle/>
                    <a:p>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r>
                        <a:rPr lang="en-US" dirty="0"/>
                        <a:t>-</a:t>
                      </a:r>
                    </a:p>
                  </a:txBody>
                  <a:tcPr/>
                </a:tc>
                <a:extLst>
                  <a:ext uri="{0D108BD9-81ED-4DB2-BD59-A6C34878D82A}">
                    <a16:rowId xmlns:a16="http://schemas.microsoft.com/office/drawing/2014/main" val="2393762610"/>
                  </a:ext>
                </a:extLst>
              </a:tr>
            </a:tbl>
          </a:graphicData>
        </a:graphic>
      </p:graphicFrame>
      <p:sp>
        <p:nvSpPr>
          <p:cNvPr id="6" name="TextBox 5">
            <a:extLst>
              <a:ext uri="{FF2B5EF4-FFF2-40B4-BE49-F238E27FC236}">
                <a16:creationId xmlns:a16="http://schemas.microsoft.com/office/drawing/2014/main" id="{9CCDA21B-E108-0C3E-6D27-7F311C9C1590}"/>
              </a:ext>
            </a:extLst>
          </p:cNvPr>
          <p:cNvSpPr txBox="1"/>
          <p:nvPr/>
        </p:nvSpPr>
        <p:spPr>
          <a:xfrm>
            <a:off x="761417" y="3622202"/>
            <a:ext cx="11139060" cy="369332"/>
          </a:xfrm>
          <a:prstGeom prst="rect">
            <a:avLst/>
          </a:prstGeom>
          <a:noFill/>
        </p:spPr>
        <p:txBody>
          <a:bodyPr wrap="square" rtlCol="0">
            <a:spAutoFit/>
          </a:bodyPr>
          <a:lstStyle/>
          <a:p>
            <a:r>
              <a:rPr lang="en-US" b="0" i="0" u="none" strike="noStrike" dirty="0">
                <a:solidFill>
                  <a:srgbClr val="000000"/>
                </a:solidFill>
                <a:effectLst/>
                <a:latin typeface="-webkit-standard"/>
              </a:rPr>
              <a:t>Sparsity pattern across different layers for </a:t>
            </a:r>
            <a:r>
              <a:rPr lang="en-US" b="0" i="0" u="none" strike="noStrike" dirty="0" err="1">
                <a:solidFill>
                  <a:srgbClr val="000000"/>
                </a:solidFill>
                <a:effectLst/>
                <a:latin typeface="-webkit-standard"/>
              </a:rPr>
              <a:t>Saten</a:t>
            </a:r>
            <a:r>
              <a:rPr lang="en-US" b="0" i="0" u="none" strike="noStrike" dirty="0">
                <a:solidFill>
                  <a:srgbClr val="000000"/>
                </a:solidFill>
                <a:effectLst/>
                <a:latin typeface="-webkit-standard"/>
              </a:rPr>
              <a:t> (values outside parentheses) and </a:t>
            </a:r>
            <a:r>
              <a:rPr lang="en-US" b="0" i="0" u="none" strike="noStrike" dirty="0" err="1">
                <a:solidFill>
                  <a:srgbClr val="000000"/>
                </a:solidFill>
                <a:effectLst/>
                <a:latin typeface="-webkit-standard"/>
              </a:rPr>
              <a:t>Saten</a:t>
            </a:r>
            <a:r>
              <a:rPr lang="en-US" b="0" i="0" u="none" strike="noStrike" dirty="0">
                <a:solidFill>
                  <a:srgbClr val="000000"/>
                </a:solidFill>
                <a:effectLst/>
                <a:latin typeface="-webkit-standard"/>
              </a:rPr>
              <a:t>-II (values inside parentheses).</a:t>
            </a:r>
            <a:endParaRPr lang="en-US" b="1" dirty="0"/>
          </a:p>
        </p:txBody>
      </p:sp>
      <p:sp>
        <p:nvSpPr>
          <p:cNvPr id="7" name="TextBox 6">
            <a:extLst>
              <a:ext uri="{FF2B5EF4-FFF2-40B4-BE49-F238E27FC236}">
                <a16:creationId xmlns:a16="http://schemas.microsoft.com/office/drawing/2014/main" id="{D38DB838-3672-D559-ADCD-3F0799AA7B9F}"/>
              </a:ext>
            </a:extLst>
          </p:cNvPr>
          <p:cNvSpPr txBox="1"/>
          <p:nvPr/>
        </p:nvSpPr>
        <p:spPr>
          <a:xfrm>
            <a:off x="761417" y="1101588"/>
            <a:ext cx="10904111" cy="369332"/>
          </a:xfrm>
          <a:prstGeom prst="rect">
            <a:avLst/>
          </a:prstGeom>
          <a:noFill/>
        </p:spPr>
        <p:txBody>
          <a:bodyPr wrap="square" rtlCol="0">
            <a:spAutoFit/>
          </a:bodyPr>
          <a:lstStyle/>
          <a:p>
            <a:r>
              <a:rPr lang="en-US" b="1" dirty="0"/>
              <a:t>Comparing </a:t>
            </a:r>
            <a:r>
              <a:rPr lang="en-US" b="1" dirty="0" err="1"/>
              <a:t>Saten</a:t>
            </a:r>
            <a:r>
              <a:rPr lang="en-US" b="1" dirty="0"/>
              <a:t> for different sparsity budgets.</a:t>
            </a:r>
          </a:p>
        </p:txBody>
      </p:sp>
      <p:sp>
        <p:nvSpPr>
          <p:cNvPr id="8" name="TextBox 7">
            <a:extLst>
              <a:ext uri="{FF2B5EF4-FFF2-40B4-BE49-F238E27FC236}">
                <a16:creationId xmlns:a16="http://schemas.microsoft.com/office/drawing/2014/main" id="{8B171D27-EFD7-3F8A-C3BF-BAAF049CC928}"/>
              </a:ext>
            </a:extLst>
          </p:cNvPr>
          <p:cNvSpPr txBox="1"/>
          <p:nvPr/>
        </p:nvSpPr>
        <p:spPr>
          <a:xfrm>
            <a:off x="761417" y="2763274"/>
            <a:ext cx="10904110" cy="369332"/>
          </a:xfrm>
          <a:prstGeom prst="rect">
            <a:avLst/>
          </a:prstGeom>
          <a:noFill/>
        </p:spPr>
        <p:txBody>
          <a:bodyPr wrap="square">
            <a:spAutoFit/>
          </a:bodyPr>
          <a:lstStyle/>
          <a:p>
            <a:r>
              <a:rPr lang="en-US" b="0" i="0" u="none" strike="noStrike" dirty="0" err="1">
                <a:solidFill>
                  <a:srgbClr val="000000"/>
                </a:solidFill>
                <a:effectLst/>
                <a:latin typeface="-webkit-standard"/>
              </a:rPr>
              <a:t>Saten</a:t>
            </a:r>
            <a:r>
              <a:rPr lang="en-US" b="0" i="0" u="none" strike="noStrike" dirty="0">
                <a:solidFill>
                  <a:srgbClr val="000000"/>
                </a:solidFill>
                <a:effectLst/>
                <a:latin typeface="-webkit-standard"/>
              </a:rPr>
              <a:t> and </a:t>
            </a:r>
            <a:r>
              <a:rPr lang="en-US" b="0" i="0" u="none" strike="noStrike" dirty="0" err="1">
                <a:solidFill>
                  <a:srgbClr val="000000"/>
                </a:solidFill>
                <a:effectLst/>
                <a:latin typeface="-webkit-standard"/>
              </a:rPr>
              <a:t>Saten</a:t>
            </a:r>
            <a:r>
              <a:rPr lang="en-US" b="0" i="0" u="none" strike="noStrike" dirty="0">
                <a:solidFill>
                  <a:srgbClr val="000000"/>
                </a:solidFill>
                <a:effectLst/>
                <a:latin typeface="-webkit-standard"/>
              </a:rPr>
              <a:t>-II both share the same low-rank structure, but </a:t>
            </a:r>
            <a:r>
              <a:rPr lang="en-US" b="0" i="0" u="none" strike="noStrike" dirty="0" err="1">
                <a:solidFill>
                  <a:srgbClr val="000000"/>
                </a:solidFill>
                <a:effectLst/>
                <a:latin typeface="-webkit-standard"/>
              </a:rPr>
              <a:t>Saten</a:t>
            </a:r>
            <a:r>
              <a:rPr lang="en-US" b="0" i="0" u="none" strike="noStrike" dirty="0">
                <a:solidFill>
                  <a:srgbClr val="000000"/>
                </a:solidFill>
                <a:effectLst/>
                <a:latin typeface="-webkit-standard"/>
              </a:rPr>
              <a:t>-II has fewer sparse parameters.</a:t>
            </a:r>
            <a:endParaRPr lang="en-US" b="0" dirty="0"/>
          </a:p>
        </p:txBody>
      </p:sp>
    </p:spTree>
    <p:extLst>
      <p:ext uri="{BB962C8B-B14F-4D97-AF65-F5344CB8AC3E}">
        <p14:creationId xmlns:p14="http://schemas.microsoft.com/office/powerpoint/2010/main" val="3839676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F4FD8-EFEE-5101-7C2B-9A5F40ABE91A}"/>
              </a:ext>
            </a:extLst>
          </p:cNvPr>
          <p:cNvSpPr>
            <a:spLocks noGrp="1"/>
          </p:cNvSpPr>
          <p:nvPr>
            <p:ph type="title"/>
          </p:nvPr>
        </p:nvSpPr>
        <p:spPr/>
        <p:txBody>
          <a:bodyPr/>
          <a:lstStyle/>
          <a:p>
            <a:r>
              <a:rPr lang="en-US" dirty="0"/>
              <a:t>Inference Performance (In Progress)</a:t>
            </a:r>
          </a:p>
        </p:txBody>
      </p:sp>
      <p:graphicFrame>
        <p:nvGraphicFramePr>
          <p:cNvPr id="4" name="Content Placeholder 3">
            <a:extLst>
              <a:ext uri="{FF2B5EF4-FFF2-40B4-BE49-F238E27FC236}">
                <a16:creationId xmlns:a16="http://schemas.microsoft.com/office/drawing/2014/main" id="{3BE92083-6625-E029-C155-7A201222180D}"/>
              </a:ext>
            </a:extLst>
          </p:cNvPr>
          <p:cNvGraphicFramePr>
            <a:graphicFrameLocks noGrp="1"/>
          </p:cNvGraphicFramePr>
          <p:nvPr>
            <p:ph idx="1"/>
            <p:extLst>
              <p:ext uri="{D42A27DB-BD31-4B8C-83A1-F6EECF244321}">
                <p14:modId xmlns:p14="http://schemas.microsoft.com/office/powerpoint/2010/main" val="1575734749"/>
              </p:ext>
            </p:extLst>
          </p:nvPr>
        </p:nvGraphicFramePr>
        <p:xfrm>
          <a:off x="765175" y="1839052"/>
          <a:ext cx="10661650" cy="1112520"/>
        </p:xfrm>
        <a:graphic>
          <a:graphicData uri="http://schemas.openxmlformats.org/drawingml/2006/table">
            <a:tbl>
              <a:tblPr firstRow="1" bandRow="1">
                <a:tableStyleId>{5C22544A-7EE6-4342-B048-85BDC9FD1C3A}</a:tableStyleId>
              </a:tblPr>
              <a:tblGrid>
                <a:gridCol w="5330825">
                  <a:extLst>
                    <a:ext uri="{9D8B030D-6E8A-4147-A177-3AD203B41FA5}">
                      <a16:colId xmlns:a16="http://schemas.microsoft.com/office/drawing/2014/main" val="3716683233"/>
                    </a:ext>
                  </a:extLst>
                </a:gridCol>
                <a:gridCol w="5330825">
                  <a:extLst>
                    <a:ext uri="{9D8B030D-6E8A-4147-A177-3AD203B41FA5}">
                      <a16:colId xmlns:a16="http://schemas.microsoft.com/office/drawing/2014/main" val="1146526548"/>
                    </a:ext>
                  </a:extLst>
                </a:gridCol>
              </a:tblGrid>
              <a:tr h="370840">
                <a:tc>
                  <a:txBody>
                    <a:bodyPr/>
                    <a:lstStyle/>
                    <a:p>
                      <a:r>
                        <a:rPr lang="en-US" dirty="0"/>
                        <a:t>Model</a:t>
                      </a:r>
                    </a:p>
                  </a:txBody>
                  <a:tcPr/>
                </a:tc>
                <a:tc>
                  <a:txBody>
                    <a:bodyPr/>
                    <a:lstStyle/>
                    <a:p>
                      <a:r>
                        <a:rPr lang="en-US" dirty="0"/>
                        <a:t>CPU Inference (it/s) using Torch</a:t>
                      </a:r>
                    </a:p>
                  </a:txBody>
                  <a:tcPr/>
                </a:tc>
                <a:extLst>
                  <a:ext uri="{0D108BD9-81ED-4DB2-BD59-A6C34878D82A}">
                    <a16:rowId xmlns:a16="http://schemas.microsoft.com/office/drawing/2014/main" val="340894755"/>
                  </a:ext>
                </a:extLst>
              </a:tr>
              <a:tr h="370840">
                <a:tc>
                  <a:txBody>
                    <a:bodyPr/>
                    <a:lstStyle/>
                    <a:p>
                      <a:r>
                        <a:rPr lang="en-US" dirty="0"/>
                        <a:t>Base</a:t>
                      </a:r>
                    </a:p>
                  </a:txBody>
                  <a:tcPr/>
                </a:tc>
                <a:tc>
                  <a:txBody>
                    <a:bodyPr/>
                    <a:lstStyle/>
                    <a:p>
                      <a:r>
                        <a:rPr lang="en-US" dirty="0"/>
                        <a:t>~6</a:t>
                      </a:r>
                    </a:p>
                  </a:txBody>
                  <a:tcPr/>
                </a:tc>
                <a:extLst>
                  <a:ext uri="{0D108BD9-81ED-4DB2-BD59-A6C34878D82A}">
                    <a16:rowId xmlns:a16="http://schemas.microsoft.com/office/drawing/2014/main" val="1365530254"/>
                  </a:ext>
                </a:extLst>
              </a:tr>
              <a:tr h="370840">
                <a:tc>
                  <a:txBody>
                    <a:bodyPr/>
                    <a:lstStyle/>
                    <a:p>
                      <a:r>
                        <a:rPr lang="en-US" dirty="0" err="1"/>
                        <a:t>Saten</a:t>
                      </a:r>
                      <a:r>
                        <a:rPr lang="en-US" dirty="0"/>
                        <a:t> (only low rank)</a:t>
                      </a:r>
                    </a:p>
                  </a:txBody>
                  <a:tcPr/>
                </a:tc>
                <a:tc>
                  <a:txBody>
                    <a:bodyPr/>
                    <a:lstStyle/>
                    <a:p>
                      <a:r>
                        <a:rPr lang="en-US" dirty="0"/>
                        <a:t>~8.3</a:t>
                      </a:r>
                    </a:p>
                  </a:txBody>
                  <a:tcPr/>
                </a:tc>
                <a:extLst>
                  <a:ext uri="{0D108BD9-81ED-4DB2-BD59-A6C34878D82A}">
                    <a16:rowId xmlns:a16="http://schemas.microsoft.com/office/drawing/2014/main" val="3057982223"/>
                  </a:ext>
                </a:extLst>
              </a:tr>
            </a:tbl>
          </a:graphicData>
        </a:graphic>
      </p:graphicFrame>
      <p:sp>
        <p:nvSpPr>
          <p:cNvPr id="7" name="TextBox 6">
            <a:extLst>
              <a:ext uri="{FF2B5EF4-FFF2-40B4-BE49-F238E27FC236}">
                <a16:creationId xmlns:a16="http://schemas.microsoft.com/office/drawing/2014/main" id="{6DF2AEC8-95D8-0258-96DC-A249492BEC2F}"/>
              </a:ext>
            </a:extLst>
          </p:cNvPr>
          <p:cNvSpPr txBox="1"/>
          <p:nvPr/>
        </p:nvSpPr>
        <p:spPr>
          <a:xfrm>
            <a:off x="9461975" y="1330020"/>
            <a:ext cx="4676931" cy="369332"/>
          </a:xfrm>
          <a:prstGeom prst="rect">
            <a:avLst/>
          </a:prstGeom>
          <a:noFill/>
        </p:spPr>
        <p:txBody>
          <a:bodyPr wrap="square" rtlCol="0">
            <a:spAutoFit/>
          </a:bodyPr>
          <a:lstStyle/>
          <a:p>
            <a:r>
              <a:rPr lang="en-US" dirty="0"/>
              <a:t>Intel Core i7 9</a:t>
            </a:r>
            <a:r>
              <a:rPr lang="en-US" baseline="30000" dirty="0"/>
              <a:t>th</a:t>
            </a:r>
            <a:r>
              <a:rPr lang="en-US" dirty="0"/>
              <a:t> Gen</a:t>
            </a:r>
          </a:p>
        </p:txBody>
      </p:sp>
      <p:graphicFrame>
        <p:nvGraphicFramePr>
          <p:cNvPr id="8" name="Content Placeholder 3">
            <a:extLst>
              <a:ext uri="{FF2B5EF4-FFF2-40B4-BE49-F238E27FC236}">
                <a16:creationId xmlns:a16="http://schemas.microsoft.com/office/drawing/2014/main" id="{3DA47002-EBE6-AFC2-0690-BEA578CAC80E}"/>
              </a:ext>
            </a:extLst>
          </p:cNvPr>
          <p:cNvGraphicFramePr>
            <a:graphicFrameLocks/>
          </p:cNvGraphicFramePr>
          <p:nvPr>
            <p:extLst>
              <p:ext uri="{D42A27DB-BD31-4B8C-83A1-F6EECF244321}">
                <p14:modId xmlns:p14="http://schemas.microsoft.com/office/powerpoint/2010/main" val="2892029030"/>
              </p:ext>
            </p:extLst>
          </p:nvPr>
        </p:nvGraphicFramePr>
        <p:xfrm>
          <a:off x="765175" y="4526877"/>
          <a:ext cx="10661650" cy="1112520"/>
        </p:xfrm>
        <a:graphic>
          <a:graphicData uri="http://schemas.openxmlformats.org/drawingml/2006/table">
            <a:tbl>
              <a:tblPr firstRow="1" bandRow="1">
                <a:tableStyleId>{5C22544A-7EE6-4342-B048-85BDC9FD1C3A}</a:tableStyleId>
              </a:tblPr>
              <a:tblGrid>
                <a:gridCol w="5330825">
                  <a:extLst>
                    <a:ext uri="{9D8B030D-6E8A-4147-A177-3AD203B41FA5}">
                      <a16:colId xmlns:a16="http://schemas.microsoft.com/office/drawing/2014/main" val="3716683233"/>
                    </a:ext>
                  </a:extLst>
                </a:gridCol>
                <a:gridCol w="5330825">
                  <a:extLst>
                    <a:ext uri="{9D8B030D-6E8A-4147-A177-3AD203B41FA5}">
                      <a16:colId xmlns:a16="http://schemas.microsoft.com/office/drawing/2014/main" val="1146526548"/>
                    </a:ext>
                  </a:extLst>
                </a:gridCol>
              </a:tblGrid>
              <a:tr h="370840">
                <a:tc>
                  <a:txBody>
                    <a:bodyPr/>
                    <a:lstStyle/>
                    <a:p>
                      <a:r>
                        <a:rPr lang="en-US" dirty="0"/>
                        <a:t>Model</a:t>
                      </a:r>
                    </a:p>
                  </a:txBody>
                  <a:tcPr/>
                </a:tc>
                <a:tc>
                  <a:txBody>
                    <a:bodyPr/>
                    <a:lstStyle/>
                    <a:p>
                      <a:r>
                        <a:rPr lang="en-US" dirty="0"/>
                        <a:t>CPU Inference (it/s) using Torch</a:t>
                      </a:r>
                    </a:p>
                  </a:txBody>
                  <a:tcPr/>
                </a:tc>
                <a:extLst>
                  <a:ext uri="{0D108BD9-81ED-4DB2-BD59-A6C34878D82A}">
                    <a16:rowId xmlns:a16="http://schemas.microsoft.com/office/drawing/2014/main" val="340894755"/>
                  </a:ext>
                </a:extLst>
              </a:tr>
              <a:tr h="370840">
                <a:tc>
                  <a:txBody>
                    <a:bodyPr/>
                    <a:lstStyle/>
                    <a:p>
                      <a:r>
                        <a:rPr lang="en-US" dirty="0"/>
                        <a:t>Base</a:t>
                      </a:r>
                    </a:p>
                  </a:txBody>
                  <a:tcPr/>
                </a:tc>
                <a:tc>
                  <a:txBody>
                    <a:bodyPr/>
                    <a:lstStyle/>
                    <a:p>
                      <a:r>
                        <a:rPr lang="en-US" dirty="0"/>
                        <a:t>~6 it/sec</a:t>
                      </a:r>
                    </a:p>
                  </a:txBody>
                  <a:tcPr/>
                </a:tc>
                <a:extLst>
                  <a:ext uri="{0D108BD9-81ED-4DB2-BD59-A6C34878D82A}">
                    <a16:rowId xmlns:a16="http://schemas.microsoft.com/office/drawing/2014/main" val="1365530254"/>
                  </a:ext>
                </a:extLst>
              </a:tr>
              <a:tr h="370840">
                <a:tc>
                  <a:txBody>
                    <a:bodyPr/>
                    <a:lstStyle/>
                    <a:p>
                      <a:r>
                        <a:rPr lang="en-US" dirty="0" err="1"/>
                        <a:t>Saten</a:t>
                      </a:r>
                      <a:r>
                        <a:rPr lang="en-US" dirty="0"/>
                        <a:t> with sparsity</a:t>
                      </a:r>
                    </a:p>
                  </a:txBody>
                  <a:tcPr/>
                </a:tc>
                <a:tc>
                  <a:txBody>
                    <a:bodyPr/>
                    <a:lstStyle/>
                    <a:p>
                      <a:r>
                        <a:rPr lang="en-US" dirty="0"/>
                        <a:t>~20 sec/it</a:t>
                      </a:r>
                    </a:p>
                  </a:txBody>
                  <a:tcPr/>
                </a:tc>
                <a:extLst>
                  <a:ext uri="{0D108BD9-81ED-4DB2-BD59-A6C34878D82A}">
                    <a16:rowId xmlns:a16="http://schemas.microsoft.com/office/drawing/2014/main" val="3057982223"/>
                  </a:ext>
                </a:extLst>
              </a:tr>
            </a:tbl>
          </a:graphicData>
        </a:graphic>
      </p:graphicFrame>
      <p:sp>
        <p:nvSpPr>
          <p:cNvPr id="5" name="TextBox 4">
            <a:extLst>
              <a:ext uri="{FF2B5EF4-FFF2-40B4-BE49-F238E27FC236}">
                <a16:creationId xmlns:a16="http://schemas.microsoft.com/office/drawing/2014/main" id="{36174C9F-16B7-E788-0384-8C156393ADEA}"/>
              </a:ext>
            </a:extLst>
          </p:cNvPr>
          <p:cNvSpPr txBox="1"/>
          <p:nvPr/>
        </p:nvSpPr>
        <p:spPr>
          <a:xfrm>
            <a:off x="765175" y="3230973"/>
            <a:ext cx="10661650" cy="1200329"/>
          </a:xfrm>
          <a:prstGeom prst="rect">
            <a:avLst/>
          </a:prstGeom>
          <a:noFill/>
        </p:spPr>
        <p:txBody>
          <a:bodyPr wrap="square">
            <a:spAutoFit/>
          </a:bodyPr>
          <a:lstStyle/>
          <a:p>
            <a:r>
              <a:rPr lang="en-US" b="0" i="0" u="none" strike="noStrike" dirty="0">
                <a:solidFill>
                  <a:srgbClr val="000000"/>
                </a:solidFill>
                <a:effectLst/>
                <a:latin typeface="-webkit-standard"/>
              </a:rPr>
              <a:t>The available packages (e.g., </a:t>
            </a:r>
            <a:r>
              <a:rPr lang="en-US" dirty="0" err="1"/>
              <a:t>torch.sparse</a:t>
            </a:r>
            <a:r>
              <a:rPr lang="en-US" dirty="0"/>
              <a:t> and </a:t>
            </a:r>
            <a:r>
              <a:rPr lang="en-US" dirty="0" err="1"/>
              <a:t>pytorch</a:t>
            </a:r>
            <a:r>
              <a:rPr lang="en-US" dirty="0"/>
              <a:t>-sparse) </a:t>
            </a:r>
            <a:r>
              <a:rPr lang="en-US" b="0" i="0" u="none" strike="noStrike" dirty="0">
                <a:solidFill>
                  <a:srgbClr val="000000"/>
                </a:solidFill>
                <a:effectLst/>
                <a:latin typeface="-webkit-standard"/>
              </a:rPr>
              <a:t>for sparsity are not compatible with Hugging Face</a:t>
            </a:r>
            <a:r>
              <a:rPr lang="en-US" dirty="0">
                <a:solidFill>
                  <a:srgbClr val="000000"/>
                </a:solidFill>
                <a:latin typeface="-webkit-standard"/>
              </a:rPr>
              <a:t> accelerator.</a:t>
            </a:r>
            <a:r>
              <a:rPr lang="en-US" b="0" i="0" u="none" strike="noStrike" dirty="0">
                <a:solidFill>
                  <a:srgbClr val="000000"/>
                </a:solidFill>
                <a:effectLst/>
                <a:latin typeface="-webkit-standard"/>
              </a:rPr>
              <a:t> </a:t>
            </a:r>
          </a:p>
          <a:p>
            <a:endParaRPr lang="en-US" b="0" i="0" u="none" strike="noStrike" dirty="0">
              <a:solidFill>
                <a:srgbClr val="000000"/>
              </a:solidFill>
              <a:effectLst/>
              <a:latin typeface="-webkit-standard"/>
            </a:endParaRPr>
          </a:p>
          <a:p>
            <a:r>
              <a:rPr lang="en-US" b="1" i="0" u="none" strike="noStrike" dirty="0">
                <a:solidFill>
                  <a:srgbClr val="FF0000"/>
                </a:solidFill>
                <a:effectLst/>
                <a:latin typeface="-webkit-standard"/>
              </a:rPr>
              <a:t>We need to do optimization for sparsity as well as CPU and GPU implementation. </a:t>
            </a:r>
            <a:endParaRPr lang="en-US" b="1" dirty="0">
              <a:solidFill>
                <a:srgbClr val="FF0000"/>
              </a:solidFill>
            </a:endParaRPr>
          </a:p>
        </p:txBody>
      </p:sp>
    </p:spTree>
    <p:extLst>
      <p:ext uri="{BB962C8B-B14F-4D97-AF65-F5344CB8AC3E}">
        <p14:creationId xmlns:p14="http://schemas.microsoft.com/office/powerpoint/2010/main" val="3514679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DEEF0-8DAF-8698-C761-A79B10BF567D}"/>
              </a:ext>
            </a:extLst>
          </p:cNvPr>
          <p:cNvSpPr>
            <a:spLocks noGrp="1"/>
          </p:cNvSpPr>
          <p:nvPr>
            <p:ph type="title"/>
          </p:nvPr>
        </p:nvSpPr>
        <p:spPr/>
        <p:txBody>
          <a:bodyPr/>
          <a:lstStyle/>
          <a:p>
            <a:r>
              <a:rPr lang="en-US" dirty="0"/>
              <a:t>Future works</a:t>
            </a:r>
          </a:p>
        </p:txBody>
      </p:sp>
      <p:sp>
        <p:nvSpPr>
          <p:cNvPr id="3" name="Content Placeholder 2">
            <a:extLst>
              <a:ext uri="{FF2B5EF4-FFF2-40B4-BE49-F238E27FC236}">
                <a16:creationId xmlns:a16="http://schemas.microsoft.com/office/drawing/2014/main" id="{F6529F0E-48A1-2E6B-3B4E-86E85094939D}"/>
              </a:ext>
            </a:extLst>
          </p:cNvPr>
          <p:cNvSpPr>
            <a:spLocks noGrp="1"/>
          </p:cNvSpPr>
          <p:nvPr>
            <p:ph idx="1"/>
          </p:nvPr>
        </p:nvSpPr>
        <p:spPr>
          <a:xfrm>
            <a:off x="765465" y="1826112"/>
            <a:ext cx="10661069" cy="1602888"/>
          </a:xfrm>
        </p:spPr>
        <p:txBody>
          <a:bodyPr>
            <a:normAutofit/>
          </a:bodyPr>
          <a:lstStyle/>
          <a:p>
            <a:pPr lvl="1"/>
            <a:r>
              <a:rPr lang="en-US" dirty="0"/>
              <a:t>Studying alternative way to handle sparsity for Inference.</a:t>
            </a:r>
          </a:p>
          <a:p>
            <a:pPr lvl="1"/>
            <a:endParaRPr lang="en-US" dirty="0"/>
          </a:p>
          <a:p>
            <a:pPr lvl="1"/>
            <a:r>
              <a:rPr lang="en-US" dirty="0"/>
              <a:t>Application for other networks.</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666624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11E3-3CC8-46B0-3042-E6D9B6E305E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A3BFCE6-8854-EBFD-CD96-088F633CCB12}"/>
              </a:ext>
            </a:extLst>
          </p:cNvPr>
          <p:cNvSpPr>
            <a:spLocks noGrp="1"/>
          </p:cNvSpPr>
          <p:nvPr>
            <p:ph idx="1"/>
          </p:nvPr>
        </p:nvSpPr>
        <p:spPr/>
        <p:txBody>
          <a:bodyPr/>
          <a:lstStyle/>
          <a:p>
            <a:r>
              <a:rPr lang="en-US" dirty="0"/>
              <a:t>Hsu et al. ”Language model compression with weighted low-rank factorization.” arXiv:2207.00112v1, 2022.</a:t>
            </a:r>
          </a:p>
          <a:p>
            <a:r>
              <a:rPr lang="en-US" dirty="0"/>
              <a:t>Gao et al. “Adaptive rank selections for low-rank approximation of language models.” Association for Computational Linguistics, 2024</a:t>
            </a:r>
          </a:p>
        </p:txBody>
      </p:sp>
    </p:spTree>
    <p:extLst>
      <p:ext uri="{BB962C8B-B14F-4D97-AF65-F5344CB8AC3E}">
        <p14:creationId xmlns:p14="http://schemas.microsoft.com/office/powerpoint/2010/main" val="863946397"/>
      </p:ext>
    </p:extLst>
  </p:cSld>
  <p:clrMapOvr>
    <a:masterClrMapping/>
  </p:clrMapOvr>
</p:sld>
</file>

<file path=ppt/theme/theme1.xml><?xml version="1.0" encoding="utf-8"?>
<a:theme xmlns:a="http://schemas.openxmlformats.org/drawingml/2006/main" name="Office Theme">
  <a:themeElements>
    <a:clrScheme name="UC Santa Barbara">
      <a:dk1>
        <a:srgbClr val="000000"/>
      </a:dk1>
      <a:lt1>
        <a:srgbClr val="FFFFFF"/>
      </a:lt1>
      <a:dk2>
        <a:srgbClr val="003660"/>
      </a:dk2>
      <a:lt2>
        <a:srgbClr val="FEBC11"/>
      </a:lt2>
      <a:accent1>
        <a:srgbClr val="04859B"/>
      </a:accent1>
      <a:accent2>
        <a:srgbClr val="798D38"/>
      </a:accent2>
      <a:accent3>
        <a:srgbClr val="0BA89A"/>
      </a:accent3>
      <a:accent4>
        <a:srgbClr val="EF5645"/>
      </a:accent4>
      <a:accent5>
        <a:srgbClr val="9CBEBE"/>
      </a:accent5>
      <a:accent6>
        <a:srgbClr val="DCD6CC"/>
      </a:accent6>
      <a:hlink>
        <a:srgbClr val="07518C"/>
      </a:hlink>
      <a:folHlink>
        <a:srgbClr val="A1AFBA"/>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Santa-Barbara-Powerpoint-Widescreen" id="{1BBE10BA-385E-914E-A6EC-2B417F2598D2}" vid="{DE8D1387-9C7F-E94A-8678-97775DE1E3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42221</TotalTime>
  <Words>879</Words>
  <Application>Microsoft Macintosh PowerPoint</Application>
  <PresentationFormat>Widescreen</PresentationFormat>
  <Paragraphs>168</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-webkit-standard</vt:lpstr>
      <vt:lpstr>Arial</vt:lpstr>
      <vt:lpstr>Calibri</vt:lpstr>
      <vt:lpstr>Cambria Math</vt:lpstr>
      <vt:lpstr>Century Gothic</vt:lpstr>
      <vt:lpstr>Office Theme</vt:lpstr>
      <vt:lpstr>Sparse Augmented Tensor Networks (Saten) for Language Models</vt:lpstr>
      <vt:lpstr>Background and Motivation</vt:lpstr>
      <vt:lpstr>Method</vt:lpstr>
      <vt:lpstr>Experiment</vt:lpstr>
      <vt:lpstr>Results</vt:lpstr>
      <vt:lpstr>Results</vt:lpstr>
      <vt:lpstr>Inference Performance (In Progress)</vt:lpstr>
      <vt:lpstr>Future works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Solgi</dc:creator>
  <cp:lastModifiedBy>Ryan Solgi</cp:lastModifiedBy>
  <cp:revision>58</cp:revision>
  <dcterms:created xsi:type="dcterms:W3CDTF">2023-11-09T18:04:00Z</dcterms:created>
  <dcterms:modified xsi:type="dcterms:W3CDTF">2024-09-06T02:02:04Z</dcterms:modified>
</cp:coreProperties>
</file>