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618" r:id="rId2"/>
    <p:sldId id="623" r:id="rId3"/>
    <p:sldId id="648" r:id="rId4"/>
    <p:sldId id="619" r:id="rId5"/>
    <p:sldId id="625" r:id="rId6"/>
    <p:sldId id="641" r:id="rId7"/>
    <p:sldId id="649" r:id="rId8"/>
    <p:sldId id="650" r:id="rId9"/>
    <p:sldId id="651" r:id="rId10"/>
    <p:sldId id="6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689B-7F06-294D-911C-FBCA10890E1B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D5EAD-3238-C741-939B-E92E21596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0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35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5282-107C-99DE-0138-67B6FAC13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6A9C-DEA1-A294-2955-C1A057E76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4268-1264-DBC3-8BD7-7D0EF71C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530D-5640-1FDC-77A6-5B9D8F38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A2C0-1498-F00A-EB9F-BB4D488E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BD01-F1A8-2508-B363-ABB10EC0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61662-39AB-B5E4-1351-BE05CEB3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8338D-DA30-8C6B-5A3F-01346BBA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CAE8-358E-6126-B6F3-B582DBD6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16BF-A47D-91C0-F396-B0172736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3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6C3BE-C8AF-2905-AF74-2917CD864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407C-E20F-1CAD-D087-4BD8C2EBC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E652-D8D9-5651-2045-5418B8C1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CF2B-0E03-4627-1869-55877FB1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1389-40F8-2B1D-18FC-5436F95C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0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6B69F80B-5CB0-2741-999A-39C205A6D0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7695"/>
            <a:ext cx="12192000" cy="610306"/>
          </a:xfrm>
          <a:prstGeom prst="rect">
            <a:avLst/>
          </a:prstGeom>
          <a:solidFill>
            <a:srgbClr val="F99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en-US" sz="1556">
              <a:latin typeface="Helvetica Neue Thin" panose="020B0403020202020204" pitchFamily="34" charset="0"/>
              <a:ea typeface="Helvetica Neue Thin" panose="020B0403020202020204" pitchFamily="34" charset="0"/>
              <a:cs typeface="Helvetica Neue Thin" panose="020B0403020202020204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CC52C55-A028-D249-A6F1-7DB923F18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6251222"/>
            <a:ext cx="610306" cy="60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29572"/>
            <a:ext cx="11567160" cy="526154"/>
          </a:xfrm>
        </p:spPr>
        <p:txBody>
          <a:bodyPr/>
          <a:lstStyle>
            <a:lvl1pPr>
              <a:defRPr sz="3556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12421" y="780121"/>
            <a:ext cx="11566313" cy="326896"/>
          </a:xfrm>
        </p:spPr>
        <p:txBody>
          <a:bodyPr anchor="ctr">
            <a:noAutofit/>
          </a:bodyPr>
          <a:lstStyle>
            <a:lvl1pPr marL="228598" indent="-228598">
              <a:buFont typeface=".AppleSystemUIFont" charset="-120"/>
              <a:buChar char="-"/>
              <a:defRPr sz="2222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190678"/>
            <a:ext cx="11567160" cy="5015616"/>
          </a:xfrm>
        </p:spPr>
        <p:txBody>
          <a:bodyPr/>
          <a:lstStyle>
            <a:lvl1pPr marL="311148" indent="-311148">
              <a:lnSpc>
                <a:spcPct val="100000"/>
              </a:lnSpc>
              <a:buSzPct val="70000"/>
              <a:buFont typeface=".AppleSystemUIFont"/>
              <a:buChar char="○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535512" indent="-302681">
              <a:lnSpc>
                <a:spcPct val="100000"/>
              </a:lnSpc>
              <a:buSzPct val="80000"/>
              <a:buFont typeface="AppleMyungjo" pitchFamily="2" charset="-127"/>
              <a:buChar char="◻︎"/>
              <a:tabLst/>
              <a:defRPr sz="1778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5793" indent="-22859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556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914391" indent="-228598">
              <a:lnSpc>
                <a:spcPct val="100000"/>
              </a:lnSpc>
              <a:buFont typeface="Wingdings" pitchFamily="2" charset="2"/>
              <a:buChar char="§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142989" indent="-228598">
              <a:lnSpc>
                <a:spcPct val="100000"/>
              </a:lnSpc>
              <a:buFont typeface=".AppleSystemUIFont"/>
              <a:buChar char="‣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72178" y="6272691"/>
            <a:ext cx="8707402" cy="208382"/>
          </a:xfrm>
        </p:spPr>
        <p:txBody>
          <a:bodyPr anchor="ctr">
            <a:noAutofit/>
          </a:bodyPr>
          <a:lstStyle>
            <a:lvl1pPr marL="0" indent="0" algn="r">
              <a:buNone/>
              <a:defRPr sz="1111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FF1C2B-DAB6-8847-B38C-A3C92D4283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65959" y="6522861"/>
            <a:ext cx="613833" cy="292806"/>
          </a:xfrm>
          <a:prstGeom prst="rect">
            <a:avLst/>
          </a:prstGeom>
        </p:spPr>
        <p:txBody>
          <a:bodyPr anchor="ctr"/>
          <a:lstStyle>
            <a:lvl1pPr algn="r" defTabSz="914369" eaLnBrk="1" fontAlgn="auto" hangingPunct="1">
              <a:spcBef>
                <a:spcPts val="0"/>
              </a:spcBef>
              <a:spcAft>
                <a:spcPts val="0"/>
              </a:spcAft>
              <a:defRPr sz="1778" smtClean="0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DA0798D-109A-ED44-A64C-7534A7AB9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64680C-0B20-EB47-B61B-E1AD5CCB56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433" y="6268898"/>
            <a:ext cx="2138326" cy="589102"/>
          </a:xfrm>
        </p:spPr>
        <p:txBody>
          <a:bodyPr anchor="ctr">
            <a:noAutofit/>
          </a:bodyPr>
          <a:lstStyle>
            <a:lvl1pPr marL="0" indent="0" algn="l">
              <a:buNone/>
              <a:defRPr sz="1778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AHS Team Meeting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7420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08FE-E6EF-CA5E-6D5C-83E5E2D9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16DC1-A709-276F-F082-30EB3DA8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D5B5-800A-8E84-3F6B-07B465FF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D2F1-FBF6-AA62-7D71-377D3345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540F-5308-2668-18EF-A08D838A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9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F622-D29A-8ACB-6753-678547A4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135B-BC5D-BD63-E0BB-9916C9AB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0E403-9E20-8C3B-332E-B8F82EB7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DD0F-F8CF-CB70-7387-B7ACEC68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3D76E-AC59-FCCD-7215-62F9ECDE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2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C330-4828-EEC9-AD5B-9D906BD3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2EFA-9C4B-ADA7-643A-27B1D8586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6D381-7047-2A89-838E-6EF79763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F31E7-0471-39A4-CB16-02FC39097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16E7A-106F-DD10-12F7-54FA8759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CB2E9-3EA8-42FA-E7B1-8843EB5C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545-CE23-6F7F-B998-5EE1F2E4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7FE5-94A8-55CB-C236-A39C03F5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24B2-A870-8AD0-B469-DCB691393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46F-4C69-CF09-A727-D52A2C49E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9687B-AEB7-BD8C-8B1B-39CD2292F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1F0F0-0189-D336-A1B1-8A11917A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7151-2BA4-1F2D-B856-514DC0DB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E0A2-190C-496E-FF96-B4D6F73C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5E4C-F497-4885-1380-153B5600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57DDF-10D9-9130-3332-4165B25C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C8F28-7F1C-85F2-9BF5-5B53FA80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89632-39F9-DBA6-D5CA-A6700E43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9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86C12-3BEA-9E60-DC25-B41A4930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CC956-5C9C-0D95-25E6-3904DC5C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43795-C62B-9FCE-4072-143F124D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3178-FF97-0FA9-74AB-B1117F89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2B53-C556-D3E2-2B5F-1F5604F5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9468E-8E4B-C4F4-EC28-0823E8D1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4C63D-B5EB-CF53-DE71-80BD2C37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9A114-5C7D-41D1-85F2-50E9EB91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075C0-EE84-DC28-A524-F44D4986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7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23A7-98CF-034C-1B83-0F193317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63927-606B-BA1C-9D0B-B7378B1A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680AD-E996-4487-C5BE-BD98264D1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F9FDE-4ADC-6492-FE9E-B16628D8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BCE21-7DFF-755A-B859-02DF4C7A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6D555-A00A-AFDA-F241-C67AA401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1619E-9518-3199-82B7-C12F74BC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D424-41A0-0AA3-0F7C-C0ACA089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2D57-E6EC-A815-364D-A6A185C75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1B9D-7A24-A843-B47B-D6CA5B687493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C617-0678-9B5B-975F-E69720F9B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9BBE-343D-B6FB-1529-237AD80A9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12CF-F971-434D-9710-E2D678A30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8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flame-eu.aka.amazon.com/execution/96c616a0-2a55-4cae-bdc8-d4b829b4d06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anlab.mit.edu/files/course/slides/MIT-TinyML-Lec04-Pruning-II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0B1-8AA7-FC4D-2424-21489417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Acceleration via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865C-1EB8-F793-3F3C-BA8C1732A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EE1A1-BD30-4734-D686-A3C33DA7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“Hardware specific”</a:t>
            </a:r>
          </a:p>
          <a:p>
            <a:pPr lvl="1"/>
            <a:r>
              <a:rPr lang="en-US" dirty="0"/>
              <a:t>Accelerating column-wise / tile-wise sparse Conformer on CPU (need </a:t>
            </a:r>
            <a:r>
              <a:rPr lang="en-US" dirty="0" err="1"/>
              <a:t>NeMoRT</a:t>
            </a:r>
            <a:r>
              <a:rPr lang="en-US" dirty="0"/>
              <a:t> support)</a:t>
            </a:r>
          </a:p>
          <a:p>
            <a:pPr lvl="1"/>
            <a:r>
              <a:rPr lang="en-US" dirty="0"/>
              <a:t>Accelerating 2:4 sparse </a:t>
            </a:r>
            <a:r>
              <a:rPr lang="en-US" dirty="0" err="1"/>
              <a:t>RescoreBERT</a:t>
            </a:r>
            <a:r>
              <a:rPr lang="en-US" dirty="0"/>
              <a:t>/Conformer on GPU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F3707-A921-FEFE-531E-46B754D34D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158288-228B-83A3-3F25-FAD354C81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C479460-DF3C-AD06-D694-58A56DBBCF8E}"/>
              </a:ext>
            </a:extLst>
          </p:cNvPr>
          <p:cNvGrpSpPr/>
          <p:nvPr/>
        </p:nvGrpSpPr>
        <p:grpSpPr>
          <a:xfrm>
            <a:off x="927369" y="2316754"/>
            <a:ext cx="8683558" cy="3604261"/>
            <a:chOff x="927369" y="1204651"/>
            <a:chExt cx="8683558" cy="360426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07052A5-DFB9-BFDE-4601-93507DE515E6}"/>
                </a:ext>
              </a:extLst>
            </p:cNvPr>
            <p:cNvGrpSpPr/>
            <p:nvPr/>
          </p:nvGrpSpPr>
          <p:grpSpPr>
            <a:xfrm>
              <a:off x="927369" y="1204651"/>
              <a:ext cx="8683558" cy="2992219"/>
              <a:chOff x="927369" y="1204651"/>
              <a:chExt cx="8683558" cy="299221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57E425A-5546-B419-D5A5-59B1C5EEF8E2}"/>
                  </a:ext>
                </a:extLst>
              </p:cNvPr>
              <p:cNvSpPr/>
              <p:nvPr/>
            </p:nvSpPr>
            <p:spPr>
              <a:xfrm>
                <a:off x="1206230" y="1896894"/>
                <a:ext cx="1332689" cy="1178972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Column/tile sparsity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6318F78-9D45-0558-30D9-979B81945954}"/>
                  </a:ext>
                </a:extLst>
              </p:cNvPr>
              <p:cNvSpPr/>
              <p:nvPr/>
            </p:nvSpPr>
            <p:spPr>
              <a:xfrm>
                <a:off x="1206230" y="3348241"/>
                <a:ext cx="1332689" cy="486383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2:4 sparsity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ECF61A4-6798-A946-8A65-0F45AB2A1BFB}"/>
                  </a:ext>
                </a:extLst>
              </p:cNvPr>
              <p:cNvSpPr/>
              <p:nvPr/>
            </p:nvSpPr>
            <p:spPr>
              <a:xfrm>
                <a:off x="3469532" y="1896894"/>
                <a:ext cx="1404025" cy="486383"/>
              </a:xfrm>
              <a:prstGeom prst="rect">
                <a:avLst/>
              </a:prstGeom>
              <a:solidFill>
                <a:schemeClr val="accent1">
                  <a:alpha val="13000"/>
                </a:schemeClr>
              </a:solidFill>
              <a:ln w="349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NNA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F3C598B-D8C7-9A59-CC48-7593D4F7552B}"/>
                  </a:ext>
                </a:extLst>
              </p:cNvPr>
              <p:cNvSpPr/>
              <p:nvPr/>
            </p:nvSpPr>
            <p:spPr>
              <a:xfrm>
                <a:off x="3469532" y="2622567"/>
                <a:ext cx="1404025" cy="486383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CPU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2895E77-DAEA-F1E3-1525-69273A5094FB}"/>
                  </a:ext>
                </a:extLst>
              </p:cNvPr>
              <p:cNvSpPr/>
              <p:nvPr/>
            </p:nvSpPr>
            <p:spPr>
              <a:xfrm>
                <a:off x="3469532" y="3348241"/>
                <a:ext cx="1404025" cy="486383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GPU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22C167A-86E8-9C7F-A1DB-38C75C41ABA1}"/>
                  </a:ext>
                </a:extLst>
              </p:cNvPr>
              <p:cNvSpPr/>
              <p:nvPr/>
            </p:nvSpPr>
            <p:spPr>
              <a:xfrm>
                <a:off x="5616102" y="1896895"/>
                <a:ext cx="1404025" cy="1178972"/>
              </a:xfrm>
              <a:prstGeom prst="rect">
                <a:avLst/>
              </a:prstGeom>
              <a:solidFill>
                <a:schemeClr val="accent1">
                  <a:alpha val="11482"/>
                </a:schemeClr>
              </a:solidFill>
              <a:ln w="349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Conformer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C649EEE-45E1-21DF-F39C-0532902042CE}"/>
                  </a:ext>
                </a:extLst>
              </p:cNvPr>
              <p:cNvSpPr/>
              <p:nvPr/>
            </p:nvSpPr>
            <p:spPr>
              <a:xfrm>
                <a:off x="7791856" y="2655653"/>
                <a:ext cx="1404025" cy="1178971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RescoreBERT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03C3BA4-77C3-4A5F-4500-61ACD6882357}"/>
                  </a:ext>
                </a:extLst>
              </p:cNvPr>
              <p:cNvCxnSpPr/>
              <p:nvPr/>
            </p:nvCxnSpPr>
            <p:spPr>
              <a:xfrm>
                <a:off x="2996119" y="1204651"/>
                <a:ext cx="0" cy="298639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75B64E0-526C-499E-ECBB-09BB47C2DD9E}"/>
                  </a:ext>
                </a:extLst>
              </p:cNvPr>
              <p:cNvCxnSpPr/>
              <p:nvPr/>
            </p:nvCxnSpPr>
            <p:spPr>
              <a:xfrm>
                <a:off x="5269148" y="1204651"/>
                <a:ext cx="0" cy="298639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4B3DD80-CED4-A422-7715-57598EB698A2}"/>
                  </a:ext>
                </a:extLst>
              </p:cNvPr>
              <p:cNvCxnSpPr/>
              <p:nvPr/>
            </p:nvCxnSpPr>
            <p:spPr>
              <a:xfrm>
                <a:off x="7438416" y="1210478"/>
                <a:ext cx="0" cy="298639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217CB9F-9B18-AA31-A4A8-10C7B6728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369" y="1634246"/>
                <a:ext cx="8683558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345734-90F3-DBE4-D924-2FDB590B5369}"/>
                  </a:ext>
                </a:extLst>
              </p:cNvPr>
              <p:cNvSpPr txBox="1"/>
              <p:nvPr/>
            </p:nvSpPr>
            <p:spPr>
              <a:xfrm>
                <a:off x="1104050" y="1264914"/>
                <a:ext cx="1663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Sparsity Pattern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8F5A335-03EA-010D-CEBB-49C1267C96A1}"/>
                  </a:ext>
                </a:extLst>
              </p:cNvPr>
              <p:cNvSpPr txBox="1"/>
              <p:nvPr/>
            </p:nvSpPr>
            <p:spPr>
              <a:xfrm>
                <a:off x="3296327" y="1263123"/>
                <a:ext cx="160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Hardware Type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026FE64-6DF5-3CC1-C4F4-6EF43B15B1DC}"/>
                  </a:ext>
                </a:extLst>
              </p:cNvPr>
              <p:cNvSpPr txBox="1"/>
              <p:nvPr/>
            </p:nvSpPr>
            <p:spPr>
              <a:xfrm>
                <a:off x="5536731" y="1288271"/>
                <a:ext cx="163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Acoustic Model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49E118-4D78-6AB5-17C1-9908BC10BD02}"/>
                  </a:ext>
                </a:extLst>
              </p:cNvPr>
              <p:cNvSpPr txBox="1"/>
              <p:nvPr/>
            </p:nvSpPr>
            <p:spPr>
              <a:xfrm>
                <a:off x="7622280" y="1264914"/>
                <a:ext cx="1740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 Model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CC25616-6C43-EDC2-E5A2-5A28C254D955}"/>
                  </a:ext>
                </a:extLst>
              </p:cNvPr>
              <p:cNvSpPr/>
              <p:nvPr/>
            </p:nvSpPr>
            <p:spPr>
              <a:xfrm>
                <a:off x="7648471" y="1254581"/>
                <a:ext cx="1735465" cy="2674863"/>
              </a:xfrm>
              <a:prstGeom prst="rect">
                <a:avLst/>
              </a:prstGeom>
              <a:solidFill>
                <a:schemeClr val="bg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E561413-D2C7-0CC6-6CEC-CB8E64C0CDE0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>
                <a:off x="2530812" y="2510829"/>
                <a:ext cx="938720" cy="354930"/>
              </a:xfrm>
              <a:prstGeom prst="line">
                <a:avLst/>
              </a:prstGeom>
              <a:ln w="12700">
                <a:solidFill>
                  <a:srgbClr val="7030A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7C783E5-C252-5320-CC7D-57572B591492}"/>
                  </a:ext>
                </a:extLst>
              </p:cNvPr>
              <p:cNvCxnSpPr>
                <a:cxnSpLocks/>
                <a:endCxn id="63" idx="1"/>
              </p:cNvCxnSpPr>
              <p:nvPr/>
            </p:nvCxnSpPr>
            <p:spPr>
              <a:xfrm flipV="1">
                <a:off x="4896509" y="2486381"/>
                <a:ext cx="719593" cy="380472"/>
              </a:xfrm>
              <a:prstGeom prst="line">
                <a:avLst/>
              </a:prstGeom>
              <a:ln w="12700">
                <a:solidFill>
                  <a:srgbClr val="7030A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0D5A6F-998C-E7AC-043A-30657C539990}"/>
                </a:ext>
              </a:extLst>
            </p:cNvPr>
            <p:cNvCxnSpPr>
              <a:cxnSpLocks/>
            </p:cNvCxnSpPr>
            <p:nvPr/>
          </p:nvCxnSpPr>
          <p:spPr>
            <a:xfrm>
              <a:off x="2443395" y="4634331"/>
              <a:ext cx="85293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2DE5F7-B024-4917-C300-FCC58691F9F1}"/>
                </a:ext>
              </a:extLst>
            </p:cNvPr>
            <p:cNvSpPr txBox="1"/>
            <p:nvPr/>
          </p:nvSpPr>
          <p:spPr>
            <a:xfrm>
              <a:off x="3281048" y="4439580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Short-term plan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0C791C-87E0-1226-8B82-C0306D377194}"/>
                </a:ext>
              </a:extLst>
            </p:cNvPr>
            <p:cNvCxnSpPr>
              <a:cxnSpLocks/>
            </p:cNvCxnSpPr>
            <p:nvPr/>
          </p:nvCxnSpPr>
          <p:spPr>
            <a:xfrm>
              <a:off x="5934955" y="4634331"/>
              <a:ext cx="837653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59EA22-E976-A024-7350-614FBCFCB03C}"/>
                </a:ext>
              </a:extLst>
            </p:cNvPr>
            <p:cNvSpPr txBox="1"/>
            <p:nvPr/>
          </p:nvSpPr>
          <p:spPr>
            <a:xfrm>
              <a:off x="6730048" y="4439580"/>
              <a:ext cx="173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Long-term plan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3A90F05-0798-36A0-3D65-78229A764D7D}"/>
                </a:ext>
              </a:extLst>
            </p:cNvPr>
            <p:cNvSpPr/>
            <p:nvPr/>
          </p:nvSpPr>
          <p:spPr>
            <a:xfrm>
              <a:off x="2137715" y="4439580"/>
              <a:ext cx="6549075" cy="369332"/>
            </a:xfrm>
            <a:prstGeom prst="roundRect">
              <a:avLst>
                <a:gd name="adj" fmla="val 36741"/>
              </a:avLst>
            </a:prstGeom>
            <a:solidFill>
              <a:schemeClr val="accent1">
                <a:alpha val="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43A926-80F7-FE14-B371-959ED83E2DC0}"/>
              </a:ext>
            </a:extLst>
          </p:cNvPr>
          <p:cNvCxnSpPr/>
          <p:nvPr/>
        </p:nvCxnSpPr>
        <p:spPr>
          <a:xfrm>
            <a:off x="2538919" y="4703536"/>
            <a:ext cx="93061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7BE866-76DC-D23C-647B-B8A9DAAFA31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873557" y="3598484"/>
            <a:ext cx="742545" cy="110478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C01BBF-9953-9A11-0344-1DB242B809D9}"/>
              </a:ext>
            </a:extLst>
          </p:cNvPr>
          <p:cNvSpPr/>
          <p:nvPr/>
        </p:nvSpPr>
        <p:spPr>
          <a:xfrm>
            <a:off x="3291488" y="2835033"/>
            <a:ext cx="1735465" cy="801228"/>
          </a:xfrm>
          <a:prstGeom prst="rect">
            <a:avLst/>
          </a:prstGeom>
          <a:solidFill>
            <a:schemeClr val="bg1">
              <a:alpha val="743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0B1-8AA7-FC4D-2424-21489417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Conformer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865C-1EB8-F793-3F3C-BA8C1732A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QAT+PTQ </a:t>
            </a:r>
            <a:r>
              <a:rPr lang="en-US" dirty="0" err="1"/>
              <a:t>v.s</a:t>
            </a:r>
            <a:r>
              <a:rPr lang="en-US" dirty="0"/>
              <a:t>. PTQ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EE1A1-BD30-4734-D686-A3C33DA7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QAT, the de-DE Conformer candidate shows 2-4% WERR after NB on </a:t>
            </a:r>
            <a:r>
              <a:rPr lang="en-US" dirty="0" err="1"/>
              <a:t>wbr</a:t>
            </a:r>
            <a:r>
              <a:rPr lang="en-US" dirty="0"/>
              <a:t>/tail/multiturn.</a:t>
            </a:r>
          </a:p>
          <a:p>
            <a:pPr lvl="1"/>
            <a:r>
              <a:rPr lang="en-US" dirty="0"/>
              <a:t>Disabling both LM passes, we still observe 1-4% WERR.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F3707-A921-FEFE-531E-46B754D34D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1332" y="6394912"/>
            <a:ext cx="8707402" cy="20838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https://blueflame-eu.aka.amazon.com/execution/96c616a0-2a55-4cae-bdc8-d4b829b4d068</a:t>
            </a:r>
            <a:endParaRPr lang="en-US" dirty="0"/>
          </a:p>
          <a:p>
            <a:r>
              <a:rPr lang="en-US" dirty="0"/>
              <a:t>(LM disabled) https://</a:t>
            </a:r>
            <a:r>
              <a:rPr lang="en-US" dirty="0" err="1"/>
              <a:t>blueflame-eu.aka.amazon.com</a:t>
            </a:r>
            <a:r>
              <a:rPr lang="en-US" dirty="0"/>
              <a:t>/execution/3cbde29c-9c37-4607-8e61-a6bc93f5a312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158288-228B-83A3-3F25-FAD354C81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6701778-063B-A8FA-7043-7A53ADEBADA7}"/>
              </a:ext>
            </a:extLst>
          </p:cNvPr>
          <p:cNvSpPr/>
          <p:nvPr/>
        </p:nvSpPr>
        <p:spPr>
          <a:xfrm>
            <a:off x="67249" y="5119668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Conformer training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5B79512-ECC1-A179-4A15-D6B801144C98}"/>
              </a:ext>
            </a:extLst>
          </p:cNvPr>
          <p:cNvSpPr/>
          <p:nvPr/>
        </p:nvSpPr>
        <p:spPr>
          <a:xfrm>
            <a:off x="1946413" y="5119668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Serialization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45DA9C9-DEFC-A6BB-05EA-911D8C30D678}"/>
              </a:ext>
            </a:extLst>
          </p:cNvPr>
          <p:cNvSpPr/>
          <p:nvPr/>
        </p:nvSpPr>
        <p:spPr>
          <a:xfrm>
            <a:off x="3825577" y="5139917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EEE68E7-3E99-9E8D-D014-9EB9B0AFC2A5}"/>
              </a:ext>
            </a:extLst>
          </p:cNvPr>
          <p:cNvSpPr/>
          <p:nvPr/>
        </p:nvSpPr>
        <p:spPr>
          <a:xfrm>
            <a:off x="5704741" y="5119668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A0C71A-69A2-6BB8-A848-F9A019293D4C}"/>
              </a:ext>
            </a:extLst>
          </p:cNvPr>
          <p:cNvSpPr/>
          <p:nvPr/>
        </p:nvSpPr>
        <p:spPr>
          <a:xfrm>
            <a:off x="805311" y="4952135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E6F72"/>
                </a:solidFill>
              </a:rPr>
              <a:t>FP8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3A3EDB-F082-1646-5AA1-73CA37D5B3C0}"/>
              </a:ext>
            </a:extLst>
          </p:cNvPr>
          <p:cNvSpPr/>
          <p:nvPr/>
        </p:nvSpPr>
        <p:spPr>
          <a:xfrm>
            <a:off x="4542159" y="4952135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7AC9C"/>
                </a:solidFill>
              </a:rPr>
              <a:t>~FP8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200038-C761-4B3B-CE65-AF2BCBEF4D0E}"/>
              </a:ext>
            </a:extLst>
          </p:cNvPr>
          <p:cNvSpPr/>
          <p:nvPr/>
        </p:nvSpPr>
        <p:spPr>
          <a:xfrm>
            <a:off x="6470751" y="4952135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7AC9C"/>
                </a:solidFill>
              </a:rPr>
              <a:t>~FP8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ABFB1-8BCE-3F37-C808-96735BB77895}"/>
              </a:ext>
            </a:extLst>
          </p:cNvPr>
          <p:cNvCxnSpPr/>
          <p:nvPr/>
        </p:nvCxnSpPr>
        <p:spPr>
          <a:xfrm>
            <a:off x="1621041" y="5621352"/>
            <a:ext cx="3253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785BB9-A720-4AB3-9A60-BD616DB05DBE}"/>
              </a:ext>
            </a:extLst>
          </p:cNvPr>
          <p:cNvCxnSpPr/>
          <p:nvPr/>
        </p:nvCxnSpPr>
        <p:spPr>
          <a:xfrm>
            <a:off x="3489319" y="5621352"/>
            <a:ext cx="3253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A1A1CC-A543-B27D-0402-B1009EAFA7DC}"/>
              </a:ext>
            </a:extLst>
          </p:cNvPr>
          <p:cNvCxnSpPr/>
          <p:nvPr/>
        </p:nvCxnSpPr>
        <p:spPr>
          <a:xfrm>
            <a:off x="5368483" y="5621352"/>
            <a:ext cx="3253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730BFAD-4305-EAA5-2E34-16EADD6DEAC8}"/>
              </a:ext>
            </a:extLst>
          </p:cNvPr>
          <p:cNvGrpSpPr/>
          <p:nvPr/>
        </p:nvGrpSpPr>
        <p:grpSpPr>
          <a:xfrm>
            <a:off x="1169517" y="3573756"/>
            <a:ext cx="1553792" cy="2047596"/>
            <a:chOff x="1169517" y="3573756"/>
            <a:chExt cx="1553792" cy="204759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932B88-25F7-03F4-59D3-54611F1CA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1041" y="4654198"/>
              <a:ext cx="287583" cy="96715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C27DA52B-666B-585C-AA4F-109AD3EDC886}"/>
                </a:ext>
              </a:extLst>
            </p:cNvPr>
            <p:cNvSpPr/>
            <p:nvPr/>
          </p:nvSpPr>
          <p:spPr>
            <a:xfrm>
              <a:off x="1169517" y="3725303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Packaging</a:t>
              </a:r>
            </a:p>
            <a:p>
              <a:pPr algn="ctr"/>
              <a:r>
                <a:rPr lang="en-US" dirty="0"/>
                <a:t>In DBS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BB615B0-20D8-26F9-8DEF-6B97892142EF}"/>
                </a:ext>
              </a:extLst>
            </p:cNvPr>
            <p:cNvSpPr/>
            <p:nvPr/>
          </p:nvSpPr>
          <p:spPr>
            <a:xfrm>
              <a:off x="1902869" y="3573756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INT8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BD0C1C-B085-BD59-5BE4-C6CB3DA2E2CD}"/>
                </a:ext>
              </a:extLst>
            </p:cNvPr>
            <p:cNvSpPr txBox="1"/>
            <p:nvPr/>
          </p:nvSpPr>
          <p:spPr>
            <a:xfrm>
              <a:off x="2320056" y="4299669"/>
              <a:ext cx="2831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dirty="0">
                  <a:solidFill>
                    <a:srgbClr val="00B050"/>
                  </a:solidFill>
                  <a:effectLst/>
                  <a:latin typeface="Bauhaus 93" pitchFamily="82" charset="77"/>
                </a:rPr>
                <a:t>✓</a:t>
              </a:r>
              <a:endParaRPr lang="en-US" sz="3200" b="1" dirty="0">
                <a:solidFill>
                  <a:srgbClr val="00B050"/>
                </a:solidFill>
                <a:latin typeface="Bauhaus 93" pitchFamily="8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115428-E8BF-CD9B-0EB8-49492F00E102}"/>
              </a:ext>
            </a:extLst>
          </p:cNvPr>
          <p:cNvGrpSpPr/>
          <p:nvPr/>
        </p:nvGrpSpPr>
        <p:grpSpPr>
          <a:xfrm>
            <a:off x="3043523" y="3575898"/>
            <a:ext cx="1553792" cy="2047596"/>
            <a:chOff x="3043523" y="3575898"/>
            <a:chExt cx="1553792" cy="204759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14EC21A-E63E-ACFE-2EFB-91110EEDA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5047" y="4656340"/>
              <a:ext cx="287583" cy="96715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6A42A9F6-F148-EF19-EF46-EA164B3B6209}"/>
                </a:ext>
              </a:extLst>
            </p:cNvPr>
            <p:cNvSpPr/>
            <p:nvPr/>
          </p:nvSpPr>
          <p:spPr>
            <a:xfrm>
              <a:off x="3043523" y="3727445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Packaging</a:t>
              </a:r>
            </a:p>
            <a:p>
              <a:pPr algn="ctr"/>
              <a:r>
                <a:rPr lang="en-US" dirty="0"/>
                <a:t>In DBS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D6C234F-C733-73E6-6655-132F498E043F}"/>
                </a:ext>
              </a:extLst>
            </p:cNvPr>
            <p:cNvSpPr/>
            <p:nvPr/>
          </p:nvSpPr>
          <p:spPr>
            <a:xfrm>
              <a:off x="3776875" y="3575898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INT8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41DC369-EDC7-C7DD-7D7E-53199F367F89}"/>
                </a:ext>
              </a:extLst>
            </p:cNvPr>
            <p:cNvSpPr txBox="1"/>
            <p:nvPr/>
          </p:nvSpPr>
          <p:spPr>
            <a:xfrm>
              <a:off x="4210100" y="4267905"/>
              <a:ext cx="2831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dirty="0">
                  <a:solidFill>
                    <a:srgbClr val="00B050"/>
                  </a:solidFill>
                  <a:effectLst/>
                  <a:latin typeface="Bauhaus 93" pitchFamily="82" charset="77"/>
                </a:rPr>
                <a:t>✓</a:t>
              </a:r>
              <a:endParaRPr lang="en-US" sz="3200" b="1" dirty="0">
                <a:solidFill>
                  <a:srgbClr val="00B050"/>
                </a:solidFill>
                <a:latin typeface="Bauhaus 93" pitchFamily="82" charset="77"/>
              </a:endParaRP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11B7299-3DDD-F63C-C9A1-D3A4C41C6A72}"/>
              </a:ext>
            </a:extLst>
          </p:cNvPr>
          <p:cNvSpPr/>
          <p:nvPr/>
        </p:nvSpPr>
        <p:spPr>
          <a:xfrm>
            <a:off x="2802300" y="4978449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7AC9C"/>
                </a:solidFill>
              </a:rPr>
              <a:t>~FP8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95A8F-36E4-B4F3-C141-2ADFC0C38526}"/>
              </a:ext>
            </a:extLst>
          </p:cNvPr>
          <p:cNvGrpSpPr/>
          <p:nvPr/>
        </p:nvGrpSpPr>
        <p:grpSpPr>
          <a:xfrm>
            <a:off x="4925280" y="3573756"/>
            <a:ext cx="1553792" cy="2047596"/>
            <a:chOff x="4925280" y="3573756"/>
            <a:chExt cx="1553792" cy="2047596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E53183-51C6-B32F-9F5A-DD4CE95A5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804" y="4654198"/>
              <a:ext cx="287583" cy="96715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EFB9F64-6CA8-50ED-AC03-7EBF1FC86833}"/>
                </a:ext>
              </a:extLst>
            </p:cNvPr>
            <p:cNvSpPr/>
            <p:nvPr/>
          </p:nvSpPr>
          <p:spPr>
            <a:xfrm>
              <a:off x="4925280" y="3725303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Packaging</a:t>
              </a:r>
            </a:p>
            <a:p>
              <a:pPr algn="ctr"/>
              <a:r>
                <a:rPr lang="en-US" dirty="0"/>
                <a:t>In DBS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309E797-7198-145A-17E8-FF784FEECEE7}"/>
                </a:ext>
              </a:extLst>
            </p:cNvPr>
            <p:cNvSpPr/>
            <p:nvPr/>
          </p:nvSpPr>
          <p:spPr>
            <a:xfrm>
              <a:off x="5658632" y="3573756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INT8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15FDC3-198C-9738-D122-C880C42DAD0C}"/>
                </a:ext>
              </a:extLst>
            </p:cNvPr>
            <p:cNvSpPr txBox="1"/>
            <p:nvPr/>
          </p:nvSpPr>
          <p:spPr>
            <a:xfrm>
              <a:off x="6103631" y="4275216"/>
              <a:ext cx="2831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dirty="0">
                  <a:solidFill>
                    <a:srgbClr val="00B050"/>
                  </a:solidFill>
                  <a:effectLst/>
                  <a:latin typeface="Bauhaus 93" pitchFamily="82" charset="77"/>
                </a:rPr>
                <a:t>✓</a:t>
              </a:r>
              <a:endParaRPr lang="en-US" sz="3200" b="1" dirty="0">
                <a:solidFill>
                  <a:srgbClr val="00B050"/>
                </a:solidFill>
                <a:latin typeface="Bauhaus 93" pitchFamily="8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7346E4-1816-4F22-52C2-4800E6234515}"/>
              </a:ext>
            </a:extLst>
          </p:cNvPr>
          <p:cNvGrpSpPr/>
          <p:nvPr/>
        </p:nvGrpSpPr>
        <p:grpSpPr>
          <a:xfrm>
            <a:off x="7253402" y="4988370"/>
            <a:ext cx="1884295" cy="1217757"/>
            <a:chOff x="7253402" y="4988370"/>
            <a:chExt cx="1884295" cy="121775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6F2D4B2-62AB-5B70-3B90-358F4467A1F8}"/>
                </a:ext>
              </a:extLst>
            </p:cNvPr>
            <p:cNvCxnSpPr/>
            <p:nvPr/>
          </p:nvCxnSpPr>
          <p:spPr>
            <a:xfrm>
              <a:off x="7253402" y="5621352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8EDC87-E928-ABB0-4D7C-D33475C785E7}"/>
                </a:ext>
              </a:extLst>
            </p:cNvPr>
            <p:cNvGrpSpPr/>
            <p:nvPr/>
          </p:nvGrpSpPr>
          <p:grpSpPr>
            <a:xfrm>
              <a:off x="7583905" y="4988370"/>
              <a:ext cx="1553792" cy="1217757"/>
              <a:chOff x="7583905" y="4988370"/>
              <a:chExt cx="1553792" cy="1217757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F4D70521-E235-5D33-65C0-C72373F35C74}"/>
                  </a:ext>
                </a:extLst>
              </p:cNvPr>
              <p:cNvSpPr/>
              <p:nvPr/>
            </p:nvSpPr>
            <p:spPr>
              <a:xfrm>
                <a:off x="7583905" y="5139917"/>
                <a:ext cx="1553792" cy="967155"/>
              </a:xfrm>
              <a:prstGeom prst="roundRect">
                <a:avLst>
                  <a:gd name="adj" fmla="val 37720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Packaging</a:t>
                </a:r>
              </a:p>
              <a:p>
                <a:pPr algn="ctr"/>
                <a:r>
                  <a:rPr lang="en-US" dirty="0"/>
                  <a:t>In DBS</a:t>
                </a: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083A562A-7C3F-C54F-8B7F-0A4D3E80A486}"/>
                  </a:ext>
                </a:extLst>
              </p:cNvPr>
              <p:cNvSpPr/>
              <p:nvPr/>
            </p:nvSpPr>
            <p:spPr>
              <a:xfrm>
                <a:off x="8317257" y="4988370"/>
                <a:ext cx="782651" cy="31865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8926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INT8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97D7EE-89CE-0CCF-6F5B-49505685C462}"/>
                  </a:ext>
                </a:extLst>
              </p:cNvPr>
              <p:cNvSpPr txBox="1"/>
              <p:nvPr/>
            </p:nvSpPr>
            <p:spPr>
              <a:xfrm>
                <a:off x="8743132" y="5621352"/>
                <a:ext cx="2831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1" i="0" dirty="0">
                    <a:solidFill>
                      <a:srgbClr val="00B050"/>
                    </a:solidFill>
                    <a:effectLst/>
                    <a:latin typeface="Bauhaus 93" pitchFamily="82" charset="77"/>
                  </a:rPr>
                  <a:t>✓</a:t>
                </a:r>
                <a:endParaRPr lang="en-US" sz="3200" b="1" dirty="0">
                  <a:solidFill>
                    <a:srgbClr val="00B050"/>
                  </a:solidFill>
                  <a:latin typeface="Bauhaus 93" pitchFamily="82" charset="77"/>
                </a:endParaRPr>
              </a:p>
            </p:txBody>
          </p:sp>
        </p:grpSp>
      </p:grpSp>
      <p:graphicFrame>
        <p:nvGraphicFramePr>
          <p:cNvPr id="58" name="Table 7">
            <a:extLst>
              <a:ext uri="{FF2B5EF4-FFF2-40B4-BE49-F238E27FC236}">
                <a16:creationId xmlns:a16="http://schemas.microsoft.com/office/drawing/2014/main" id="{CA22AC6B-E508-8F60-40D4-3F0ECEFCCCC2}"/>
              </a:ext>
            </a:extLst>
          </p:cNvPr>
          <p:cNvGraphicFramePr>
            <a:graphicFrameLocks noGrp="1"/>
          </p:cNvGraphicFramePr>
          <p:nvPr/>
        </p:nvGraphicFramePr>
        <p:xfrm>
          <a:off x="5881951" y="1995118"/>
          <a:ext cx="624280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73441">
                  <a:extLst>
                    <a:ext uri="{9D8B030D-6E8A-4147-A177-3AD203B41FA5}">
                      <a16:colId xmlns:a16="http://schemas.microsoft.com/office/drawing/2014/main" val="517521096"/>
                    </a:ext>
                  </a:extLst>
                </a:gridCol>
                <a:gridCol w="1453875">
                  <a:extLst>
                    <a:ext uri="{9D8B030D-6E8A-4147-A177-3AD203B41FA5}">
                      <a16:colId xmlns:a16="http://schemas.microsoft.com/office/drawing/2014/main" val="488055393"/>
                    </a:ext>
                  </a:extLst>
                </a:gridCol>
                <a:gridCol w="1768226">
                  <a:extLst>
                    <a:ext uri="{9D8B030D-6E8A-4147-A177-3AD203B41FA5}">
                      <a16:colId xmlns:a16="http://schemas.microsoft.com/office/drawing/2014/main" val="2195495689"/>
                    </a:ext>
                  </a:extLst>
                </a:gridCol>
                <a:gridCol w="1147258">
                  <a:extLst>
                    <a:ext uri="{9D8B030D-6E8A-4147-A177-3AD203B41FA5}">
                      <a16:colId xmlns:a16="http://schemas.microsoft.com/office/drawing/2014/main" val="197791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FP32-&gt;INT8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~FP8-&gt;INT8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2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tail_selection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system_multiturn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5095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8FED14-5A5B-9874-FFCF-509C08E80773}"/>
              </a:ext>
            </a:extLst>
          </p:cNvPr>
          <p:cNvGraphicFramePr>
            <a:graphicFrameLocks noGrp="1"/>
          </p:cNvGraphicFramePr>
          <p:nvPr/>
        </p:nvGraphicFramePr>
        <p:xfrm>
          <a:off x="5881951" y="2006735"/>
          <a:ext cx="624280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73441">
                  <a:extLst>
                    <a:ext uri="{9D8B030D-6E8A-4147-A177-3AD203B41FA5}">
                      <a16:colId xmlns:a16="http://schemas.microsoft.com/office/drawing/2014/main" val="517521096"/>
                    </a:ext>
                  </a:extLst>
                </a:gridCol>
                <a:gridCol w="1453875">
                  <a:extLst>
                    <a:ext uri="{9D8B030D-6E8A-4147-A177-3AD203B41FA5}">
                      <a16:colId xmlns:a16="http://schemas.microsoft.com/office/drawing/2014/main" val="488055393"/>
                    </a:ext>
                  </a:extLst>
                </a:gridCol>
                <a:gridCol w="1768226">
                  <a:extLst>
                    <a:ext uri="{9D8B030D-6E8A-4147-A177-3AD203B41FA5}">
                      <a16:colId xmlns:a16="http://schemas.microsoft.com/office/drawing/2014/main" val="2195495689"/>
                    </a:ext>
                  </a:extLst>
                </a:gridCol>
                <a:gridCol w="1147258">
                  <a:extLst>
                    <a:ext uri="{9D8B030D-6E8A-4147-A177-3AD203B41FA5}">
                      <a16:colId xmlns:a16="http://schemas.microsoft.com/office/drawing/2014/main" val="197791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FP32-&gt;INT8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~FP8-&gt;INT8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2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tail_selection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system_multiturn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5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8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E7A0-5A25-C540-6C86-F520AEEA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Acceleration via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C967-F9E1-EFCF-7D99-7010B6EAA5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20ACC-7F42-CD18-A0CC-8BF7B534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“Hardware specific”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Accelerating column-wise / tile-wise sparse Conformer on CPU (need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NeMoRT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support)</a:t>
            </a:r>
          </a:p>
          <a:p>
            <a:pPr lvl="1"/>
            <a:r>
              <a:rPr lang="en-US" dirty="0"/>
              <a:t>Accelerating 2:4 sparse </a:t>
            </a:r>
            <a:r>
              <a:rPr lang="en-US" dirty="0" err="1"/>
              <a:t>RescoreBERT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/Conformer </a:t>
            </a:r>
            <a:r>
              <a:rPr lang="en-US" dirty="0"/>
              <a:t>on GPU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AE858-585F-B100-ABFF-84C5E35F3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7F88DB-823F-722D-CB3B-321F0E8A04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7665CC-DDEB-8CD5-3CA4-620D727D67E0}"/>
              </a:ext>
            </a:extLst>
          </p:cNvPr>
          <p:cNvGrpSpPr/>
          <p:nvPr/>
        </p:nvGrpSpPr>
        <p:grpSpPr>
          <a:xfrm>
            <a:off x="927369" y="2256583"/>
            <a:ext cx="8683558" cy="3664432"/>
            <a:chOff x="927369" y="1144480"/>
            <a:chExt cx="8683558" cy="366443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E6D2D5-4084-3978-9165-E038C19BC8AE}"/>
                </a:ext>
              </a:extLst>
            </p:cNvPr>
            <p:cNvGrpSpPr/>
            <p:nvPr/>
          </p:nvGrpSpPr>
          <p:grpSpPr>
            <a:xfrm>
              <a:off x="927369" y="1144480"/>
              <a:ext cx="8683558" cy="3052390"/>
              <a:chOff x="927369" y="1144480"/>
              <a:chExt cx="8683558" cy="305239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5D025C-69CE-C10E-C110-434158DC1FE8}"/>
                  </a:ext>
                </a:extLst>
              </p:cNvPr>
              <p:cNvSpPr/>
              <p:nvPr/>
            </p:nvSpPr>
            <p:spPr>
              <a:xfrm>
                <a:off x="1206230" y="1896894"/>
                <a:ext cx="1332689" cy="1178972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Column/tile sparsity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3324796-EC02-5C99-9039-8EFA89A68629}"/>
                  </a:ext>
                </a:extLst>
              </p:cNvPr>
              <p:cNvSpPr/>
              <p:nvPr/>
            </p:nvSpPr>
            <p:spPr>
              <a:xfrm>
                <a:off x="1206230" y="3348241"/>
                <a:ext cx="1332689" cy="486383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2:4 sparsity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C980998-1F1A-5B8D-BE60-F8DDE3BD3E91}"/>
                  </a:ext>
                </a:extLst>
              </p:cNvPr>
              <p:cNvSpPr/>
              <p:nvPr/>
            </p:nvSpPr>
            <p:spPr>
              <a:xfrm>
                <a:off x="3469532" y="1896894"/>
                <a:ext cx="1404025" cy="486383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NNA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43560D-4929-C034-5A4D-7851B0827317}"/>
                  </a:ext>
                </a:extLst>
              </p:cNvPr>
              <p:cNvSpPr/>
              <p:nvPr/>
            </p:nvSpPr>
            <p:spPr>
              <a:xfrm>
                <a:off x="3469532" y="2622567"/>
                <a:ext cx="1404025" cy="486383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CPU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4DE3214-D3A3-3FA3-291F-5F92FAC30DBF}"/>
                  </a:ext>
                </a:extLst>
              </p:cNvPr>
              <p:cNvSpPr/>
              <p:nvPr/>
            </p:nvSpPr>
            <p:spPr>
              <a:xfrm>
                <a:off x="3469532" y="3348241"/>
                <a:ext cx="1404025" cy="486383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GPU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6D20B52-C3EE-9AEC-10F3-F781D1EDC10D}"/>
                  </a:ext>
                </a:extLst>
              </p:cNvPr>
              <p:cNvSpPr/>
              <p:nvPr/>
            </p:nvSpPr>
            <p:spPr>
              <a:xfrm>
                <a:off x="5616102" y="1896895"/>
                <a:ext cx="1404025" cy="1178972"/>
              </a:xfrm>
              <a:prstGeom prst="rect">
                <a:avLst/>
              </a:prstGeom>
              <a:solidFill>
                <a:schemeClr val="accent1">
                  <a:alpha val="11482"/>
                </a:schemeClr>
              </a:solidFill>
              <a:ln w="349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Conformer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513D3A6-32A8-F8C3-5719-D470A0909D9A}"/>
                  </a:ext>
                </a:extLst>
              </p:cNvPr>
              <p:cNvSpPr/>
              <p:nvPr/>
            </p:nvSpPr>
            <p:spPr>
              <a:xfrm>
                <a:off x="7791856" y="2655653"/>
                <a:ext cx="1404025" cy="1178971"/>
              </a:xfrm>
              <a:prstGeom prst="rect">
                <a:avLst/>
              </a:prstGeom>
              <a:solidFill>
                <a:schemeClr val="accent1">
                  <a:alpha val="12990"/>
                </a:schemeClr>
              </a:solidFill>
              <a:ln w="3492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RescoreBERT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4926B9D-034E-CE8C-C510-735162FAA184}"/>
                  </a:ext>
                </a:extLst>
              </p:cNvPr>
              <p:cNvCxnSpPr/>
              <p:nvPr/>
            </p:nvCxnSpPr>
            <p:spPr>
              <a:xfrm>
                <a:off x="2996119" y="1204651"/>
                <a:ext cx="0" cy="298639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446C24E-0EC4-8CFA-7C6F-9F1A6D7EEDB5}"/>
                  </a:ext>
                </a:extLst>
              </p:cNvPr>
              <p:cNvCxnSpPr/>
              <p:nvPr/>
            </p:nvCxnSpPr>
            <p:spPr>
              <a:xfrm>
                <a:off x="5269148" y="1204651"/>
                <a:ext cx="0" cy="298639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02F62C3-B069-6D63-C1AC-18D91DA98642}"/>
                  </a:ext>
                </a:extLst>
              </p:cNvPr>
              <p:cNvCxnSpPr/>
              <p:nvPr/>
            </p:nvCxnSpPr>
            <p:spPr>
              <a:xfrm>
                <a:off x="7438416" y="1210478"/>
                <a:ext cx="0" cy="2986392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45876A-2866-F128-EA12-86819D5B3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369" y="1634246"/>
                <a:ext cx="8683558" cy="0"/>
              </a:xfrm>
              <a:prstGeom prst="line">
                <a:avLst/>
              </a:prstGeom>
              <a:ln>
                <a:solidFill>
                  <a:schemeClr val="tx2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2117AE-3450-37AC-B03B-BA9F1B7AA62C}"/>
                  </a:ext>
                </a:extLst>
              </p:cNvPr>
              <p:cNvSpPr txBox="1"/>
              <p:nvPr/>
            </p:nvSpPr>
            <p:spPr>
              <a:xfrm>
                <a:off x="1104050" y="1264914"/>
                <a:ext cx="1663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Sparsity Pattern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F864C7-6D75-85D3-9758-0ABF6CC18C49}"/>
                  </a:ext>
                </a:extLst>
              </p:cNvPr>
              <p:cNvSpPr txBox="1"/>
              <p:nvPr/>
            </p:nvSpPr>
            <p:spPr>
              <a:xfrm>
                <a:off x="3296327" y="1263123"/>
                <a:ext cx="160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Hardware Type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FBA8587-E689-971D-B429-088B6B7A1CA7}"/>
                  </a:ext>
                </a:extLst>
              </p:cNvPr>
              <p:cNvSpPr txBox="1"/>
              <p:nvPr/>
            </p:nvSpPr>
            <p:spPr>
              <a:xfrm>
                <a:off x="5536731" y="1288271"/>
                <a:ext cx="1634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Acoustic Model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F4C2D7B-6D4A-0F33-D1BB-5371E74A412F}"/>
                  </a:ext>
                </a:extLst>
              </p:cNvPr>
              <p:cNvSpPr txBox="1"/>
              <p:nvPr/>
            </p:nvSpPr>
            <p:spPr>
              <a:xfrm>
                <a:off x="7622280" y="1264914"/>
                <a:ext cx="1740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Language Model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D499546-F6F0-933B-9E9E-587DE2A784D2}"/>
                  </a:ext>
                </a:extLst>
              </p:cNvPr>
              <p:cNvCxnSpPr>
                <a:stCxn id="40" idx="3"/>
                <a:endCxn id="43" idx="1"/>
              </p:cNvCxnSpPr>
              <p:nvPr/>
            </p:nvCxnSpPr>
            <p:spPr>
              <a:xfrm>
                <a:off x="2538919" y="3591433"/>
                <a:ext cx="930613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DB622CC-045C-0B88-7351-2877E4185EE4}"/>
                  </a:ext>
                </a:extLst>
              </p:cNvPr>
              <p:cNvSpPr/>
              <p:nvPr/>
            </p:nvSpPr>
            <p:spPr>
              <a:xfrm>
                <a:off x="5412252" y="1144480"/>
                <a:ext cx="1735465" cy="2674863"/>
              </a:xfrm>
              <a:prstGeom prst="rect">
                <a:avLst/>
              </a:prstGeom>
              <a:solidFill>
                <a:schemeClr val="bg1">
                  <a:alpha val="9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87FAACF-3DC0-D484-48E9-4BFD742BA8EC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2530812" y="2510829"/>
                <a:ext cx="938720" cy="354930"/>
              </a:xfrm>
              <a:prstGeom prst="line">
                <a:avLst/>
              </a:prstGeom>
              <a:ln w="12700">
                <a:solidFill>
                  <a:srgbClr val="7030A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924973D-7861-1801-4C75-D767F6DBEE70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>
                <a:off x="4896509" y="2866853"/>
                <a:ext cx="2895347" cy="378286"/>
              </a:xfrm>
              <a:prstGeom prst="line">
                <a:avLst/>
              </a:prstGeom>
              <a:ln w="12700">
                <a:solidFill>
                  <a:srgbClr val="7030A0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04E9D2E-961E-0E27-4ECD-3A3A8682ECF2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4873557" y="3245139"/>
                <a:ext cx="2918299" cy="346029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43B621-1171-ECBE-0B4C-5AF4D48E6DB2}"/>
                </a:ext>
              </a:extLst>
            </p:cNvPr>
            <p:cNvCxnSpPr>
              <a:cxnSpLocks/>
            </p:cNvCxnSpPr>
            <p:nvPr/>
          </p:nvCxnSpPr>
          <p:spPr>
            <a:xfrm>
              <a:off x="2443395" y="4634331"/>
              <a:ext cx="85293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F90E0-F967-A7DD-6040-F28A7A33C52E}"/>
                </a:ext>
              </a:extLst>
            </p:cNvPr>
            <p:cNvSpPr txBox="1"/>
            <p:nvPr/>
          </p:nvSpPr>
          <p:spPr>
            <a:xfrm>
              <a:off x="3281048" y="4439580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Short-term plan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690D56A-F455-9807-D7C1-3729AC176DEE}"/>
                </a:ext>
              </a:extLst>
            </p:cNvPr>
            <p:cNvCxnSpPr>
              <a:cxnSpLocks/>
            </p:cNvCxnSpPr>
            <p:nvPr/>
          </p:nvCxnSpPr>
          <p:spPr>
            <a:xfrm>
              <a:off x="5934955" y="4634331"/>
              <a:ext cx="837653" cy="0"/>
            </a:xfrm>
            <a:prstGeom prst="line">
              <a:avLst/>
            </a:prstGeom>
            <a:ln w="12700">
              <a:solidFill>
                <a:srgbClr val="7030A0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2188F9-1363-C417-D040-BFDB4FD4B69A}"/>
                </a:ext>
              </a:extLst>
            </p:cNvPr>
            <p:cNvSpPr txBox="1"/>
            <p:nvPr/>
          </p:nvSpPr>
          <p:spPr>
            <a:xfrm>
              <a:off x="6730048" y="4439580"/>
              <a:ext cx="173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Long-term plan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D04C6DC-E52E-9DBC-096B-26AAA67F64F2}"/>
                </a:ext>
              </a:extLst>
            </p:cNvPr>
            <p:cNvSpPr/>
            <p:nvPr/>
          </p:nvSpPr>
          <p:spPr>
            <a:xfrm>
              <a:off x="2137715" y="4439580"/>
              <a:ext cx="6549075" cy="369332"/>
            </a:xfrm>
            <a:prstGeom prst="roundRect">
              <a:avLst>
                <a:gd name="adj" fmla="val 36741"/>
              </a:avLst>
            </a:prstGeom>
            <a:solidFill>
              <a:schemeClr val="accent1">
                <a:alpha val="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8AE4754-37A1-48CC-3BE2-AA66AD8EB3C0}"/>
              </a:ext>
            </a:extLst>
          </p:cNvPr>
          <p:cNvSpPr/>
          <p:nvPr/>
        </p:nvSpPr>
        <p:spPr>
          <a:xfrm>
            <a:off x="3291488" y="2835033"/>
            <a:ext cx="1735465" cy="801228"/>
          </a:xfrm>
          <a:prstGeom prst="rect">
            <a:avLst/>
          </a:prstGeom>
          <a:solidFill>
            <a:schemeClr val="bg1">
              <a:alpha val="743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61BF-5F1F-F053-102F-FC24D494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2:4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F93B-EFE3-BF79-649F-CEE86B4B4A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2962F-4DBD-E942-EB5E-EDBDE784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0255E-D6EA-BBA0-6415-9C09B9C494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04E15D-126C-4FF9-71C6-C076B9882D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9B10639-9801-13E5-936D-33252847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648" y="718447"/>
            <a:ext cx="8529626" cy="448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DBE616F-0C20-2588-626F-C07C75D180B7}"/>
              </a:ext>
            </a:extLst>
          </p:cNvPr>
          <p:cNvGrpSpPr/>
          <p:nvPr/>
        </p:nvGrpSpPr>
        <p:grpSpPr>
          <a:xfrm>
            <a:off x="7320072" y="3722066"/>
            <a:ext cx="1800482" cy="342395"/>
            <a:chOff x="7320072" y="3722066"/>
            <a:chExt cx="1800482" cy="3423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41F194-86A5-E4C4-CF41-5C9D0F0D147C}"/>
                </a:ext>
              </a:extLst>
            </p:cNvPr>
            <p:cNvSpPr/>
            <p:nvPr/>
          </p:nvSpPr>
          <p:spPr>
            <a:xfrm>
              <a:off x="7320072" y="3722066"/>
              <a:ext cx="323373" cy="342395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D3552E-F296-424C-3811-88DE06E5070F}"/>
                </a:ext>
              </a:extLst>
            </p:cNvPr>
            <p:cNvSpPr/>
            <p:nvPr/>
          </p:nvSpPr>
          <p:spPr>
            <a:xfrm>
              <a:off x="8972061" y="3722066"/>
              <a:ext cx="148493" cy="342395"/>
            </a:xfrm>
            <a:prstGeom prst="rect">
              <a:avLst/>
            </a:prstGeom>
            <a:noFill/>
            <a:ln w="476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822A4-2760-49DE-903E-AC0D9EA8A42B}"/>
              </a:ext>
            </a:extLst>
          </p:cNvPr>
          <p:cNvGrpSpPr/>
          <p:nvPr/>
        </p:nvGrpSpPr>
        <p:grpSpPr>
          <a:xfrm>
            <a:off x="6898887" y="3893263"/>
            <a:ext cx="2073174" cy="1630207"/>
            <a:chOff x="6898887" y="3893263"/>
            <a:chExt cx="2073174" cy="163020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2ED2EB-BF79-50EE-E589-31E3AE1FAE78}"/>
                </a:ext>
              </a:extLst>
            </p:cNvPr>
            <p:cNvCxnSpPr/>
            <p:nvPr/>
          </p:nvCxnSpPr>
          <p:spPr>
            <a:xfrm flipH="1">
              <a:off x="6898887" y="3893263"/>
              <a:ext cx="421185" cy="1630206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2DCA15-AB27-57FC-1AE9-ECB5FE80951E}"/>
                </a:ext>
              </a:extLst>
            </p:cNvPr>
            <p:cNvCxnSpPr>
              <a:stCxn id="10" idx="1"/>
            </p:cNvCxnSpPr>
            <p:nvPr/>
          </p:nvCxnSpPr>
          <p:spPr>
            <a:xfrm flipH="1">
              <a:off x="8550876" y="3893264"/>
              <a:ext cx="421185" cy="1630206"/>
            </a:xfrm>
            <a:prstGeom prst="straightConnector1">
              <a:avLst/>
            </a:prstGeom>
            <a:ln w="22225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CE13C1-3725-11D2-F78E-D42AE450AE68}"/>
              </a:ext>
            </a:extLst>
          </p:cNvPr>
          <p:cNvCxnSpPr>
            <a:cxnSpLocks/>
          </p:cNvCxnSpPr>
          <p:nvPr/>
        </p:nvCxnSpPr>
        <p:spPr>
          <a:xfrm flipH="1">
            <a:off x="3682313" y="5523469"/>
            <a:ext cx="486856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C0BA45-576C-9DF9-42E8-0276AD04C0DA}"/>
              </a:ext>
            </a:extLst>
          </p:cNvPr>
          <p:cNvCxnSpPr>
            <a:cxnSpLocks/>
          </p:cNvCxnSpPr>
          <p:nvPr/>
        </p:nvCxnSpPr>
        <p:spPr>
          <a:xfrm flipH="1" flipV="1">
            <a:off x="2681416" y="4045664"/>
            <a:ext cx="1000897" cy="1477805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8003FF-A5AB-F5C1-973C-3996DB21A4A0}"/>
              </a:ext>
            </a:extLst>
          </p:cNvPr>
          <p:cNvGrpSpPr/>
          <p:nvPr/>
        </p:nvGrpSpPr>
        <p:grpSpPr>
          <a:xfrm>
            <a:off x="3909952" y="5082248"/>
            <a:ext cx="2320551" cy="369332"/>
            <a:chOff x="3909952" y="5082248"/>
            <a:chExt cx="2320551" cy="3693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8CD07C-7A51-2B43-EB96-820E3DC27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3006" y="5123785"/>
              <a:ext cx="241300" cy="2413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B4D058-6DB0-1B6B-42E4-F027121754A7}"/>
                </a:ext>
              </a:extLst>
            </p:cNvPr>
            <p:cNvSpPr txBox="1"/>
            <p:nvPr/>
          </p:nvSpPr>
          <p:spPr>
            <a:xfrm>
              <a:off x="3909952" y="5082248"/>
              <a:ext cx="819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Put </a:t>
              </a:r>
              <a:r>
                <a:rPr lang="en-US" dirty="0" err="1"/>
                <a:t>val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44BD9-14BB-C0A3-1E69-51CD0D557DF8}"/>
                </a:ext>
              </a:extLst>
            </p:cNvPr>
            <p:cNvSpPr txBox="1"/>
            <p:nvPr/>
          </p:nvSpPr>
          <p:spPr>
            <a:xfrm>
              <a:off x="4956308" y="5082248"/>
              <a:ext cx="1274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 pos &lt;01&gt;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CC880D-CA02-3F66-4FB2-0C1EC171BC8C}"/>
              </a:ext>
            </a:extLst>
          </p:cNvPr>
          <p:cNvGrpSpPr/>
          <p:nvPr/>
        </p:nvGrpSpPr>
        <p:grpSpPr>
          <a:xfrm>
            <a:off x="7891555" y="3722066"/>
            <a:ext cx="1690388" cy="1805520"/>
            <a:chOff x="7891555" y="3722066"/>
            <a:chExt cx="1690388" cy="18055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004616-A1AD-9787-7A25-4D3F4DF8F120}"/>
                </a:ext>
              </a:extLst>
            </p:cNvPr>
            <p:cNvGrpSpPr/>
            <p:nvPr/>
          </p:nvGrpSpPr>
          <p:grpSpPr>
            <a:xfrm>
              <a:off x="8335792" y="3722066"/>
              <a:ext cx="1246151" cy="345989"/>
              <a:chOff x="7320072" y="3718472"/>
              <a:chExt cx="1246151" cy="34598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21DDE53-6DDE-7A41-5505-F36E0C9FEC5F}"/>
                  </a:ext>
                </a:extLst>
              </p:cNvPr>
              <p:cNvSpPr/>
              <p:nvPr/>
            </p:nvSpPr>
            <p:spPr>
              <a:xfrm>
                <a:off x="7320072" y="3722066"/>
                <a:ext cx="323373" cy="342395"/>
              </a:xfrm>
              <a:prstGeom prst="rect">
                <a:avLst/>
              </a:prstGeom>
              <a:noFill/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31FCDF-EA62-3DAF-7C60-DC04E693229E}"/>
                  </a:ext>
                </a:extLst>
              </p:cNvPr>
              <p:cNvSpPr/>
              <p:nvPr/>
            </p:nvSpPr>
            <p:spPr>
              <a:xfrm>
                <a:off x="8417730" y="3718472"/>
                <a:ext cx="148493" cy="342395"/>
              </a:xfrm>
              <a:prstGeom prst="rect">
                <a:avLst/>
              </a:prstGeom>
              <a:noFill/>
              <a:ln w="4762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6DAEF64-9257-F688-6B59-81706B60510F}"/>
                </a:ext>
              </a:extLst>
            </p:cNvPr>
            <p:cNvGrpSpPr/>
            <p:nvPr/>
          </p:nvGrpSpPr>
          <p:grpSpPr>
            <a:xfrm>
              <a:off x="7891555" y="3897379"/>
              <a:ext cx="1541829" cy="1630207"/>
              <a:chOff x="6898887" y="3893263"/>
              <a:chExt cx="1541829" cy="163020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848EEBA-54E3-AB15-2006-AECE664ECC01}"/>
                  </a:ext>
                </a:extLst>
              </p:cNvPr>
              <p:cNvCxnSpPr/>
              <p:nvPr/>
            </p:nvCxnSpPr>
            <p:spPr>
              <a:xfrm flipH="1">
                <a:off x="6898887" y="3893263"/>
                <a:ext cx="421185" cy="1630206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3984AA0-CFBA-0269-FE95-17141D249442}"/>
                  </a:ext>
                </a:extLst>
              </p:cNvPr>
              <p:cNvCxnSpPr/>
              <p:nvPr/>
            </p:nvCxnSpPr>
            <p:spPr>
              <a:xfrm flipH="1">
                <a:off x="8019531" y="3893264"/>
                <a:ext cx="421185" cy="1630206"/>
              </a:xfrm>
              <a:prstGeom prst="straightConnector1">
                <a:avLst/>
              </a:prstGeom>
              <a:ln w="22225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2A201C-455B-56B0-4690-2E89DA67A3CF}"/>
              </a:ext>
            </a:extLst>
          </p:cNvPr>
          <p:cNvCxnSpPr>
            <a:cxnSpLocks/>
          </p:cNvCxnSpPr>
          <p:nvPr/>
        </p:nvCxnSpPr>
        <p:spPr>
          <a:xfrm flipH="1">
            <a:off x="3682313" y="5523469"/>
            <a:ext cx="532988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B27DBF-FB4C-3FEC-8EF9-81FEC68894FD}"/>
              </a:ext>
            </a:extLst>
          </p:cNvPr>
          <p:cNvGrpSpPr/>
          <p:nvPr/>
        </p:nvGrpSpPr>
        <p:grpSpPr>
          <a:xfrm>
            <a:off x="4433129" y="5583682"/>
            <a:ext cx="2320551" cy="369332"/>
            <a:chOff x="4433129" y="5583682"/>
            <a:chExt cx="2320551" cy="36933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0F6EDB-2C96-A858-4ED5-0F97C77CD8F2}"/>
                </a:ext>
              </a:extLst>
            </p:cNvPr>
            <p:cNvGrpSpPr/>
            <p:nvPr/>
          </p:nvGrpSpPr>
          <p:grpSpPr>
            <a:xfrm>
              <a:off x="4433129" y="5583682"/>
              <a:ext cx="2320551" cy="369332"/>
              <a:chOff x="3909952" y="5082248"/>
              <a:chExt cx="2320551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1BD9F3-21D2-581C-3DD3-D90AE4DF712A}"/>
                  </a:ext>
                </a:extLst>
              </p:cNvPr>
              <p:cNvSpPr txBox="1"/>
              <p:nvPr/>
            </p:nvSpPr>
            <p:spPr>
              <a:xfrm>
                <a:off x="3909952" y="5082248"/>
                <a:ext cx="819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Put </a:t>
                </a:r>
                <a:r>
                  <a:rPr lang="en-US" dirty="0" err="1"/>
                  <a:t>val</a:t>
                </a:r>
                <a:endParaRPr 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E10D70-AF90-EFED-E303-792285760C9C}"/>
                  </a:ext>
                </a:extLst>
              </p:cNvPr>
              <p:cNvSpPr txBox="1"/>
              <p:nvPr/>
            </p:nvSpPr>
            <p:spPr>
              <a:xfrm>
                <a:off x="4956308" y="5082248"/>
                <a:ext cx="127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at pos &lt;11&gt;</a:t>
                </a:r>
              </a:p>
            </p:txBody>
          </p: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EE9B4C7-EE16-343F-46CB-6CFF5F2CA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8939" y="5628648"/>
              <a:ext cx="254000" cy="279400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25B416-9D4C-DB38-7ADE-58A7C49CC54E}"/>
              </a:ext>
            </a:extLst>
          </p:cNvPr>
          <p:cNvCxnSpPr>
            <a:cxnSpLocks/>
          </p:cNvCxnSpPr>
          <p:nvPr/>
        </p:nvCxnSpPr>
        <p:spPr>
          <a:xfrm flipV="1">
            <a:off x="3680311" y="4045663"/>
            <a:ext cx="1009643" cy="1477806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6FDB54D-C0AC-FC4F-8F0F-7EB0660AC501}"/>
              </a:ext>
            </a:extLst>
          </p:cNvPr>
          <p:cNvSpPr/>
          <p:nvPr/>
        </p:nvSpPr>
        <p:spPr>
          <a:xfrm>
            <a:off x="2148221" y="1349570"/>
            <a:ext cx="1358883" cy="342395"/>
          </a:xfrm>
          <a:prstGeom prst="rect">
            <a:avLst/>
          </a:prstGeom>
          <a:noFill/>
          <a:ln w="603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196CC7-50CD-B5E2-402A-672A73A14231}"/>
              </a:ext>
            </a:extLst>
          </p:cNvPr>
          <p:cNvGrpSpPr/>
          <p:nvPr/>
        </p:nvGrpSpPr>
        <p:grpSpPr>
          <a:xfrm>
            <a:off x="8724971" y="4549966"/>
            <a:ext cx="893678" cy="656735"/>
            <a:chOff x="8724971" y="4549966"/>
            <a:chExt cx="893678" cy="6567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E4A891-8FCF-1A1D-E934-46DBD98F189A}"/>
                </a:ext>
              </a:extLst>
            </p:cNvPr>
            <p:cNvSpPr/>
            <p:nvPr/>
          </p:nvSpPr>
          <p:spPr>
            <a:xfrm>
              <a:off x="8724971" y="4549966"/>
              <a:ext cx="764773" cy="586617"/>
            </a:xfrm>
            <a:prstGeom prst="rect">
              <a:avLst/>
            </a:prstGeom>
            <a:solidFill>
              <a:schemeClr val="bg1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1F00767-1AC7-CF70-AB49-5A1D69D01823}"/>
                </a:ext>
              </a:extLst>
            </p:cNvPr>
            <p:cNvSpPr/>
            <p:nvPr/>
          </p:nvSpPr>
          <p:spPr>
            <a:xfrm>
              <a:off x="9396742" y="4620084"/>
              <a:ext cx="221907" cy="586617"/>
            </a:xfrm>
            <a:prstGeom prst="rect">
              <a:avLst/>
            </a:prstGeom>
            <a:solidFill>
              <a:schemeClr val="bg1"/>
            </a:solidFill>
            <a:ln w="60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4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976D-0AB9-9D15-29F6-BC46E458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2:4 Sparse for </a:t>
            </a:r>
            <a:r>
              <a:rPr lang="en-US" dirty="0" err="1"/>
              <a:t>RescoreBERT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DC3A-DEB0-4CDB-671D-EEE897437D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Hosted on g5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99C7D-D7E8-E4AB-6E14-9D12E9F8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190678"/>
            <a:ext cx="5470542" cy="5015616"/>
          </a:xfrm>
        </p:spPr>
        <p:txBody>
          <a:bodyPr/>
          <a:lstStyle/>
          <a:p>
            <a:r>
              <a:rPr lang="en-US" dirty="0"/>
              <a:t>Sparse Tensor Cores accelerate a 2:4 sparsity pattern on NVIDIA A100 GPU </a:t>
            </a:r>
          </a:p>
          <a:p>
            <a:pPr lvl="1"/>
            <a:r>
              <a:rPr lang="en-US" dirty="0"/>
              <a:t>Low metadata overhead</a:t>
            </a:r>
          </a:p>
          <a:p>
            <a:pPr lvl="1"/>
            <a:r>
              <a:rPr lang="en-US" dirty="0"/>
              <a:t>Up to 2x runtime speedup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437D8-3441-A44E-E349-FFE1D825B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1332" y="6390984"/>
            <a:ext cx="8707402" cy="208382"/>
          </a:xfrm>
        </p:spPr>
        <p:txBody>
          <a:bodyPr/>
          <a:lstStyle/>
          <a:p>
            <a:r>
              <a:rPr lang="en-US" b="0" i="0" u="sng" dirty="0">
                <a:effectLst/>
                <a:latin typeface="Slack-Lato"/>
                <a:hlinkClick r:id="rId3"/>
              </a:rPr>
              <a:t>https://hanlab.mit.edu/files/course/slides/MIT-TinyML-Lec04-Pruning-II.pdf</a:t>
            </a:r>
            <a:endParaRPr lang="en-US" b="0" i="0" u="sng" dirty="0">
              <a:effectLst/>
              <a:latin typeface="Slack-Lato"/>
            </a:endParaRPr>
          </a:p>
          <a:p>
            <a:r>
              <a:rPr lang="en-US" dirty="0"/>
              <a:t>https://</a:t>
            </a:r>
            <a:r>
              <a:rPr lang="en-US" dirty="0" err="1"/>
              <a:t>developer.nvidia.com</a:t>
            </a:r>
            <a:r>
              <a:rPr lang="en-US" dirty="0"/>
              <a:t>/blog/accelerating-inference-with-sparsity-using-ampere-and-</a:t>
            </a:r>
            <a:r>
              <a:rPr lang="en-US" dirty="0" err="1"/>
              <a:t>tensorrt</a:t>
            </a:r>
            <a:r>
              <a:rPr lang="en-US" dirty="0"/>
              <a:t>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7830CC-5955-25D0-E36A-D83A9BCA31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E01A45-9BEE-1FDC-3342-7756E9EF9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07" y="1137995"/>
            <a:ext cx="55753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6C4C24-0D08-9CBB-443C-B71C5DEDD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2622" y="3947579"/>
            <a:ext cx="6452286" cy="2258715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5CC3C41A-25F0-7212-D389-07C7790FB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4F15C-EBDE-4446-41CF-33C57D351292}"/>
              </a:ext>
            </a:extLst>
          </p:cNvPr>
          <p:cNvGraphicFramePr>
            <a:graphicFrameLocks noGrp="1"/>
          </p:cNvGraphicFramePr>
          <p:nvPr/>
        </p:nvGraphicFramePr>
        <p:xfrm>
          <a:off x="527857" y="3319757"/>
          <a:ext cx="4896758" cy="283464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15592">
                  <a:extLst>
                    <a:ext uri="{9D8B030D-6E8A-4147-A177-3AD203B41FA5}">
                      <a16:colId xmlns:a16="http://schemas.microsoft.com/office/drawing/2014/main" val="1324146370"/>
                    </a:ext>
                  </a:extLst>
                </a:gridCol>
                <a:gridCol w="1495167">
                  <a:extLst>
                    <a:ext uri="{9D8B030D-6E8A-4147-A177-3AD203B41FA5}">
                      <a16:colId xmlns:a16="http://schemas.microsoft.com/office/drawing/2014/main" val="618848717"/>
                    </a:ext>
                  </a:extLst>
                </a:gridCol>
                <a:gridCol w="1112108">
                  <a:extLst>
                    <a:ext uri="{9D8B030D-6E8A-4147-A177-3AD203B41FA5}">
                      <a16:colId xmlns:a16="http://schemas.microsoft.com/office/drawing/2014/main" val="3113329897"/>
                    </a:ext>
                  </a:extLst>
                </a:gridCol>
                <a:gridCol w="1173891">
                  <a:extLst>
                    <a:ext uri="{9D8B030D-6E8A-4147-A177-3AD203B41FA5}">
                      <a16:colId xmlns:a16="http://schemas.microsoft.com/office/drawing/2014/main" val="3950310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Input Operands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Accumulator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Dense 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Sparse TOPS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602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19.5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–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719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TF32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312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849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624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665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BF16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624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161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FP16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624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060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INT8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INT32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effectLst/>
                        </a:rPr>
                        <a:t>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1248</a:t>
                      </a:r>
                      <a:endParaRPr lang="en-US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85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8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976D-0AB9-9D15-29F6-BC46E458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2:4 Sparse for </a:t>
            </a:r>
            <a:r>
              <a:rPr lang="en-US" dirty="0" err="1"/>
              <a:t>RescoreBERT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DC3A-DEB0-4CDB-671D-EEE897437D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99C7D-D7E8-E4AB-6E14-9D12E9F8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458" y="1010761"/>
            <a:ext cx="5470542" cy="5015616"/>
          </a:xfrm>
        </p:spPr>
        <p:txBody>
          <a:bodyPr/>
          <a:lstStyle/>
          <a:p>
            <a:r>
              <a:rPr lang="en-US" dirty="0"/>
              <a:t>No degradation observed during training</a:t>
            </a:r>
          </a:p>
          <a:p>
            <a:r>
              <a:rPr lang="en-US" dirty="0"/>
              <a:t>In Bluebottle, w. sparse </a:t>
            </a:r>
            <a:r>
              <a:rPr lang="en-US" dirty="0" err="1"/>
              <a:t>RescoreBERT</a:t>
            </a:r>
            <a:endParaRPr lang="en-US" dirty="0"/>
          </a:p>
          <a:p>
            <a:pPr lvl="1"/>
            <a:r>
              <a:rPr lang="en-US" dirty="0"/>
              <a:t>No degradation on glidepath</a:t>
            </a:r>
          </a:p>
          <a:p>
            <a:pPr lvl="1"/>
            <a:r>
              <a:rPr lang="en-US" dirty="0"/>
              <a:t>1% relative degradation on 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437D8-3441-A44E-E349-FFE1D825B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1332" y="6420046"/>
            <a:ext cx="8707402" cy="208382"/>
          </a:xfrm>
        </p:spPr>
        <p:txBody>
          <a:bodyPr/>
          <a:lstStyle/>
          <a:p>
            <a:r>
              <a:rPr lang="en-US" dirty="0"/>
              <a:t>glidepath: https://</a:t>
            </a:r>
            <a:r>
              <a:rPr lang="en-US" dirty="0" err="1"/>
              <a:t>blueflame-na.aka.amazon.com</a:t>
            </a:r>
            <a:r>
              <a:rPr lang="en-US" dirty="0"/>
              <a:t>/execution/3d9393a2-b687-4602-a427-487af4c88801 </a:t>
            </a:r>
          </a:p>
          <a:p>
            <a:r>
              <a:rPr lang="en-US" dirty="0"/>
              <a:t>tail: https://</a:t>
            </a:r>
            <a:r>
              <a:rPr lang="en-US" dirty="0" err="1"/>
              <a:t>blueflame-na.aka.amazon.com</a:t>
            </a:r>
            <a:r>
              <a:rPr lang="en-US" dirty="0"/>
              <a:t>/execution/73f16167-cc7e-4cd4-aae6-3874bfb3a01f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7830CC-5955-25D0-E36A-D83A9BCA31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CC3C41A-25F0-7212-D389-07C7790FB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469D8B-AAF7-0707-25C5-C5A2C25C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2" y="1287527"/>
            <a:ext cx="5230428" cy="32755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19A17A-765C-2EEB-A366-14AE5300F331}"/>
              </a:ext>
            </a:extLst>
          </p:cNvPr>
          <p:cNvGraphicFramePr>
            <a:graphicFrameLocks noGrp="1"/>
          </p:cNvGraphicFramePr>
          <p:nvPr/>
        </p:nvGraphicFramePr>
        <p:xfrm>
          <a:off x="525161" y="4743559"/>
          <a:ext cx="6481119" cy="137160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527558">
                  <a:extLst>
                    <a:ext uri="{9D8B030D-6E8A-4147-A177-3AD203B41FA5}">
                      <a16:colId xmlns:a16="http://schemas.microsoft.com/office/drawing/2014/main" val="764707937"/>
                    </a:ext>
                  </a:extLst>
                </a:gridCol>
                <a:gridCol w="1131524">
                  <a:extLst>
                    <a:ext uri="{9D8B030D-6E8A-4147-A177-3AD203B41FA5}">
                      <a16:colId xmlns:a16="http://schemas.microsoft.com/office/drawing/2014/main" val="3263593608"/>
                    </a:ext>
                  </a:extLst>
                </a:gridCol>
                <a:gridCol w="1885874">
                  <a:extLst>
                    <a:ext uri="{9D8B030D-6E8A-4147-A177-3AD203B41FA5}">
                      <a16:colId xmlns:a16="http://schemas.microsoft.com/office/drawing/2014/main" val="1504460758"/>
                    </a:ext>
                  </a:extLst>
                </a:gridCol>
                <a:gridCol w="1936163">
                  <a:extLst>
                    <a:ext uri="{9D8B030D-6E8A-4147-A177-3AD203B41FA5}">
                      <a16:colId xmlns:a16="http://schemas.microsoft.com/office/drawing/2014/main" val="2364371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170M </a:t>
                      </a:r>
                      <a:r>
                        <a:rPr lang="en-US" b="1" dirty="0" err="1">
                          <a:effectLst/>
                        </a:rPr>
                        <a:t>RescoreBERT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dev/WER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dev/MWER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dev/</a:t>
                      </a:r>
                      <a:r>
                        <a:rPr lang="en-US" b="1" dirty="0" err="1">
                          <a:effectLst/>
                        </a:rPr>
                        <a:t>untuned_wer</a:t>
                      </a: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462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206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50% sparsity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8252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11A174-16D1-72C9-C94F-0B36B6DFF529}"/>
              </a:ext>
            </a:extLst>
          </p:cNvPr>
          <p:cNvGraphicFramePr>
            <a:graphicFrameLocks noGrp="1"/>
          </p:cNvGraphicFramePr>
          <p:nvPr/>
        </p:nvGraphicFramePr>
        <p:xfrm>
          <a:off x="5921827" y="2925288"/>
          <a:ext cx="6242800" cy="11125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873441">
                  <a:extLst>
                    <a:ext uri="{9D8B030D-6E8A-4147-A177-3AD203B41FA5}">
                      <a16:colId xmlns:a16="http://schemas.microsoft.com/office/drawing/2014/main" val="517521096"/>
                    </a:ext>
                  </a:extLst>
                </a:gridCol>
                <a:gridCol w="1453875">
                  <a:extLst>
                    <a:ext uri="{9D8B030D-6E8A-4147-A177-3AD203B41FA5}">
                      <a16:colId xmlns:a16="http://schemas.microsoft.com/office/drawing/2014/main" val="488055393"/>
                    </a:ext>
                  </a:extLst>
                </a:gridCol>
                <a:gridCol w="1768226">
                  <a:extLst>
                    <a:ext uri="{9D8B030D-6E8A-4147-A177-3AD203B41FA5}">
                      <a16:colId xmlns:a16="http://schemas.microsoft.com/office/drawing/2014/main" val="2195495689"/>
                    </a:ext>
                  </a:extLst>
                </a:gridCol>
                <a:gridCol w="1147258">
                  <a:extLst>
                    <a:ext uri="{9D8B030D-6E8A-4147-A177-3AD203B41FA5}">
                      <a16:colId xmlns:a16="http://schemas.microsoft.com/office/drawing/2014/main" val="197791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Sparse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Rel. Deg.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2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glidepath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Info_tail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0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976D-0AB9-9D15-29F6-BC46E458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2:4 Sparse for </a:t>
            </a:r>
            <a:r>
              <a:rPr lang="en-US" dirty="0" err="1"/>
              <a:t>RescoreBERT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DC3A-DEB0-4CDB-671D-EEE897437D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99C7D-D7E8-E4AB-6E14-9D12E9F8C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58" y="1247302"/>
            <a:ext cx="11315288" cy="5015616"/>
          </a:xfrm>
        </p:spPr>
        <p:txBody>
          <a:bodyPr/>
          <a:lstStyle/>
          <a:p>
            <a:r>
              <a:rPr lang="en-US" dirty="0"/>
              <a:t>Runtime support for sparse </a:t>
            </a:r>
            <a:r>
              <a:rPr lang="en-US" dirty="0" err="1"/>
              <a:t>RescoreBERT</a:t>
            </a:r>
            <a:r>
              <a:rPr lang="en-US" dirty="0"/>
              <a:t> acceleration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sim.amazon.com</a:t>
            </a:r>
            <a:r>
              <a:rPr lang="en-US" dirty="0"/>
              <a:t>/issues/ASRCT-3927</a:t>
            </a:r>
          </a:p>
          <a:p>
            <a:r>
              <a:rPr lang="en-US" dirty="0"/>
              <a:t>Patch sparse 170M </a:t>
            </a:r>
            <a:r>
              <a:rPr lang="en-US" dirty="0" err="1"/>
              <a:t>RescoreBERT</a:t>
            </a:r>
            <a:r>
              <a:rPr lang="en-US" dirty="0"/>
              <a:t> into Bluebottle R19 or R18.2</a:t>
            </a:r>
          </a:p>
          <a:p>
            <a:r>
              <a:rPr lang="en-US" dirty="0"/>
              <a:t>Experiment with 1B </a:t>
            </a:r>
            <a:r>
              <a:rPr lang="en-US" dirty="0" err="1"/>
              <a:t>RescoreBERT</a:t>
            </a:r>
            <a:r>
              <a:rPr lang="en-US" dirty="0"/>
              <a:t> (post-training </a:t>
            </a:r>
            <a:r>
              <a:rPr lang="en-US" dirty="0" err="1"/>
              <a:t>sparsification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437D8-3441-A44E-E349-FFE1D825B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7830CC-5955-25D0-E36A-D83A9BCA31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CC3C41A-25F0-7212-D389-07C7790FB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3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7EA1-4EA5-59B0-4465-162AA393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Conformer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BFED-370A-EF4F-CE15-FE8B69DDB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Is QAT needed for cloud ASR?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BCC3A-682D-8A77-17CA-887B72C7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ASR runtime also represents weights in 8-bit.</a:t>
            </a:r>
          </a:p>
          <a:p>
            <a:pPr lvl="1"/>
            <a:r>
              <a:rPr lang="en-US" dirty="0"/>
              <a:t>QAT won’t lead to latency reduction: the model runs in INT8 mode.</a:t>
            </a:r>
          </a:p>
          <a:p>
            <a:pPr lvl="1"/>
            <a:r>
              <a:rPr lang="en-US" dirty="0"/>
              <a:t>QAT for cloud Conformer is more of an accuracy-driver.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082F0-C89D-CD0C-6AAC-55885B5ED3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4D2DC0-8369-C70C-88DF-EC35F5F071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2D5D45D-B36D-E4D3-9652-6638FDF57F6A}"/>
              </a:ext>
            </a:extLst>
          </p:cNvPr>
          <p:cNvGrpSpPr/>
          <p:nvPr/>
        </p:nvGrpSpPr>
        <p:grpSpPr>
          <a:xfrm>
            <a:off x="1384368" y="3429000"/>
            <a:ext cx="1553792" cy="1134688"/>
            <a:chOff x="721432" y="1755465"/>
            <a:chExt cx="1553792" cy="1134688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1F3C9C9-3BD9-E8A8-17C4-913F126BC1D2}"/>
                </a:ext>
              </a:extLst>
            </p:cNvPr>
            <p:cNvSpPr/>
            <p:nvPr/>
          </p:nvSpPr>
          <p:spPr>
            <a:xfrm>
              <a:off x="721432" y="1922998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Conformer training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9DF6A7DA-C4FB-EC59-0628-6F6AB17EEAAA}"/>
                </a:ext>
              </a:extLst>
            </p:cNvPr>
            <p:cNvSpPr/>
            <p:nvPr/>
          </p:nvSpPr>
          <p:spPr>
            <a:xfrm>
              <a:off x="1470380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896B0F-9A22-40C4-43BF-56C1B73BDB78}"/>
              </a:ext>
            </a:extLst>
          </p:cNvPr>
          <p:cNvGrpSpPr/>
          <p:nvPr/>
        </p:nvGrpSpPr>
        <p:grpSpPr>
          <a:xfrm>
            <a:off x="2949046" y="3429000"/>
            <a:ext cx="1868278" cy="1134688"/>
            <a:chOff x="2286110" y="1755465"/>
            <a:chExt cx="1868278" cy="1134688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F6991698-0E36-BC67-E635-A54A61565844}"/>
                </a:ext>
              </a:extLst>
            </p:cNvPr>
            <p:cNvSpPr/>
            <p:nvPr/>
          </p:nvSpPr>
          <p:spPr>
            <a:xfrm>
              <a:off x="2600596" y="1922998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Serialization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FEE86E9-111A-2377-6FEF-FEC68A48EED3}"/>
                </a:ext>
              </a:extLst>
            </p:cNvPr>
            <p:cNvSpPr/>
            <p:nvPr/>
          </p:nvSpPr>
          <p:spPr>
            <a:xfrm>
              <a:off x="3371737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35280C3-023D-251A-0B5C-3203B845B46E}"/>
                </a:ext>
              </a:extLst>
            </p:cNvPr>
            <p:cNvCxnSpPr/>
            <p:nvPr/>
          </p:nvCxnSpPr>
          <p:spPr>
            <a:xfrm>
              <a:off x="2286110" y="240657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DFB41C7-EAD9-79A7-645E-28BA081B2E37}"/>
              </a:ext>
            </a:extLst>
          </p:cNvPr>
          <p:cNvGrpSpPr/>
          <p:nvPr/>
        </p:nvGrpSpPr>
        <p:grpSpPr>
          <a:xfrm>
            <a:off x="4817324" y="3429000"/>
            <a:ext cx="1879164" cy="1154937"/>
            <a:chOff x="4154388" y="1755465"/>
            <a:chExt cx="1879164" cy="1154937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64A0017-FBC3-658D-2646-522838CB6EBC}"/>
                </a:ext>
              </a:extLst>
            </p:cNvPr>
            <p:cNvSpPr/>
            <p:nvPr/>
          </p:nvSpPr>
          <p:spPr>
            <a:xfrm>
              <a:off x="4479760" y="1943247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22B70E4E-4C7F-D82F-F18C-DD8F9732D7CF}"/>
                </a:ext>
              </a:extLst>
            </p:cNvPr>
            <p:cNvSpPr/>
            <p:nvPr/>
          </p:nvSpPr>
          <p:spPr>
            <a:xfrm>
              <a:off x="5207228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492CF00-0613-3B52-F87A-85553295EDA2}"/>
                </a:ext>
              </a:extLst>
            </p:cNvPr>
            <p:cNvCxnSpPr/>
            <p:nvPr/>
          </p:nvCxnSpPr>
          <p:spPr>
            <a:xfrm>
              <a:off x="4154388" y="240657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43793-887F-8F62-16CF-358A0D69D829}"/>
              </a:ext>
            </a:extLst>
          </p:cNvPr>
          <p:cNvGrpSpPr/>
          <p:nvPr/>
        </p:nvGrpSpPr>
        <p:grpSpPr>
          <a:xfrm>
            <a:off x="6696488" y="3429000"/>
            <a:ext cx="1884919" cy="1134688"/>
            <a:chOff x="6033552" y="1755465"/>
            <a:chExt cx="1884919" cy="113468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8016491E-5F52-1790-D3B3-C4E7EB4D0F57}"/>
                </a:ext>
              </a:extLst>
            </p:cNvPr>
            <p:cNvSpPr/>
            <p:nvPr/>
          </p:nvSpPr>
          <p:spPr>
            <a:xfrm>
              <a:off x="6358924" y="1922998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9EDD0F67-CE38-4EC0-45D9-40C70E780AE4}"/>
                </a:ext>
              </a:extLst>
            </p:cNvPr>
            <p:cNvSpPr/>
            <p:nvPr/>
          </p:nvSpPr>
          <p:spPr>
            <a:xfrm>
              <a:off x="7135820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F702839-D338-BCDE-3CDF-03437B585E73}"/>
                </a:ext>
              </a:extLst>
            </p:cNvPr>
            <p:cNvCxnSpPr/>
            <p:nvPr/>
          </p:nvCxnSpPr>
          <p:spPr>
            <a:xfrm>
              <a:off x="6033552" y="240657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5BD461-521C-C617-BA15-B2532B951291}"/>
              </a:ext>
            </a:extLst>
          </p:cNvPr>
          <p:cNvGrpSpPr/>
          <p:nvPr/>
        </p:nvGrpSpPr>
        <p:grpSpPr>
          <a:xfrm>
            <a:off x="8575652" y="3444985"/>
            <a:ext cx="1870045" cy="1118702"/>
            <a:chOff x="7912716" y="1771450"/>
            <a:chExt cx="1870045" cy="111870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C5E794-1DB1-743B-1545-2F0476369877}"/>
                </a:ext>
              </a:extLst>
            </p:cNvPr>
            <p:cNvSpPr/>
            <p:nvPr/>
          </p:nvSpPr>
          <p:spPr>
            <a:xfrm>
              <a:off x="8223214" y="1922997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Packaging</a:t>
              </a:r>
            </a:p>
            <a:p>
              <a:pPr algn="ctr"/>
              <a:r>
                <a:rPr lang="en-US" dirty="0"/>
                <a:t>In DBS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1F28502B-A791-5C47-F835-7432C61F9F3D}"/>
                </a:ext>
              </a:extLst>
            </p:cNvPr>
            <p:cNvSpPr/>
            <p:nvPr/>
          </p:nvSpPr>
          <p:spPr>
            <a:xfrm>
              <a:off x="9000110" y="1771450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INT8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11007A5-53F3-8CB8-0C0E-364563A1E74B}"/>
                </a:ext>
              </a:extLst>
            </p:cNvPr>
            <p:cNvCxnSpPr/>
            <p:nvPr/>
          </p:nvCxnSpPr>
          <p:spPr>
            <a:xfrm>
              <a:off x="7912716" y="241285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54A1267-2A7A-F665-A591-7EDC375B6B7C}"/>
              </a:ext>
            </a:extLst>
          </p:cNvPr>
          <p:cNvSpPr/>
          <p:nvPr/>
        </p:nvSpPr>
        <p:spPr>
          <a:xfrm>
            <a:off x="1395254" y="5059564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Conformer training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E5DEA74-0C07-4AB8-4B47-88F9B6E9B0A8}"/>
              </a:ext>
            </a:extLst>
          </p:cNvPr>
          <p:cNvSpPr/>
          <p:nvPr/>
        </p:nvSpPr>
        <p:spPr>
          <a:xfrm>
            <a:off x="3274418" y="5059564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Serialization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4748671-51CB-FFA0-9128-8F828875C9B9}"/>
              </a:ext>
            </a:extLst>
          </p:cNvPr>
          <p:cNvSpPr/>
          <p:nvPr/>
        </p:nvSpPr>
        <p:spPr>
          <a:xfrm>
            <a:off x="5153582" y="5079813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6B0A753-108C-E71A-5473-CAAF34D363BC}"/>
              </a:ext>
            </a:extLst>
          </p:cNvPr>
          <p:cNvSpPr/>
          <p:nvPr/>
        </p:nvSpPr>
        <p:spPr>
          <a:xfrm>
            <a:off x="7032746" y="5059564"/>
            <a:ext cx="1553792" cy="967155"/>
          </a:xfrm>
          <a:prstGeom prst="roundRect">
            <a:avLst>
              <a:gd name="adj" fmla="val 3772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 in </a:t>
            </a:r>
            <a:r>
              <a:rPr lang="en-US" dirty="0" err="1"/>
              <a:t>Phasa</a:t>
            </a:r>
            <a:endParaRPr lang="en-US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24FDE70-0E81-5D93-9515-304931499FB9}"/>
              </a:ext>
            </a:extLst>
          </p:cNvPr>
          <p:cNvSpPr/>
          <p:nvPr/>
        </p:nvSpPr>
        <p:spPr>
          <a:xfrm>
            <a:off x="2133316" y="4892031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E6F72"/>
                </a:solidFill>
              </a:rPr>
              <a:t>FP8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9626A6E-5CE5-30CB-5D20-6F76EC055CEC}"/>
              </a:ext>
            </a:extLst>
          </p:cNvPr>
          <p:cNvSpPr/>
          <p:nvPr/>
        </p:nvSpPr>
        <p:spPr>
          <a:xfrm>
            <a:off x="4034673" y="4892031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E6F72"/>
                </a:solidFill>
              </a:rPr>
              <a:t>~FP8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A3321F-BCDF-4479-1921-CE5C21CAAD72}"/>
              </a:ext>
            </a:extLst>
          </p:cNvPr>
          <p:cNvSpPr/>
          <p:nvPr/>
        </p:nvSpPr>
        <p:spPr>
          <a:xfrm>
            <a:off x="5870164" y="4892031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7AC9C"/>
                </a:solidFill>
              </a:rPr>
              <a:t>~FP8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2B5EF28-8CDD-C08A-A76D-3187E0DBFBA5}"/>
              </a:ext>
            </a:extLst>
          </p:cNvPr>
          <p:cNvSpPr/>
          <p:nvPr/>
        </p:nvSpPr>
        <p:spPr>
          <a:xfrm>
            <a:off x="7798756" y="4892031"/>
            <a:ext cx="782651" cy="318652"/>
          </a:xfrm>
          <a:prstGeom prst="roundRect">
            <a:avLst>
              <a:gd name="adj" fmla="val 50000"/>
            </a:avLst>
          </a:prstGeom>
          <a:solidFill>
            <a:schemeClr val="bg1">
              <a:alpha val="8926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7AC9C"/>
                </a:solidFill>
              </a:rPr>
              <a:t>~FP8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78CF55-1A84-35F0-5344-4CD50B8455A9}"/>
              </a:ext>
            </a:extLst>
          </p:cNvPr>
          <p:cNvCxnSpPr/>
          <p:nvPr/>
        </p:nvCxnSpPr>
        <p:spPr>
          <a:xfrm>
            <a:off x="2949046" y="5561248"/>
            <a:ext cx="3253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05B4FF-7728-A6D8-0A79-63C6DD0DE85F}"/>
              </a:ext>
            </a:extLst>
          </p:cNvPr>
          <p:cNvCxnSpPr/>
          <p:nvPr/>
        </p:nvCxnSpPr>
        <p:spPr>
          <a:xfrm>
            <a:off x="4817324" y="5561248"/>
            <a:ext cx="3253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AB26691-6D0E-F843-B7A9-98C3F39DF9CE}"/>
              </a:ext>
            </a:extLst>
          </p:cNvPr>
          <p:cNvCxnSpPr/>
          <p:nvPr/>
        </p:nvCxnSpPr>
        <p:spPr>
          <a:xfrm>
            <a:off x="6696488" y="5561248"/>
            <a:ext cx="325372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2A07B4C-C603-0F7E-449D-10A7CFCA6238}"/>
              </a:ext>
            </a:extLst>
          </p:cNvPr>
          <p:cNvCxnSpPr>
            <a:cxnSpLocks/>
            <a:stCxn id="76" idx="3"/>
            <a:endCxn id="70" idx="1"/>
          </p:cNvCxnSpPr>
          <p:nvPr/>
        </p:nvCxnSpPr>
        <p:spPr>
          <a:xfrm flipV="1">
            <a:off x="8586538" y="4080110"/>
            <a:ext cx="299612" cy="146303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0B1-8AA7-FC4D-2424-21489417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Conformer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865C-1EB8-F793-3F3C-BA8C1732A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8-bit post-training quantization is lossy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EE1A1-BD30-4734-D686-A3C33DA7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trained weight distributions vary among layers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F3707-A921-FEFE-531E-46B754D34D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158288-228B-83A3-3F25-FAD354C81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Content Placeholder 45">
            <a:extLst>
              <a:ext uri="{FF2B5EF4-FFF2-40B4-BE49-F238E27FC236}">
                <a16:creationId xmlns:a16="http://schemas.microsoft.com/office/drawing/2014/main" id="{E29AB733-2718-5173-8BD8-4CC8B417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8" y="2308619"/>
            <a:ext cx="11566525" cy="39157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A487B8F-3DA7-5010-7B81-06D148478454}"/>
              </a:ext>
            </a:extLst>
          </p:cNvPr>
          <p:cNvGrpSpPr/>
          <p:nvPr/>
        </p:nvGrpSpPr>
        <p:grpSpPr>
          <a:xfrm>
            <a:off x="1209207" y="2873868"/>
            <a:ext cx="10674524" cy="117423"/>
            <a:chOff x="1209207" y="2305455"/>
            <a:chExt cx="10674524" cy="1174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57A1A2-D8AE-AF89-CAB0-865C82A01D36}"/>
                </a:ext>
              </a:extLst>
            </p:cNvPr>
            <p:cNvCxnSpPr>
              <a:cxnSpLocks/>
            </p:cNvCxnSpPr>
            <p:nvPr/>
          </p:nvCxnSpPr>
          <p:spPr>
            <a:xfrm>
              <a:off x="1209207" y="2305455"/>
              <a:ext cx="10669527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B9D5AD-58BB-5E89-A919-683E07405893}"/>
                </a:ext>
              </a:extLst>
            </p:cNvPr>
            <p:cNvCxnSpPr>
              <a:cxnSpLocks/>
            </p:cNvCxnSpPr>
            <p:nvPr/>
          </p:nvCxnSpPr>
          <p:spPr>
            <a:xfrm>
              <a:off x="1214204" y="2422878"/>
              <a:ext cx="10669527" cy="0"/>
            </a:xfrm>
            <a:prstGeom prst="line">
              <a:avLst/>
            </a:prstGeom>
            <a:ln w="254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FEB152-427B-1F62-4051-B56E306EBE65}"/>
              </a:ext>
            </a:extLst>
          </p:cNvPr>
          <p:cNvGrpSpPr/>
          <p:nvPr/>
        </p:nvGrpSpPr>
        <p:grpSpPr>
          <a:xfrm>
            <a:off x="1381760" y="2399063"/>
            <a:ext cx="10496974" cy="971781"/>
            <a:chOff x="1381760" y="1830650"/>
            <a:chExt cx="10496974" cy="9717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93E962C-6B44-22F1-1704-56E0C00E49F7}"/>
                </a:ext>
              </a:extLst>
            </p:cNvPr>
            <p:cNvSpPr/>
            <p:nvPr/>
          </p:nvSpPr>
          <p:spPr>
            <a:xfrm>
              <a:off x="1381760" y="1830650"/>
              <a:ext cx="10496974" cy="444325"/>
            </a:xfrm>
            <a:prstGeom prst="rect">
              <a:avLst/>
            </a:prstGeom>
            <a:solidFill>
              <a:srgbClr val="FFC000">
                <a:alpha val="2255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8AAE35-B850-4709-053F-750496DA62A5}"/>
                </a:ext>
              </a:extLst>
            </p:cNvPr>
            <p:cNvSpPr/>
            <p:nvPr/>
          </p:nvSpPr>
          <p:spPr>
            <a:xfrm>
              <a:off x="1381760" y="2447385"/>
              <a:ext cx="10496974" cy="355046"/>
            </a:xfrm>
            <a:prstGeom prst="rect">
              <a:avLst/>
            </a:prstGeom>
            <a:solidFill>
              <a:srgbClr val="FFC000">
                <a:alpha val="2255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C2E2B08-6971-FB7F-F70E-01E662DE0812}"/>
              </a:ext>
            </a:extLst>
          </p:cNvPr>
          <p:cNvSpPr/>
          <p:nvPr/>
        </p:nvSpPr>
        <p:spPr>
          <a:xfrm>
            <a:off x="1421618" y="2898375"/>
            <a:ext cx="10496974" cy="62435"/>
          </a:xfrm>
          <a:prstGeom prst="rect">
            <a:avLst/>
          </a:prstGeom>
          <a:solidFill>
            <a:srgbClr val="C00000">
              <a:alpha val="2255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80B1-8AA7-FC4D-2424-21489417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Conformer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0865C-1EB8-F793-3F3C-BA8C1732A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8-bit post-training quantization is lossy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EE1A1-BD30-4734-D686-A3C33DA7D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accuracy loss exactly is from 8-bit PTQ?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F3707-A921-FEFE-531E-46B754D34D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blueflame-eu.aka.amazon.com</a:t>
            </a:r>
            <a:r>
              <a:rPr lang="en-US" dirty="0"/>
              <a:t>/execution/00ae93c7-5b14-45bd-8fd4-b1ab5f690d56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158288-228B-83A3-3F25-FAD354C81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8F0EA1-B7FB-7600-F63F-C1A349519167}"/>
              </a:ext>
            </a:extLst>
          </p:cNvPr>
          <p:cNvGraphicFramePr>
            <a:graphicFrameLocks noGrp="1"/>
          </p:cNvGraphicFramePr>
          <p:nvPr/>
        </p:nvGraphicFramePr>
        <p:xfrm>
          <a:off x="1506779" y="4675077"/>
          <a:ext cx="890373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525229">
                  <a:extLst>
                    <a:ext uri="{9D8B030D-6E8A-4147-A177-3AD203B41FA5}">
                      <a16:colId xmlns:a16="http://schemas.microsoft.com/office/drawing/2014/main" val="517521096"/>
                    </a:ext>
                  </a:extLst>
                </a:gridCol>
                <a:gridCol w="1794144">
                  <a:extLst>
                    <a:ext uri="{9D8B030D-6E8A-4147-A177-3AD203B41FA5}">
                      <a16:colId xmlns:a16="http://schemas.microsoft.com/office/drawing/2014/main" val="488055393"/>
                    </a:ext>
                  </a:extLst>
                </a:gridCol>
                <a:gridCol w="1729946">
                  <a:extLst>
                    <a:ext uri="{9D8B030D-6E8A-4147-A177-3AD203B41FA5}">
                      <a16:colId xmlns:a16="http://schemas.microsoft.com/office/drawing/2014/main" val="2195495689"/>
                    </a:ext>
                  </a:extLst>
                </a:gridCol>
                <a:gridCol w="2854411">
                  <a:extLst>
                    <a:ext uri="{9D8B030D-6E8A-4147-A177-3AD203B41FA5}">
                      <a16:colId xmlns:a16="http://schemas.microsoft.com/office/drawing/2014/main" val="197791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WERR (FP32 </a:t>
                      </a:r>
                      <a:r>
                        <a:rPr lang="en-US" dirty="0" err="1"/>
                        <a:t>v.s</a:t>
                      </a:r>
                      <a:r>
                        <a:rPr lang="en-US" dirty="0"/>
                        <a:t>. INT8)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26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tail_golden_live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system_multiturn_2022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45095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77D9E77-C7D0-A220-9B1B-78566816EC7E}"/>
              </a:ext>
            </a:extLst>
          </p:cNvPr>
          <p:cNvGrpSpPr/>
          <p:nvPr/>
        </p:nvGrpSpPr>
        <p:grpSpPr>
          <a:xfrm>
            <a:off x="1349180" y="1943756"/>
            <a:ext cx="1553792" cy="1134688"/>
            <a:chOff x="721432" y="1755465"/>
            <a:chExt cx="1553792" cy="113468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359FD5F-A8CF-277A-4753-466D70DB1C93}"/>
                </a:ext>
              </a:extLst>
            </p:cNvPr>
            <p:cNvSpPr/>
            <p:nvPr/>
          </p:nvSpPr>
          <p:spPr>
            <a:xfrm>
              <a:off x="721432" y="1922998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Conformer training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F25C45E-1A46-87E8-2BDD-8BB739CE016C}"/>
                </a:ext>
              </a:extLst>
            </p:cNvPr>
            <p:cNvSpPr/>
            <p:nvPr/>
          </p:nvSpPr>
          <p:spPr>
            <a:xfrm>
              <a:off x="1470380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EBA16D-4D17-343E-4F08-05519CA31588}"/>
              </a:ext>
            </a:extLst>
          </p:cNvPr>
          <p:cNvGrpSpPr/>
          <p:nvPr/>
        </p:nvGrpSpPr>
        <p:grpSpPr>
          <a:xfrm>
            <a:off x="2913858" y="1943756"/>
            <a:ext cx="1868278" cy="1134688"/>
            <a:chOff x="2286110" y="1755465"/>
            <a:chExt cx="1868278" cy="113468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FB643D0-A324-8269-79F3-806B6EE7639F}"/>
                </a:ext>
              </a:extLst>
            </p:cNvPr>
            <p:cNvSpPr/>
            <p:nvPr/>
          </p:nvSpPr>
          <p:spPr>
            <a:xfrm>
              <a:off x="2600596" y="1922998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Serialization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79F0A68-67CA-5AC0-9756-3E1F503433BF}"/>
                </a:ext>
              </a:extLst>
            </p:cNvPr>
            <p:cNvSpPr/>
            <p:nvPr/>
          </p:nvSpPr>
          <p:spPr>
            <a:xfrm>
              <a:off x="3371737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50F913-909D-A863-8EE2-149CCA610CE5}"/>
                </a:ext>
              </a:extLst>
            </p:cNvPr>
            <p:cNvCxnSpPr/>
            <p:nvPr/>
          </p:nvCxnSpPr>
          <p:spPr>
            <a:xfrm>
              <a:off x="2286110" y="240657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4D0CF-E9E4-D9A1-6CFD-21BA20C29837}"/>
              </a:ext>
            </a:extLst>
          </p:cNvPr>
          <p:cNvGrpSpPr/>
          <p:nvPr/>
        </p:nvGrpSpPr>
        <p:grpSpPr>
          <a:xfrm>
            <a:off x="4782136" y="1943756"/>
            <a:ext cx="1879164" cy="1154937"/>
            <a:chOff x="4154388" y="1755465"/>
            <a:chExt cx="1879164" cy="115493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AEC639B-DFFB-20E0-17C8-DC4E7652B474}"/>
                </a:ext>
              </a:extLst>
            </p:cNvPr>
            <p:cNvSpPr/>
            <p:nvPr/>
          </p:nvSpPr>
          <p:spPr>
            <a:xfrm>
              <a:off x="4479760" y="1943247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IL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2E3C7BE-93E0-DB59-3E18-50991FC37B97}"/>
                </a:ext>
              </a:extLst>
            </p:cNvPr>
            <p:cNvSpPr/>
            <p:nvPr/>
          </p:nvSpPr>
          <p:spPr>
            <a:xfrm>
              <a:off x="5207228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043F635-3863-33D7-15E8-F8D195B7371E}"/>
                </a:ext>
              </a:extLst>
            </p:cNvPr>
            <p:cNvCxnSpPr/>
            <p:nvPr/>
          </p:nvCxnSpPr>
          <p:spPr>
            <a:xfrm>
              <a:off x="4154388" y="240657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B6D9C7-308D-E785-BF5D-8C671B2F059E}"/>
              </a:ext>
            </a:extLst>
          </p:cNvPr>
          <p:cNvGrpSpPr/>
          <p:nvPr/>
        </p:nvGrpSpPr>
        <p:grpSpPr>
          <a:xfrm>
            <a:off x="6661300" y="1943756"/>
            <a:ext cx="1884919" cy="1134688"/>
            <a:chOff x="6033552" y="1755465"/>
            <a:chExt cx="1884919" cy="1134688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3964989-212F-72C4-36DB-E6F99225F282}"/>
                </a:ext>
              </a:extLst>
            </p:cNvPr>
            <p:cNvSpPr/>
            <p:nvPr/>
          </p:nvSpPr>
          <p:spPr>
            <a:xfrm>
              <a:off x="6358924" y="1922998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EB in </a:t>
              </a:r>
              <a:r>
                <a:rPr lang="en-US" dirty="0" err="1"/>
                <a:t>Phasa</a:t>
              </a:r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5F9A1F3-C95D-63D7-2151-4B2A2C429368}"/>
                </a:ext>
              </a:extLst>
            </p:cNvPr>
            <p:cNvSpPr/>
            <p:nvPr/>
          </p:nvSpPr>
          <p:spPr>
            <a:xfrm>
              <a:off x="7135820" y="1755465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25000"/>
                    </a:schemeClr>
                  </a:solidFill>
                </a:rPr>
                <a:t>FP32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BF39397-725B-CDC0-891B-0E2F09B5D7C0}"/>
                </a:ext>
              </a:extLst>
            </p:cNvPr>
            <p:cNvCxnSpPr/>
            <p:nvPr/>
          </p:nvCxnSpPr>
          <p:spPr>
            <a:xfrm>
              <a:off x="6033552" y="240657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6299B3-6F67-65F4-1D27-C8878D3B3B86}"/>
              </a:ext>
            </a:extLst>
          </p:cNvPr>
          <p:cNvGrpSpPr/>
          <p:nvPr/>
        </p:nvGrpSpPr>
        <p:grpSpPr>
          <a:xfrm>
            <a:off x="8540464" y="1959741"/>
            <a:ext cx="1870045" cy="1118702"/>
            <a:chOff x="7912716" y="1771450"/>
            <a:chExt cx="1870045" cy="111870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373A1E4-48EE-67B8-E740-FB7A3A955506}"/>
                </a:ext>
              </a:extLst>
            </p:cNvPr>
            <p:cNvSpPr/>
            <p:nvPr/>
          </p:nvSpPr>
          <p:spPr>
            <a:xfrm>
              <a:off x="8223214" y="1922997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Packaging</a:t>
              </a:r>
            </a:p>
            <a:p>
              <a:pPr algn="ctr"/>
              <a:r>
                <a:rPr lang="en-US" dirty="0"/>
                <a:t>In DBS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E65665E-5709-3277-7985-85E4D16F257F}"/>
                </a:ext>
              </a:extLst>
            </p:cNvPr>
            <p:cNvSpPr/>
            <p:nvPr/>
          </p:nvSpPr>
          <p:spPr>
            <a:xfrm>
              <a:off x="9000110" y="1771450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INT8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43B8820-1950-D16C-0DA7-7651D15D936C}"/>
                </a:ext>
              </a:extLst>
            </p:cNvPr>
            <p:cNvCxnSpPr/>
            <p:nvPr/>
          </p:nvCxnSpPr>
          <p:spPr>
            <a:xfrm>
              <a:off x="7912716" y="2412856"/>
              <a:ext cx="325372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C303CB-6323-2A0A-0386-17A5CEF81A36}"/>
              </a:ext>
            </a:extLst>
          </p:cNvPr>
          <p:cNvGrpSpPr/>
          <p:nvPr/>
        </p:nvGrpSpPr>
        <p:grpSpPr>
          <a:xfrm>
            <a:off x="8540464" y="2594867"/>
            <a:ext cx="1870045" cy="1645258"/>
            <a:chOff x="8540464" y="2594867"/>
            <a:chExt cx="1870045" cy="1645258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4BF834D-61C0-15D6-B7F5-0A26012421A7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>
              <a:off x="8540464" y="2594867"/>
              <a:ext cx="310498" cy="1161681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9DE53CF-C841-E266-EC53-8241AF1D9DC4}"/>
                </a:ext>
              </a:extLst>
            </p:cNvPr>
            <p:cNvSpPr/>
            <p:nvPr/>
          </p:nvSpPr>
          <p:spPr>
            <a:xfrm>
              <a:off x="8850962" y="3272970"/>
              <a:ext cx="1553792" cy="967155"/>
            </a:xfrm>
            <a:prstGeom prst="roundRect">
              <a:avLst>
                <a:gd name="adj" fmla="val 3772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Packaging</a:t>
              </a:r>
            </a:p>
            <a:p>
              <a:pPr algn="ctr"/>
              <a:r>
                <a:rPr lang="en-US" dirty="0"/>
                <a:t>In DBS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9B3A00B-1CF2-0229-AFB0-D98A7317FCA1}"/>
                </a:ext>
              </a:extLst>
            </p:cNvPr>
            <p:cNvSpPr/>
            <p:nvPr/>
          </p:nvSpPr>
          <p:spPr>
            <a:xfrm>
              <a:off x="9627858" y="3121423"/>
              <a:ext cx="782651" cy="318652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9262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6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711</Words>
  <Application>Microsoft Macintosh PowerPoint</Application>
  <PresentationFormat>Widescreen</PresentationFormat>
  <Paragraphs>241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.AppleSystemUIFont</vt:lpstr>
      <vt:lpstr>AppleMyungjo</vt:lpstr>
      <vt:lpstr>Slack-Lato</vt:lpstr>
      <vt:lpstr>Arial</vt:lpstr>
      <vt:lpstr>Bauhaus 93</vt:lpstr>
      <vt:lpstr>Calibri</vt:lpstr>
      <vt:lpstr>Calibri Light</vt:lpstr>
      <vt:lpstr>Helvetica Neue</vt:lpstr>
      <vt:lpstr>Helvetica Neue Thin</vt:lpstr>
      <vt:lpstr>Wingdings</vt:lpstr>
      <vt:lpstr>Office Theme</vt:lpstr>
      <vt:lpstr>Hardware Acceleration via Sparsity</vt:lpstr>
      <vt:lpstr>Hardware Acceleration via Sparsity</vt:lpstr>
      <vt:lpstr>2:4 Sparsity</vt:lpstr>
      <vt:lpstr>2:4 Sparse for RescoreBERT</vt:lpstr>
      <vt:lpstr>2:4 Sparse for RescoreBERT</vt:lpstr>
      <vt:lpstr>2:4 Sparse for RescoreBERT</vt:lpstr>
      <vt:lpstr>Conformer Quantization</vt:lpstr>
      <vt:lpstr>Conformer Quantization</vt:lpstr>
      <vt:lpstr>Conformer Quantization</vt:lpstr>
      <vt:lpstr>Conformer Quantization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2023-05-24T17:11:38Z</dcterms:created>
  <dcterms:modified xsi:type="dcterms:W3CDTF">2023-05-25T17:03:28Z</dcterms:modified>
</cp:coreProperties>
</file>