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0"/>
    <p:restoredTop sz="94647"/>
  </p:normalViewPr>
  <p:slideViewPr>
    <p:cSldViewPr snapToGrid="0">
      <p:cViewPr>
        <p:scale>
          <a:sx n="137" d="100"/>
          <a:sy n="137" d="100"/>
        </p:scale>
        <p:origin x="-86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9B5B2-A11D-9735-DA56-C4C028FA1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CE9703-1F70-16D5-662E-3048FCA46D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65A96-CE13-D97D-CD4F-E746D68D1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2F62-4815-8A47-B81D-A83A2A97A863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2B8F5-92A2-FF19-6A49-538146DBC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9423B-DAD6-20AB-0CDE-E4C57186F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78D2-FBAF-7E45-882F-BB23C2D96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56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4A48C-BF3A-C626-1CDF-4FB3317E1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294CB-08A8-CBB0-8675-0B9E7FC72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ED61E-EC49-2FB1-7A67-3D411ADC8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2F62-4815-8A47-B81D-A83A2A97A863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D4AC8-0C4A-BE88-A4E8-11554A106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575C3-A0A2-216F-87F4-3E94151E2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78D2-FBAF-7E45-882F-BB23C2D96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68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200B3F-A327-1553-8D0C-1B72E2551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34C928-19E1-E890-0A10-2CB1A8007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968E2-253B-31BB-8AD2-8701FE196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2F62-4815-8A47-B81D-A83A2A97A863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A3A0D-7312-AC49-4912-C15DC2D5A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5057E-48F8-C59B-F635-7D2768DCE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78D2-FBAF-7E45-882F-BB23C2D96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161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5BAF7-554F-0C66-BC20-091BF98FF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256E6-8B43-B967-AA04-6B87F58E1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1C853-39B1-81F5-D081-73745FFC8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2F62-4815-8A47-B81D-A83A2A97A863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1EEAE-F193-49AB-55F1-01EED6763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734BD-BA1D-E65B-AA28-0CFAC6146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78D2-FBAF-7E45-882F-BB23C2D96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71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5A8E2-7DFE-0F7C-5FD8-8AEEAE334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16C26-FBB5-6165-837C-4B012822A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60311-7D00-8AB5-3238-93528CF6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2F62-4815-8A47-B81D-A83A2A97A863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8E0ED-CEE8-B650-BE9C-C3A9529A5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78D4B-65D2-D0B8-04EB-CAEE25917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78D2-FBAF-7E45-882F-BB23C2D96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54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64A50-2122-4A7F-D861-2EC18B790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A83D9-2C47-EA25-252F-EFF28D9CC7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B003E-149A-EE29-0BA1-B04909D6DD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ED5CD-2F21-29B0-8ACB-5B22483BA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2F62-4815-8A47-B81D-A83A2A97A863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512B33-B79A-A087-A886-827EE25CA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94532-AA49-CD56-5FE2-C776B9EED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78D2-FBAF-7E45-882F-BB23C2D96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4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4280C-794C-E0FD-ECDD-1429BDA84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BE1D12-15B9-730A-16CA-942776B3E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027305-FFED-780B-D27A-7FEAC10350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E4BD82-3643-252E-9EFF-48F955773C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44E721-4D9C-C82C-DF78-F8A6A778BC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4D8B1B-C7E4-18DA-CF86-0E11F61B3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2F62-4815-8A47-B81D-A83A2A97A863}" type="datetimeFigureOut">
              <a:rPr lang="en-US" smtClean="0"/>
              <a:t>8/9/23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E84C70-6C34-AAA7-0BDC-CC1459838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0FA920-207F-BBAA-7913-B1E6CCE60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78D2-FBAF-7E45-882F-BB23C2D96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495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19AD-10D8-A213-CEB7-DEEB9C114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8164AB-E56C-A066-682E-F0F7647C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2F62-4815-8A47-B81D-A83A2A97A863}" type="datetimeFigureOut">
              <a:rPr lang="en-US" smtClean="0"/>
              <a:t>8/9/23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DAF8C-FC37-5E1D-4E97-EE57DEC0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1FE00-F19D-F435-4C38-7AE67BEF3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78D2-FBAF-7E45-882F-BB23C2D96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1F2AB2-3840-503E-49CE-E00402644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2F62-4815-8A47-B81D-A83A2A97A863}" type="datetimeFigureOut">
              <a:rPr lang="en-US" smtClean="0"/>
              <a:t>8/9/23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32FB88-B3E7-358C-072A-488A24BB3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62789-7B1D-C41E-8109-4C47DEE2F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78D2-FBAF-7E45-882F-BB23C2D96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78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4B7C6-31C9-98D5-6153-849C1C592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B30D3-AC54-07C7-1A76-F3A7B958F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7F29C0-6983-73F5-E388-4DA9B233C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D23A2F-DADD-C2E9-F21D-C41725107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2F62-4815-8A47-B81D-A83A2A97A863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0CE7E-C12D-BCBF-DFDC-E31DDCBB1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101AC0-9347-6A13-1FDF-C28A39119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78D2-FBAF-7E45-882F-BB23C2D96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212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54564-3B22-72DB-D4F7-4468FA3D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D0B1A5-7F02-C764-0025-882BEBDA6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0564E-74E1-9ABE-6ED6-6151C5EBD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72090-CCC1-F11F-5D3F-DCE308BE6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42F62-4815-8A47-B81D-A83A2A97A863}" type="datetimeFigureOut">
              <a:rPr lang="en-US" smtClean="0"/>
              <a:t>8/9/23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7EBC59-110E-E2FA-089E-FF13A7613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C48445-C171-D9BE-01EA-EA396030F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C78D2-FBAF-7E45-882F-BB23C2D96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40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4D012-9085-CE02-B9D0-B1DE24F4F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23654-52FE-3622-DF09-17B242938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F3673-08B7-1777-AF3A-7D154EFCCD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742F62-4815-8A47-B81D-A83A2A97A863}" type="datetimeFigureOut">
              <a:rPr lang="en-US" smtClean="0"/>
              <a:t>8/9/23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9EB29-E876-5921-BA49-889644F34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4CDFD-E921-20A8-601D-3F7D2C3CDA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C78D2-FBAF-7E45-882F-BB23C2D96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517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B192C69-6116-D4C0-CFB5-21D48A83599A}"/>
              </a:ext>
            </a:extLst>
          </p:cNvPr>
          <p:cNvCxnSpPr/>
          <p:nvPr/>
        </p:nvCxnSpPr>
        <p:spPr>
          <a:xfrm>
            <a:off x="1709886" y="2098467"/>
            <a:ext cx="63746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735798-950C-F1F3-0DDD-25B996DCFC43}"/>
              </a:ext>
            </a:extLst>
          </p:cNvPr>
          <p:cNvCxnSpPr>
            <a:cxnSpLocks/>
          </p:cNvCxnSpPr>
          <p:nvPr/>
        </p:nvCxnSpPr>
        <p:spPr>
          <a:xfrm>
            <a:off x="1956876" y="1669194"/>
            <a:ext cx="0" cy="8207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AB757B-3796-15B3-9C8D-AC1AACD25753}"/>
              </a:ext>
            </a:extLst>
          </p:cNvPr>
          <p:cNvCxnSpPr>
            <a:cxnSpLocks/>
          </p:cNvCxnSpPr>
          <p:nvPr/>
        </p:nvCxnSpPr>
        <p:spPr>
          <a:xfrm>
            <a:off x="4936558" y="1669194"/>
            <a:ext cx="0" cy="8207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BADFC64-535D-6A73-DC72-C88CE337D41B}"/>
              </a:ext>
            </a:extLst>
          </p:cNvPr>
          <p:cNvCxnSpPr>
            <a:cxnSpLocks/>
          </p:cNvCxnSpPr>
          <p:nvPr/>
        </p:nvCxnSpPr>
        <p:spPr>
          <a:xfrm>
            <a:off x="7895220" y="1669194"/>
            <a:ext cx="0" cy="8207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C11B5DAB-735A-1C44-D8B6-B81B523C24B5}"/>
              </a:ext>
            </a:extLst>
          </p:cNvPr>
          <p:cNvSpPr/>
          <p:nvPr/>
        </p:nvSpPr>
        <p:spPr>
          <a:xfrm>
            <a:off x="2837793" y="1585111"/>
            <a:ext cx="168165" cy="1681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DCC4FA-44B1-D868-74E9-4D7721A0F39D}"/>
              </a:ext>
            </a:extLst>
          </p:cNvPr>
          <p:cNvCxnSpPr/>
          <p:nvPr/>
        </p:nvCxnSpPr>
        <p:spPr>
          <a:xfrm>
            <a:off x="1705606" y="3348861"/>
            <a:ext cx="63746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2E8F33B-59F4-3DD1-5086-D19DB9470CB3}"/>
              </a:ext>
            </a:extLst>
          </p:cNvPr>
          <p:cNvGrpSpPr/>
          <p:nvPr/>
        </p:nvGrpSpPr>
        <p:grpSpPr>
          <a:xfrm>
            <a:off x="1952596" y="2919589"/>
            <a:ext cx="5938344" cy="589550"/>
            <a:chOff x="1952596" y="2919588"/>
            <a:chExt cx="5938344" cy="820783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B794613-7209-F9FE-E9A8-1A0C2FFA498C}"/>
                </a:ext>
              </a:extLst>
            </p:cNvPr>
            <p:cNvCxnSpPr>
              <a:cxnSpLocks/>
            </p:cNvCxnSpPr>
            <p:nvPr/>
          </p:nvCxnSpPr>
          <p:spPr>
            <a:xfrm>
              <a:off x="1952596" y="2919588"/>
              <a:ext cx="0" cy="8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1F044A8-20E6-8AAA-23BA-BE6040243C12}"/>
                </a:ext>
              </a:extLst>
            </p:cNvPr>
            <p:cNvCxnSpPr>
              <a:cxnSpLocks/>
            </p:cNvCxnSpPr>
            <p:nvPr/>
          </p:nvCxnSpPr>
          <p:spPr>
            <a:xfrm>
              <a:off x="4932278" y="2919588"/>
              <a:ext cx="0" cy="820783"/>
            </a:xfrm>
            <a:prstGeom prst="line">
              <a:avLst/>
            </a:prstGeom>
            <a:ln w="190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AA3A40E-3FEE-EB3E-B0A5-E7F53E76425D}"/>
                </a:ext>
              </a:extLst>
            </p:cNvPr>
            <p:cNvCxnSpPr>
              <a:cxnSpLocks/>
            </p:cNvCxnSpPr>
            <p:nvPr/>
          </p:nvCxnSpPr>
          <p:spPr>
            <a:xfrm>
              <a:off x="7890940" y="2919588"/>
              <a:ext cx="0" cy="8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Oval 14">
            <a:extLst>
              <a:ext uri="{FF2B5EF4-FFF2-40B4-BE49-F238E27FC236}">
                <a16:creationId xmlns:a16="http://schemas.microsoft.com/office/drawing/2014/main" id="{6C1766AD-C9FB-4D3D-D72E-A199CC1C501D}"/>
              </a:ext>
            </a:extLst>
          </p:cNvPr>
          <p:cNvSpPr/>
          <p:nvPr/>
        </p:nvSpPr>
        <p:spPr>
          <a:xfrm>
            <a:off x="3117289" y="2835505"/>
            <a:ext cx="168165" cy="1681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476F517-3BC2-BCC6-7205-7216EE9D5941}"/>
              </a:ext>
            </a:extLst>
          </p:cNvPr>
          <p:cNvSpPr/>
          <p:nvPr/>
        </p:nvSpPr>
        <p:spPr>
          <a:xfrm>
            <a:off x="3117288" y="4172701"/>
            <a:ext cx="168165" cy="1681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A90134-962A-E732-17FB-C20A73624F9D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1954395" y="2919588"/>
            <a:ext cx="1162894" cy="4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54988BE-3527-71A7-CF75-BBB11BC5DCB0}"/>
              </a:ext>
            </a:extLst>
          </p:cNvPr>
          <p:cNvSpPr txBox="1"/>
          <p:nvPr/>
        </p:nvSpPr>
        <p:spPr>
          <a:xfrm>
            <a:off x="2131930" y="2458231"/>
            <a:ext cx="794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shorter </a:t>
            </a:r>
          </a:p>
          <a:p>
            <a:r>
              <a:rPr lang="en-US" sz="1400" dirty="0"/>
              <a:t>distance</a:t>
            </a:r>
          </a:p>
        </p:txBody>
      </p:sp>
      <p:cxnSp>
        <p:nvCxnSpPr>
          <p:cNvPr id="29" name="Curved Connector 28">
            <a:extLst>
              <a:ext uri="{FF2B5EF4-FFF2-40B4-BE49-F238E27FC236}">
                <a16:creationId xmlns:a16="http://schemas.microsoft.com/office/drawing/2014/main" id="{A4ED8757-7742-8183-8A59-2948E7E27F1B}"/>
              </a:ext>
            </a:extLst>
          </p:cNvPr>
          <p:cNvCxnSpPr>
            <a:cxnSpLocks/>
            <a:stCxn id="10" idx="4"/>
          </p:cNvCxnSpPr>
          <p:nvPr/>
        </p:nvCxnSpPr>
        <p:spPr>
          <a:xfrm rot="5400000">
            <a:off x="2264642" y="1422350"/>
            <a:ext cx="326309" cy="988161"/>
          </a:xfrm>
          <a:prstGeom prst="curvedConnector2">
            <a:avLst/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8A79DA0F-97E3-2ED8-FA19-1EAA35284EC0}"/>
              </a:ext>
            </a:extLst>
          </p:cNvPr>
          <p:cNvCxnSpPr>
            <a:cxnSpLocks/>
            <a:stCxn id="15" idx="2"/>
          </p:cNvCxnSpPr>
          <p:nvPr/>
        </p:nvCxnSpPr>
        <p:spPr>
          <a:xfrm rot="10800000" flipV="1">
            <a:off x="1941019" y="2919587"/>
            <a:ext cx="1176271" cy="429269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3E774F84-35BA-63D4-D871-906C75F2649C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3285454" y="2919588"/>
            <a:ext cx="4889262" cy="41039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B0F6B07-4EF3-9D5F-80A7-0E0479B96476}"/>
              </a:ext>
            </a:extLst>
          </p:cNvPr>
          <p:cNvSpPr txBox="1"/>
          <p:nvPr/>
        </p:nvSpPr>
        <p:spPr>
          <a:xfrm>
            <a:off x="4041830" y="2690143"/>
            <a:ext cx="97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lower </a:t>
            </a:r>
          </a:p>
          <a:p>
            <a:r>
              <a:rPr lang="en-US" sz="1400" dirty="0"/>
              <a:t>probability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D8E44D-3C6B-5AC6-F8E6-4AF830D9B95A}"/>
              </a:ext>
            </a:extLst>
          </p:cNvPr>
          <p:cNvSpPr txBox="1"/>
          <p:nvPr/>
        </p:nvSpPr>
        <p:spPr>
          <a:xfrm>
            <a:off x="1946587" y="2990892"/>
            <a:ext cx="1525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higher  probability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18EA34-6FBA-66F3-364A-3BC68CE926CE}"/>
              </a:ext>
            </a:extLst>
          </p:cNvPr>
          <p:cNvSpPr txBox="1"/>
          <p:nvPr/>
        </p:nvSpPr>
        <p:spPr>
          <a:xfrm>
            <a:off x="1192505" y="3433238"/>
            <a:ext cx="1562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INT8 centroid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82B71F-1D46-E373-89BE-811D320B7EB3}"/>
              </a:ext>
            </a:extLst>
          </p:cNvPr>
          <p:cNvSpPr txBox="1"/>
          <p:nvPr/>
        </p:nvSpPr>
        <p:spPr>
          <a:xfrm>
            <a:off x="6971264" y="3427032"/>
            <a:ext cx="179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INT8 centroid i+1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5AD445-7618-A62D-61B5-11C65AA9F211}"/>
              </a:ext>
            </a:extLst>
          </p:cNvPr>
          <p:cNvCxnSpPr>
            <a:cxnSpLocks/>
          </p:cNvCxnSpPr>
          <p:nvPr/>
        </p:nvCxnSpPr>
        <p:spPr>
          <a:xfrm>
            <a:off x="1490993" y="4677426"/>
            <a:ext cx="68878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Group 49">
            <a:extLst>
              <a:ext uri="{FF2B5EF4-FFF2-40B4-BE49-F238E27FC236}">
                <a16:creationId xmlns:a16="http://schemas.microsoft.com/office/drawing/2014/main" id="{6C869CBC-386B-C348-1E6A-FFEE64FF3256}"/>
              </a:ext>
            </a:extLst>
          </p:cNvPr>
          <p:cNvGrpSpPr/>
          <p:nvPr/>
        </p:nvGrpSpPr>
        <p:grpSpPr>
          <a:xfrm>
            <a:off x="1651517" y="4248154"/>
            <a:ext cx="6543225" cy="589550"/>
            <a:chOff x="1651517" y="4248153"/>
            <a:chExt cx="6543225" cy="820783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CA90BFC-8A02-1FD0-2D85-324203AEE9DB}"/>
                </a:ext>
              </a:extLst>
            </p:cNvPr>
            <p:cNvCxnSpPr>
              <a:cxnSpLocks/>
            </p:cNvCxnSpPr>
            <p:nvPr/>
          </p:nvCxnSpPr>
          <p:spPr>
            <a:xfrm>
              <a:off x="1952596" y="4248153"/>
              <a:ext cx="0" cy="8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D4437FE-EB08-8EB6-7478-8C1B80CE0140}"/>
                </a:ext>
              </a:extLst>
            </p:cNvPr>
            <p:cNvCxnSpPr>
              <a:cxnSpLocks/>
            </p:cNvCxnSpPr>
            <p:nvPr/>
          </p:nvCxnSpPr>
          <p:spPr>
            <a:xfrm>
              <a:off x="4932278" y="4248153"/>
              <a:ext cx="0" cy="8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DDD4AC9-3F24-B407-535C-0E3728158C6B}"/>
                </a:ext>
              </a:extLst>
            </p:cNvPr>
            <p:cNvCxnSpPr>
              <a:cxnSpLocks/>
            </p:cNvCxnSpPr>
            <p:nvPr/>
          </p:nvCxnSpPr>
          <p:spPr>
            <a:xfrm>
              <a:off x="7890940" y="4248153"/>
              <a:ext cx="0" cy="8207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59704F7-1732-BFB8-A7DC-87EE6A080A64}"/>
                </a:ext>
              </a:extLst>
            </p:cNvPr>
            <p:cNvSpPr/>
            <p:nvPr/>
          </p:nvSpPr>
          <p:spPr>
            <a:xfrm>
              <a:off x="1651517" y="4285476"/>
              <a:ext cx="615820" cy="734394"/>
            </a:xfrm>
            <a:prstGeom prst="rect">
              <a:avLst/>
            </a:prstGeom>
            <a:solidFill>
              <a:schemeClr val="bg1">
                <a:lumMod val="85000"/>
                <a:alpha val="19716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BE21BDB-793A-591C-5C8A-4E6905AC9996}"/>
                </a:ext>
              </a:extLst>
            </p:cNvPr>
            <p:cNvSpPr/>
            <p:nvPr/>
          </p:nvSpPr>
          <p:spPr>
            <a:xfrm>
              <a:off x="7584008" y="4268084"/>
              <a:ext cx="610734" cy="734394"/>
            </a:xfrm>
            <a:prstGeom prst="rect">
              <a:avLst/>
            </a:prstGeom>
            <a:solidFill>
              <a:schemeClr val="bg1">
                <a:lumMod val="85000"/>
                <a:alpha val="19716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59CCBF64-E02B-E456-052E-490C87252F61}"/>
              </a:ext>
            </a:extLst>
          </p:cNvPr>
          <p:cNvSpPr/>
          <p:nvPr/>
        </p:nvSpPr>
        <p:spPr>
          <a:xfrm>
            <a:off x="7805292" y="4172701"/>
            <a:ext cx="168165" cy="16816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70039CD-00B0-9317-79D0-A8292F117F7C}"/>
              </a:ext>
            </a:extLst>
          </p:cNvPr>
          <p:cNvSpPr txBox="1"/>
          <p:nvPr/>
        </p:nvSpPr>
        <p:spPr>
          <a:xfrm>
            <a:off x="7063778" y="3895917"/>
            <a:ext cx="1542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previous value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DCAC5D3-CE26-55C9-0CEB-2A1EBC24DCB9}"/>
              </a:ext>
            </a:extLst>
          </p:cNvPr>
          <p:cNvSpPr txBox="1"/>
          <p:nvPr/>
        </p:nvSpPr>
        <p:spPr>
          <a:xfrm>
            <a:off x="2417931" y="3897286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updated value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F767EC4-55A4-7B8E-31FA-C5ABCB0AC14E}"/>
              </a:ext>
            </a:extLst>
          </p:cNvPr>
          <p:cNvCxnSpPr>
            <a:cxnSpLocks/>
            <a:stCxn id="20" idx="4"/>
          </p:cNvCxnSpPr>
          <p:nvPr/>
        </p:nvCxnSpPr>
        <p:spPr>
          <a:xfrm flipH="1">
            <a:off x="3201370" y="4340866"/>
            <a:ext cx="1" cy="5677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260C72EC-EDE5-41E0-FA94-A9976B16D0BA}"/>
              </a:ext>
            </a:extLst>
          </p:cNvPr>
          <p:cNvSpPr/>
          <p:nvPr/>
        </p:nvSpPr>
        <p:spPr>
          <a:xfrm>
            <a:off x="2405232" y="4906144"/>
            <a:ext cx="1592276" cy="7355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Within closest centroid’s proximity?</a:t>
            </a:r>
          </a:p>
        </p:txBody>
      </p: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55116548-86CB-0FC7-A463-E7E565DA7BB9}"/>
              </a:ext>
            </a:extLst>
          </p:cNvPr>
          <p:cNvCxnSpPr>
            <a:stCxn id="61" idx="2"/>
          </p:cNvCxnSpPr>
          <p:nvPr/>
        </p:nvCxnSpPr>
        <p:spPr>
          <a:xfrm rot="5400000" flipH="1">
            <a:off x="2089054" y="4529390"/>
            <a:ext cx="964279" cy="1260352"/>
          </a:xfrm>
          <a:prstGeom prst="curvedConnector4">
            <a:avLst>
              <a:gd name="adj1" fmla="val -23707"/>
              <a:gd name="adj2" fmla="val 81584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5970C276-59A9-C428-9784-E9776C37C916}"/>
              </a:ext>
            </a:extLst>
          </p:cNvPr>
          <p:cNvCxnSpPr>
            <a:cxnSpLocks/>
            <a:stCxn id="61" idx="2"/>
          </p:cNvCxnSpPr>
          <p:nvPr/>
        </p:nvCxnSpPr>
        <p:spPr>
          <a:xfrm rot="5400000" flipH="1" flipV="1">
            <a:off x="5063517" y="2815849"/>
            <a:ext cx="963708" cy="4688003"/>
          </a:xfrm>
          <a:prstGeom prst="curvedConnector4">
            <a:avLst>
              <a:gd name="adj1" fmla="val -23721"/>
              <a:gd name="adj2" fmla="val 5849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6F2EABE-A23A-7D06-13FC-D92166AC3B93}"/>
              </a:ext>
            </a:extLst>
          </p:cNvPr>
          <p:cNvSpPr txBox="1"/>
          <p:nvPr/>
        </p:nvSpPr>
        <p:spPr>
          <a:xfrm>
            <a:off x="2220686" y="5710335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7DED707-EEC2-323D-4577-6C7A54567F89}"/>
              </a:ext>
            </a:extLst>
          </p:cNvPr>
          <p:cNvSpPr txBox="1"/>
          <p:nvPr/>
        </p:nvSpPr>
        <p:spPr>
          <a:xfrm>
            <a:off x="4823927" y="5719665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426734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1BE21BDB-793A-591C-5C8A-4E6905AC9996}"/>
              </a:ext>
            </a:extLst>
          </p:cNvPr>
          <p:cNvSpPr/>
          <p:nvPr/>
        </p:nvSpPr>
        <p:spPr>
          <a:xfrm>
            <a:off x="7584008" y="4430424"/>
            <a:ext cx="610734" cy="527499"/>
          </a:xfrm>
          <a:prstGeom prst="rect">
            <a:avLst/>
          </a:prstGeom>
          <a:solidFill>
            <a:schemeClr val="bg1">
              <a:lumMod val="85000"/>
              <a:alpha val="19716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59704F7-1732-BFB8-A7DC-87EE6A080A64}"/>
              </a:ext>
            </a:extLst>
          </p:cNvPr>
          <p:cNvSpPr/>
          <p:nvPr/>
        </p:nvSpPr>
        <p:spPr>
          <a:xfrm>
            <a:off x="1651517" y="4442916"/>
            <a:ext cx="615820" cy="527499"/>
          </a:xfrm>
          <a:prstGeom prst="rect">
            <a:avLst/>
          </a:prstGeom>
          <a:solidFill>
            <a:schemeClr val="bg1">
              <a:lumMod val="85000"/>
              <a:alpha val="19716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BDCC4FA-44B1-D868-74E9-4D7721A0F39D}"/>
              </a:ext>
            </a:extLst>
          </p:cNvPr>
          <p:cNvCxnSpPr/>
          <p:nvPr/>
        </p:nvCxnSpPr>
        <p:spPr>
          <a:xfrm>
            <a:off x="1705606" y="3348861"/>
            <a:ext cx="63746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B794613-7209-F9FE-E9A8-1A0C2FFA498C}"/>
              </a:ext>
            </a:extLst>
          </p:cNvPr>
          <p:cNvCxnSpPr>
            <a:cxnSpLocks/>
          </p:cNvCxnSpPr>
          <p:nvPr/>
        </p:nvCxnSpPr>
        <p:spPr>
          <a:xfrm>
            <a:off x="1952596" y="2458231"/>
            <a:ext cx="0" cy="10509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1F044A8-20E6-8AAA-23BA-BE6040243C12}"/>
              </a:ext>
            </a:extLst>
          </p:cNvPr>
          <p:cNvCxnSpPr>
            <a:cxnSpLocks/>
          </p:cNvCxnSpPr>
          <p:nvPr/>
        </p:nvCxnSpPr>
        <p:spPr>
          <a:xfrm>
            <a:off x="4932278" y="2919589"/>
            <a:ext cx="0" cy="58955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AA3A40E-3FEE-EB3E-B0A5-E7F53E76425D}"/>
              </a:ext>
            </a:extLst>
          </p:cNvPr>
          <p:cNvCxnSpPr>
            <a:cxnSpLocks/>
          </p:cNvCxnSpPr>
          <p:nvPr/>
        </p:nvCxnSpPr>
        <p:spPr>
          <a:xfrm>
            <a:off x="7890940" y="2458231"/>
            <a:ext cx="0" cy="105090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C1766AD-C9FB-4D3D-D72E-A199CC1C501D}"/>
              </a:ext>
            </a:extLst>
          </p:cNvPr>
          <p:cNvSpPr/>
          <p:nvPr/>
        </p:nvSpPr>
        <p:spPr>
          <a:xfrm>
            <a:off x="3117289" y="2835505"/>
            <a:ext cx="168165" cy="1681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476F517-3BC2-BCC6-7205-7216EE9D5941}"/>
              </a:ext>
            </a:extLst>
          </p:cNvPr>
          <p:cNvSpPr/>
          <p:nvPr/>
        </p:nvSpPr>
        <p:spPr>
          <a:xfrm>
            <a:off x="3117288" y="4340655"/>
            <a:ext cx="168165" cy="16816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A90134-962A-E732-17FB-C20A73624F9D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1954395" y="2919588"/>
            <a:ext cx="1162894" cy="4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54988BE-3527-71A7-CF75-BBB11BC5DCB0}"/>
              </a:ext>
            </a:extLst>
          </p:cNvPr>
          <p:cNvSpPr txBox="1"/>
          <p:nvPr/>
        </p:nvSpPr>
        <p:spPr>
          <a:xfrm>
            <a:off x="2131930" y="2458231"/>
            <a:ext cx="794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shorter </a:t>
            </a:r>
          </a:p>
          <a:p>
            <a:r>
              <a:rPr lang="en-US" sz="1400" dirty="0"/>
              <a:t>distance</a:t>
            </a:r>
          </a:p>
        </p:txBody>
      </p: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8A79DA0F-97E3-2ED8-FA19-1EAA35284EC0}"/>
              </a:ext>
            </a:extLst>
          </p:cNvPr>
          <p:cNvCxnSpPr>
            <a:cxnSpLocks/>
            <a:stCxn id="15" idx="2"/>
          </p:cNvCxnSpPr>
          <p:nvPr/>
        </p:nvCxnSpPr>
        <p:spPr>
          <a:xfrm rot="10800000" flipV="1">
            <a:off x="1941019" y="2919587"/>
            <a:ext cx="1176271" cy="429269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3E774F84-35BA-63D4-D871-906C75F2649C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3285454" y="2919588"/>
            <a:ext cx="4889262" cy="410390"/>
          </a:xfrm>
          <a:prstGeom prst="curvedConnector3">
            <a:avLst>
              <a:gd name="adj1" fmla="val 50000"/>
            </a:avLst>
          </a:prstGeom>
          <a:ln w="38100">
            <a:solidFill>
              <a:schemeClr val="bg1">
                <a:lumMod val="75000"/>
              </a:schemeClr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7B0F6B07-4EF3-9D5F-80A7-0E0479B96476}"/>
              </a:ext>
            </a:extLst>
          </p:cNvPr>
          <p:cNvSpPr txBox="1"/>
          <p:nvPr/>
        </p:nvSpPr>
        <p:spPr>
          <a:xfrm>
            <a:off x="4041830" y="2690143"/>
            <a:ext cx="97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lower </a:t>
            </a:r>
          </a:p>
          <a:p>
            <a:r>
              <a:rPr lang="en-US" sz="1400" dirty="0"/>
              <a:t>probability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9D8E44D-3C6B-5AC6-F8E6-4AF830D9B95A}"/>
              </a:ext>
            </a:extLst>
          </p:cNvPr>
          <p:cNvSpPr txBox="1"/>
          <p:nvPr/>
        </p:nvSpPr>
        <p:spPr>
          <a:xfrm>
            <a:off x="1946587" y="2990892"/>
            <a:ext cx="15250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higher  probability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A18EA34-6FBA-66F3-364A-3BC68CE926CE}"/>
              </a:ext>
            </a:extLst>
          </p:cNvPr>
          <p:cNvSpPr txBox="1"/>
          <p:nvPr/>
        </p:nvSpPr>
        <p:spPr>
          <a:xfrm>
            <a:off x="1143981" y="2071453"/>
            <a:ext cx="1703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INT8 centroid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82B71F-1D46-E373-89BE-811D320B7EB3}"/>
              </a:ext>
            </a:extLst>
          </p:cNvPr>
          <p:cNvSpPr txBox="1"/>
          <p:nvPr/>
        </p:nvSpPr>
        <p:spPr>
          <a:xfrm>
            <a:off x="6922740" y="2065247"/>
            <a:ext cx="1935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INT8 centroid (i+1)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5AD445-7618-A62D-61B5-11C65AA9F211}"/>
              </a:ext>
            </a:extLst>
          </p:cNvPr>
          <p:cNvCxnSpPr>
            <a:cxnSpLocks/>
          </p:cNvCxnSpPr>
          <p:nvPr/>
        </p:nvCxnSpPr>
        <p:spPr>
          <a:xfrm>
            <a:off x="1490993" y="4845380"/>
            <a:ext cx="68878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CA90BFC-8A02-1FD0-2D85-324203AEE9DB}"/>
              </a:ext>
            </a:extLst>
          </p:cNvPr>
          <p:cNvCxnSpPr>
            <a:cxnSpLocks/>
          </p:cNvCxnSpPr>
          <p:nvPr/>
        </p:nvCxnSpPr>
        <p:spPr>
          <a:xfrm>
            <a:off x="1952596" y="3420114"/>
            <a:ext cx="0" cy="15855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D4437FE-EB08-8EB6-7478-8C1B80CE0140}"/>
              </a:ext>
            </a:extLst>
          </p:cNvPr>
          <p:cNvCxnSpPr>
            <a:cxnSpLocks/>
          </p:cNvCxnSpPr>
          <p:nvPr/>
        </p:nvCxnSpPr>
        <p:spPr>
          <a:xfrm>
            <a:off x="4932278" y="4416108"/>
            <a:ext cx="0" cy="58955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DDD4AC9-3F24-B407-535C-0E3728158C6B}"/>
              </a:ext>
            </a:extLst>
          </p:cNvPr>
          <p:cNvCxnSpPr>
            <a:cxnSpLocks/>
          </p:cNvCxnSpPr>
          <p:nvPr/>
        </p:nvCxnSpPr>
        <p:spPr>
          <a:xfrm>
            <a:off x="7890940" y="3437280"/>
            <a:ext cx="0" cy="15683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59CCBF64-E02B-E456-052E-490C87252F61}"/>
              </a:ext>
            </a:extLst>
          </p:cNvPr>
          <p:cNvSpPr/>
          <p:nvPr/>
        </p:nvSpPr>
        <p:spPr>
          <a:xfrm>
            <a:off x="7805292" y="4340655"/>
            <a:ext cx="168165" cy="168165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70039CD-00B0-9317-79D0-A8292F117F7C}"/>
              </a:ext>
            </a:extLst>
          </p:cNvPr>
          <p:cNvSpPr txBox="1"/>
          <p:nvPr/>
        </p:nvSpPr>
        <p:spPr>
          <a:xfrm>
            <a:off x="6979801" y="4063871"/>
            <a:ext cx="1542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previous value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DCAC5D3-CE26-55C9-0CEB-2A1EBC24DCB9}"/>
              </a:ext>
            </a:extLst>
          </p:cNvPr>
          <p:cNvSpPr txBox="1"/>
          <p:nvPr/>
        </p:nvSpPr>
        <p:spPr>
          <a:xfrm>
            <a:off x="2417931" y="4065240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updated value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F767EC4-55A4-7B8E-31FA-C5ABCB0AC14E}"/>
              </a:ext>
            </a:extLst>
          </p:cNvPr>
          <p:cNvCxnSpPr>
            <a:cxnSpLocks/>
            <a:stCxn id="20" idx="4"/>
          </p:cNvCxnSpPr>
          <p:nvPr/>
        </p:nvCxnSpPr>
        <p:spPr>
          <a:xfrm flipH="1">
            <a:off x="3201370" y="4508820"/>
            <a:ext cx="1" cy="5677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260C72EC-EDE5-41E0-FA94-A9976B16D0BA}"/>
              </a:ext>
            </a:extLst>
          </p:cNvPr>
          <p:cNvSpPr/>
          <p:nvPr/>
        </p:nvSpPr>
        <p:spPr>
          <a:xfrm>
            <a:off x="2405232" y="5074098"/>
            <a:ext cx="1592276" cy="735561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Within closest centroid’s field?</a:t>
            </a:r>
          </a:p>
        </p:txBody>
      </p:sp>
      <p:cxnSp>
        <p:nvCxnSpPr>
          <p:cNvPr id="65" name="Curved Connector 64">
            <a:extLst>
              <a:ext uri="{FF2B5EF4-FFF2-40B4-BE49-F238E27FC236}">
                <a16:creationId xmlns:a16="http://schemas.microsoft.com/office/drawing/2014/main" id="{55116548-86CB-0FC7-A463-E7E565DA7BB9}"/>
              </a:ext>
            </a:extLst>
          </p:cNvPr>
          <p:cNvCxnSpPr>
            <a:stCxn id="61" idx="2"/>
          </p:cNvCxnSpPr>
          <p:nvPr/>
        </p:nvCxnSpPr>
        <p:spPr>
          <a:xfrm rot="5400000" flipH="1">
            <a:off x="2089054" y="4697344"/>
            <a:ext cx="964279" cy="1260352"/>
          </a:xfrm>
          <a:prstGeom prst="curvedConnector4">
            <a:avLst>
              <a:gd name="adj1" fmla="val -23707"/>
              <a:gd name="adj2" fmla="val 81584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>
            <a:extLst>
              <a:ext uri="{FF2B5EF4-FFF2-40B4-BE49-F238E27FC236}">
                <a16:creationId xmlns:a16="http://schemas.microsoft.com/office/drawing/2014/main" id="{5970C276-59A9-C428-9784-E9776C37C916}"/>
              </a:ext>
            </a:extLst>
          </p:cNvPr>
          <p:cNvCxnSpPr>
            <a:cxnSpLocks/>
            <a:stCxn id="61" idx="2"/>
          </p:cNvCxnSpPr>
          <p:nvPr/>
        </p:nvCxnSpPr>
        <p:spPr>
          <a:xfrm rot="5400000" flipH="1" flipV="1">
            <a:off x="5063517" y="2983803"/>
            <a:ext cx="963708" cy="4688003"/>
          </a:xfrm>
          <a:prstGeom prst="curvedConnector4">
            <a:avLst>
              <a:gd name="adj1" fmla="val -23721"/>
              <a:gd name="adj2" fmla="val 58491"/>
            </a:avLst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6F2EABE-A23A-7D06-13FC-D92166AC3B93}"/>
              </a:ext>
            </a:extLst>
          </p:cNvPr>
          <p:cNvSpPr txBox="1"/>
          <p:nvPr/>
        </p:nvSpPr>
        <p:spPr>
          <a:xfrm>
            <a:off x="2220686" y="5878289"/>
            <a:ext cx="48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Yes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7DED707-EEC2-323D-4577-6C7A54567F89}"/>
              </a:ext>
            </a:extLst>
          </p:cNvPr>
          <p:cNvSpPr txBox="1"/>
          <p:nvPr/>
        </p:nvSpPr>
        <p:spPr>
          <a:xfrm>
            <a:off x="4823927" y="5887619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No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016E75-44C5-4B32-31B2-FE68A24AD2C8}"/>
              </a:ext>
            </a:extLst>
          </p:cNvPr>
          <p:cNvSpPr txBox="1"/>
          <p:nvPr/>
        </p:nvSpPr>
        <p:spPr>
          <a:xfrm>
            <a:off x="3806203" y="3437280"/>
            <a:ext cx="21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(Stochastic rounding)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609E9C-46C5-2578-F050-CD5D40466FC4}"/>
              </a:ext>
            </a:extLst>
          </p:cNvPr>
          <p:cNvSpPr txBox="1"/>
          <p:nvPr/>
        </p:nvSpPr>
        <p:spPr>
          <a:xfrm>
            <a:off x="4056333" y="6341899"/>
            <a:ext cx="175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(Quantum jump)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48DE3B-43ED-2AE6-A70C-F795097E8EA6}"/>
              </a:ext>
            </a:extLst>
          </p:cNvPr>
          <p:cNvSpPr txBox="1"/>
          <p:nvPr/>
        </p:nvSpPr>
        <p:spPr>
          <a:xfrm>
            <a:off x="1228701" y="4876978"/>
            <a:ext cx="845103" cy="369332"/>
          </a:xfrm>
          <a:prstGeom prst="rect">
            <a:avLst/>
          </a:prstGeom>
          <a:solidFill>
            <a:schemeClr val="bg1">
              <a:alpha val="88853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field 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3B282B-9675-6AFF-B854-4A0A8715923F}"/>
              </a:ext>
            </a:extLst>
          </p:cNvPr>
          <p:cNvSpPr txBox="1"/>
          <p:nvPr/>
        </p:nvSpPr>
        <p:spPr>
          <a:xfrm>
            <a:off x="7891046" y="4862475"/>
            <a:ext cx="1077539" cy="369332"/>
          </a:xfrm>
          <a:prstGeom prst="rect">
            <a:avLst/>
          </a:prstGeom>
          <a:solidFill>
            <a:schemeClr val="bg1">
              <a:alpha val="88853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field (i+1)</a:t>
            </a:r>
          </a:p>
        </p:txBody>
      </p:sp>
    </p:spTree>
    <p:extLst>
      <p:ext uri="{BB962C8B-B14F-4D97-AF65-F5344CB8AC3E}">
        <p14:creationId xmlns:p14="http://schemas.microsoft.com/office/powerpoint/2010/main" val="1226187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A532F0A-FF1B-9728-478E-2ED40E6A352F}"/>
              </a:ext>
            </a:extLst>
          </p:cNvPr>
          <p:cNvGrpSpPr/>
          <p:nvPr/>
        </p:nvGrpSpPr>
        <p:grpSpPr>
          <a:xfrm>
            <a:off x="1143981" y="2065247"/>
            <a:ext cx="7824604" cy="4645984"/>
            <a:chOff x="1143981" y="2065247"/>
            <a:chExt cx="7824604" cy="4645984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1BE21BDB-793A-591C-5C8A-4E6905AC9996}"/>
                </a:ext>
              </a:extLst>
            </p:cNvPr>
            <p:cNvSpPr/>
            <p:nvPr/>
          </p:nvSpPr>
          <p:spPr>
            <a:xfrm>
              <a:off x="7584008" y="4430424"/>
              <a:ext cx="610734" cy="527499"/>
            </a:xfrm>
            <a:prstGeom prst="rect">
              <a:avLst/>
            </a:prstGeom>
            <a:solidFill>
              <a:schemeClr val="bg1">
                <a:lumMod val="85000"/>
                <a:alpha val="19716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59704F7-1732-BFB8-A7DC-87EE6A080A64}"/>
                </a:ext>
              </a:extLst>
            </p:cNvPr>
            <p:cNvSpPr/>
            <p:nvPr/>
          </p:nvSpPr>
          <p:spPr>
            <a:xfrm>
              <a:off x="1651517" y="4442916"/>
              <a:ext cx="615820" cy="527499"/>
            </a:xfrm>
            <a:prstGeom prst="rect">
              <a:avLst/>
            </a:prstGeom>
            <a:solidFill>
              <a:schemeClr val="bg1">
                <a:lumMod val="85000"/>
                <a:alpha val="19716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BDCC4FA-44B1-D868-74E9-4D7721A0F39D}"/>
                </a:ext>
              </a:extLst>
            </p:cNvPr>
            <p:cNvCxnSpPr/>
            <p:nvPr/>
          </p:nvCxnSpPr>
          <p:spPr>
            <a:xfrm>
              <a:off x="1705606" y="3348861"/>
              <a:ext cx="63746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B794613-7209-F9FE-E9A8-1A0C2FFA498C}"/>
                </a:ext>
              </a:extLst>
            </p:cNvPr>
            <p:cNvCxnSpPr>
              <a:cxnSpLocks/>
            </p:cNvCxnSpPr>
            <p:nvPr/>
          </p:nvCxnSpPr>
          <p:spPr>
            <a:xfrm>
              <a:off x="1952596" y="2458231"/>
              <a:ext cx="0" cy="10509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1F044A8-20E6-8AAA-23BA-BE6040243C12}"/>
                </a:ext>
              </a:extLst>
            </p:cNvPr>
            <p:cNvCxnSpPr>
              <a:cxnSpLocks/>
            </p:cNvCxnSpPr>
            <p:nvPr/>
          </p:nvCxnSpPr>
          <p:spPr>
            <a:xfrm>
              <a:off x="4932278" y="2919589"/>
              <a:ext cx="0" cy="589550"/>
            </a:xfrm>
            <a:prstGeom prst="line">
              <a:avLst/>
            </a:prstGeom>
            <a:ln w="190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AA3A40E-3FEE-EB3E-B0A5-E7F53E76425D}"/>
                </a:ext>
              </a:extLst>
            </p:cNvPr>
            <p:cNvCxnSpPr>
              <a:cxnSpLocks/>
            </p:cNvCxnSpPr>
            <p:nvPr/>
          </p:nvCxnSpPr>
          <p:spPr>
            <a:xfrm>
              <a:off x="7890940" y="2458231"/>
              <a:ext cx="0" cy="105090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C1766AD-C9FB-4D3D-D72E-A199CC1C501D}"/>
                </a:ext>
              </a:extLst>
            </p:cNvPr>
            <p:cNvSpPr/>
            <p:nvPr/>
          </p:nvSpPr>
          <p:spPr>
            <a:xfrm>
              <a:off x="3117289" y="2835505"/>
              <a:ext cx="168165" cy="16816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476F517-3BC2-BCC6-7205-7216EE9D5941}"/>
                </a:ext>
              </a:extLst>
            </p:cNvPr>
            <p:cNvSpPr/>
            <p:nvPr/>
          </p:nvSpPr>
          <p:spPr>
            <a:xfrm>
              <a:off x="3117288" y="4340655"/>
              <a:ext cx="168165" cy="16816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A90134-962A-E732-17FB-C20A73624F9D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1954395" y="2919588"/>
              <a:ext cx="1162894" cy="47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54988BE-3527-71A7-CF75-BBB11BC5DCB0}"/>
                </a:ext>
              </a:extLst>
            </p:cNvPr>
            <p:cNvSpPr txBox="1"/>
            <p:nvPr/>
          </p:nvSpPr>
          <p:spPr>
            <a:xfrm>
              <a:off x="2131930" y="2458231"/>
              <a:ext cx="7944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shorter </a:t>
              </a:r>
            </a:p>
            <a:p>
              <a:r>
                <a:rPr lang="en-US" sz="1400" dirty="0"/>
                <a:t>distance</a:t>
              </a:r>
            </a:p>
          </p:txBody>
        </p:sp>
        <p:cxnSp>
          <p:nvCxnSpPr>
            <p:cNvPr id="31" name="Curved Connector 30">
              <a:extLst>
                <a:ext uri="{FF2B5EF4-FFF2-40B4-BE49-F238E27FC236}">
                  <a16:creationId xmlns:a16="http://schemas.microsoft.com/office/drawing/2014/main" id="{8A79DA0F-97E3-2ED8-FA19-1EAA35284EC0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rot="10800000" flipV="1">
              <a:off x="1941019" y="2919587"/>
              <a:ext cx="1176271" cy="429269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>
                  <a:lumMod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urved Connector 31">
              <a:extLst>
                <a:ext uri="{FF2B5EF4-FFF2-40B4-BE49-F238E27FC236}">
                  <a16:creationId xmlns:a16="http://schemas.microsoft.com/office/drawing/2014/main" id="{3E774F84-35BA-63D4-D871-906C75F2649C}"/>
                </a:ext>
              </a:extLst>
            </p:cNvPr>
            <p:cNvCxnSpPr>
              <a:cxnSpLocks/>
              <a:stCxn id="15" idx="6"/>
            </p:cNvCxnSpPr>
            <p:nvPr/>
          </p:nvCxnSpPr>
          <p:spPr>
            <a:xfrm>
              <a:off x="3285454" y="2919588"/>
              <a:ext cx="4889262" cy="410390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chemeClr val="bg1">
                  <a:lumMod val="75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B0F6B07-4EF3-9D5F-80A7-0E0479B96476}"/>
                </a:ext>
              </a:extLst>
            </p:cNvPr>
            <p:cNvSpPr txBox="1"/>
            <p:nvPr/>
          </p:nvSpPr>
          <p:spPr>
            <a:xfrm>
              <a:off x="4041830" y="2690143"/>
              <a:ext cx="97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lower </a:t>
              </a:r>
            </a:p>
            <a:p>
              <a:r>
                <a:rPr lang="en-US" sz="1400" dirty="0"/>
                <a:t>probability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9D8E44D-3C6B-5AC6-F8E6-4AF830D9B95A}"/>
                </a:ext>
              </a:extLst>
            </p:cNvPr>
            <p:cNvSpPr txBox="1"/>
            <p:nvPr/>
          </p:nvSpPr>
          <p:spPr>
            <a:xfrm>
              <a:off x="1946587" y="2990892"/>
              <a:ext cx="15250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higher  probability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A18EA34-6FBA-66F3-364A-3BC68CE926CE}"/>
                </a:ext>
              </a:extLst>
            </p:cNvPr>
            <p:cNvSpPr txBox="1"/>
            <p:nvPr/>
          </p:nvSpPr>
          <p:spPr>
            <a:xfrm>
              <a:off x="1143981" y="2071453"/>
              <a:ext cx="17032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INT8 centroid (</a:t>
              </a:r>
              <a:r>
                <a:rPr lang="en-US" dirty="0" err="1"/>
                <a:t>i</a:t>
              </a:r>
              <a:r>
                <a:rPr lang="en-US" dirty="0"/>
                <a:t>)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682B71F-1D46-E373-89BE-811D320B7EB3}"/>
                </a:ext>
              </a:extLst>
            </p:cNvPr>
            <p:cNvSpPr txBox="1"/>
            <p:nvPr/>
          </p:nvSpPr>
          <p:spPr>
            <a:xfrm>
              <a:off x="6922740" y="2065247"/>
              <a:ext cx="19357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INT8 centroid (i+1)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A5AD445-7618-A62D-61B5-11C65AA9F211}"/>
                </a:ext>
              </a:extLst>
            </p:cNvPr>
            <p:cNvCxnSpPr>
              <a:cxnSpLocks/>
            </p:cNvCxnSpPr>
            <p:nvPr/>
          </p:nvCxnSpPr>
          <p:spPr>
            <a:xfrm>
              <a:off x="1490993" y="4845380"/>
              <a:ext cx="688789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CA90BFC-8A02-1FD0-2D85-324203AEE9DB}"/>
                </a:ext>
              </a:extLst>
            </p:cNvPr>
            <p:cNvCxnSpPr>
              <a:cxnSpLocks/>
            </p:cNvCxnSpPr>
            <p:nvPr/>
          </p:nvCxnSpPr>
          <p:spPr>
            <a:xfrm>
              <a:off x="1952596" y="3420114"/>
              <a:ext cx="0" cy="158554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D4437FE-EB08-8EB6-7478-8C1B80CE0140}"/>
                </a:ext>
              </a:extLst>
            </p:cNvPr>
            <p:cNvCxnSpPr>
              <a:cxnSpLocks/>
            </p:cNvCxnSpPr>
            <p:nvPr/>
          </p:nvCxnSpPr>
          <p:spPr>
            <a:xfrm>
              <a:off x="4932278" y="4416108"/>
              <a:ext cx="0" cy="589550"/>
            </a:xfrm>
            <a:prstGeom prst="line">
              <a:avLst/>
            </a:prstGeom>
            <a:ln w="190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DDD4AC9-3F24-B407-535C-0E3728158C6B}"/>
                </a:ext>
              </a:extLst>
            </p:cNvPr>
            <p:cNvCxnSpPr>
              <a:cxnSpLocks/>
            </p:cNvCxnSpPr>
            <p:nvPr/>
          </p:nvCxnSpPr>
          <p:spPr>
            <a:xfrm>
              <a:off x="7890940" y="3437280"/>
              <a:ext cx="0" cy="156837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9CCBF64-E02B-E456-052E-490C87252F61}"/>
                </a:ext>
              </a:extLst>
            </p:cNvPr>
            <p:cNvSpPr/>
            <p:nvPr/>
          </p:nvSpPr>
          <p:spPr>
            <a:xfrm>
              <a:off x="7805292" y="4340655"/>
              <a:ext cx="168165" cy="168165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70039CD-00B0-9317-79D0-A8292F117F7C}"/>
                </a:ext>
              </a:extLst>
            </p:cNvPr>
            <p:cNvSpPr txBox="1"/>
            <p:nvPr/>
          </p:nvSpPr>
          <p:spPr>
            <a:xfrm>
              <a:off x="6979801" y="4063871"/>
              <a:ext cx="1542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previous value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9DCAC5D3-CE26-55C9-0CEB-2A1EBC24DCB9}"/>
                </a:ext>
              </a:extLst>
            </p:cNvPr>
            <p:cNvSpPr txBox="1"/>
            <p:nvPr/>
          </p:nvSpPr>
          <p:spPr>
            <a:xfrm>
              <a:off x="2417931" y="4065240"/>
              <a:ext cx="15247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updated value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F767EC4-55A4-7B8E-31FA-C5ABCB0AC14E}"/>
                </a:ext>
              </a:extLst>
            </p:cNvPr>
            <p:cNvCxnSpPr>
              <a:cxnSpLocks/>
              <a:stCxn id="20" idx="4"/>
            </p:cNvCxnSpPr>
            <p:nvPr/>
          </p:nvCxnSpPr>
          <p:spPr>
            <a:xfrm flipH="1">
              <a:off x="3201370" y="4508820"/>
              <a:ext cx="1" cy="5677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260C72EC-EDE5-41E0-FA94-A9976B16D0BA}"/>
                </a:ext>
              </a:extLst>
            </p:cNvPr>
            <p:cNvSpPr/>
            <p:nvPr/>
          </p:nvSpPr>
          <p:spPr>
            <a:xfrm>
              <a:off x="2405232" y="5074098"/>
              <a:ext cx="1592276" cy="735561"/>
            </a:xfrm>
            <a:prstGeom prst="round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Within closest centroid’s field?</a:t>
              </a:r>
            </a:p>
          </p:txBody>
        </p:sp>
        <p:cxnSp>
          <p:nvCxnSpPr>
            <p:cNvPr id="65" name="Curved Connector 64">
              <a:extLst>
                <a:ext uri="{FF2B5EF4-FFF2-40B4-BE49-F238E27FC236}">
                  <a16:creationId xmlns:a16="http://schemas.microsoft.com/office/drawing/2014/main" id="{55116548-86CB-0FC7-A463-E7E565DA7BB9}"/>
                </a:ext>
              </a:extLst>
            </p:cNvPr>
            <p:cNvCxnSpPr>
              <a:stCxn id="61" idx="2"/>
            </p:cNvCxnSpPr>
            <p:nvPr/>
          </p:nvCxnSpPr>
          <p:spPr>
            <a:xfrm rot="5400000" flipH="1">
              <a:off x="2089054" y="4697344"/>
              <a:ext cx="964279" cy="1260352"/>
            </a:xfrm>
            <a:prstGeom prst="curvedConnector4">
              <a:avLst>
                <a:gd name="adj1" fmla="val -23707"/>
                <a:gd name="adj2" fmla="val 81584"/>
              </a:avLst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urved Connector 72">
              <a:extLst>
                <a:ext uri="{FF2B5EF4-FFF2-40B4-BE49-F238E27FC236}">
                  <a16:creationId xmlns:a16="http://schemas.microsoft.com/office/drawing/2014/main" id="{5970C276-59A9-C428-9784-E9776C37C916}"/>
                </a:ext>
              </a:extLst>
            </p:cNvPr>
            <p:cNvCxnSpPr>
              <a:cxnSpLocks/>
              <a:stCxn id="61" idx="2"/>
            </p:cNvCxnSpPr>
            <p:nvPr/>
          </p:nvCxnSpPr>
          <p:spPr>
            <a:xfrm rot="5400000" flipH="1" flipV="1">
              <a:off x="5063517" y="2983803"/>
              <a:ext cx="963708" cy="4688003"/>
            </a:xfrm>
            <a:prstGeom prst="curvedConnector4">
              <a:avLst>
                <a:gd name="adj1" fmla="val -23721"/>
                <a:gd name="adj2" fmla="val 58491"/>
              </a:avLst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6F2EABE-A23A-7D06-13FC-D92166AC3B93}"/>
                </a:ext>
              </a:extLst>
            </p:cNvPr>
            <p:cNvSpPr txBox="1"/>
            <p:nvPr/>
          </p:nvSpPr>
          <p:spPr>
            <a:xfrm>
              <a:off x="2220686" y="5878289"/>
              <a:ext cx="485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Yes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7DED707-EEC2-323D-4577-6C7A54567F89}"/>
                </a:ext>
              </a:extLst>
            </p:cNvPr>
            <p:cNvSpPr txBox="1"/>
            <p:nvPr/>
          </p:nvSpPr>
          <p:spPr>
            <a:xfrm>
              <a:off x="4823927" y="588761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C000"/>
                  </a:solidFill>
                </a:rPr>
                <a:t>No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1016E75-44C5-4B32-31B2-FE68A24AD2C8}"/>
                </a:ext>
              </a:extLst>
            </p:cNvPr>
            <p:cNvSpPr txBox="1"/>
            <p:nvPr/>
          </p:nvSpPr>
          <p:spPr>
            <a:xfrm>
              <a:off x="3806203" y="3437280"/>
              <a:ext cx="2173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(Stochastic rounding)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C609E9C-46C5-2578-F050-CD5D40466FC4}"/>
                </a:ext>
              </a:extLst>
            </p:cNvPr>
            <p:cNvSpPr txBox="1"/>
            <p:nvPr/>
          </p:nvSpPr>
          <p:spPr>
            <a:xfrm>
              <a:off x="4056333" y="6341899"/>
              <a:ext cx="17518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(Quantum jump)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F48DE3B-43ED-2AE6-A70C-F795097E8EA6}"/>
                </a:ext>
              </a:extLst>
            </p:cNvPr>
            <p:cNvSpPr txBox="1"/>
            <p:nvPr/>
          </p:nvSpPr>
          <p:spPr>
            <a:xfrm>
              <a:off x="1228701" y="4876978"/>
              <a:ext cx="845103" cy="369332"/>
            </a:xfrm>
            <a:prstGeom prst="rect">
              <a:avLst/>
            </a:prstGeom>
            <a:solidFill>
              <a:schemeClr val="bg1">
                <a:alpha val="88853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field (</a:t>
              </a:r>
              <a:r>
                <a:rPr lang="en-US" dirty="0" err="1"/>
                <a:t>i</a:t>
              </a:r>
              <a:r>
                <a:rPr lang="en-US" dirty="0"/>
                <a:t>)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93B282B-9675-6AFF-B854-4A0A8715923F}"/>
                </a:ext>
              </a:extLst>
            </p:cNvPr>
            <p:cNvSpPr txBox="1"/>
            <p:nvPr/>
          </p:nvSpPr>
          <p:spPr>
            <a:xfrm>
              <a:off x="7891046" y="4862475"/>
              <a:ext cx="1077539" cy="369332"/>
            </a:xfrm>
            <a:prstGeom prst="rect">
              <a:avLst/>
            </a:prstGeom>
            <a:solidFill>
              <a:schemeClr val="bg1">
                <a:alpha val="88853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/>
                <a:t>field (i+1)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9684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23042</TotalTime>
  <Words>119</Words>
  <Application>Microsoft Macintosh PowerPoint</Application>
  <PresentationFormat>Widescreen</PresentationFormat>
  <Paragraphs>44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7</cp:revision>
  <dcterms:created xsi:type="dcterms:W3CDTF">2023-08-09T19:51:24Z</dcterms:created>
  <dcterms:modified xsi:type="dcterms:W3CDTF">2023-08-25T19:54:19Z</dcterms:modified>
</cp:coreProperties>
</file>