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91"/>
  </p:notesMasterIdLst>
  <p:handoutMasterIdLst>
    <p:handoutMasterId r:id="rId92"/>
  </p:handoutMasterIdLst>
  <p:sldIdLst>
    <p:sldId id="542" r:id="rId4"/>
    <p:sldId id="681" r:id="rId5"/>
    <p:sldId id="692" r:id="rId6"/>
    <p:sldId id="706" r:id="rId7"/>
    <p:sldId id="658" r:id="rId8"/>
    <p:sldId id="690" r:id="rId9"/>
    <p:sldId id="683" r:id="rId10"/>
    <p:sldId id="671" r:id="rId11"/>
    <p:sldId id="673" r:id="rId12"/>
    <p:sldId id="674" r:id="rId13"/>
    <p:sldId id="675" r:id="rId14"/>
    <p:sldId id="676" r:id="rId15"/>
    <p:sldId id="691" r:id="rId16"/>
    <p:sldId id="677" r:id="rId17"/>
    <p:sldId id="684" r:id="rId18"/>
    <p:sldId id="591" r:id="rId19"/>
    <p:sldId id="592" r:id="rId20"/>
    <p:sldId id="593" r:id="rId21"/>
    <p:sldId id="594" r:id="rId22"/>
    <p:sldId id="595" r:id="rId23"/>
    <p:sldId id="685" r:id="rId24"/>
    <p:sldId id="596" r:id="rId25"/>
    <p:sldId id="597" r:id="rId26"/>
    <p:sldId id="645" r:id="rId27"/>
    <p:sldId id="599" r:id="rId28"/>
    <p:sldId id="602" r:id="rId29"/>
    <p:sldId id="600" r:id="rId30"/>
    <p:sldId id="601" r:id="rId31"/>
    <p:sldId id="648" r:id="rId32"/>
    <p:sldId id="686" r:id="rId33"/>
    <p:sldId id="606" r:id="rId34"/>
    <p:sldId id="607" r:id="rId35"/>
    <p:sldId id="649" r:id="rId36"/>
    <p:sldId id="687" r:id="rId37"/>
    <p:sldId id="611" r:id="rId38"/>
    <p:sldId id="612" r:id="rId39"/>
    <p:sldId id="613" r:id="rId40"/>
    <p:sldId id="615" r:id="rId41"/>
    <p:sldId id="616" r:id="rId42"/>
    <p:sldId id="617" r:id="rId43"/>
    <p:sldId id="620" r:id="rId44"/>
    <p:sldId id="621" r:id="rId45"/>
    <p:sldId id="625" r:id="rId46"/>
    <p:sldId id="626" r:id="rId47"/>
    <p:sldId id="628" r:id="rId48"/>
    <p:sldId id="689" r:id="rId49"/>
    <p:sldId id="651" r:id="rId50"/>
    <p:sldId id="650" r:id="rId51"/>
    <p:sldId id="707" r:id="rId52"/>
    <p:sldId id="708" r:id="rId53"/>
    <p:sldId id="688" r:id="rId54"/>
    <p:sldId id="659" r:id="rId55"/>
    <p:sldId id="703" r:id="rId56"/>
    <p:sldId id="661" r:id="rId57"/>
    <p:sldId id="709" r:id="rId58"/>
    <p:sldId id="704" r:id="rId59"/>
    <p:sldId id="664" r:id="rId60"/>
    <p:sldId id="668" r:id="rId61"/>
    <p:sldId id="666" r:id="rId62"/>
    <p:sldId id="667" r:id="rId63"/>
    <p:sldId id="669" r:id="rId64"/>
    <p:sldId id="705" r:id="rId65"/>
    <p:sldId id="636" r:id="rId66"/>
    <p:sldId id="644" r:id="rId67"/>
    <p:sldId id="672" r:id="rId68"/>
    <p:sldId id="693" r:id="rId69"/>
    <p:sldId id="694" r:id="rId70"/>
    <p:sldId id="695" r:id="rId71"/>
    <p:sldId id="696" r:id="rId72"/>
    <p:sldId id="614" r:id="rId73"/>
    <p:sldId id="619" r:id="rId74"/>
    <p:sldId id="697" r:id="rId75"/>
    <p:sldId id="698" r:id="rId76"/>
    <p:sldId id="699" r:id="rId77"/>
    <p:sldId id="700" r:id="rId78"/>
    <p:sldId id="701" r:id="rId79"/>
    <p:sldId id="702" r:id="rId80"/>
    <p:sldId id="627" r:id="rId81"/>
    <p:sldId id="629" r:id="rId82"/>
    <p:sldId id="630" r:id="rId83"/>
    <p:sldId id="631" r:id="rId84"/>
    <p:sldId id="632" r:id="rId85"/>
    <p:sldId id="633" r:id="rId86"/>
    <p:sldId id="652" r:id="rId87"/>
    <p:sldId id="634" r:id="rId88"/>
    <p:sldId id="635" r:id="rId89"/>
    <p:sldId id="665" r:id="rId90"/>
  </p:sldIdLst>
  <p:sldSz cx="9144000" cy="6858000" type="screen4x3"/>
  <p:notesSz cx="7302500" cy="9586913"/>
  <p:custDataLst>
    <p:tags r:id="rId9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E0F4E3"/>
    <a:srgbClr val="E0E0E0"/>
    <a:srgbClr val="E3E4E6"/>
    <a:srgbClr val="FFFF99"/>
    <a:srgbClr val="FF99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6" autoAdjust="0"/>
    <p:restoredTop sz="89051" autoAdjust="0"/>
  </p:normalViewPr>
  <p:slideViewPr>
    <p:cSldViewPr snapToObjects="1">
      <p:cViewPr varScale="1">
        <p:scale>
          <a:sx n="148" d="100"/>
          <a:sy n="148" d="100"/>
        </p:scale>
        <p:origin x="228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97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notesMaster" Target="notesMasters/notesMaster1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虚拟地址空间由机器字长决定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73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0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1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4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6.bin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Bits, Bytes, and Integers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15-213: Introduction to Computer Systems</a:t>
            </a:r>
            <a:br>
              <a:rPr lang="en-US" b="0" dirty="0"/>
            </a:br>
            <a:r>
              <a:rPr lang="en-US" sz="2000" b="0" dirty="0"/>
              <a:t>2</a:t>
            </a:r>
            <a:r>
              <a:rPr lang="en-US" sz="2000" b="0" baseline="30000" dirty="0"/>
              <a:t>nd</a:t>
            </a:r>
            <a:r>
              <a:rPr lang="en-US" sz="2000" b="0" dirty="0"/>
              <a:t> and 3</a:t>
            </a:r>
            <a:r>
              <a:rPr lang="en-US" sz="2000" b="0" baseline="30000" dirty="0"/>
              <a:t>rd</a:t>
            </a:r>
            <a:r>
              <a:rPr lang="en-US" sz="2000" b="0" dirty="0"/>
              <a:t> Lectures,  Sep. 3 and Sep. 8,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Instructors:</a:t>
            </a:r>
            <a:r>
              <a:rPr lang="en-US" dirty="0"/>
              <a:t> </a:t>
            </a:r>
          </a:p>
          <a:p>
            <a:r>
              <a:rPr lang="en-US" dirty="0"/>
              <a:t>Randal E. Bryant and David R</a:t>
            </a:r>
            <a:r>
              <a:rPr lang="en-US"/>
              <a:t>. O’Hallaron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Example: Representing &amp; Manipulating Sets</a:t>
            </a:r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  <a:p>
            <a:pPr lvl="1"/>
            <a:r>
              <a:rPr lang="en-US" dirty="0"/>
              <a:t>Width </a:t>
            </a:r>
            <a:r>
              <a:rPr lang="en-US" dirty="0" err="1"/>
              <a:t>w</a:t>
            </a:r>
            <a:r>
              <a:rPr lang="en-US" dirty="0"/>
              <a:t> bit vector represents subsets of {0, …, </a:t>
            </a:r>
            <a:r>
              <a:rPr lang="en-US" dirty="0" err="1"/>
              <a:t>w</a:t>
            </a:r>
            <a:r>
              <a:rPr lang="en-US" dirty="0"/>
              <a:t>–1}</a:t>
            </a:r>
          </a:p>
          <a:p>
            <a:pPr lvl="1"/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 = 1 if </a:t>
            </a:r>
            <a:r>
              <a:rPr lang="en-US" dirty="0" err="1"/>
              <a:t>j</a:t>
            </a:r>
            <a:r>
              <a:rPr lang="en-US" dirty="0"/>
              <a:t>  ∈ A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01101001	{ 0, 3, 5,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>
                <a:sym typeface="Monaco" charset="0"/>
              </a:rPr>
              <a:t>4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>
                <a:sym typeface="Monaco" charset="0"/>
              </a:rPr>
              <a:t>21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01010101	{ 0, 2, 4,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>
                <a:sym typeface="Monaco" charset="0"/>
              </a:rPr>
              <a:t>5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>
                <a:sym typeface="Monaco" charset="0"/>
              </a:rPr>
              <a:t>3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>
                <a:sym typeface="Monaco" charset="0"/>
              </a:rPr>
              <a:t>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&amp;    Intersection		01000001	{ 0, 6 }</a:t>
            </a:r>
          </a:p>
          <a:p>
            <a:pPr lvl="1"/>
            <a:r>
              <a:rPr lang="en-US" dirty="0"/>
              <a:t>|     Union			01111101	{ 0, 2, 3, 4, 5, 6 }</a:t>
            </a:r>
          </a:p>
          <a:p>
            <a:pPr lvl="1"/>
            <a:r>
              <a:rPr lang="en-US" dirty="0"/>
              <a:t>^	    Symmetric difference	00111100	{ 2, 3, 4, 5 }</a:t>
            </a:r>
          </a:p>
          <a:p>
            <a:pPr lvl="1"/>
            <a:r>
              <a:rPr lang="en-US" dirty="0"/>
              <a:t>~	    Complement		10101010	{ 1, 3, 5, 7 }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int,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➙ 0xBE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10111110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➙ 0xFF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11111111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➙ 0x41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01000001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➙ 0x7D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➙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➙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p &amp;&amp; *p </a:t>
            </a:r>
            <a:r>
              <a:rPr lang="en-US" dirty="0">
                <a:solidFill>
                  <a:srgbClr val="FF0000"/>
                </a:solidFill>
              </a:rPr>
              <a:t>	(avoids null pointer access)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>
                <a:solidFill>
                  <a:srgbClr val="FF0000"/>
                </a:solidFill>
              </a:rPr>
              <a:t>防止空指针应用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➙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1892300" y="2743200"/>
            <a:ext cx="6400800" cy="2590800"/>
          </a:xfrm>
          <a:prstGeom prst="wedgeRoundRectCallout">
            <a:avLst>
              <a:gd name="adj1" fmla="val -40824"/>
              <a:gd name="adj2" fmla="val -88541"/>
              <a:gd name="adj3" fmla="val 16667"/>
            </a:avLst>
          </a:prstGeom>
          <a:solidFill>
            <a:srgbClr val="FF99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Watch out for &amp;&amp; vs. &amp; (and || vs. |)… </a:t>
            </a:r>
          </a:p>
          <a:p>
            <a:r>
              <a:rPr lang="en-US" sz="3200" dirty="0">
                <a:solidFill>
                  <a:srgbClr val="000000"/>
                </a:solidFill>
              </a:rPr>
              <a:t>one of the more common </a:t>
            </a:r>
            <a:r>
              <a:rPr lang="en-US" sz="3200" dirty="0" err="1">
                <a:solidFill>
                  <a:srgbClr val="000000"/>
                </a:solidFill>
              </a:rPr>
              <a:t>oopsies</a:t>
            </a:r>
            <a:r>
              <a:rPr lang="en-US" sz="3200" dirty="0">
                <a:solidFill>
                  <a:srgbClr val="000000"/>
                </a:solidFill>
              </a:rPr>
              <a:t> in </a:t>
            </a:r>
          </a:p>
          <a:p>
            <a:r>
              <a:rPr lang="en-US" sz="3200" dirty="0">
                <a:solidFill>
                  <a:srgbClr val="000000"/>
                </a:solidFill>
              </a:rPr>
              <a:t>C programming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dirty="0"/>
              <a:t>Replicate most significant bit on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/>
              <a:t>C </a:t>
            </a:r>
            <a:r>
              <a:rPr lang="en-US" dirty="0">
                <a:latin typeface="Courier New" pitchFamily="49" charset="0"/>
              </a:rPr>
              <a:t>short</a:t>
            </a:r>
            <a:r>
              <a:rPr lang="en-US" dirty="0"/>
              <a:t> 2 bytes long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Sign Bit</a:t>
            </a:r>
          </a:p>
          <a:p>
            <a:pPr lvl="1" eaLnBrk="1" hangingPunct="1">
              <a:defRPr/>
            </a:pPr>
            <a:r>
              <a:rPr lang="en-US" dirty="0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 dirty="0"/>
              <a:t>0 for nonnegative</a:t>
            </a:r>
          </a:p>
          <a:p>
            <a:pPr lvl="2" eaLnBrk="1" hangingPunct="1">
              <a:defRPr/>
            </a:pPr>
            <a:r>
              <a:rPr lang="en-US" dirty="0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8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9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848600" y="2590800"/>
            <a:ext cx="714938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4813" y="3584575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0" name="Document" r:id="rId8" imgW="5969000" imgH="1016000" progId="Word.Document.8">
                  <p:embed/>
                </p:oleObj>
              </mc:Choice>
              <mc:Fallback>
                <p:oleObj name="Document" r:id="rId8" imgW="5969000" imgH="1016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584575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 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906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20875" y="1779588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6" name="Document" r:id="rId4" imgW="5600700" imgH="5219700" progId="Word.Document.8">
                  <p:embed/>
                </p:oleObj>
              </mc:Choice>
              <mc:Fallback>
                <p:oleObj name="Document" r:id="rId4" imgW="5600700" imgH="52197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779588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UMin</a:t>
            </a:r>
            <a:r>
              <a:rPr lang="en-US" sz="2000" b="0" dirty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TMin</a:t>
            </a:r>
            <a:r>
              <a:rPr lang="en-US" sz="2000" b="0" dirty="0"/>
              <a:t>	=	 –2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011…1</a:t>
            </a:r>
          </a:p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Other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0" name="Document" r:id="rId4" imgW="6083300" imgH="1943100" progId="Word.Document.8">
                  <p:embed/>
                </p:oleObj>
              </mc:Choice>
              <mc:Fallback>
                <p:oleObj name="Document" r:id="rId4" imgW="6083300" imgH="1943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0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4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Equivalence</a:t>
            </a:r>
          </a:p>
          <a:p>
            <a:pPr lvl="1" eaLnBrk="1" hangingPunct="1">
              <a:defRPr/>
            </a:pPr>
            <a:r>
              <a:rPr lang="en-US" dirty="0"/>
              <a:t>Same encodings for nonnegative values</a:t>
            </a:r>
          </a:p>
          <a:p>
            <a:pPr eaLnBrk="1" hangingPunct="1">
              <a:defRPr/>
            </a:pPr>
            <a:r>
              <a:rPr lang="en-US" dirty="0"/>
              <a:t>Uniqueness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/>
              <a:t>Each </a:t>
            </a:r>
            <a:r>
              <a:rPr lang="en-US" dirty="0" err="1"/>
              <a:t>representable</a:t>
            </a:r>
            <a:r>
              <a:rPr lang="en-US" dirty="0"/>
              <a:t> integer has unique bit encoding</a:t>
            </a:r>
          </a:p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Can Invert Mappings</a:t>
            </a:r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 =  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unsigned integer</a:t>
            </a:r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= 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en-US" dirty="0"/>
              <a:t>Mappings between unsigned and two’s complement numbers: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Keep bit representations and reinterpret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+/- 16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 dirty="0">
                <a:latin typeface="Calibri" pitchFamily="34" charset="0"/>
                <a:sym typeface="Symbol" pitchFamily="18" charset="2"/>
              </a:rPr>
              <a:t>becomes</a:t>
            </a: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Complement Range</a:t>
            </a: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2’s Comp.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Unsigned</a:t>
            </a:r>
          </a:p>
          <a:p>
            <a:pPr lvl="1" eaLnBrk="1" hangingPunct="1">
              <a:defRPr/>
            </a:pPr>
            <a:r>
              <a:rPr lang="en-US"/>
              <a:t>Ordering Inversion</a:t>
            </a:r>
          </a:p>
          <a:p>
            <a:pPr lvl="1" eaLnBrk="1" hangingPunct="1">
              <a:defRPr/>
            </a:pPr>
            <a:r>
              <a:rPr lang="en-US"/>
              <a:t>Negative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Big Positive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Constants</a:t>
            </a:r>
          </a:p>
          <a:p>
            <a:pPr lvl="1" eaLnBrk="1" hangingPunct="1">
              <a:defRPr/>
            </a:pPr>
            <a:r>
              <a:rPr lang="en-US" dirty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/>
              <a:t>Casting</a:t>
            </a:r>
          </a:p>
          <a:p>
            <a:pPr lvl="1" eaLnBrk="1" hangingPunct="1">
              <a:defRPr/>
            </a:pPr>
            <a:r>
              <a:rPr lang="en-US" dirty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(unsigned)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800" b="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90513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If there is a mix of unsigned and signed in single expression, </a:t>
            </a:r>
            <a:br>
              <a:rPr lang="en-US" dirty="0"/>
            </a:br>
            <a:r>
              <a:rPr lang="en-US" b="1" i="1" dirty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Including comparison operations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Examples for </a:t>
            </a:r>
            <a:r>
              <a:rPr lang="en-US" i="1" dirty="0"/>
              <a:t>W</a:t>
            </a:r>
            <a:r>
              <a:rPr lang="en-US" dirty="0"/>
              <a:t> = 32:    </a:t>
            </a:r>
            <a:r>
              <a:rPr lang="en-US" b="1" dirty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Constant</a:t>
            </a:r>
            <a:r>
              <a:rPr lang="en-US" baseline="-25000" dirty="0"/>
              <a:t>1</a:t>
            </a:r>
            <a:r>
              <a:rPr lang="en-US" dirty="0"/>
              <a:t>	Constant</a:t>
            </a:r>
            <a:r>
              <a:rPr lang="en-US" baseline="-25000" dirty="0"/>
              <a:t>2</a:t>
            </a:r>
            <a:r>
              <a:rPr lang="en-US" dirty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 2147483647 	(</a:t>
            </a:r>
            <a:r>
              <a:rPr lang="en-US" sz="2100" dirty="0" err="1"/>
              <a:t>int</a:t>
            </a:r>
            <a:r>
              <a:rPr lang="en-US" sz="2100" dirty="0"/>
              <a:t>) 2147483648U 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Casting Signed ↔ Unsigned: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/>
              <a:t>Bit pattern is maintained</a:t>
            </a:r>
          </a:p>
          <a:p>
            <a:r>
              <a:rPr lang="en-US" dirty="0"/>
              <a:t>But reinterpreted</a:t>
            </a:r>
          </a:p>
          <a:p>
            <a:r>
              <a:rPr lang="en-US" dirty="0"/>
              <a:t>Can have unexpected effects: adding or subtracting 2</a:t>
            </a:r>
            <a:r>
              <a:rPr lang="en-US" baseline="30000" dirty="0"/>
              <a:t>w</a:t>
            </a:r>
          </a:p>
          <a:p>
            <a:endParaRPr lang="en-US" dirty="0"/>
          </a:p>
          <a:p>
            <a:r>
              <a:rPr lang="en-US" dirty="0"/>
              <a:t>Expression containing signed and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cast to </a:t>
            </a:r>
            <a:r>
              <a:rPr lang="en-US" dirty="0">
                <a:latin typeface="Courier New"/>
                <a:cs typeface="Courier New"/>
              </a:rPr>
              <a:t>unsigned</a:t>
            </a:r>
            <a:r>
              <a:rPr lang="en-US" dirty="0"/>
              <a:t>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bits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is 0 or 1</a:t>
            </a:r>
          </a:p>
          <a:p>
            <a:r>
              <a:rPr lang="en-US" dirty="0"/>
              <a:t>By encoding/interpreting sets of bits in various ways</a:t>
            </a:r>
          </a:p>
          <a:p>
            <a:pPr lvl="1"/>
            <a:r>
              <a:rPr lang="en-US" dirty="0"/>
              <a:t>Computers determine what to do (instructions)</a:t>
            </a:r>
          </a:p>
          <a:p>
            <a:pPr lvl="1"/>
            <a:r>
              <a:rPr lang="en-US" dirty="0"/>
              <a:t>… and represent and manipulate numbers, sets, strings, etc…</a:t>
            </a:r>
          </a:p>
          <a:p>
            <a:r>
              <a:rPr lang="en-US" dirty="0"/>
              <a:t>Why bits?  Electronic Implementation</a:t>
            </a:r>
          </a:p>
          <a:p>
            <a:pPr lvl="1"/>
            <a:r>
              <a:rPr lang="en-US" dirty="0"/>
              <a:t>Easy to store with </a:t>
            </a:r>
            <a:r>
              <a:rPr lang="en-US" dirty="0" err="1"/>
              <a:t>bistable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89000" y="42672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33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</a:p>
          </p:txBody>
        </p:sp>
        <p:sp>
          <p:nvSpPr>
            <p:cNvPr id="34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</a:p>
          </p:txBody>
        </p:sp>
        <p:sp>
          <p:nvSpPr>
            <p:cNvPr id="35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5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Task:</a:t>
            </a:r>
          </a:p>
          <a:p>
            <a:pPr lvl="1" eaLnBrk="1" hangingPunct="1">
              <a:defRPr/>
            </a:pPr>
            <a:r>
              <a:rPr lang="en-US"/>
              <a:t>Given </a:t>
            </a:r>
            <a:r>
              <a:rPr lang="en-US" i="1"/>
              <a:t>w</a:t>
            </a:r>
            <a:r>
              <a:rPr lang="en-US"/>
              <a:t>-bit signed integer </a:t>
            </a:r>
            <a:r>
              <a:rPr lang="en-US" i="1"/>
              <a:t>x</a:t>
            </a:r>
            <a:endParaRPr lang="en-US"/>
          </a:p>
          <a:p>
            <a:pPr lvl="1" eaLnBrk="1" hangingPunct="1">
              <a:defRPr/>
            </a:pPr>
            <a:r>
              <a:rPr lang="en-US"/>
              <a:t>Convert it to </a:t>
            </a:r>
            <a:r>
              <a:rPr lang="en-US" i="1"/>
              <a:t>w</a:t>
            </a:r>
            <a:r>
              <a:rPr lang="en-US"/>
              <a:t>+</a:t>
            </a:r>
            <a:r>
              <a:rPr lang="en-US" i="1"/>
              <a:t>k</a:t>
            </a:r>
            <a:r>
              <a:rPr lang="en-US"/>
              <a:t>-bit integer with same value</a:t>
            </a:r>
          </a:p>
          <a:p>
            <a:pPr eaLnBrk="1" hangingPunct="1">
              <a:defRPr/>
            </a:pPr>
            <a:r>
              <a:rPr lang="en-US"/>
              <a:t>Rule:</a:t>
            </a:r>
          </a:p>
          <a:p>
            <a:pPr lvl="1" eaLnBrk="1" hangingPunct="1">
              <a:defRPr/>
            </a:pPr>
            <a:r>
              <a:rPr lang="en-US"/>
              <a:t>Make </a:t>
            </a:r>
            <a:r>
              <a:rPr lang="en-US" i="1"/>
              <a:t>k</a:t>
            </a:r>
            <a:r>
              <a:rPr lang="en-US"/>
              <a:t> copies of sign bit:</a:t>
            </a:r>
          </a:p>
          <a:p>
            <a:pPr lvl="1" eaLnBrk="1" hangingPunct="1">
              <a:defRPr/>
            </a:pPr>
            <a:r>
              <a:rPr lang="en-US" b="0" i="1"/>
              <a:t>X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</a:t>
            </a:r>
            <a:r>
              <a:rPr lang="en-US"/>
              <a:t> = 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–2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baseline="-25000"/>
              <a:t>0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/>
              <a:t>Converting from smaller to larger integer data type</a:t>
            </a:r>
          </a:p>
          <a:p>
            <a:r>
              <a:rPr lang="en-US" dirty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Expanding, Truncating: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/>
              <a:t>Expanding (e.g., short </a:t>
            </a:r>
            <a:r>
              <a:rPr lang="en-US" dirty="0" err="1"/>
              <a:t>int</a:t>
            </a:r>
            <a:r>
              <a:rPr lang="en-US" dirty="0"/>
              <a:t> to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Unsigned: zeros added</a:t>
            </a:r>
          </a:p>
          <a:p>
            <a:pPr lvl="1"/>
            <a:r>
              <a:rPr lang="en-US" dirty="0"/>
              <a:t>Signed: sign extension</a:t>
            </a:r>
          </a:p>
          <a:p>
            <a:pPr lvl="1"/>
            <a:r>
              <a:rPr lang="en-US" dirty="0"/>
              <a:t>Both yield expected result</a:t>
            </a:r>
          </a:p>
          <a:p>
            <a:pPr lvl="1"/>
            <a:endParaRPr lang="en-US" dirty="0"/>
          </a:p>
          <a:p>
            <a:r>
              <a:rPr lang="en-US" dirty="0"/>
              <a:t>Truncating (e.g., unsigned to unsigned short)</a:t>
            </a:r>
          </a:p>
          <a:p>
            <a:pPr lvl="1"/>
            <a:r>
              <a:rPr lang="en-US" dirty="0"/>
              <a:t>Unsigned/signed: bits are truncated</a:t>
            </a:r>
          </a:p>
          <a:p>
            <a:pPr lvl="1"/>
            <a:r>
              <a:rPr lang="en-US" dirty="0"/>
              <a:t>Result reinterpreted</a:t>
            </a:r>
          </a:p>
          <a:p>
            <a:pPr lvl="1"/>
            <a:r>
              <a:rPr lang="en-US" dirty="0"/>
              <a:t>Unsigned: mod operation</a:t>
            </a:r>
          </a:p>
          <a:p>
            <a:pPr lvl="1"/>
            <a:r>
              <a:rPr lang="en-US" dirty="0"/>
              <a:t>Signed: similar to mod</a:t>
            </a:r>
          </a:p>
          <a:p>
            <a:pPr lvl="1"/>
            <a:r>
              <a:rPr lang="en-US" dirty="0"/>
              <a:t>For small numbers yields expected behavior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b="1" dirty="0"/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533775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	=	</a:t>
            </a:r>
            <a:r>
              <a:rPr lang="en-US" b="0" i="1" dirty="0"/>
              <a:t>u</a:t>
            </a:r>
            <a:r>
              <a:rPr lang="en-US" b="0" dirty="0"/>
              <a:t> + </a:t>
            </a:r>
            <a:r>
              <a:rPr lang="en-US" b="0" i="1" dirty="0"/>
              <a:t>v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0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/>
              <a:t>4-bit integers 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endParaRPr lang="en-US"/>
          </a:p>
          <a:p>
            <a:pPr marL="635000" lvl="1" indent="-228600" eaLnBrk="1" hangingPunct="1">
              <a:defRPr/>
            </a:pPr>
            <a:r>
              <a:rPr lang="en-US"/>
              <a:t>Compute true sum Add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u</a:t>
            </a:r>
            <a:r>
              <a:rPr lang="en-US"/>
              <a:t> , </a:t>
            </a:r>
            <a:r>
              <a:rPr lang="en-US" i="1"/>
              <a:t>v</a:t>
            </a:r>
            <a:r>
              <a:rPr lang="en-US"/>
              <a:t>)</a:t>
            </a:r>
          </a:p>
          <a:p>
            <a:pPr marL="635000" lvl="1" indent="-228600" eaLnBrk="1" hangingPunct="1">
              <a:defRPr/>
            </a:pPr>
            <a:r>
              <a:rPr lang="en-US"/>
              <a:t>Values increase linearly with </a:t>
            </a:r>
            <a:r>
              <a:rPr lang="en-US" i="1"/>
              <a:t>u</a:t>
            </a:r>
            <a:r>
              <a:rPr lang="en-US"/>
              <a:t> and </a:t>
            </a:r>
            <a:r>
              <a:rPr lang="en-US" i="1"/>
              <a:t>v</a:t>
            </a:r>
          </a:p>
          <a:p>
            <a:pPr marL="635000" lvl="1" indent="-228600" eaLnBrk="1" hangingPunct="1">
              <a:defRPr/>
            </a:pPr>
            <a:r>
              <a:rPr lang="en-US"/>
              <a:t>Forms planar surface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4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true sum ≥ 2</a:t>
            </a:r>
            <a:r>
              <a:rPr lang="en-US" i="1" baseline="30000"/>
              <a:t>w</a:t>
            </a:r>
            <a:endParaRPr lang="en-US"/>
          </a:p>
          <a:p>
            <a:pPr lvl="1" eaLnBrk="1" hangingPunct="1">
              <a:defRPr/>
            </a:pPr>
            <a:r>
              <a:rPr lang="en-US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/>
              <a:t>TAdd</a:t>
            </a:r>
            <a:r>
              <a:rPr lang="en-US" dirty="0"/>
              <a:t> and </a:t>
            </a:r>
            <a:r>
              <a:rPr lang="en-US" dirty="0" err="1"/>
              <a:t>UAdd</a:t>
            </a:r>
            <a:r>
              <a:rPr lang="en-US" dirty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s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Will give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TAdd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330993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959240" y="4066687"/>
            <a:ext cx="71413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4959240" y="2695087"/>
            <a:ext cx="94414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TAdd</a:t>
            </a:r>
            <a:r>
              <a:rPr lang="en-US" dirty="0">
                <a:latin typeface="Calibri" pitchFamily="34" charset="0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3886200" y="40417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3886200" y="33559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3886200" y="26701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3886200" y="19843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PosOver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NegOver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example, can count in binary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2 Number Representation</a:t>
            </a:r>
          </a:p>
          <a:p>
            <a:pPr lvl="1"/>
            <a:r>
              <a:rPr lang="en-US" dirty="0"/>
              <a:t>Represent 15213</a:t>
            </a:r>
            <a:r>
              <a:rPr lang="en-US" baseline="-25000" dirty="0"/>
              <a:t>10</a:t>
            </a:r>
            <a:r>
              <a:rPr lang="en-US" dirty="0"/>
              <a:t> as 11101101101101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1.20</a:t>
            </a:r>
            <a:r>
              <a:rPr lang="en-US" baseline="-25000" dirty="0"/>
              <a:t>10</a:t>
            </a:r>
            <a:r>
              <a:rPr lang="en-US" dirty="0"/>
              <a:t> as 1.0011001100110011[0011]…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1.5213 X 10</a:t>
            </a:r>
            <a:r>
              <a:rPr lang="en-US" baseline="30000" dirty="0"/>
              <a:t>4</a:t>
            </a:r>
            <a:r>
              <a:rPr lang="en-US" dirty="0"/>
              <a:t>  as 1.1101101101101</a:t>
            </a:r>
            <a:r>
              <a:rPr lang="en-US" baseline="-25000" dirty="0"/>
              <a:t>2</a:t>
            </a:r>
            <a:r>
              <a:rPr lang="en-US" dirty="0"/>
              <a:t> X 2</a:t>
            </a:r>
            <a:r>
              <a:rPr lang="en-US" baseline="30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649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8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Values</a:t>
            </a:r>
          </a:p>
          <a:p>
            <a:pPr lvl="1" eaLnBrk="1" hangingPunct="1">
              <a:defRPr/>
            </a:pPr>
            <a:r>
              <a:rPr lang="en-US"/>
              <a:t>4-bit two’s comp.</a:t>
            </a:r>
          </a:p>
          <a:p>
            <a:pPr lvl="1" eaLnBrk="1" hangingPunct="1">
              <a:defRPr/>
            </a:pPr>
            <a:r>
              <a:rPr lang="en-US"/>
              <a:t>Range from -8 to +7</a:t>
            </a:r>
          </a:p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sum </a:t>
            </a:r>
            <a:r>
              <a:rPr lang="en-US">
                <a:sym typeface="Symbol" pitchFamily="18" charset="2"/>
              </a:rPr>
              <a:t> </a:t>
            </a:r>
            <a:r>
              <a:rPr lang="en-US"/>
              <a:t>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negative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  <a:p>
            <a:pPr lvl="1" eaLnBrk="1" hangingPunct="1">
              <a:defRPr/>
            </a:pPr>
            <a:r>
              <a:rPr lang="en-US"/>
              <a:t>If sum &lt; –2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positive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Goal: Computing Product of </a:t>
            </a:r>
            <a:r>
              <a:rPr lang="en-US" b="0" i="1" dirty="0"/>
              <a:t>w</a:t>
            </a:r>
            <a:r>
              <a:rPr lang="en-US" dirty="0"/>
              <a:t>-bit numbers </a:t>
            </a:r>
            <a:r>
              <a:rPr lang="en-US" b="0" i="1" dirty="0"/>
              <a:t>x</a:t>
            </a:r>
            <a:r>
              <a:rPr lang="en-US" dirty="0"/>
              <a:t>, </a:t>
            </a:r>
            <a:r>
              <a:rPr lang="en-US" b="0" i="1" dirty="0"/>
              <a:t>y</a:t>
            </a:r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</a:p>
          <a:p>
            <a:pPr eaLnBrk="1" hangingPunct="1">
              <a:defRPr/>
            </a:pPr>
            <a:r>
              <a:rPr lang="en-US" dirty="0"/>
              <a:t>But, exact results can be bigger than </a:t>
            </a:r>
            <a:r>
              <a:rPr lang="en-US" b="0" i="1" dirty="0" err="1"/>
              <a:t>w</a:t>
            </a:r>
            <a:r>
              <a:rPr lang="en-US" b="0" i="1" dirty="0"/>
              <a:t> </a:t>
            </a:r>
            <a:r>
              <a:rPr lang="en-US" dirty="0"/>
              <a:t>bits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Unsigned: up to 2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2">
              <a:defRPr/>
            </a:pPr>
            <a:r>
              <a:rPr lang="en-US" b="0" dirty="0"/>
              <a:t>Result range: 0 ≤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(2</a:t>
            </a:r>
            <a:r>
              <a:rPr lang="en-US" b="0" i="1" baseline="30000" dirty="0"/>
              <a:t>w</a:t>
            </a:r>
            <a:r>
              <a:rPr lang="en-US" b="0" dirty="0"/>
              <a:t> – 1)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2</a:t>
            </a:r>
            <a:r>
              <a:rPr lang="en-US" b="0" i="1" baseline="30000" dirty="0"/>
              <a:t>w</a:t>
            </a:r>
            <a:r>
              <a:rPr lang="en-US" b="0" baseline="30000" dirty="0"/>
              <a:t>+1</a:t>
            </a:r>
            <a:r>
              <a:rPr lang="en-US" b="0" dirty="0"/>
              <a:t> + 1</a:t>
            </a:r>
          </a:p>
          <a:p>
            <a:pPr lvl="1" eaLnBrk="1" hangingPunct="1">
              <a:defRPr/>
            </a:pPr>
            <a:r>
              <a:rPr lang="en-US" dirty="0"/>
              <a:t>Two’s complement min (negative): Up to 2</a:t>
            </a:r>
            <a:r>
              <a:rPr lang="en-US" i="1" dirty="0"/>
              <a:t>w</a:t>
            </a:r>
            <a:r>
              <a:rPr lang="en-US" dirty="0"/>
              <a:t>-1 bits</a:t>
            </a:r>
          </a:p>
          <a:p>
            <a:pPr lvl="2">
              <a:defRPr/>
            </a:pPr>
            <a:r>
              <a:rPr lang="en-US" b="0" dirty="0"/>
              <a:t>Result range</a:t>
            </a:r>
            <a:r>
              <a:rPr lang="en-US" b="0" i="1" dirty="0"/>
              <a:t>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 ≥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)*(2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–1)  =  –2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 </a:t>
            </a:r>
            <a:r>
              <a:rPr lang="en-US" b="0" dirty="0"/>
              <a:t>+ 2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</a:p>
          <a:p>
            <a:pPr lvl="1">
              <a:defRPr/>
            </a:pPr>
            <a:r>
              <a:rPr lang="en-US" dirty="0"/>
              <a:t>Two’s complement max (positive): Up to 2</a:t>
            </a:r>
            <a:r>
              <a:rPr lang="en-US" i="1" dirty="0"/>
              <a:t>w</a:t>
            </a:r>
            <a:r>
              <a:rPr lang="en-US" dirty="0"/>
              <a:t> bits, but only for (</a:t>
            </a:r>
            <a:r>
              <a:rPr lang="en-US" i="1" dirty="0"/>
              <a:t>TMin</a:t>
            </a:r>
            <a:r>
              <a:rPr lang="en-US" i="1" baseline="-25000" dirty="0"/>
              <a:t>w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2">
              <a:defRPr/>
            </a:pPr>
            <a:r>
              <a:rPr lang="en-US" b="0" dirty="0"/>
              <a:t>Result range: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</a:t>
            </a:r>
          </a:p>
          <a:p>
            <a:pPr eaLnBrk="1" hangingPunct="1">
              <a:defRPr/>
            </a:pPr>
            <a:r>
              <a:rPr lang="en-US" dirty="0"/>
              <a:t>So, maintaining exact results…</a:t>
            </a:r>
          </a:p>
          <a:p>
            <a:pPr lvl="1" eaLnBrk="1" hangingPunct="1">
              <a:defRPr/>
            </a:pPr>
            <a:r>
              <a:rPr lang="en-US" dirty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/>
              <a:t>is done in software, if needed</a:t>
            </a:r>
          </a:p>
          <a:p>
            <a:pPr lvl="2">
              <a:defRPr/>
            </a:pPr>
            <a:r>
              <a:rPr lang="en-US" dirty="0"/>
              <a:t>e.g., by “arbitrary precision” arithmetic packages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/>
              <a:t>UMult</a:t>
            </a:r>
            <a:r>
              <a:rPr lang="en-US" b="0" i="1" baseline="-25000"/>
              <a:t>w</a:t>
            </a:r>
            <a:r>
              <a:rPr lang="en-US" b="0"/>
              <a:t>(</a:t>
            </a:r>
            <a:r>
              <a:rPr lang="en-US" b="0" i="1"/>
              <a:t>u</a:t>
            </a:r>
            <a:r>
              <a:rPr lang="en-US" b="0"/>
              <a:t> , </a:t>
            </a:r>
            <a:r>
              <a:rPr lang="en-US" b="0" i="1"/>
              <a:t>v</a:t>
            </a:r>
            <a:r>
              <a:rPr lang="en-US" b="0"/>
              <a:t>)	=	</a:t>
            </a:r>
            <a:r>
              <a:rPr lang="en-US" b="0" i="1"/>
              <a:t>u</a:t>
            </a:r>
            <a:r>
              <a:rPr lang="en-US" b="0"/>
              <a:t>   · </a:t>
            </a:r>
            <a:r>
              <a:rPr lang="en-US" b="0" i="1"/>
              <a:t>v</a:t>
            </a:r>
            <a:r>
              <a:rPr lang="en-US" b="0"/>
              <a:t>  mod 2</a:t>
            </a:r>
            <a:r>
              <a:rPr lang="en-US" b="0" i="1" baseline="3000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0489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6209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2869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8589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2668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88589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1929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226689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7649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7240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34309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65729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95269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72409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1929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k</a:t>
            </a:r>
            <a:r>
              <a:rPr lang="en-US" b="1" dirty="0"/>
              <a:t> </a:t>
            </a:r>
            <a:r>
              <a:rPr lang="en-US" dirty="0"/>
              <a:t>gives </a:t>
            </a:r>
            <a:r>
              <a:rPr lang="en-US" b="1" dirty="0">
                <a:latin typeface="Courier New" pitchFamily="49" charset="0"/>
              </a:rPr>
              <a:t>u * 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(u &lt;&lt; 5) – (u &lt;&lt; 3)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u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0" name="Document" r:id="rId4" imgW="7988300" imgH="1651000" progId="Word.Document.8">
                  <p:embed/>
                </p:oleObj>
              </mc:Choice>
              <mc:Fallback>
                <p:oleObj name="Document" r:id="rId4" imgW="7988300" imgH="1651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b="1" dirty="0"/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Addition:</a:t>
            </a:r>
          </a:p>
          <a:p>
            <a:pPr lvl="1"/>
            <a:r>
              <a:rPr lang="en-US" dirty="0"/>
              <a:t>Unsigned/signed: Normal addition followed by truncate,</a:t>
            </a:r>
            <a:br>
              <a:rPr lang="en-US" dirty="0"/>
            </a:br>
            <a:r>
              <a:rPr lang="en-US" dirty="0"/>
              <a:t>same operation on bit level</a:t>
            </a:r>
          </a:p>
          <a:p>
            <a:pPr lvl="1"/>
            <a:r>
              <a:rPr lang="en-US" dirty="0"/>
              <a:t>Unsigned: addition mod 2</a:t>
            </a:r>
            <a:r>
              <a:rPr lang="en-US" baseline="30000" dirty="0"/>
              <a:t>w</a:t>
            </a:r>
          </a:p>
          <a:p>
            <a:pPr lvl="2"/>
            <a:r>
              <a:rPr lang="en-US" dirty="0"/>
              <a:t>Mathematical addition + possible subtraction of 2</a:t>
            </a:r>
            <a:r>
              <a:rPr lang="en-US" baseline="30000" dirty="0"/>
              <a:t>w</a:t>
            </a:r>
            <a:endParaRPr lang="en-US" dirty="0"/>
          </a:p>
          <a:p>
            <a:pPr lvl="1"/>
            <a:r>
              <a:rPr lang="en-US" dirty="0"/>
              <a:t>Signed: modified addition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  <a:p>
            <a:pPr lvl="2"/>
            <a:r>
              <a:rPr lang="en-US" dirty="0"/>
              <a:t>Mathematical addition + possible addition or subtraction of 2</a:t>
            </a:r>
            <a:r>
              <a:rPr lang="en-US" baseline="30000" dirty="0"/>
              <a:t>w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Multiplication:</a:t>
            </a:r>
          </a:p>
          <a:p>
            <a:pPr lvl="1"/>
            <a:r>
              <a:rPr lang="en-US" dirty="0"/>
              <a:t>Unsigned/signed: Normal multiplication followed by truncate, same operation on bit level</a:t>
            </a:r>
          </a:p>
          <a:p>
            <a:pPr lvl="1"/>
            <a:r>
              <a:rPr lang="en-US" dirty="0"/>
              <a:t>Unsigned: multiplication mod 2</a:t>
            </a:r>
            <a:r>
              <a:rPr lang="en-US" baseline="30000" dirty="0"/>
              <a:t>w</a:t>
            </a:r>
          </a:p>
          <a:p>
            <a:pPr lvl="1"/>
            <a:r>
              <a:rPr lang="en-US" dirty="0"/>
              <a:t>Signed: modified multiplication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Don’t</a:t>
            </a:r>
            <a:r>
              <a:rPr lang="en-US" dirty="0"/>
              <a:t> use without understanding implications</a:t>
            </a:r>
          </a:p>
          <a:p>
            <a:pPr lvl="1" eaLnBrk="1" hangingPunct="1">
              <a:defRPr/>
            </a:pPr>
            <a:r>
              <a:rPr lang="en-US" dirty="0"/>
              <a:t>Easy to make mistakes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DELTA </a:t>
            </a:r>
            <a:r>
              <a:rPr lang="en-US" sz="1800" b="1" dirty="0" err="1">
                <a:latin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-DELTA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. . .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Counting Down with Unsigned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Proper way to use unsigned as loop index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&lt;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  <a:endParaRPr lang="en-US" dirty="0"/>
          </a:p>
          <a:p>
            <a:pPr>
              <a:defRPr/>
            </a:pPr>
            <a:r>
              <a:rPr lang="en-US" dirty="0"/>
              <a:t>See Robert </a:t>
            </a:r>
            <a:r>
              <a:rPr lang="en-US" dirty="0" err="1"/>
              <a:t>Seacord</a:t>
            </a:r>
            <a:r>
              <a:rPr lang="en-US" dirty="0"/>
              <a:t>, </a:t>
            </a:r>
            <a:r>
              <a:rPr lang="en-US" i="1" dirty="0"/>
              <a:t>Secure Coding in C and C++</a:t>
            </a:r>
          </a:p>
          <a:p>
            <a:pPr lvl="1">
              <a:defRPr/>
            </a:pPr>
            <a:r>
              <a:rPr lang="en-US" dirty="0"/>
              <a:t>C Standard guarantees that unsigned addition will behave like modular arithmetic</a:t>
            </a:r>
          </a:p>
          <a:p>
            <a:pPr lvl="2">
              <a:defRPr/>
            </a:pPr>
            <a:r>
              <a:rPr lang="en-US" dirty="0"/>
              <a:t>0 – 1 </a:t>
            </a:r>
            <a:r>
              <a:rPr lang="en-US" dirty="0">
                <a:sym typeface="Wingdings"/>
              </a:rPr>
              <a:t> </a:t>
            </a:r>
            <a:r>
              <a:rPr lang="en-US" i="1" dirty="0" err="1">
                <a:sym typeface="Wingdings"/>
              </a:rPr>
              <a:t>UMax</a:t>
            </a:r>
            <a:endParaRPr lang="en-US" i="1" dirty="0">
              <a:sym typeface="Wingdings"/>
            </a:endParaRPr>
          </a:p>
          <a:p>
            <a:pPr>
              <a:defRPr/>
            </a:pPr>
            <a:r>
              <a:rPr lang="en-US" dirty="0"/>
              <a:t>Even better</a:t>
            </a:r>
          </a:p>
          <a:p>
            <a:pPr lvl="2">
              <a:buNone/>
              <a:defRPr/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>
              <a:defRPr/>
            </a:pPr>
            <a:r>
              <a:rPr lang="en-US" sz="1800" dirty="0"/>
              <a:t>Data type </a:t>
            </a:r>
            <a:r>
              <a:rPr lang="en-US" sz="1800" b="1" dirty="0" err="1">
                <a:latin typeface="Courier New"/>
                <a:cs typeface="Courier New"/>
              </a:rPr>
              <a:t>size_t</a:t>
            </a:r>
            <a:r>
              <a:rPr lang="en-US" sz="1800" dirty="0"/>
              <a:t> defined as unsigned value with length = word size</a:t>
            </a:r>
          </a:p>
          <a:p>
            <a:pPr lvl="1">
              <a:defRPr/>
            </a:pPr>
            <a:r>
              <a:rPr lang="en-US" sz="1800" dirty="0"/>
              <a:t>Code will work even if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cnt</a:t>
            </a:r>
            <a:r>
              <a:rPr lang="en-US" sz="1800" dirty="0"/>
              <a:t> = </a:t>
            </a:r>
            <a:r>
              <a:rPr lang="en-US" sz="1800" i="1" dirty="0" err="1"/>
              <a:t>UMax</a:t>
            </a:r>
            <a:endParaRPr lang="en-US" sz="1800" i="1" dirty="0"/>
          </a:p>
          <a:p>
            <a:pPr lvl="1">
              <a:defRPr/>
            </a:pPr>
            <a:r>
              <a:rPr lang="en-US" sz="1800" dirty="0"/>
              <a:t>What if </a:t>
            </a:r>
            <a:r>
              <a:rPr lang="en-US" sz="1800" b="1" dirty="0" err="1">
                <a:latin typeface="Courier New"/>
                <a:cs typeface="Courier New"/>
              </a:rPr>
              <a:t>cnt</a:t>
            </a:r>
            <a:r>
              <a:rPr lang="en-US" sz="1800" dirty="0"/>
              <a:t> is signed and &lt; 0?</a:t>
            </a:r>
          </a:p>
          <a:p>
            <a:pPr lvl="2">
              <a:buNone/>
              <a:defRPr/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95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255</a:t>
            </a:r>
            <a:r>
              <a:rPr lang="en-US" baseline="-6000" dirty="0"/>
              <a:t>10</a:t>
            </a:r>
            <a:endParaRPr lang="en-US" dirty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as</a:t>
            </a:r>
          </a:p>
          <a:p>
            <a:pPr marL="1295400" lvl="3"/>
            <a:r>
              <a:rPr lang="en-US" dirty="0"/>
              <a:t>0xFA1D37B</a:t>
            </a:r>
          </a:p>
          <a:p>
            <a:pPr marL="1295400" lvl="3"/>
            <a:r>
              <a:rPr lang="en-US" dirty="0"/>
              <a:t>0xfa1d37b </a:t>
            </a:r>
          </a:p>
          <a:p>
            <a:pPr marL="1181100" lvl="3" eaLnBrk="1" hangingPunct="1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53200" y="1106488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 (cont.)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Performing Modular Arithmetic</a:t>
            </a:r>
          </a:p>
          <a:p>
            <a:pPr lvl="1" eaLnBrk="1" hangingPunct="1">
              <a:defRPr/>
            </a:pPr>
            <a:r>
              <a:rPr lang="en-US" dirty="0" err="1"/>
              <a:t>Multiprecision</a:t>
            </a:r>
            <a:r>
              <a:rPr lang="en-US" dirty="0"/>
              <a:t> arithmetic</a:t>
            </a:r>
          </a:p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Using Bits to Represent Sets</a:t>
            </a:r>
          </a:p>
          <a:p>
            <a:pPr lvl="1" eaLnBrk="1" hangingPunct="1">
              <a:defRPr/>
            </a:pPr>
            <a:r>
              <a:rPr lang="en-US" dirty="0"/>
              <a:t>Logical right shift, no sign extension</a:t>
            </a:r>
          </a:p>
        </p:txBody>
      </p:sp>
    </p:spTree>
    <p:extLst>
      <p:ext uri="{BB962C8B-B14F-4D97-AF65-F5344CB8AC3E}">
        <p14:creationId xmlns:p14="http://schemas.microsoft.com/office/powerpoint/2010/main" val="111256635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2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/>
              <a:t>Representations in memory, pointers, strings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/>
              <a:t>Programs refer to data by address</a:t>
            </a:r>
          </a:p>
          <a:p>
            <a:pPr marL="552450" lvl="1" eaLnBrk="1" hangingPunct="1"/>
            <a:r>
              <a:rPr lang="en-US" dirty="0"/>
              <a:t>Conceptually, envision it as a very large array of bytes</a:t>
            </a:r>
          </a:p>
          <a:p>
            <a:pPr marL="952500" lvl="2"/>
            <a:r>
              <a:rPr lang="en-US" dirty="0"/>
              <a:t>In reality, it’s not, but can think of it that way</a:t>
            </a:r>
          </a:p>
          <a:p>
            <a:pPr marL="552450" lvl="1" eaLnBrk="1" hangingPunct="1"/>
            <a:r>
              <a:rPr lang="en-US" dirty="0"/>
              <a:t>An address is like an index into that array</a:t>
            </a:r>
          </a:p>
          <a:p>
            <a:pPr marL="952500" lvl="2"/>
            <a:r>
              <a:rPr lang="en-US" dirty="0"/>
              <a:t>and, a pointer variable stores an address</a:t>
            </a:r>
          </a:p>
          <a:p>
            <a:pPr marL="952500" lvl="2"/>
            <a:endParaRPr lang="en-US" dirty="0"/>
          </a:p>
          <a:p>
            <a:pPr marL="152400"/>
            <a:r>
              <a:rPr lang="en-US" dirty="0"/>
              <a:t>Note: system provides private address spaces to each “process”</a:t>
            </a:r>
          </a:p>
          <a:p>
            <a:pPr marL="438150" lvl="1"/>
            <a:r>
              <a:rPr lang="en-US" dirty="0"/>
              <a:t>Think of a process as a program being executed</a:t>
            </a:r>
          </a:p>
          <a:p>
            <a:pPr marL="438150" lvl="1"/>
            <a:r>
              <a:rPr lang="en-US" dirty="0"/>
              <a:t>So, a program can clobber its own data, but not that of others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given computer has a “Word Size”</a:t>
            </a:r>
          </a:p>
          <a:p>
            <a:pPr marL="552450" lvl="1" eaLnBrk="1" hangingPunct="1"/>
            <a:r>
              <a:rPr lang="en-US" dirty="0"/>
              <a:t>Nominal size of integer-valued data</a:t>
            </a:r>
          </a:p>
          <a:p>
            <a:pPr marL="838200" lvl="2" eaLnBrk="1" hangingPunct="1"/>
            <a:r>
              <a:rPr lang="en-US" dirty="0"/>
              <a:t>and of addresses</a:t>
            </a:r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Until recently, most machines used 32 bits (4 bytes) as word size</a:t>
            </a:r>
          </a:p>
          <a:p>
            <a:pPr marL="838200" lvl="2" eaLnBrk="1" hangingPunct="1"/>
            <a:r>
              <a:rPr lang="en-US" dirty="0"/>
              <a:t>Limits addresses to 4GB (2</a:t>
            </a:r>
            <a:r>
              <a:rPr lang="en-US" baseline="30000" dirty="0"/>
              <a:t>32</a:t>
            </a:r>
            <a:r>
              <a:rPr lang="en-US" dirty="0"/>
              <a:t> bytes)</a:t>
            </a:r>
          </a:p>
          <a:p>
            <a:pPr marL="438150" lvl="1"/>
            <a:endParaRPr lang="en-US" dirty="0"/>
          </a:p>
          <a:p>
            <a:pPr marL="438150" lvl="1"/>
            <a:r>
              <a:rPr lang="en-US" dirty="0"/>
              <a:t>Increasingly, machines have 64-bit word size</a:t>
            </a:r>
          </a:p>
          <a:p>
            <a:pPr marL="838200" lvl="2" eaLnBrk="1" hangingPunct="1"/>
            <a:r>
              <a:rPr lang="en-US" dirty="0"/>
              <a:t>Potentially, could have 18 EB (</a:t>
            </a:r>
            <a:r>
              <a:rPr lang="en-US" dirty="0" err="1"/>
              <a:t>exabytes</a:t>
            </a:r>
            <a:r>
              <a:rPr lang="en-US" dirty="0"/>
              <a:t>) of addressable memory</a:t>
            </a:r>
          </a:p>
          <a:p>
            <a:pPr marL="838200" lvl="2" eaLnBrk="1" hangingPunct="1"/>
            <a:r>
              <a:rPr lang="en-US" dirty="0"/>
              <a:t>That’s 18.4 </a:t>
            </a:r>
            <a:r>
              <a:rPr lang="en-US"/>
              <a:t>X 10</a:t>
            </a:r>
            <a:r>
              <a:rPr lang="en-US" baseline="30000"/>
              <a:t>18</a:t>
            </a:r>
            <a:endParaRPr lang="en-US" baseline="30000" dirty="0"/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Machines still support multiple data formats</a:t>
            </a:r>
          </a:p>
          <a:p>
            <a:pPr marL="838200" lvl="2" eaLnBrk="1" hangingPunct="1"/>
            <a:r>
              <a:rPr lang="en-US" dirty="0"/>
              <a:t>Fractions or multiples of word size</a:t>
            </a:r>
          </a:p>
          <a:p>
            <a:pPr marL="838200" lvl="2" eaLnBrk="1" hangingPunct="1"/>
            <a:r>
              <a:rPr lang="en-US" dirty="0"/>
              <a:t>Always integral number of bytes</a:t>
            </a:r>
          </a:p>
        </p:txBody>
      </p:sp>
    </p:spTree>
    <p:extLst>
      <p:ext uri="{BB962C8B-B14F-4D97-AF65-F5344CB8AC3E}">
        <p14:creationId xmlns:p14="http://schemas.microsoft.com/office/powerpoint/2010/main" val="31036454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03203"/>
              </p:ext>
            </p:extLst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77229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So, how are the bytes within a multi-byte word ordered in memory?</a:t>
            </a:r>
          </a:p>
          <a:p>
            <a:pPr eaLnBrk="1" hangingPunct="1"/>
            <a:r>
              <a:rPr lang="en-US" dirty="0"/>
              <a:t>Conventions</a:t>
            </a:r>
          </a:p>
          <a:p>
            <a:pPr marL="552450" lvl="1" eaLnBrk="1" hangingPunct="1"/>
            <a:r>
              <a:rPr lang="en-US" dirty="0"/>
              <a:t>Big </a:t>
            </a:r>
            <a:r>
              <a:rPr lang="en-US" dirty="0" err="1"/>
              <a:t>Endian</a:t>
            </a:r>
            <a:r>
              <a:rPr lang="en-US" dirty="0"/>
              <a:t>: Sun, PPC Mac, Internet</a:t>
            </a:r>
          </a:p>
          <a:p>
            <a:pPr marL="838200" lvl="2" eaLnBrk="1" hangingPunct="1"/>
            <a:r>
              <a:rPr lang="en-US" dirty="0"/>
              <a:t>Least significant byte has highest address</a:t>
            </a:r>
          </a:p>
          <a:p>
            <a:pPr marL="552450" lvl="1" eaLnBrk="1" hangingPunct="1"/>
            <a:r>
              <a:rPr lang="en-US" dirty="0"/>
              <a:t>Little Endian: x86, ARM processors running Android, </a:t>
            </a:r>
            <a:r>
              <a:rPr lang="en-US" dirty="0" err="1"/>
              <a:t>iOS</a:t>
            </a:r>
            <a:r>
              <a:rPr lang="en-US" dirty="0"/>
              <a:t>, and Windows</a:t>
            </a:r>
          </a:p>
          <a:p>
            <a:pPr marL="838200" lvl="2" eaLnBrk="1" hangingPunct="1"/>
            <a:r>
              <a:rPr lang="en-US" dirty="0"/>
              <a:t>Least significant byte has lowest address</a:t>
            </a:r>
          </a:p>
        </p:txBody>
      </p:sp>
    </p:spTree>
    <p:extLst>
      <p:ext uri="{BB962C8B-B14F-4D97-AF65-F5344CB8AC3E}">
        <p14:creationId xmlns:p14="http://schemas.microsoft.com/office/powerpoint/2010/main" val="26446515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  <a:p>
            <a:pPr marL="552450" lvl="1" eaLnBrk="1" hangingPunct="1"/>
            <a:r>
              <a:rPr lang="en-US" dirty="0"/>
              <a:t>Variable </a:t>
            </a:r>
            <a:r>
              <a:rPr lang="en-US" dirty="0" err="1"/>
              <a:t>x</a:t>
            </a:r>
            <a:r>
              <a:rPr lang="en-US" dirty="0"/>
              <a:t> has 4-byte value of 0x01234567</a:t>
            </a:r>
          </a:p>
          <a:p>
            <a:pPr marL="552450" lvl="1" eaLnBrk="1" hangingPunct="1"/>
            <a:r>
              <a:rPr lang="en-US" dirty="0"/>
              <a:t>Address given by &amp;</a:t>
            </a:r>
            <a:r>
              <a:rPr lang="en-US" dirty="0" err="1"/>
              <a:t>x</a:t>
            </a:r>
            <a:r>
              <a:rPr lang="en-US" dirty="0"/>
              <a:t>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Representing Integers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3810000" y="6030913"/>
            <a:ext cx="387200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representation</a:t>
            </a: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Examining Data Representations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to Print Byte Representation of Data</a:t>
            </a:r>
          </a:p>
          <a:p>
            <a:pPr marL="552450" lvl="1" eaLnBrk="1" hangingPunct="1"/>
            <a:r>
              <a:rPr lang="en-US" dirty="0"/>
              <a:t>Casting pointer to unsigned char * allows treatment as a byte array</a:t>
            </a:r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5092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Printf directives:</a:t>
            </a: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pointer</a:t>
            </a:r>
            <a:endParaRPr 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Hexadecimal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193800" y="2362200"/>
            <a:ext cx="6743700" cy="26416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(pointer start,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printf(”%p\t0x%.2x\n",start+i,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88834"/>
              </p:ext>
            </p:extLst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/>
              <a:t> Execution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 x86-64):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0x7fffb7f71dbc	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0x7fffb7f71dbd	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0x7fffb7f71dbe	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0x7fffb7f71dbf	00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Pointers</a:t>
            </a: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52400" y="5638800"/>
            <a:ext cx="8839200" cy="67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objects</a:t>
            </a:r>
          </a:p>
          <a:p>
            <a:pPr eaLnBrk="1" hangingPunct="1"/>
            <a:endParaRPr lang="en-US" b="0" dirty="0">
              <a:solidFill>
                <a:srgbClr val="000066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Even get different results each time run program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12750" y="1365647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9537"/>
              </p:ext>
            </p:extLst>
          </p:nvPr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68105"/>
              </p:ext>
            </p:extLst>
          </p:nvPr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20866"/>
              </p:ext>
            </p:extLst>
          </p:nvPr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"18213";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Strings</a:t>
            </a:r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1181100" lvl="3" eaLnBrk="1" hangingPunct="1"/>
            <a:r>
              <a:rPr lang="en-US" dirty="0"/>
              <a:t>Digit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 eaLnBrk="1" hangingPunct="1"/>
            <a:r>
              <a:rPr lang="en-US" dirty="0"/>
              <a:t>String should be null-terminated</a:t>
            </a:r>
          </a:p>
          <a:p>
            <a:pPr marL="838200" lvl="2" eaLnBrk="1" hangingPunct="1"/>
            <a:r>
              <a:rPr lang="en-US" dirty="0"/>
              <a:t>Final character = 0</a:t>
            </a:r>
          </a:p>
          <a:p>
            <a:pPr eaLnBrk="1" hangingPunct="1"/>
            <a:r>
              <a:rPr lang="en-US" dirty="0"/>
              <a:t>Compatibility</a:t>
            </a:r>
          </a:p>
          <a:p>
            <a:pPr marL="552450" lvl="1" eaLnBrk="1" hangingPunct="1"/>
            <a:r>
              <a:rPr lang="en-US" dirty="0"/>
              <a:t>Byte ordering not an issue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6254813" y="2246313"/>
            <a:ext cx="631217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81823"/>
              </p:ext>
            </p:extLst>
          </p:nvPr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69278"/>
              </p:ext>
            </p:extLst>
          </p:nvPr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9925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Integer C Puzzles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124200" y="1447800"/>
            <a:ext cx="5867400" cy="48295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 0		((x*2) &lt; 0)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7 == 7		(x&lt;&lt;30) &lt;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y		-x &lt; -y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* 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0 &amp;&amp; y &gt; 0		x + y &gt;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&gt;= 0		-x &lt;=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&lt;= 0		-x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(x|-x)&gt;&gt;31 ==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&gt;&gt; 3 ==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&gt;&gt; 3 == x/8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(x-1) != 0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52400" y="4213367"/>
            <a:ext cx="28194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x = </a:t>
            </a:r>
            <a:r>
              <a:rPr lang="en-US" sz="2000" dirty="0" err="1">
                <a:latin typeface="Courier New"/>
                <a:cs typeface="Courier New"/>
              </a:rPr>
              <a:t>foo</a:t>
            </a:r>
            <a:r>
              <a:rPr lang="en-US" sz="2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uy</a:t>
            </a:r>
            <a:r>
              <a:rPr lang="en-US" sz="2000" dirty="0">
                <a:latin typeface="Courier New"/>
                <a:cs typeface="Courier New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09600" y="3671097"/>
            <a:ext cx="177093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Initialization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extras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Application of Boolean Algebra</a:t>
            </a:r>
          </a:p>
        </p:txBody>
      </p:sp>
      <p:sp>
        <p:nvSpPr>
          <p:cNvPr id="5734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Applied to Digital Systems by Claude Shannon</a:t>
            </a:r>
          </a:p>
          <a:p>
            <a:pPr marL="552450" lvl="1" eaLnBrk="1" hangingPunct="1"/>
            <a:r>
              <a:rPr lang="en-US"/>
              <a:t>1937 MIT Master’s Thesis</a:t>
            </a:r>
          </a:p>
          <a:p>
            <a:pPr marL="552450" lvl="1" eaLnBrk="1" hangingPunct="1"/>
            <a:r>
              <a:rPr lang="en-US"/>
              <a:t>Reason about networks of relay switches</a:t>
            </a:r>
          </a:p>
          <a:p>
            <a:pPr marL="838200" lvl="2" eaLnBrk="1" hangingPunct="1"/>
            <a:r>
              <a:rPr lang="en-US"/>
              <a:t>Encode closed switch as 1, open switch as 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7175" y="3863975"/>
            <a:ext cx="3048000" cy="1143000"/>
            <a:chOff x="0" y="0"/>
            <a:chExt cx="1920" cy="720"/>
          </a:xfrm>
        </p:grpSpPr>
        <p:sp>
          <p:nvSpPr>
            <p:cNvPr id="57359" name="Line 6"/>
            <p:cNvSpPr>
              <a:spLocks noChangeShapeType="1"/>
            </p:cNvSpPr>
            <p:nvPr/>
          </p:nvSpPr>
          <p:spPr bwMode="auto">
            <a:xfrm rot="10800000" flipH="1">
              <a:off x="288" y="0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0" name="Line 7"/>
            <p:cNvSpPr>
              <a:spLocks noChangeShapeType="1"/>
            </p:cNvSpPr>
            <p:nvPr/>
          </p:nvSpPr>
          <p:spPr bwMode="auto">
            <a:xfrm>
              <a:off x="288" y="384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1" name="Line 8"/>
            <p:cNvSpPr>
              <a:spLocks noChangeShapeType="1"/>
            </p:cNvSpPr>
            <p:nvPr/>
          </p:nvSpPr>
          <p:spPr bwMode="auto">
            <a:xfrm>
              <a:off x="960" y="0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2" name="Line 9"/>
            <p:cNvSpPr>
              <a:spLocks noChangeShapeType="1"/>
            </p:cNvSpPr>
            <p:nvPr/>
          </p:nvSpPr>
          <p:spPr bwMode="auto">
            <a:xfrm rot="10800000" flipH="1">
              <a:off x="960" y="336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3" name="Rectangle 10"/>
            <p:cNvSpPr>
              <a:spLocks/>
            </p:cNvSpPr>
            <p:nvPr/>
          </p:nvSpPr>
          <p:spPr bwMode="auto">
            <a:xfrm>
              <a:off x="56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</a:t>
              </a:r>
            </a:p>
          </p:txBody>
        </p:sp>
        <p:sp>
          <p:nvSpPr>
            <p:cNvPr id="57364" name="Rectangle 11"/>
            <p:cNvSpPr>
              <a:spLocks/>
            </p:cNvSpPr>
            <p:nvPr/>
          </p:nvSpPr>
          <p:spPr bwMode="auto">
            <a:xfrm>
              <a:off x="57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</a:t>
              </a:r>
            </a:p>
          </p:txBody>
        </p:sp>
        <p:sp>
          <p:nvSpPr>
            <p:cNvPr id="57365" name="Rectangle 12"/>
            <p:cNvSpPr>
              <a:spLocks/>
            </p:cNvSpPr>
            <p:nvPr/>
          </p:nvSpPr>
          <p:spPr bwMode="auto">
            <a:xfrm>
              <a:off x="105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~B</a:t>
              </a:r>
            </a:p>
          </p:txBody>
        </p:sp>
        <p:sp>
          <p:nvSpPr>
            <p:cNvPr id="57366" name="Rectangle 13"/>
            <p:cNvSpPr>
              <a:spLocks/>
            </p:cNvSpPr>
            <p:nvPr/>
          </p:nvSpPr>
          <p:spPr bwMode="auto">
            <a:xfrm>
              <a:off x="106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</a:t>
              </a:r>
            </a:p>
          </p:txBody>
        </p:sp>
        <p:sp>
          <p:nvSpPr>
            <p:cNvPr id="57367" name="Line 14"/>
            <p:cNvSpPr>
              <a:spLocks noChangeShapeType="1"/>
            </p:cNvSpPr>
            <p:nvPr/>
          </p:nvSpPr>
          <p:spPr bwMode="auto">
            <a:xfrm>
              <a:off x="1632" y="336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8" name="Line 15"/>
            <p:cNvSpPr>
              <a:spLocks noChangeShapeType="1"/>
            </p:cNvSpPr>
            <p:nvPr/>
          </p:nvSpPr>
          <p:spPr bwMode="auto">
            <a:xfrm>
              <a:off x="96" y="384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9" name="Oval 16"/>
            <p:cNvSpPr>
              <a:spLocks/>
            </p:cNvSpPr>
            <p:nvPr/>
          </p:nvSpPr>
          <p:spPr bwMode="auto">
            <a:xfrm>
              <a:off x="0" y="336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70" name="Oval 17"/>
            <p:cNvSpPr>
              <a:spLocks/>
            </p:cNvSpPr>
            <p:nvPr/>
          </p:nvSpPr>
          <p:spPr bwMode="auto">
            <a:xfrm>
              <a:off x="1824" y="288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2546" name="Rectangle 18"/>
          <p:cNvSpPr>
            <a:spLocks/>
          </p:cNvSpPr>
          <p:nvPr/>
        </p:nvSpPr>
        <p:spPr bwMode="auto">
          <a:xfrm>
            <a:off x="4940300" y="3530600"/>
            <a:ext cx="2693988" cy="194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Connection when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A&amp;~B | ~A&amp;B</a:t>
            </a:r>
          </a:p>
          <a:p>
            <a:pPr eaLnBrk="1" hangingPunct="1"/>
            <a:endParaRPr lang="en-US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663700" y="3378200"/>
            <a:ext cx="2819400" cy="838200"/>
            <a:chOff x="0" y="0"/>
            <a:chExt cx="1776" cy="528"/>
          </a:xfrm>
        </p:grpSpPr>
        <p:sp>
          <p:nvSpPr>
            <p:cNvPr id="57357" name="Freeform 20"/>
            <p:cNvSpPr>
              <a:spLocks/>
            </p:cNvSpPr>
            <p:nvPr/>
          </p:nvSpPr>
          <p:spPr bwMode="auto">
            <a:xfrm>
              <a:off x="0" y="24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8" name="Rectangle 21"/>
            <p:cNvSpPr>
              <a:spLocks/>
            </p:cNvSpPr>
            <p:nvPr/>
          </p:nvSpPr>
          <p:spPr bwMode="auto">
            <a:xfrm>
              <a:off x="714" y="0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A&amp;~B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87500" y="4673600"/>
            <a:ext cx="2819400" cy="914400"/>
            <a:chOff x="0" y="0"/>
            <a:chExt cx="1776" cy="576"/>
          </a:xfrm>
        </p:grpSpPr>
        <p:sp>
          <p:nvSpPr>
            <p:cNvPr id="57355" name="Freeform 23"/>
            <p:cNvSpPr>
              <a:spLocks/>
            </p:cNvSpPr>
            <p:nvPr/>
          </p:nvSpPr>
          <p:spPr bwMode="auto">
            <a:xfrm rot="10800000" flipH="1">
              <a:off x="0" y="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6" name="Rectangle 24"/>
            <p:cNvSpPr>
              <a:spLocks/>
            </p:cNvSpPr>
            <p:nvPr/>
          </p:nvSpPr>
          <p:spPr bwMode="auto">
            <a:xfrm>
              <a:off x="762" y="336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~A&amp;B</a:t>
              </a:r>
            </a:p>
          </p:txBody>
        </p:sp>
      </p:grpSp>
      <p:sp>
        <p:nvSpPr>
          <p:cNvPr id="22553" name="Rectangle 25"/>
          <p:cNvSpPr>
            <a:spLocks/>
          </p:cNvSpPr>
          <p:nvPr/>
        </p:nvSpPr>
        <p:spPr bwMode="auto">
          <a:xfrm>
            <a:off x="5092700" y="5130800"/>
            <a:ext cx="984250" cy="469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50800" tIns="50800" rIns="4572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= A^B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3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Binary Number Property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/>
              <a:t>w = 0:</a:t>
            </a:r>
          </a:p>
          <a:p>
            <a:pPr lvl="1">
              <a:defRPr/>
            </a:pPr>
            <a:r>
              <a:rPr lang="en-US" dirty="0"/>
              <a:t>1 = 2</a:t>
            </a:r>
            <a:r>
              <a:rPr lang="en-US" baseline="30000" dirty="0"/>
              <a:t>0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Assume true for w-1:</a:t>
            </a:r>
          </a:p>
          <a:p>
            <a:pPr lvl="1">
              <a:defRPr/>
            </a:pPr>
            <a:r>
              <a:rPr lang="en-US" dirty="0"/>
              <a:t>1 + 1 + 2 + 4 + 8 + … + 2</a:t>
            </a:r>
            <a:r>
              <a:rPr lang="en-US" i="1" baseline="30000" dirty="0"/>
              <a:t>w</a:t>
            </a:r>
            <a:r>
              <a:rPr lang="en-US" baseline="30000" dirty="0"/>
              <a:t>-1 </a:t>
            </a:r>
            <a:r>
              <a:rPr lang="en-US" dirty="0"/>
              <a:t>+ 2</a:t>
            </a:r>
            <a:r>
              <a:rPr lang="en-US" i="1" baseline="30000" dirty="0"/>
              <a:t>w</a:t>
            </a:r>
            <a:r>
              <a:rPr lang="en-US" baseline="30000" dirty="0"/>
              <a:t>    </a:t>
            </a:r>
            <a:r>
              <a:rPr lang="en-US" dirty="0"/>
              <a:t>=    2</a:t>
            </a:r>
            <a:r>
              <a:rPr lang="en-US" i="1" baseline="30000" dirty="0"/>
              <a:t>w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dirty="0"/>
              <a:t>2</a:t>
            </a:r>
            <a:r>
              <a:rPr lang="en-US" i="1" baseline="30000" dirty="0"/>
              <a:t>w    </a:t>
            </a:r>
            <a:r>
              <a:rPr lang="en-US" dirty="0"/>
              <a:t>=    2</a:t>
            </a:r>
            <a:r>
              <a:rPr lang="en-US" i="1" baseline="30000" dirty="0"/>
              <a:t>w</a:t>
            </a:r>
            <a:r>
              <a:rPr lang="en-US" baseline="30000" dirty="0"/>
              <a:t>+1</a:t>
            </a:r>
            <a:r>
              <a:rPr lang="en-US" i="1" baseline="30000" dirty="0"/>
              <a:t>  </a:t>
            </a:r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399459"/>
              </p:ext>
            </p:extLst>
          </p:nvPr>
        </p:nvGraphicFramePr>
        <p:xfrm>
          <a:off x="2822575" y="2089150"/>
          <a:ext cx="2349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4" imgW="2349500" imgH="1028700" progId="Equation.3">
                  <p:embed/>
                </p:oleObj>
              </mc:Choice>
              <mc:Fallback>
                <p:oleObj name="Equation" r:id="rId4" imgW="23495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089150"/>
                        <a:ext cx="2349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9010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Claim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5051" y="1609356"/>
            <a:ext cx="411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itchFamily="34" charset="0"/>
              </a:rPr>
              <a:t>1 + 1 + 2 + 4 + 8 + … + 2</a:t>
            </a:r>
            <a:r>
              <a:rPr lang="en-US" b="0" i="1" baseline="30000" dirty="0">
                <a:latin typeface="Calibri" pitchFamily="34" charset="0"/>
              </a:rPr>
              <a:t>w</a:t>
            </a:r>
            <a:r>
              <a:rPr lang="en-US" b="0" baseline="30000" dirty="0">
                <a:latin typeface="Calibri" pitchFamily="34" charset="0"/>
              </a:rPr>
              <a:t>-1  </a:t>
            </a:r>
            <a:r>
              <a:rPr lang="en-US" b="0" dirty="0">
                <a:latin typeface="Calibri" pitchFamily="34" charset="0"/>
              </a:rPr>
              <a:t>= 2</a:t>
            </a:r>
            <a:r>
              <a:rPr lang="en-US" b="0" i="1" baseline="30000" dirty="0">
                <a:latin typeface="Calibri" pitchFamily="34" charset="0"/>
              </a:rPr>
              <a:t>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19200" y="4724400"/>
            <a:ext cx="2743200" cy="849972"/>
            <a:chOff x="1219200" y="4724400"/>
            <a:chExt cx="2743200" cy="849972"/>
          </a:xfrm>
        </p:grpSpPr>
        <p:sp>
          <p:nvSpPr>
            <p:cNvPr id="3" name="Left Brace 2"/>
            <p:cNvSpPr/>
            <p:nvPr/>
          </p:nvSpPr>
          <p:spPr bwMode="auto">
            <a:xfrm rot="16200000">
              <a:off x="2400300" y="3543300"/>
              <a:ext cx="381000" cy="2743200"/>
            </a:xfrm>
            <a:prstGeom prst="leftBrac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600" y="5112707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kern="0" dirty="0">
                  <a:solidFill>
                    <a:srgbClr val="000000"/>
                  </a:solidFill>
                  <a:latin typeface="Calibri" pitchFamily="34" charset="0"/>
                </a:rPr>
                <a:t>=    2</a:t>
              </a:r>
              <a:r>
                <a:rPr lang="en-US" b="0" i="1" kern="0" baseline="30000" dirty="0">
                  <a:solidFill>
                    <a:srgbClr val="000000"/>
                  </a:solidFill>
                  <a:latin typeface="Calibri" pitchFamily="34" charset="0"/>
                </a:rPr>
                <a:t>w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8390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Security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345" y="4759038"/>
            <a:ext cx="8307387" cy="1644650"/>
          </a:xfrm>
        </p:spPr>
        <p:txBody>
          <a:bodyPr/>
          <a:lstStyle/>
          <a:p>
            <a:r>
              <a:rPr lang="en-US" dirty="0"/>
              <a:t>Similar to code found in FreeBSD’s implementation of </a:t>
            </a:r>
            <a:r>
              <a:rPr lang="en-US" dirty="0" err="1"/>
              <a:t>getpeername</a:t>
            </a:r>
            <a:endParaRPr lang="en-US" dirty="0"/>
          </a:p>
          <a:p>
            <a:r>
              <a:rPr lang="en-US" dirty="0"/>
              <a:t>There are legions of smart people trying to find vulnerabilities in programs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487644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[KSIZE];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(void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39463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Usage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22288" y="1450975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maxlen bytes from kernel region to user buffer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int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len is minimum of buffer size and maxlen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522288" y="4495800"/>
            <a:ext cx="4497388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void getstuff()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char mybuf[MSIZE];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copy_from_kernel(mybuf, 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printf(“%s\n”, mybuf);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06312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Malicious Usage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22288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kbuf[KSIZE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memcpy(user_dest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22288" y="4495800"/>
            <a:ext cx="4619625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rgbClr val="CDF1C5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n>
                <a:solidFill>
                  <a:srgbClr val="CDF1C5"/>
                </a:solidFill>
              </a:ln>
              <a:solidFill>
                <a:srgbClr val="CDF1C5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getstuff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mybuf[MSIZE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mybuf</a:t>
            </a:r>
            <a:r>
              <a:rPr lang="en-US" sz="1600" dirty="0">
                <a:latin typeface="Courier New" pitchFamily="49" charset="0"/>
              </a:rPr>
              <a:t>, -MSIZE);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63604" y="774745"/>
            <a:ext cx="5123196" cy="520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/* Declaration of library function memcpy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void *memcpy(void *dest, void *src, size_t n);</a:t>
            </a:r>
          </a:p>
        </p:txBody>
      </p:sp>
    </p:spTree>
    <p:extLst>
      <p:ext uri="{BB962C8B-B14F-4D97-AF65-F5344CB8AC3E}">
        <p14:creationId xmlns:p14="http://schemas.microsoft.com/office/powerpoint/2010/main" val="284095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0548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Mathematical Properties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tabLst>
                <a:tab pos="1943100" algn="l"/>
              </a:tabLst>
              <a:defRPr/>
            </a:pPr>
            <a:r>
              <a:rPr lang="en-US" dirty="0"/>
              <a:t>Modular Addition Forms an </a:t>
            </a:r>
            <a:r>
              <a:rPr lang="en-US" i="1" dirty="0" err="1"/>
              <a:t>Abelian</a:t>
            </a:r>
            <a:r>
              <a:rPr lang="en-US" i="1" dirty="0"/>
              <a:t> Group</a:t>
            </a:r>
            <a:endParaRPr lang="en-US" dirty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Closed</a:t>
            </a:r>
            <a:r>
              <a:rPr lang="en-US" dirty="0"/>
              <a:t> under addition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/>
              <a:t>0  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 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 2</a:t>
            </a:r>
            <a:r>
              <a:rPr lang="en-US" i="1" baseline="30000" dirty="0"/>
              <a:t>w</a:t>
            </a:r>
            <a:r>
              <a:rPr lang="en-US" dirty="0"/>
              <a:t> –1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Commutative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 , </a:t>
            </a:r>
            <a:r>
              <a:rPr lang="en-US" i="1" dirty="0"/>
              <a:t>u</a:t>
            </a:r>
            <a:r>
              <a:rPr lang="en-US" dirty="0"/>
              <a:t>)</a:t>
            </a:r>
          </a:p>
          <a:p>
            <a:pPr lvl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Associative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 is additive identity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0)  =  </a:t>
            </a:r>
            <a:r>
              <a:rPr lang="en-US" i="1" dirty="0"/>
              <a:t>u</a:t>
            </a:r>
            <a:endParaRPr lang="en-US" dirty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dirty="0"/>
              <a:t>Every element has additive </a:t>
            </a:r>
            <a:r>
              <a:rPr lang="en-US" b="1" dirty="0">
                <a:solidFill>
                  <a:srgbClr val="C00000"/>
                </a:solidFill>
              </a:rPr>
              <a:t>inverse</a:t>
            </a:r>
          </a:p>
          <a:p>
            <a:pPr lvl="2" eaLnBrk="1" hangingPunct="1">
              <a:tabLst>
                <a:tab pos="1943100" algn="l"/>
              </a:tabLst>
              <a:defRPr/>
            </a:pPr>
            <a:r>
              <a:rPr lang="en-US" dirty="0"/>
              <a:t>Let 	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  = 2</a:t>
            </a:r>
            <a:r>
              <a:rPr lang="en-US" i="1" baseline="30000" dirty="0"/>
              <a:t>w</a:t>
            </a:r>
            <a:r>
              <a:rPr lang="en-US" dirty="0"/>
              <a:t> – </a:t>
            </a:r>
            <a:r>
              <a:rPr lang="en-US" i="1" dirty="0"/>
              <a:t>u</a:t>
            </a:r>
            <a:br>
              <a:rPr lang="en-US" dirty="0"/>
            </a:b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))  =  0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63575"/>
            <a:ext cx="8237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Mathematical Properties of TAdd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04963"/>
            <a:ext cx="8307387" cy="3348037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Isomorphic Group to </a:t>
            </a:r>
            <a:r>
              <a:rPr lang="en-US" dirty="0" err="1"/>
              <a:t>unsigneds</a:t>
            </a:r>
            <a:r>
              <a:rPr lang="en-US" dirty="0"/>
              <a:t> with </a:t>
            </a:r>
            <a:r>
              <a:rPr lang="en-US" dirty="0" err="1"/>
              <a:t>UAdd</a:t>
            </a:r>
            <a:endParaRPr lang="en-US" dirty="0"/>
          </a:p>
          <a:p>
            <a:pPr lvl="1" eaLnBrk="1" hangingPunct="1">
              <a:defRPr/>
            </a:pPr>
            <a:r>
              <a:rPr lang="en-US" b="0" dirty="0" err="1"/>
              <a:t>TAdd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 =  U2T(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(T2U(</a:t>
            </a:r>
            <a:r>
              <a:rPr lang="en-US" b="0" i="1" dirty="0"/>
              <a:t>u</a:t>
            </a:r>
            <a:r>
              <a:rPr lang="en-US" b="0" dirty="0"/>
              <a:t> ), T2U(</a:t>
            </a:r>
            <a:r>
              <a:rPr lang="en-US" b="0" i="1" dirty="0"/>
              <a:t>v</a:t>
            </a:r>
            <a:r>
              <a:rPr lang="en-US" b="0" dirty="0"/>
              <a:t>)))</a:t>
            </a:r>
          </a:p>
          <a:p>
            <a:pPr lvl="2" eaLnBrk="1" hangingPunct="1">
              <a:defRPr/>
            </a:pPr>
            <a:r>
              <a:rPr lang="en-US" dirty="0"/>
              <a:t>Since both have identical bit patterns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Two’s Complement Under </a:t>
            </a:r>
            <a:r>
              <a:rPr lang="en-US" dirty="0" err="1"/>
              <a:t>TAdd</a:t>
            </a:r>
            <a:r>
              <a:rPr lang="en-US" dirty="0"/>
              <a:t> Forms a Group</a:t>
            </a:r>
          </a:p>
          <a:p>
            <a:pPr lvl="1" eaLnBrk="1" hangingPunct="1">
              <a:defRPr/>
            </a:pPr>
            <a:r>
              <a:rPr lang="en-US" dirty="0"/>
              <a:t>Closed, Commutative, Associative, 0 is additive identity</a:t>
            </a:r>
          </a:p>
          <a:p>
            <a:pPr lvl="1" eaLnBrk="1" hangingPunct="1">
              <a:defRPr/>
            </a:pPr>
            <a:r>
              <a:rPr lang="en-US" dirty="0"/>
              <a:t>Every element has additive inverse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641600" y="4572000"/>
          <a:ext cx="360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6" name="Equation" r:id="rId4" imgW="3606800" imgH="622300" progId="Equation.3">
                  <p:embed/>
                </p:oleObj>
              </mc:Choice>
              <mc:Fallback>
                <p:oleObj name="Equation" r:id="rId4" imgW="3606800" imgH="622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572000"/>
                        <a:ext cx="3606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Characterizing TAdd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graphicFrame>
        <p:nvGraphicFramePr>
          <p:cNvPr id="11266" name="Object 40"/>
          <p:cNvGraphicFramePr>
            <a:graphicFrameLocks/>
          </p:cNvGraphicFramePr>
          <p:nvPr/>
        </p:nvGraphicFramePr>
        <p:xfrm>
          <a:off x="1866900" y="4953000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5" name="Equation" r:id="rId4" imgW="6096000" imgH="4064000" progId="Equation.3">
                  <p:embed/>
                </p:oleObj>
              </mc:Choice>
              <mc:Fallback>
                <p:oleObj name="Equation" r:id="rId4" imgW="6096000" imgH="4064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866900" y="4953000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6286500" y="4951413"/>
            <a:ext cx="9492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NegOver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6362700" y="5713413"/>
            <a:ext cx="91749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PosOver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314824" y="1444625"/>
            <a:ext cx="3609976" cy="2670175"/>
            <a:chOff x="-105" y="2016"/>
            <a:chExt cx="2274" cy="1682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969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Negative Overflow</a:t>
              </a: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92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Positive Overflow</a:t>
              </a: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35302" y="4953000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8970" y="5619690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6203062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Claim: Following Holds for 2’s Complement</a:t>
            </a:r>
          </a:p>
          <a:p>
            <a:pPr lvl="1" eaLnBrk="1" hangingPunct="1">
              <a:buFont typeface="Wingdings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Complement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Observation: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Complete Proof?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3537" y="28194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05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Complement &amp; Increment Examples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6" name="Document" r:id="rId4" imgW="6184900" imgH="2108200" progId="Word.Document.8">
                  <p:embed/>
                </p:oleObj>
              </mc:Choice>
              <mc:Fallback>
                <p:oleObj name="Document" r:id="rId4" imgW="6184900" imgH="2108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7" name="Document" r:id="rId6" imgW="6083300" imgH="1371600" progId="Word.Document.8">
                  <p:embed/>
                </p:oleObj>
              </mc:Choice>
              <mc:Fallback>
                <p:oleObj name="Document" r:id="rId6" imgW="6083300" imgH="1371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16628359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Code Security Example #2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0950"/>
            <a:ext cx="8307388" cy="1644650"/>
          </a:xfrm>
        </p:spPr>
        <p:txBody>
          <a:bodyPr/>
          <a:lstStyle/>
          <a:p>
            <a:r>
              <a:rPr lang="en-US" dirty="0"/>
              <a:t>SUN XDR library</a:t>
            </a:r>
          </a:p>
          <a:p>
            <a:pPr lvl="1"/>
            <a:r>
              <a:rPr lang="en-US" dirty="0"/>
              <a:t>Widely used library for transferring data between machines</a:t>
            </a:r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381000" y="2362200"/>
            <a:ext cx="8452634" cy="33598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void* copy_elements(void *ele_src[], int ele_cnt, size_t ele_size);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466850" y="2968064"/>
            <a:ext cx="6762750" cy="1714500"/>
            <a:chOff x="1308" y="1224"/>
            <a:chExt cx="4260" cy="1080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2400" y="1296"/>
              <a:ext cx="384" cy="52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3168" y="1488"/>
              <a:ext cx="384" cy="52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Rectangle 7"/>
            <p:cNvSpPr>
              <a:spLocks noChangeArrowheads="1"/>
            </p:cNvSpPr>
            <p:nvPr/>
          </p:nvSpPr>
          <p:spPr bwMode="auto">
            <a:xfrm>
              <a:off x="4032" y="1296"/>
              <a:ext cx="384" cy="5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Rectangle 8"/>
            <p:cNvSpPr>
              <a:spLocks noChangeArrowheads="1"/>
            </p:cNvSpPr>
            <p:nvPr/>
          </p:nvSpPr>
          <p:spPr bwMode="auto">
            <a:xfrm>
              <a:off x="5184" y="1728"/>
              <a:ext cx="384" cy="52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392" y="1584"/>
              <a:ext cx="384" cy="720"/>
              <a:chOff x="288" y="2352"/>
              <a:chExt cx="384" cy="720"/>
            </a:xfrm>
          </p:grpSpPr>
          <p:sp>
            <p:nvSpPr>
              <p:cNvPr id="37925" name="Oval 11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288" y="2496"/>
                <a:ext cx="384" cy="192"/>
                <a:chOff x="288" y="2304"/>
                <a:chExt cx="384" cy="192"/>
              </a:xfrm>
            </p:grpSpPr>
            <p:sp>
              <p:nvSpPr>
                <p:cNvPr id="379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3" name="Oval 15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88" y="2688"/>
                <a:ext cx="384" cy="192"/>
                <a:chOff x="288" y="2304"/>
                <a:chExt cx="384" cy="192"/>
              </a:xfrm>
            </p:grpSpPr>
            <p:sp>
              <p:nvSpPr>
                <p:cNvPr id="3792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1" name="Oval 18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288" y="2880"/>
                <a:ext cx="384" cy="192"/>
                <a:chOff x="288" y="2304"/>
                <a:chExt cx="384" cy="192"/>
              </a:xfrm>
            </p:grpSpPr>
            <p:sp>
              <p:nvSpPr>
                <p:cNvPr id="379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19" name="Oval 21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1308" y="1224"/>
              <a:ext cx="66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ele_src</a:t>
              </a:r>
            </a:p>
          </p:txBody>
        </p:sp>
        <p:sp>
          <p:nvSpPr>
            <p:cNvPr id="37910" name="Freeform 24"/>
            <p:cNvSpPr>
              <a:spLocks/>
            </p:cNvSpPr>
            <p:nvPr/>
          </p:nvSpPr>
          <p:spPr bwMode="auto">
            <a:xfrm>
              <a:off x="1584" y="1776"/>
              <a:ext cx="3600" cy="488"/>
            </a:xfrm>
            <a:custGeom>
              <a:avLst/>
              <a:gdLst>
                <a:gd name="T0" fmla="*/ 0 w 3600"/>
                <a:gd name="T1" fmla="*/ 432 h 488"/>
                <a:gd name="T2" fmla="*/ 2736 w 3600"/>
                <a:gd name="T3" fmla="*/ 432 h 488"/>
                <a:gd name="T4" fmla="*/ 3408 w 3600"/>
                <a:gd name="T5" fmla="*/ 96 h 488"/>
                <a:gd name="T6" fmla="*/ 3600 w 3600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488"/>
                <a:gd name="T14" fmla="*/ 3600 w 3600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488">
                  <a:moveTo>
                    <a:pt x="0" y="432"/>
                  </a:moveTo>
                  <a:cubicBezTo>
                    <a:pt x="1084" y="460"/>
                    <a:pt x="2168" y="488"/>
                    <a:pt x="2736" y="432"/>
                  </a:cubicBezTo>
                  <a:cubicBezTo>
                    <a:pt x="3304" y="376"/>
                    <a:pt x="3264" y="168"/>
                    <a:pt x="3408" y="96"/>
                  </a:cubicBezTo>
                  <a:cubicBezTo>
                    <a:pt x="3552" y="24"/>
                    <a:pt x="3576" y="12"/>
                    <a:pt x="36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25"/>
            <p:cNvSpPr>
              <a:spLocks/>
            </p:cNvSpPr>
            <p:nvPr/>
          </p:nvSpPr>
          <p:spPr bwMode="auto">
            <a:xfrm>
              <a:off x="1584" y="1294"/>
              <a:ext cx="2448" cy="932"/>
            </a:xfrm>
            <a:custGeom>
              <a:avLst/>
              <a:gdLst>
                <a:gd name="T0" fmla="*/ 0 w 2448"/>
                <a:gd name="T1" fmla="*/ 722 h 932"/>
                <a:gd name="T2" fmla="*/ 930 w 2448"/>
                <a:gd name="T3" fmla="*/ 812 h 932"/>
                <a:gd name="T4" fmla="*/ 2064 w 2448"/>
                <a:gd name="T5" fmla="*/ 818 h 932"/>
                <a:gd name="T6" fmla="*/ 2148 w 2448"/>
                <a:gd name="T7" fmla="*/ 128 h 932"/>
                <a:gd name="T8" fmla="*/ 2448 w 2448"/>
                <a:gd name="T9" fmla="*/ 5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932"/>
                <a:gd name="T17" fmla="*/ 2448 w 2448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932">
                  <a:moveTo>
                    <a:pt x="0" y="722"/>
                  </a:moveTo>
                  <a:cubicBezTo>
                    <a:pt x="155" y="737"/>
                    <a:pt x="586" y="796"/>
                    <a:pt x="930" y="812"/>
                  </a:cubicBezTo>
                  <a:cubicBezTo>
                    <a:pt x="1274" y="828"/>
                    <a:pt x="1861" y="932"/>
                    <a:pt x="2064" y="818"/>
                  </a:cubicBezTo>
                  <a:cubicBezTo>
                    <a:pt x="2267" y="704"/>
                    <a:pt x="2084" y="256"/>
                    <a:pt x="2148" y="128"/>
                  </a:cubicBezTo>
                  <a:cubicBezTo>
                    <a:pt x="2212" y="0"/>
                    <a:pt x="2386" y="66"/>
                    <a:pt x="2448" y="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2" name="Freeform 26"/>
            <p:cNvSpPr>
              <a:spLocks/>
            </p:cNvSpPr>
            <p:nvPr/>
          </p:nvSpPr>
          <p:spPr bwMode="auto">
            <a:xfrm>
              <a:off x="1584" y="1505"/>
              <a:ext cx="1584" cy="416"/>
            </a:xfrm>
            <a:custGeom>
              <a:avLst/>
              <a:gdLst>
                <a:gd name="T0" fmla="*/ 0 w 1584"/>
                <a:gd name="T1" fmla="*/ 319 h 416"/>
                <a:gd name="T2" fmla="*/ 960 w 1584"/>
                <a:gd name="T3" fmla="*/ 415 h 416"/>
                <a:gd name="T4" fmla="*/ 1296 w 1584"/>
                <a:gd name="T5" fmla="*/ 325 h 416"/>
                <a:gd name="T6" fmla="*/ 1422 w 1584"/>
                <a:gd name="T7" fmla="*/ 49 h 416"/>
                <a:gd name="T8" fmla="*/ 1584 w 1584"/>
                <a:gd name="T9" fmla="*/ 31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416"/>
                <a:gd name="T17" fmla="*/ 1584 w 158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416">
                  <a:moveTo>
                    <a:pt x="0" y="319"/>
                  </a:moveTo>
                  <a:cubicBezTo>
                    <a:pt x="364" y="367"/>
                    <a:pt x="744" y="414"/>
                    <a:pt x="960" y="415"/>
                  </a:cubicBezTo>
                  <a:cubicBezTo>
                    <a:pt x="1176" y="416"/>
                    <a:pt x="1219" y="386"/>
                    <a:pt x="1296" y="325"/>
                  </a:cubicBezTo>
                  <a:cubicBezTo>
                    <a:pt x="1373" y="264"/>
                    <a:pt x="1374" y="98"/>
                    <a:pt x="1422" y="49"/>
                  </a:cubicBezTo>
                  <a:cubicBezTo>
                    <a:pt x="1470" y="0"/>
                    <a:pt x="1550" y="35"/>
                    <a:pt x="1584" y="3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3" name="Freeform 27"/>
            <p:cNvSpPr>
              <a:spLocks/>
            </p:cNvSpPr>
            <p:nvPr/>
          </p:nvSpPr>
          <p:spPr bwMode="auto">
            <a:xfrm>
              <a:off x="1584" y="1384"/>
              <a:ext cx="816" cy="304"/>
            </a:xfrm>
            <a:custGeom>
              <a:avLst/>
              <a:gdLst>
                <a:gd name="T0" fmla="*/ 0 w 816"/>
                <a:gd name="T1" fmla="*/ 248 h 304"/>
                <a:gd name="T2" fmla="*/ 342 w 816"/>
                <a:gd name="T3" fmla="*/ 272 h 304"/>
                <a:gd name="T4" fmla="*/ 576 w 816"/>
                <a:gd name="T5" fmla="*/ 56 h 304"/>
                <a:gd name="T6" fmla="*/ 816 w 816"/>
                <a:gd name="T7" fmla="*/ 8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304"/>
                <a:gd name="T14" fmla="*/ 816 w 816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304">
                  <a:moveTo>
                    <a:pt x="0" y="248"/>
                  </a:moveTo>
                  <a:cubicBezTo>
                    <a:pt x="57" y="252"/>
                    <a:pt x="246" y="304"/>
                    <a:pt x="342" y="272"/>
                  </a:cubicBezTo>
                  <a:cubicBezTo>
                    <a:pt x="438" y="240"/>
                    <a:pt x="497" y="100"/>
                    <a:pt x="576" y="56"/>
                  </a:cubicBezTo>
                  <a:cubicBezTo>
                    <a:pt x="655" y="12"/>
                    <a:pt x="736" y="0"/>
                    <a:pt x="816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371600" y="5065717"/>
            <a:ext cx="2590800" cy="1335088"/>
            <a:chOff x="864" y="3191"/>
            <a:chExt cx="1632" cy="841"/>
          </a:xfrm>
        </p:grpSpPr>
        <p:sp>
          <p:nvSpPr>
            <p:cNvPr id="37902" name="Rectangle 34"/>
            <p:cNvSpPr>
              <a:spLocks noChangeArrowheads="1"/>
            </p:cNvSpPr>
            <p:nvPr/>
          </p:nvSpPr>
          <p:spPr bwMode="auto">
            <a:xfrm>
              <a:off x="960" y="3504"/>
              <a:ext cx="1536" cy="528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3" name="Text Box 42"/>
            <p:cNvSpPr txBox="1">
              <a:spLocks noChangeArrowheads="1"/>
            </p:cNvSpPr>
            <p:nvPr/>
          </p:nvSpPr>
          <p:spPr bwMode="auto">
            <a:xfrm>
              <a:off x="864" y="3191"/>
              <a:ext cx="1432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1600" dirty="0" err="1">
                  <a:latin typeface="Calibri" pitchFamily="34" charset="0"/>
                </a:rPr>
                <a:t>malloc</a:t>
              </a:r>
              <a:r>
                <a:rPr lang="en-US" sz="1600" dirty="0">
                  <a:latin typeface="Calibri" pitchFamily="34" charset="0"/>
                </a:rPr>
                <a:t>(</a:t>
              </a:r>
              <a:r>
                <a:rPr lang="en-US" sz="1600" dirty="0" err="1">
                  <a:latin typeface="Calibri" pitchFamily="34" charset="0"/>
                </a:rPr>
                <a:t>ele_cnt</a:t>
              </a:r>
              <a:r>
                <a:rPr lang="en-US" sz="1600" dirty="0">
                  <a:latin typeface="Calibri" pitchFamily="34" charset="0"/>
                </a:rPr>
                <a:t> * </a:t>
              </a:r>
              <a:r>
                <a:rPr lang="en-US" sz="1600" dirty="0" err="1">
                  <a:latin typeface="Calibri" pitchFamily="34" charset="0"/>
                </a:rPr>
                <a:t>ele_size</a:t>
              </a:r>
              <a:r>
                <a:rPr lang="en-US" sz="1600" dirty="0">
                  <a:latin typeface="Calibri" pitchFamily="34" charset="0"/>
                </a:rPr>
                <a:t>)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524000" y="5562600"/>
            <a:ext cx="2438400" cy="838200"/>
            <a:chOff x="2976" y="3504"/>
            <a:chExt cx="1536" cy="528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2976" y="3504"/>
              <a:ext cx="1536" cy="528"/>
              <a:chOff x="960" y="3504"/>
              <a:chExt cx="1536" cy="528"/>
            </a:xfrm>
          </p:grpSpPr>
          <p:sp>
            <p:nvSpPr>
              <p:cNvPr id="37898" name="Rectangle 36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384" cy="5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9" name="Rectangle 37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52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0" name="Rectangle 38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384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1" name="Rectangle 39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384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897" name="Rectangle 40"/>
            <p:cNvSpPr>
              <a:spLocks noChangeArrowheads="1"/>
            </p:cNvSpPr>
            <p:nvPr/>
          </p:nvSpPr>
          <p:spPr bwMode="auto">
            <a:xfrm>
              <a:off x="2976" y="3504"/>
              <a:ext cx="1536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600200" y="3460189"/>
            <a:ext cx="609600" cy="3048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97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XDR Code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381000" y="1400175"/>
            <a:ext cx="8531225" cy="4772025"/>
          </a:xfrm>
          <a:prstGeom prst="rect">
            <a:avLst/>
          </a:prstGeo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void*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copy_elements(void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/*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Allocate buffer for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objects, each of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bytes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and copy from locations designated by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*result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malloc(ele_cnt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(result == NULL)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failed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*next =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/* Copy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 destination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memcpy(next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ele_src[i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Move pointer to next memory region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next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9687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XDR Vulnerability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89150"/>
            <a:ext cx="8307387" cy="4540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What if: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itchFamily="49" charset="0"/>
              </a:rPr>
              <a:t>ele_cnt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	= 2</a:t>
            </a:r>
            <a:r>
              <a:rPr lang="en-US" baseline="30000" dirty="0"/>
              <a:t>20</a:t>
            </a:r>
            <a:r>
              <a:rPr lang="en-US" dirty="0"/>
              <a:t> + 1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itchFamily="49" charset="0"/>
              </a:rPr>
              <a:t>ele_size</a:t>
            </a:r>
            <a:r>
              <a:rPr lang="en-US" dirty="0"/>
              <a:t> 	= 4096 		= 2</a:t>
            </a:r>
            <a:r>
              <a:rPr lang="en-US" baseline="30000" dirty="0"/>
              <a:t>12</a:t>
            </a:r>
          </a:p>
          <a:p>
            <a:pPr lvl="1" eaLnBrk="1" hangingPunct="1">
              <a:defRPr/>
            </a:pPr>
            <a:r>
              <a:rPr lang="en-US" dirty="0"/>
              <a:t>Allocation	= ??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How can I make this function secure?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1000" y="1367135"/>
            <a:ext cx="337150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2400" dirty="0" err="1">
                <a:latin typeface="Calibri" pitchFamily="34" charset="0"/>
              </a:rPr>
              <a:t>malloc</a:t>
            </a:r>
            <a:r>
              <a:rPr lang="en-US" sz="2400" dirty="0">
                <a:latin typeface="Calibri" pitchFamily="34" charset="0"/>
              </a:rPr>
              <a:t>(</a:t>
            </a:r>
            <a:r>
              <a:rPr lang="en-US" sz="2400" dirty="0" err="1">
                <a:latin typeface="Calibri" pitchFamily="34" charset="0"/>
              </a:rPr>
              <a:t>ele_cnt</a:t>
            </a:r>
            <a:r>
              <a:rPr lang="en-US" sz="2400" dirty="0">
                <a:latin typeface="Calibri" pitchFamily="34" charset="0"/>
              </a:rPr>
              <a:t> * </a:t>
            </a:r>
            <a:r>
              <a:rPr lang="en-US" sz="2400" dirty="0" err="1">
                <a:latin typeface="Calibri" pitchFamily="34" charset="0"/>
              </a:rPr>
              <a:t>ele_size</a:t>
            </a:r>
            <a:r>
              <a:rPr lang="en-US" sz="24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56830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3733800"/>
            <a:ext cx="4495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leaq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(%rax,%rax,2),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salq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$2,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2" y="457200"/>
            <a:ext cx="7170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Compiled Multiplication Code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307387" cy="1187450"/>
          </a:xfrm>
        </p:spPr>
        <p:txBody>
          <a:bodyPr/>
          <a:lstStyle/>
          <a:p>
            <a:r>
              <a:rPr lang="en-US" dirty="0"/>
              <a:t>C compiler automatically generates shift/add code when multiplying by constant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2895600" cy="1200329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long mul12(long x)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return x*12;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486400" y="3733800"/>
            <a:ext cx="25146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t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x+x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*2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t &lt;&lt; 2;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814388" y="1179513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42938" y="3254375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897563" y="3254375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3897868"/>
            <a:ext cx="4495800" cy="369332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shrq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69912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Compiled Unsigned Division Code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953000"/>
            <a:ext cx="8307387" cy="1187450"/>
          </a:xfrm>
        </p:spPr>
        <p:txBody>
          <a:bodyPr/>
          <a:lstStyle/>
          <a:p>
            <a:pPr>
              <a:defRPr/>
            </a:pPr>
            <a:r>
              <a:rPr lang="en-US" dirty="0"/>
              <a:t>Uses logical shift for unsigned</a:t>
            </a:r>
          </a:p>
          <a:p>
            <a:pPr eaLnBrk="1" hangingPunct="1">
              <a:defRPr/>
            </a:pPr>
            <a:r>
              <a:rPr lang="en-US" dirty="0"/>
              <a:t>For Java Users </a:t>
            </a:r>
          </a:p>
          <a:p>
            <a:pPr lvl="1" eaLnBrk="1" hangingPunct="1">
              <a:defRPr/>
            </a:pPr>
            <a:r>
              <a:rPr lang="en-US" dirty="0"/>
              <a:t>Logical shift written as </a:t>
            </a:r>
            <a:r>
              <a:rPr lang="en-US" dirty="0">
                <a:latin typeface="Courier New" pitchFamily="49" charset="0"/>
              </a:rPr>
              <a:t>&gt;&gt;&gt;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3400" y="1764268"/>
            <a:ext cx="4572000" cy="1477328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unsigned long udiv8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(unsigned long x)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86400" y="3886200"/>
            <a:ext cx="3352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Logical shift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57200" y="1343581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57200" y="3497758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410200" y="350520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Developed by George Boole in 19th Century</a:t>
            </a:r>
          </a:p>
          <a:p>
            <a:pPr marL="552450" lvl="1" eaLnBrk="1" hangingPunct="1"/>
            <a:r>
              <a:rPr lang="en-US" dirty="0"/>
              <a:t>Algebraic representation of logic</a:t>
            </a:r>
          </a:p>
          <a:p>
            <a:pPr marL="838200" lvl="2" eaLnBrk="1" hangingPunct="1"/>
            <a:r>
              <a:rPr lang="en-US" dirty="0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584200" y="3429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419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762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584200" y="5461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762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568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A^B = 1 when either A=1 or B=1, but not both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x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arithmetic shift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Rounds wrong direction when </a:t>
            </a:r>
            <a:r>
              <a:rPr lang="en-US" b="1" dirty="0">
                <a:latin typeface="Courier New" pitchFamily="49" charset="0"/>
              </a:rPr>
              <a:t>u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5" name="Document" r:id="rId4" imgW="7848600" imgH="1651000" progId="Word.Document.8">
                  <p:embed/>
                </p:oleObj>
              </mc:Choice>
              <mc:Fallback>
                <p:oleObj name="Document" r:id="rId4" imgW="7848600" imgH="1651000" progId="Word.Document.8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Correct Power-of-2 Divide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Negative Number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Want  </a:t>
            </a:r>
            <a:r>
              <a:rPr lang="en-US" b="1" dirty="0">
                <a:sym typeface="Symbol" pitchFamily="18" charset="2"/>
              </a:rPr>
              <a:t>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   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/>
              <a:t>Round Toward 0)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Compute as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(x+</a:t>
            </a:r>
            <a:r>
              <a:rPr lang="en-US" b="1" dirty="0"/>
              <a:t>2</a:t>
            </a:r>
            <a:r>
              <a:rPr lang="en-US" b="1" i="1" baseline="30000" dirty="0"/>
              <a:t>k</a:t>
            </a:r>
            <a:r>
              <a:rPr lang="en-US" b="1" dirty="0">
                <a:latin typeface="Courier New" pitchFamily="49" charset="0"/>
              </a:rPr>
              <a:t>-1)/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In C: </a:t>
            </a:r>
            <a:r>
              <a:rPr lang="en-US" b="1" dirty="0">
                <a:latin typeface="Courier New" pitchFamily="49" charset="0"/>
              </a:rPr>
              <a:t>(x + (1&lt;&lt;k)-1) &gt;&gt; k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Biases dividend toward 0</a:t>
            </a:r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dirty="0">
                <a:effectLst/>
              </a:rPr>
              <a:t>Case 1: No rounding</a:t>
            </a:r>
            <a:endParaRPr lang="en-US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381317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4864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81800" y="5486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has no effect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81000" y="3451225"/>
            <a:ext cx="4495800" cy="2308324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testq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L4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L3: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L4: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$7,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L3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Compiled Signed Division Code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76800" y="4984750"/>
            <a:ext cx="4267200" cy="1187450"/>
          </a:xfrm>
        </p:spPr>
        <p:txBody>
          <a:bodyPr/>
          <a:lstStyle/>
          <a:p>
            <a:pPr>
              <a:defRPr/>
            </a:pPr>
            <a:r>
              <a:rPr lang="en-US" dirty="0"/>
              <a:t>Uses arithmetic shift for </a:t>
            </a:r>
            <a:r>
              <a:rPr lang="en-US" dirty="0" err="1"/>
              <a:t>int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For Java Users </a:t>
            </a:r>
          </a:p>
          <a:p>
            <a:pPr lvl="1" eaLnBrk="1" hangingPunct="1">
              <a:defRPr/>
            </a:pPr>
            <a:r>
              <a:rPr lang="en-US" dirty="0" err="1"/>
              <a:t>Arith</a:t>
            </a:r>
            <a:r>
              <a:rPr lang="en-US" dirty="0"/>
              <a:t>. shift written as </a:t>
            </a:r>
            <a:r>
              <a:rPr lang="en-US" dirty="0">
                <a:latin typeface="Courier New" pitchFamily="49" charset="0"/>
              </a:rPr>
              <a:t>&gt;&gt;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3886200" cy="120032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long idiv8(long x)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486400" y="3451225"/>
            <a:ext cx="3352800" cy="120032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if x &lt; 0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x += 7;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Arithmetic shift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04800" y="1219200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04800" y="3048000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410200" y="302889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Unsigned </a:t>
            </a:r>
            <a:r>
              <a:rPr lang="en-US" dirty="0" err="1"/>
              <a:t>ints</a:t>
            </a:r>
            <a:r>
              <a:rPr lang="en-US" dirty="0"/>
              <a:t>, 2’s complement </a:t>
            </a:r>
            <a:r>
              <a:rPr lang="en-US" dirty="0" err="1"/>
              <a:t>ints</a:t>
            </a:r>
            <a:r>
              <a:rPr lang="en-US" dirty="0"/>
              <a:t> are isomorphic rings: isomorphism = casting</a:t>
            </a:r>
          </a:p>
          <a:p>
            <a:endParaRPr lang="en-US" dirty="0"/>
          </a:p>
          <a:p>
            <a:r>
              <a:rPr lang="en-US" dirty="0"/>
              <a:t>Left shift</a:t>
            </a:r>
          </a:p>
          <a:p>
            <a:pPr lvl="1"/>
            <a:r>
              <a:rPr lang="en-US" dirty="0"/>
              <a:t>Unsigned/signed: multiplication by 2</a:t>
            </a:r>
            <a:r>
              <a:rPr lang="en-US" baseline="30000" dirty="0"/>
              <a:t>k</a:t>
            </a:r>
          </a:p>
          <a:p>
            <a:pPr lvl="1"/>
            <a:r>
              <a:rPr lang="en-US" dirty="0"/>
              <a:t>Always logical shift</a:t>
            </a:r>
          </a:p>
          <a:p>
            <a:pPr lvl="1"/>
            <a:endParaRPr lang="en-US" dirty="0"/>
          </a:p>
          <a:p>
            <a:r>
              <a:rPr lang="en-US" dirty="0"/>
              <a:t>Right shift</a:t>
            </a:r>
          </a:p>
          <a:p>
            <a:pPr lvl="1"/>
            <a:r>
              <a:rPr lang="en-US" dirty="0"/>
              <a:t>Unsigned: logical shift, div (division + round to zero) by 2</a:t>
            </a:r>
            <a:r>
              <a:rPr lang="en-US" baseline="30000" dirty="0"/>
              <a:t>k</a:t>
            </a:r>
          </a:p>
          <a:p>
            <a:pPr lvl="1"/>
            <a:r>
              <a:rPr lang="en-US" dirty="0"/>
              <a:t>Signed: arithmetic shift</a:t>
            </a:r>
          </a:p>
          <a:p>
            <a:pPr lvl="2"/>
            <a:r>
              <a:rPr lang="en-US" dirty="0"/>
              <a:t>Positive numbers: div (division + round to zero) by 2</a:t>
            </a:r>
            <a:r>
              <a:rPr lang="en-US" baseline="30000" dirty="0"/>
              <a:t>k</a:t>
            </a:r>
          </a:p>
          <a:p>
            <a:pPr lvl="2"/>
            <a:r>
              <a:rPr lang="en-US" dirty="0"/>
              <a:t>Negative numbers: div (division + round away from zero) by 2</a:t>
            </a:r>
            <a:r>
              <a:rPr lang="en-US" baseline="30000" dirty="0"/>
              <a:t>k</a:t>
            </a:r>
            <a:br>
              <a:rPr lang="en-US" baseline="30000" dirty="0"/>
            </a:br>
            <a:r>
              <a:rPr lang="en-US" dirty="0"/>
              <a:t>Use biasing to 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587375"/>
            <a:ext cx="839311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Properties of Unsigned Arithmetic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Unsigned Multiplication with Addition Forms Commutative Ring</a:t>
            </a:r>
          </a:p>
          <a:p>
            <a:pPr lvl="1" eaLnBrk="1" hangingPunct="1">
              <a:defRPr/>
            </a:pPr>
            <a:r>
              <a:rPr lang="en-US" dirty="0"/>
              <a:t>Addition is commutative group</a:t>
            </a:r>
          </a:p>
          <a:p>
            <a:pPr lvl="1" eaLnBrk="1" hangingPunct="1">
              <a:defRPr/>
            </a:pPr>
            <a:r>
              <a:rPr lang="en-US" dirty="0"/>
              <a:t>Closed under multiplication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/>
              <a:t>0  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 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 2</a:t>
            </a:r>
            <a:r>
              <a:rPr lang="en-US" i="1" baseline="30000" dirty="0"/>
              <a:t>w</a:t>
            </a:r>
            <a:r>
              <a:rPr lang="en-US" dirty="0"/>
              <a:t> –1</a:t>
            </a:r>
          </a:p>
          <a:p>
            <a:pPr lvl="1" eaLnBrk="1" hangingPunct="1">
              <a:defRPr/>
            </a:pPr>
            <a:r>
              <a:rPr lang="en-US" dirty="0"/>
              <a:t>Multiplication Commutative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=  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 , </a:t>
            </a:r>
            <a:r>
              <a:rPr lang="en-US" i="1" dirty="0"/>
              <a:t>u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Multiplication is Associative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1 is multiplicative identity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1)  =  </a:t>
            </a:r>
            <a:r>
              <a:rPr lang="en-US" i="1" dirty="0"/>
              <a:t>u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Multiplication distributes over </a:t>
            </a:r>
            <a:r>
              <a:rPr lang="en-US" dirty="0" err="1"/>
              <a:t>addtion</a:t>
            </a:r>
            <a:endParaRPr lang="en-US" dirty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))</a:t>
            </a: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7550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Properties of Two’s Comp. Arithmetic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Isomorphic Algebras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Unsigned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Truncating to 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Two’s complement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Truncating to 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Both Form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Isomorphic to ring of integers mod </a:t>
            </a:r>
            <a:r>
              <a:rPr lang="en-US" b="0" dirty="0"/>
              <a:t>2</a:t>
            </a:r>
            <a:r>
              <a:rPr lang="en-US" b="0" i="1" baseline="30000" dirty="0"/>
              <a:t>w</a:t>
            </a:r>
            <a:endParaRPr lang="en-US" dirty="0"/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Comparison to (Mathematical) Integer Arithmetic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Both are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Integers obey ordering properties, e.g.,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/>
              <a:t>u</a:t>
            </a:r>
            <a:r>
              <a:rPr lang="en-US" dirty="0"/>
              <a:t> &gt; 0	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	</a:t>
            </a:r>
            <a:r>
              <a:rPr lang="en-US" i="1" dirty="0"/>
              <a:t>u</a:t>
            </a:r>
            <a:r>
              <a:rPr lang="en-US" dirty="0"/>
              <a:t> + </a:t>
            </a:r>
            <a:r>
              <a:rPr lang="en-US" i="1" dirty="0"/>
              <a:t>v</a:t>
            </a:r>
            <a:r>
              <a:rPr lang="en-US" dirty="0"/>
              <a:t> &gt; </a:t>
            </a:r>
            <a:r>
              <a:rPr lang="en-US" i="1" dirty="0"/>
              <a:t>v</a:t>
            </a:r>
            <a:endParaRPr lang="en-US" dirty="0"/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/>
              <a:t>u</a:t>
            </a:r>
            <a:r>
              <a:rPr lang="en-US" dirty="0"/>
              <a:t> &gt; 0, </a:t>
            </a:r>
            <a:r>
              <a:rPr lang="en-US" i="1" dirty="0"/>
              <a:t>v</a:t>
            </a:r>
            <a:r>
              <a:rPr lang="en-US" dirty="0"/>
              <a:t> &gt; 0	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	</a:t>
            </a:r>
            <a:r>
              <a:rPr lang="en-US" i="1" dirty="0"/>
              <a:t>u</a:t>
            </a:r>
            <a:r>
              <a:rPr lang="en-US" dirty="0"/>
              <a:t> · </a:t>
            </a:r>
            <a:r>
              <a:rPr lang="en-US" i="1" dirty="0"/>
              <a:t>v</a:t>
            </a:r>
            <a:r>
              <a:rPr lang="en-US" dirty="0"/>
              <a:t> &gt; 0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These properties are not obeyed by two’s comp. arithmetic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err="1"/>
              <a:t>TMax</a:t>
            </a:r>
            <a:r>
              <a:rPr lang="en-US" b="0" dirty="0">
                <a:latin typeface="Courier New" pitchFamily="49" charset="0"/>
              </a:rPr>
              <a:t> + 1	==	</a:t>
            </a:r>
            <a:r>
              <a:rPr lang="en-US" i="1" dirty="0" err="1"/>
              <a:t>TMin</a:t>
            </a:r>
            <a:endParaRPr lang="en-US" b="0" dirty="0">
              <a:latin typeface="Courier New" pitchFamily="49" charset="0"/>
            </a:endParaRP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b="0" dirty="0">
                <a:latin typeface="Courier New" pitchFamily="49" charset="0"/>
              </a:rPr>
              <a:t>15213 * 30426	==	-10030	</a:t>
            </a:r>
            <a:r>
              <a:rPr lang="en-US" b="0" dirty="0"/>
              <a:t>(16-bit words)</a:t>
            </a:r>
            <a:endParaRPr lang="en-US" dirty="0"/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495300" y="3048000"/>
            <a:ext cx="8166100" cy="11938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lIns="50800" tIns="50800" rIns="45720" bIns="50800">
            <a:prstTxWarp prst="textNoShape">
              <a:avLst/>
            </a:prstTxWarp>
          </a:bodyPr>
          <a:lstStyle/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cmpl   $0x0,0x28(%ebx)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Reading Byte-Reversed Listings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5981700" algn="r"/>
              </a:tabLst>
            </a:pPr>
            <a:r>
              <a:rPr lang="en-US"/>
              <a:t>Disassembly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Text representation of binary machine code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Generated by program that reads the machine code</a:t>
            </a:r>
          </a:p>
          <a:p>
            <a:pPr eaLnBrk="1" hangingPunct="1">
              <a:tabLst>
                <a:tab pos="5981700" algn="r"/>
              </a:tabLst>
            </a:pPr>
            <a:r>
              <a:rPr lang="en-US"/>
              <a:t>Example Fragment</a:t>
            </a:r>
          </a:p>
          <a:p>
            <a:pPr eaLnBrk="1" hangingPunct="1">
              <a:spcBef>
                <a:spcPts val="11100"/>
              </a:spcBef>
              <a:tabLst>
                <a:tab pos="5981700" algn="r"/>
              </a:tabLst>
            </a:pPr>
            <a:r>
              <a:rPr lang="en-US"/>
              <a:t>Deciphering Numbers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Value: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Pad to 32 bits: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0x000012ab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Split into bytes: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 00 12 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Reverse: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ab 12 00 00</a:t>
            </a:r>
            <a:endParaRPr lang="en-US" sz="1800">
              <a:latin typeface="Monaco" charset="0"/>
              <a:sym typeface="Monaco" charset="0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867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3886200"/>
            <a:ext cx="1866900" cy="2286000"/>
            <a:chOff x="0" y="0"/>
            <a:chExt cx="1176" cy="1440"/>
          </a:xfrm>
        </p:grpSpPr>
        <p:sp>
          <p:nvSpPr>
            <p:cNvPr id="50185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Operate on Bit Vectors</a:t>
            </a:r>
          </a:p>
          <a:p>
            <a:pPr marL="552450" lvl="1" eaLnBrk="1" hangingPunct="1"/>
            <a:r>
              <a:rPr lang="en-US"/>
              <a:t>Operations applied bitwise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14211</TotalTime>
  <Words>4957</Words>
  <Application>Microsoft Office PowerPoint</Application>
  <PresentationFormat>全屏显示(4:3)</PresentationFormat>
  <Paragraphs>1738</Paragraphs>
  <Slides>87</Slides>
  <Notes>66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87</vt:i4>
      </vt:variant>
    </vt:vector>
  </HeadingPairs>
  <TitlesOfParts>
    <vt:vector size="116" baseType="lpstr">
      <vt:lpstr>Gill Sans</vt:lpstr>
      <vt:lpstr>Monaco</vt:lpstr>
      <vt:lpstr>ＭＳ ゴシック</vt:lpstr>
      <vt:lpstr>ＭＳ Ｐゴシック</vt:lpstr>
      <vt:lpstr>Zapf Dingbats</vt:lpstr>
      <vt:lpstr>ヒラギノ角ゴ ProN W3</vt:lpstr>
      <vt:lpstr>ヒラギノ角ゴ ProN W6</vt:lpstr>
      <vt:lpstr>宋体</vt:lpstr>
      <vt:lpstr>Arial</vt:lpstr>
      <vt:lpstr>Arial Narrow</vt:lpstr>
      <vt:lpstr>Arial Narrow Bold</vt:lpstr>
      <vt:lpstr>Calibri</vt:lpstr>
      <vt:lpstr>Calibri Bold</vt:lpstr>
      <vt:lpstr>Calibri Italic</vt:lpstr>
      <vt:lpstr>Courier New</vt:lpstr>
      <vt:lpstr>Courier New Bold</vt:lpstr>
      <vt:lpstr>Courier New Bold Italic</vt:lpstr>
      <vt:lpstr>Helvetica</vt:lpstr>
      <vt:lpstr>Symbol</vt:lpstr>
      <vt:lpstr>Times</vt:lpstr>
      <vt:lpstr>Times New Roman</vt:lpstr>
      <vt:lpstr>Wingdings</vt:lpstr>
      <vt:lpstr>Wingdings 2</vt:lpstr>
      <vt:lpstr>template2007</vt:lpstr>
      <vt:lpstr>Title and Content</vt:lpstr>
      <vt:lpstr>Title Only</vt:lpstr>
      <vt:lpstr>Equation</vt:lpstr>
      <vt:lpstr>Document</vt:lpstr>
      <vt:lpstr>Chart</vt:lpstr>
      <vt:lpstr>Bits, Bytes, and Integers  15-213: Introduction to Computer Systems 2nd and 3rd Lectures,  Sep. 3 and Sep. 8, 2015</vt:lpstr>
      <vt:lpstr>Today: Bits, Bytes, and Integers</vt:lpstr>
      <vt:lpstr>Everything is bits</vt:lpstr>
      <vt:lpstr>For example, can count in binary</vt:lpstr>
      <vt:lpstr>Encoding Byte Values</vt:lpstr>
      <vt:lpstr>Example Data Representations</vt:lpstr>
      <vt:lpstr>Today: Bits, Bytes, and Integers</vt:lpstr>
      <vt:lpstr>Boolean Algebra</vt:lpstr>
      <vt:lpstr>General Boolean Algebras</vt:lpstr>
      <vt:lpstr>Example: Representing &amp; Manipulating Sets</vt:lpstr>
      <vt:lpstr>Bit-Level Operations in C</vt:lpstr>
      <vt:lpstr>Contrast: Logic Operations in C</vt:lpstr>
      <vt:lpstr>Contrast: Logic Operations in C</vt:lpstr>
      <vt:lpstr>Shift Operations</vt:lpstr>
      <vt:lpstr>Today: Bits, Bytes, and Integers</vt:lpstr>
      <vt:lpstr>Encoding Integers</vt:lpstr>
      <vt:lpstr>Two-complement Encoding Example (Cont.)</vt:lpstr>
      <vt:lpstr>Numeric Ranges</vt:lpstr>
      <vt:lpstr>Values for Different Word Sizes</vt:lpstr>
      <vt:lpstr>Unsigned &amp; Signed Numeric Values</vt:lpstr>
      <vt:lpstr>Today: Bits, Bytes, and Integers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Summary Casting Signed ↔ Unsigned: Basic Rules</vt:lpstr>
      <vt:lpstr>Today: Bits, Bytes, and Integers</vt:lpstr>
      <vt:lpstr>Sign Extension</vt:lpstr>
      <vt:lpstr>Sign Extension Example</vt:lpstr>
      <vt:lpstr>Summary: Expanding, Truncating: Basic Rules</vt:lpstr>
      <vt:lpstr>Today: Bits, Bytes, and Integers</vt:lpstr>
      <vt:lpstr>Unsigned Addition</vt:lpstr>
      <vt:lpstr>Visualizing (Mathematical) Integer Addition</vt:lpstr>
      <vt:lpstr>Visualizing Unsigned Addition</vt:lpstr>
      <vt:lpstr>Two’s Complement Addition</vt:lpstr>
      <vt:lpstr>TAdd Overflow</vt:lpstr>
      <vt:lpstr>Visualizing 2’s Complement Addition</vt:lpstr>
      <vt:lpstr>Multiplication</vt:lpstr>
      <vt:lpstr>Unsigned Multiplication in C</vt:lpstr>
      <vt:lpstr>Signed Multiplication in C</vt:lpstr>
      <vt:lpstr>Power-of-2 Multiply with Shift</vt:lpstr>
      <vt:lpstr>Unsigned Power-of-2 Divide with Shift</vt:lpstr>
      <vt:lpstr>Today: Bits, Bytes, and Integers</vt:lpstr>
      <vt:lpstr>Arithmetic: Basic Rules</vt:lpstr>
      <vt:lpstr>Why Should I Use Unsigned?</vt:lpstr>
      <vt:lpstr>Counting Down with Unsigned</vt:lpstr>
      <vt:lpstr>Why Should I Use Unsigned? (cont.)</vt:lpstr>
      <vt:lpstr>Today: Bits, Bytes, and Integers</vt:lpstr>
      <vt:lpstr>Byte-Oriented Memory Organization</vt:lpstr>
      <vt:lpstr>Machine Words</vt:lpstr>
      <vt:lpstr>Word-Oriented Memory Organization</vt:lpstr>
      <vt:lpstr>Example Data Representations</vt:lpstr>
      <vt:lpstr>Byte Ordering</vt:lpstr>
      <vt:lpstr>Byte Ordering Example</vt:lpstr>
      <vt:lpstr>Representing Integers</vt:lpstr>
      <vt:lpstr>Examining Data Representations</vt:lpstr>
      <vt:lpstr>show_bytes Execution Example</vt:lpstr>
      <vt:lpstr>Representing Pointers</vt:lpstr>
      <vt:lpstr>Representing Strings</vt:lpstr>
      <vt:lpstr>Integer C Puzzles</vt:lpstr>
      <vt:lpstr>Bonus extras</vt:lpstr>
      <vt:lpstr>Application of Boolean Algebra</vt:lpstr>
      <vt:lpstr>Binary Number Property</vt:lpstr>
      <vt:lpstr>Code Security Example</vt:lpstr>
      <vt:lpstr>Typical Usage</vt:lpstr>
      <vt:lpstr>Malicious Usage</vt:lpstr>
      <vt:lpstr>Mathematical Properties</vt:lpstr>
      <vt:lpstr>Mathematical Properties of TAdd</vt:lpstr>
      <vt:lpstr>Characterizing TAdd</vt:lpstr>
      <vt:lpstr>Negation: Complement &amp; Increment</vt:lpstr>
      <vt:lpstr>Complement &amp; Increment Examples</vt:lpstr>
      <vt:lpstr>Code Security Example #2</vt:lpstr>
      <vt:lpstr>XDR Code</vt:lpstr>
      <vt:lpstr>XDR Vulnerability</vt:lpstr>
      <vt:lpstr>Compiled Multiplication Code</vt:lpstr>
      <vt:lpstr>Compiled Unsigned Division Code</vt:lpstr>
      <vt:lpstr>Signed Power-of-2 Divide with Shift</vt:lpstr>
      <vt:lpstr>Correct Power-of-2 Divide</vt:lpstr>
      <vt:lpstr>Correct Power-of-2 Divide (Cont.)</vt:lpstr>
      <vt:lpstr>Compiled Signed Division Code</vt:lpstr>
      <vt:lpstr>Arithmetic: Basic Rules</vt:lpstr>
      <vt:lpstr>Properties of Unsigned Arithmetic</vt:lpstr>
      <vt:lpstr>Properties of Two’s Comp. Arithmetic</vt:lpstr>
      <vt:lpstr>Reading Byte-Reversed Listings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lizhen</cp:lastModifiedBy>
  <cp:revision>118</cp:revision>
  <cp:lastPrinted>2014-08-28T06:23:39Z</cp:lastPrinted>
  <dcterms:created xsi:type="dcterms:W3CDTF">2012-09-04T17:29:26Z</dcterms:created>
  <dcterms:modified xsi:type="dcterms:W3CDTF">2021-10-03T09:46:51Z</dcterms:modified>
</cp:coreProperties>
</file>