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542" r:id="rId2"/>
    <p:sldId id="604" r:id="rId3"/>
    <p:sldId id="613" r:id="rId4"/>
    <p:sldId id="612" r:id="rId5"/>
    <p:sldId id="614" r:id="rId6"/>
    <p:sldId id="602" r:id="rId7"/>
    <p:sldId id="603" r:id="rId8"/>
    <p:sldId id="605" r:id="rId9"/>
    <p:sldId id="606" r:id="rId10"/>
    <p:sldId id="607" r:id="rId11"/>
    <p:sldId id="608" r:id="rId12"/>
    <p:sldId id="609" r:id="rId13"/>
    <p:sldId id="610" r:id="rId14"/>
    <p:sldId id="611" r:id="rId15"/>
  </p:sldIdLst>
  <p:sldSz cx="9144000" cy="6858000" type="screen4x3"/>
  <p:notesSz cx="7302500" cy="9586913"/>
  <p:custDataLst>
    <p:tags r:id="rId1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0E0"/>
    <a:srgbClr val="990000"/>
    <a:srgbClr val="D5F1CF"/>
    <a:srgbClr val="F1C7C7"/>
    <a:srgbClr val="F6F5BD"/>
    <a:srgbClr val="EBAFAF"/>
    <a:srgbClr val="DB6F6F"/>
    <a:srgbClr val="E49494"/>
    <a:srgbClr val="D09E0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39" autoAdjust="0"/>
    <p:restoredTop sz="94626" autoAdjust="0"/>
  </p:normalViewPr>
  <p:slideViewPr>
    <p:cSldViewPr snapToObjects="1">
      <p:cViewPr varScale="1">
        <p:scale>
          <a:sx n="167" d="100"/>
          <a:sy n="167" d="100"/>
        </p:scale>
        <p:origin x="1512" y="92"/>
      </p:cViewPr>
      <p:guideLst>
        <p:guide orient="horz" pos="220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98573127229489"/>
          <c:y val="9.11392405063291E-2"/>
          <c:w val="0.78953626634958396"/>
          <c:h val="0.6582278481012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lower!$H$3</c:f>
              <c:strCache>
                <c:ptCount val="1"/>
                <c:pt idx="0">
                  <c:v>lower1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cat>
            <c:strRef>
              <c:f>lower!$G$11:$G$21</c:f>
              <c:strCache>
                <c:ptCount val="11"/>
                <c:pt idx="0">
                  <c:v>256</c:v>
                </c:pt>
                <c:pt idx="1">
                  <c:v>512</c:v>
                </c:pt>
                <c:pt idx="2">
                  <c:v>1k</c:v>
                </c:pt>
                <c:pt idx="3">
                  <c:v>2k</c:v>
                </c:pt>
                <c:pt idx="4">
                  <c:v>4k</c:v>
                </c:pt>
                <c:pt idx="5">
                  <c:v>8k</c:v>
                </c:pt>
                <c:pt idx="6">
                  <c:v>16k</c:v>
                </c:pt>
                <c:pt idx="7">
                  <c:v>32k</c:v>
                </c:pt>
                <c:pt idx="8">
                  <c:v>64k</c:v>
                </c:pt>
                <c:pt idx="9">
                  <c:v>128k</c:v>
                </c:pt>
                <c:pt idx="10">
                  <c:v>256k</c:v>
                </c:pt>
              </c:strCache>
            </c:strRef>
          </c:cat>
          <c:val>
            <c:numRef>
              <c:f>lower!$H$11:$H$21</c:f>
              <c:numCache>
                <c:formatCode>General</c:formatCode>
                <c:ptCount val="11"/>
                <c:pt idx="0">
                  <c:v>2.6600000000000099E-4</c:v>
                </c:pt>
                <c:pt idx="1">
                  <c:v>1.0330000000000001E-3</c:v>
                </c:pt>
                <c:pt idx="2">
                  <c:v>4.0660000000000002E-3</c:v>
                </c:pt>
                <c:pt idx="3">
                  <c:v>1.6677999999999998E-2</c:v>
                </c:pt>
                <c:pt idx="4">
                  <c:v>6.7394999999999997E-2</c:v>
                </c:pt>
                <c:pt idx="5">
                  <c:v>0.270874000000001</c:v>
                </c:pt>
                <c:pt idx="6">
                  <c:v>1.082465</c:v>
                </c:pt>
                <c:pt idx="7">
                  <c:v>4.9645389999999772</c:v>
                </c:pt>
                <c:pt idx="8">
                  <c:v>20.063251000000001</c:v>
                </c:pt>
                <c:pt idx="9">
                  <c:v>80.142791999999758</c:v>
                </c:pt>
                <c:pt idx="10">
                  <c:v>341.59563100000003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58-496C-8B4F-B8F1C6D2FFD8}"/>
            </c:ext>
          </c:extLst>
        </c:ser>
        <c:ser>
          <c:idx val="1"/>
          <c:order val="1"/>
          <c:tx>
            <c:strRef>
              <c:f>lower!$I$3</c:f>
              <c:strCache>
                <c:ptCount val="1"/>
                <c:pt idx="0">
                  <c:v>lower2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</c:spPr>
          <c:invertIfNegative val="0"/>
          <c:cat>
            <c:strRef>
              <c:f>lower!$G$11:$G$21</c:f>
              <c:strCache>
                <c:ptCount val="11"/>
                <c:pt idx="0">
                  <c:v>256</c:v>
                </c:pt>
                <c:pt idx="1">
                  <c:v>512</c:v>
                </c:pt>
                <c:pt idx="2">
                  <c:v>1k</c:v>
                </c:pt>
                <c:pt idx="3">
                  <c:v>2k</c:v>
                </c:pt>
                <c:pt idx="4">
                  <c:v>4k</c:v>
                </c:pt>
                <c:pt idx="5">
                  <c:v>8k</c:v>
                </c:pt>
                <c:pt idx="6">
                  <c:v>16k</c:v>
                </c:pt>
                <c:pt idx="7">
                  <c:v>32k</c:v>
                </c:pt>
                <c:pt idx="8">
                  <c:v>64k</c:v>
                </c:pt>
                <c:pt idx="9">
                  <c:v>128k</c:v>
                </c:pt>
                <c:pt idx="10">
                  <c:v>256k</c:v>
                </c:pt>
              </c:strCache>
            </c:strRef>
          </c:cat>
          <c:val>
            <c:numRef>
              <c:f>lower!$I$11:$I$21</c:f>
              <c:numCache>
                <c:formatCode>General</c:formatCode>
                <c:ptCount val="11"/>
                <c:pt idx="0">
                  <c:v>6.0000000000000298E-6</c:v>
                </c:pt>
                <c:pt idx="1">
                  <c:v>1.2E-5</c:v>
                </c:pt>
                <c:pt idx="2">
                  <c:v>2.4000000000000099E-5</c:v>
                </c:pt>
                <c:pt idx="3">
                  <c:v>4.8000000000000198E-5</c:v>
                </c:pt>
                <c:pt idx="4">
                  <c:v>9.5000000000000398E-5</c:v>
                </c:pt>
                <c:pt idx="5">
                  <c:v>1.9100000000000101E-4</c:v>
                </c:pt>
                <c:pt idx="6">
                  <c:v>3.8200000000000099E-4</c:v>
                </c:pt>
                <c:pt idx="7">
                  <c:v>8.0800000000000099E-4</c:v>
                </c:pt>
                <c:pt idx="8">
                  <c:v>1.6149999999999999E-3</c:v>
                </c:pt>
                <c:pt idx="9">
                  <c:v>3.2290000000000101E-3</c:v>
                </c:pt>
                <c:pt idx="10">
                  <c:v>6.6940000000000003E-3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58-496C-8B4F-B8F1C6D2FF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84464504"/>
        <c:axId val="-2084456680"/>
      </c:barChart>
      <c:catAx>
        <c:axId val="-20844645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>
                <a:latin typeface="Calibri" pitchFamily="34" charset="0"/>
              </a:defRPr>
            </a:pPr>
            <a:endParaRPr lang="zh-CN"/>
          </a:p>
        </c:txPr>
        <c:crossAx val="-2084456680"/>
        <c:crossesAt val="1.0000000000000099E-6"/>
        <c:auto val="1"/>
        <c:lblAlgn val="ctr"/>
        <c:lblOffset val="100"/>
        <c:tickLblSkip val="1"/>
        <c:tickMarkSkip val="1"/>
        <c:noMultiLvlLbl val="0"/>
      </c:catAx>
      <c:valAx>
        <c:axId val="-2084456680"/>
        <c:scaling>
          <c:logBase val="10"/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 rot="0" vert="horz"/>
          <a:lstStyle/>
          <a:p>
            <a:pPr>
              <a:defRPr>
                <a:latin typeface="Calibri" pitchFamily="34" charset="0"/>
              </a:defRPr>
            </a:pPr>
            <a:endParaRPr lang="zh-CN"/>
          </a:p>
        </c:txPr>
        <c:crossAx val="-2084464504"/>
        <c:crosses val="autoZero"/>
        <c:crossBetween val="between"/>
      </c:valAx>
    </c:plotArea>
    <c:legend>
      <c:legendPos val="r"/>
      <c:legendEntry>
        <c:idx val="0"/>
        <c:txPr>
          <a:bodyPr/>
          <a:lstStyle/>
          <a:p>
            <a:pPr>
              <a:defRPr>
                <a:latin typeface="Calibri" pitchFamily="34" charset="0"/>
              </a:defRPr>
            </a:pPr>
            <a:endParaRPr lang="zh-CN"/>
          </a:p>
        </c:txPr>
      </c:legendEntry>
      <c:legendEntry>
        <c:idx val="1"/>
        <c:txPr>
          <a:bodyPr/>
          <a:lstStyle/>
          <a:p>
            <a:pPr>
              <a:defRPr>
                <a:latin typeface="Calibri" pitchFamily="34" charset="0"/>
              </a:defRPr>
            </a:pPr>
            <a:endParaRPr lang="zh-CN"/>
          </a:p>
        </c:txPr>
      </c:legendEntry>
      <c:layout>
        <c:manualLayout>
          <c:xMode val="edge"/>
          <c:yMode val="edge"/>
          <c:x val="0.19723947729674299"/>
          <c:y val="0.15588703001366899"/>
          <c:w val="0.25089179548156998"/>
          <c:h val="9.8734177215190094E-2"/>
        </c:manualLayout>
      </c:layout>
      <c:overlay val="0"/>
      <c:txPr>
        <a:bodyPr/>
        <a:lstStyle/>
        <a:p>
          <a:pPr>
            <a:defRPr>
              <a:latin typeface="Calibri" pitchFamily="34" charset="0"/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78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804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abnol.blogspot.com/2007/03/download-windows-vista-fonts-legally.html" TargetMode="External"/><Relationship Id="rId2" Type="http://schemas.openxmlformats.org/officeDocument/2006/relationships/hyperlink" Target="http://www.microsoft.com/downloads/details.aspx?displaylang=en&amp;FamilyID=941b3470-3ae9-4aee-8f43-c6bb74cd146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ce.cmu.edu/~pueschel/teaching/guides/guide-presentations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470025"/>
          </a:xfrm>
        </p:spPr>
        <p:txBody>
          <a:bodyPr/>
          <a:lstStyle/>
          <a:p>
            <a:pPr marL="0" indent="0"/>
            <a:r>
              <a:rPr lang="en-US" dirty="0"/>
              <a:t>About the Slides for</a:t>
            </a:r>
            <a:br>
              <a:rPr lang="en-US" dirty="0"/>
            </a:br>
            <a:r>
              <a:rPr lang="en-US" dirty="0"/>
              <a:t>Introduction to Computer Systems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15-213: Introduction to Computer Systems</a:t>
            </a:r>
            <a:br>
              <a:rPr lang="en-US" sz="2000" b="0" dirty="0"/>
            </a:br>
            <a:r>
              <a:rPr lang="en-US" sz="2000" b="0" dirty="0"/>
              <a:t>0</a:t>
            </a:r>
            <a:r>
              <a:rPr lang="en-US" sz="2000" b="0" baseline="30000" dirty="0"/>
              <a:t>th</a:t>
            </a:r>
            <a:r>
              <a:rPr lang="en-US" sz="2000" b="0" dirty="0"/>
              <a:t> Lecture, Sep. 1, 2015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705896" y="3886200"/>
            <a:ext cx="7678738" cy="1752600"/>
          </a:xfrm>
        </p:spPr>
        <p:txBody>
          <a:bodyPr/>
          <a:lstStyle/>
          <a:p>
            <a:r>
              <a:rPr lang="en-US" dirty="0"/>
              <a:t>Markus </a:t>
            </a:r>
            <a:r>
              <a:rPr lang="en-US" dirty="0" err="1"/>
              <a:t>Püschel</a:t>
            </a:r>
            <a:endParaRPr lang="en-US" dirty="0"/>
          </a:p>
          <a:p>
            <a:r>
              <a:rPr lang="en-US" dirty="0"/>
              <a:t>ETH Zurich</a:t>
            </a:r>
          </a:p>
          <a:p>
            <a:endParaRPr lang="en-US" dirty="0"/>
          </a:p>
          <a:p>
            <a:r>
              <a:rPr lang="en-US" dirty="0"/>
              <a:t>(with small contributions by Dave </a:t>
            </a:r>
            <a:r>
              <a:rPr lang="en-US" dirty="0" err="1"/>
              <a:t>O’Hallaron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Command Prompt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483160" y="1584325"/>
            <a:ext cx="2532063" cy="207327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>
                <a:latin typeface="Courier New" pitchFamily="49" charset="0"/>
              </a:rPr>
              <a:t>badcnt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BOOM! </a:t>
            </a:r>
            <a:r>
              <a:rPr lang="en-US" sz="1600" dirty="0" err="1">
                <a:latin typeface="Courier New" pitchFamily="49" charset="0"/>
              </a:rPr>
              <a:t>cnt</a:t>
            </a:r>
            <a:r>
              <a:rPr lang="en-US" sz="1600" dirty="0">
                <a:latin typeface="Courier New" pitchFamily="49" charset="0"/>
              </a:rPr>
              <a:t>=198841183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>
                <a:latin typeface="Courier New" pitchFamily="49" charset="0"/>
              </a:rPr>
              <a:t>badcnt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BOOM! </a:t>
            </a:r>
            <a:r>
              <a:rPr lang="en-US" sz="1600" dirty="0" err="1">
                <a:latin typeface="Courier New" pitchFamily="49" charset="0"/>
              </a:rPr>
              <a:t>cnt</a:t>
            </a:r>
            <a:r>
              <a:rPr lang="en-US" sz="1600" dirty="0">
                <a:latin typeface="Courier New" pitchFamily="49" charset="0"/>
              </a:rPr>
              <a:t>=198261801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>
                <a:latin typeface="Courier New" pitchFamily="49" charset="0"/>
              </a:rPr>
              <a:t>badcnt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BOOM! </a:t>
            </a:r>
            <a:r>
              <a:rPr lang="en-US" sz="1600" dirty="0" err="1">
                <a:latin typeface="Courier New" pitchFamily="49" charset="0"/>
              </a:rPr>
              <a:t>cnt</a:t>
            </a:r>
            <a:r>
              <a:rPr lang="en-US" sz="1600" dirty="0">
                <a:latin typeface="Courier New" pitchFamily="49" charset="0"/>
              </a:rPr>
              <a:t>=198269672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and Registers</a:t>
            </a:r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6324821" y="3363558"/>
            <a:ext cx="1375918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Return </a:t>
            </a:r>
            <a:r>
              <a:rPr lang="en-US" sz="1800" dirty="0" err="1">
                <a:latin typeface="Calibri" pitchFamily="34" charset="0"/>
              </a:rPr>
              <a:t>addr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6324821" y="3973158"/>
            <a:ext cx="1371600" cy="1816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Saved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registers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+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Local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variables</a:t>
            </a: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6324821" y="5787159"/>
            <a:ext cx="1371600" cy="736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Argument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build</a:t>
            </a: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6324821" y="1382358"/>
            <a:ext cx="1375918" cy="1371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6324821" y="3668358"/>
            <a:ext cx="13716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Old %</a:t>
            </a:r>
            <a:r>
              <a:rPr lang="en-US" sz="1800" dirty="0" err="1">
                <a:latin typeface="Calibri" pitchFamily="34" charset="0"/>
              </a:rPr>
              <a:t>ebp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6324821" y="2753958"/>
            <a:ext cx="1375918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Arguments</a:t>
            </a:r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5132900" y="2213001"/>
            <a:ext cx="783933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Caller</a:t>
            </a:r>
          </a:p>
          <a:p>
            <a:pPr algn="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Frame</a:t>
            </a:r>
          </a:p>
        </p:txBody>
      </p:sp>
      <p:sp>
        <p:nvSpPr>
          <p:cNvPr id="10" name="AutoShape 16"/>
          <p:cNvSpPr>
            <a:spLocks/>
          </p:cNvSpPr>
          <p:nvPr/>
        </p:nvSpPr>
        <p:spPr bwMode="auto">
          <a:xfrm>
            <a:off x="5993033" y="1382358"/>
            <a:ext cx="228600" cy="22860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1" name="Line 1037"/>
          <p:cNvSpPr>
            <a:spLocks noChangeShapeType="1"/>
          </p:cNvSpPr>
          <p:nvPr/>
        </p:nvSpPr>
        <p:spPr bwMode="auto">
          <a:xfrm>
            <a:off x="5916833" y="3819877"/>
            <a:ext cx="28074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2" name="Rectangle 1038"/>
          <p:cNvSpPr>
            <a:spLocks noChangeArrowheads="1"/>
          </p:cNvSpPr>
          <p:nvPr/>
        </p:nvSpPr>
        <p:spPr bwMode="auto">
          <a:xfrm>
            <a:off x="4419600" y="3629498"/>
            <a:ext cx="1551500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ebp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3" name="Line 1037"/>
          <p:cNvSpPr>
            <a:spLocks noChangeShapeType="1"/>
          </p:cNvSpPr>
          <p:nvPr/>
        </p:nvSpPr>
        <p:spPr bwMode="auto">
          <a:xfrm>
            <a:off x="5916833" y="6453100"/>
            <a:ext cx="2907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4" name="Rectangle 1038"/>
          <p:cNvSpPr>
            <a:spLocks noChangeArrowheads="1"/>
          </p:cNvSpPr>
          <p:nvPr/>
        </p:nvSpPr>
        <p:spPr bwMode="auto">
          <a:xfrm>
            <a:off x="4493384" y="6262633"/>
            <a:ext cx="1477716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esp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2539527" y="2433918"/>
            <a:ext cx="1645920" cy="32004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%eax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2539527" y="2811352"/>
            <a:ext cx="1645920" cy="32004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%edx</a:t>
            </a: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2539527" y="3188786"/>
            <a:ext cx="1645920" cy="32004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%ecx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2539527" y="3566220"/>
            <a:ext cx="1645920" cy="32004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%ebx</a:t>
            </a: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2539527" y="3943654"/>
            <a:ext cx="1645920" cy="32004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%esi</a:t>
            </a: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2539527" y="4321088"/>
            <a:ext cx="1645920" cy="32004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%edi</a:t>
            </a: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2539527" y="4698522"/>
            <a:ext cx="1645920" cy="32004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%esp</a:t>
            </a:r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2539527" y="5075959"/>
            <a:ext cx="1645920" cy="32004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%ebp</a:t>
            </a:r>
          </a:p>
        </p:txBody>
      </p:sp>
      <p:sp>
        <p:nvSpPr>
          <p:cNvPr id="23" name="AutoShape 12"/>
          <p:cNvSpPr>
            <a:spLocks/>
          </p:cNvSpPr>
          <p:nvPr/>
        </p:nvSpPr>
        <p:spPr bwMode="auto">
          <a:xfrm>
            <a:off x="2082327" y="2433918"/>
            <a:ext cx="304800" cy="1114314"/>
          </a:xfrm>
          <a:prstGeom prst="leftBrace">
            <a:avLst>
              <a:gd name="adj1" fmla="val 2023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" name="AutoShape 13"/>
          <p:cNvSpPr>
            <a:spLocks/>
          </p:cNvSpPr>
          <p:nvPr/>
        </p:nvSpPr>
        <p:spPr bwMode="auto">
          <a:xfrm>
            <a:off x="2082327" y="3566220"/>
            <a:ext cx="304800" cy="1092738"/>
          </a:xfrm>
          <a:prstGeom prst="leftBrace">
            <a:avLst>
              <a:gd name="adj1" fmla="val 2023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" name="AutoShape 14"/>
          <p:cNvSpPr>
            <a:spLocks/>
          </p:cNvSpPr>
          <p:nvPr/>
        </p:nvSpPr>
        <p:spPr bwMode="auto">
          <a:xfrm>
            <a:off x="2082327" y="4674676"/>
            <a:ext cx="304800" cy="735524"/>
          </a:xfrm>
          <a:prstGeom prst="leftBrace">
            <a:avLst>
              <a:gd name="adj1" fmla="val 1309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889496" y="2808642"/>
            <a:ext cx="1224438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Caller-save</a:t>
            </a:r>
          </a:p>
          <a:p>
            <a:pPr algn="r">
              <a:lnSpc>
                <a:spcPct val="100000"/>
              </a:lnSpc>
            </a:pPr>
            <a:r>
              <a:rPr lang="zh-CN" altLang="en-US" sz="1800" dirty="0">
                <a:latin typeface="Calibri" pitchFamily="34" charset="0"/>
              </a:rPr>
              <a:t>调用函数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855834" y="3908626"/>
            <a:ext cx="1258100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dirty="0" err="1">
                <a:latin typeface="Calibri" pitchFamily="34" charset="0"/>
              </a:rPr>
              <a:t>Callee</a:t>
            </a:r>
            <a:r>
              <a:rPr lang="en-US" sz="1800" dirty="0">
                <a:latin typeface="Calibri" pitchFamily="34" charset="0"/>
              </a:rPr>
              <a:t>-save</a:t>
            </a:r>
          </a:p>
          <a:p>
            <a:pPr algn="r">
              <a:lnSpc>
                <a:spcPct val="100000"/>
              </a:lnSpc>
            </a:pPr>
            <a:r>
              <a:rPr lang="zh-CN" altLang="en-US" sz="1800" dirty="0">
                <a:latin typeface="Calibri" pitchFamily="34" charset="0"/>
              </a:rPr>
              <a:t>被调函数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28" name="Text Box 17"/>
          <p:cNvSpPr txBox="1">
            <a:spLocks noChangeArrowheads="1"/>
          </p:cNvSpPr>
          <p:nvPr/>
        </p:nvSpPr>
        <p:spPr bwMode="auto">
          <a:xfrm>
            <a:off x="1259213" y="4836601"/>
            <a:ext cx="85472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Special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Plot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76200" y="1764268"/>
          <a:ext cx="8067675" cy="3895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970504" y="1611868"/>
            <a:ext cx="1322285" cy="369332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CPU Seconds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210370" y="5345668"/>
            <a:ext cx="135223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String Length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graphicFrame>
        <p:nvGraphicFramePr>
          <p:cNvPr id="3" name="Group 108"/>
          <p:cNvGraphicFramePr>
            <a:graphicFrameLocks noGrp="1"/>
          </p:cNvGraphicFramePr>
          <p:nvPr/>
        </p:nvGraphicFramePr>
        <p:xfrm>
          <a:off x="474157" y="1752600"/>
          <a:ext cx="3124201" cy="1165225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393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2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7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</a:rPr>
                        <a:t>Machine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</a:rPr>
                        <a:t>Nocona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</a:rPr>
                        <a:t>Core 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rfact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15.5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6.0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fact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10.0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3.0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87906" y="1374893"/>
            <a:ext cx="3270447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rgbClr val="660033"/>
              </a:buClr>
              <a:defRPr/>
            </a:pPr>
            <a:r>
              <a:rPr lang="en-US" sz="1800" kern="0" dirty="0">
                <a:latin typeface="Calibri" pitchFamily="34" charset="0"/>
              </a:rPr>
              <a:t>Cycles per element (or per </a:t>
            </a:r>
            <a:r>
              <a:rPr lang="en-US" sz="1800" kern="0" dirty="0" err="1">
                <a:latin typeface="Calibri" pitchFamily="34" charset="0"/>
              </a:rPr>
              <a:t>mult</a:t>
            </a:r>
            <a:r>
              <a:rPr lang="en-US" sz="1800" kern="0" dirty="0">
                <a:latin typeface="Calibri" pitchFamily="34" charset="0"/>
              </a:rPr>
              <a:t>)</a:t>
            </a:r>
          </a:p>
        </p:txBody>
      </p:sp>
      <p:graphicFrame>
        <p:nvGraphicFramePr>
          <p:cNvPr id="5" name="Group 108"/>
          <p:cNvGraphicFramePr>
            <a:graphicFrameLocks noGrp="1"/>
          </p:cNvGraphicFramePr>
          <p:nvPr/>
        </p:nvGraphicFramePr>
        <p:xfrm>
          <a:off x="4267200" y="1717675"/>
          <a:ext cx="4413624" cy="1939925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066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2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 (add/</a:t>
                      </a:r>
                      <a:r>
                        <a:rPr kumimoji="0" lang="en-US" sz="18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mult</a:t>
                      </a:r>
                      <a:r>
                        <a:rPr kumimoji="0" lang="en-US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Float (add/</a:t>
                      </a:r>
                      <a:r>
                        <a:rPr kumimoji="0" lang="en-US" sz="18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mult</a:t>
                      </a:r>
                      <a:r>
                        <a:rPr kumimoji="0" lang="en-US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combine4</a:t>
                      </a:r>
                      <a:endParaRPr kumimoji="0" lang="en-US" sz="18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2.2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10.0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5.0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7.0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unroll2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1.5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10.0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5.0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7.0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unroll2-ra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1.56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5.0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2.75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3.62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bound</a:t>
                      </a:r>
                      <a:endParaRPr kumimoji="0" lang="en-US" sz="18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horzOverflow="overflow"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1.0</a:t>
                      </a:r>
                    </a:p>
                  </a:txBody>
                  <a:tcPr marL="45720" marR="45720" horzOverflow="overflow"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1.0</a:t>
                      </a:r>
                    </a:p>
                  </a:txBody>
                  <a:tcPr marL="45720" marR="45720" horzOverflow="overflow"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2.0</a:t>
                      </a:r>
                    </a:p>
                  </a:txBody>
                  <a:tcPr marL="45720" marR="45720" horzOverflow="overflow"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2.0</a:t>
                      </a:r>
                    </a:p>
                  </a:txBody>
                  <a:tcPr marL="45720" marR="45720" horzOverflow="overflow"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01096" y="3962400"/>
            <a:ext cx="8206667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lvl="0" indent="-341313" defTabSz="895350" eaLnBrk="1" hangingPunct="1">
              <a:lnSpc>
                <a:spcPct val="8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kern="0" dirty="0">
                <a:solidFill>
                  <a:srgbClr val="000000"/>
                </a:solidFill>
                <a:latin typeface="Calibri" pitchFamily="34" charset="0"/>
              </a:rPr>
              <a:t>Some instructions take &gt; 1 cycle, but can be pipelined</a:t>
            </a:r>
          </a:p>
          <a:p>
            <a:pPr marL="560388" lvl="1" indent="-222250" defTabSz="895350" eaLnBrk="1" hangingPunct="1">
              <a:lnSpc>
                <a:spcPct val="90000"/>
              </a:lnSpc>
              <a:spcBef>
                <a:spcPct val="20000"/>
              </a:spcBef>
              <a:buClr>
                <a:srgbClr val="990000"/>
              </a:buClr>
              <a:buSzPct val="110000"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i="1" kern="0" dirty="0">
                <a:solidFill>
                  <a:srgbClr val="C00000"/>
                </a:solidFill>
                <a:latin typeface="Calibri" pitchFamily="34" charset="0"/>
              </a:rPr>
              <a:t>Instruction	Latency	Cycles/Issue</a:t>
            </a:r>
          </a:p>
          <a:p>
            <a:pPr marL="560388" lvl="1" indent="-222250" defTabSz="895350" eaLnBrk="1" hangingPunct="1">
              <a:lnSpc>
                <a:spcPct val="90000"/>
              </a:lnSpc>
              <a:spcBef>
                <a:spcPct val="20000"/>
              </a:spcBef>
              <a:buClr>
                <a:srgbClr val="990000"/>
              </a:buClr>
              <a:buSzPct val="110000"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0" kern="0" dirty="0">
                <a:solidFill>
                  <a:srgbClr val="000000"/>
                </a:solidFill>
                <a:latin typeface="Calibri" pitchFamily="34" charset="0"/>
              </a:rPr>
              <a:t>Load / Store	5	1</a:t>
            </a:r>
          </a:p>
          <a:p>
            <a:pPr marL="560388" lvl="1" indent="-222250" defTabSz="895350" eaLnBrk="1" hangingPunct="1">
              <a:lnSpc>
                <a:spcPct val="90000"/>
              </a:lnSpc>
              <a:spcBef>
                <a:spcPct val="20000"/>
              </a:spcBef>
              <a:buClr>
                <a:srgbClr val="990000"/>
              </a:buClr>
              <a:buSzPct val="110000"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0" kern="0" dirty="0">
                <a:solidFill>
                  <a:srgbClr val="000000"/>
                </a:solidFill>
                <a:latin typeface="Calibri" pitchFamily="34" charset="0"/>
              </a:rPr>
              <a:t>Integer Multiply	10	1</a:t>
            </a:r>
          </a:p>
          <a:p>
            <a:pPr marL="560388" lvl="1" indent="-222250" defTabSz="895350" eaLnBrk="1" hangingPunct="1">
              <a:lnSpc>
                <a:spcPct val="90000"/>
              </a:lnSpc>
              <a:spcBef>
                <a:spcPct val="20000"/>
              </a:spcBef>
              <a:buClr>
                <a:srgbClr val="990000"/>
              </a:buClr>
              <a:buSzPct val="110000"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kern="0" dirty="0">
                <a:solidFill>
                  <a:srgbClr val="000000"/>
                </a:solidFill>
                <a:latin typeface="Calibri" pitchFamily="34" charset="0"/>
              </a:rPr>
              <a:t>Integer/Long Divide	36/106	36/106</a:t>
            </a:r>
          </a:p>
          <a:p>
            <a:pPr marL="560388" lvl="1" indent="-222250" defTabSz="895350" eaLnBrk="1" hangingPunct="1">
              <a:lnSpc>
                <a:spcPct val="90000"/>
              </a:lnSpc>
              <a:spcBef>
                <a:spcPct val="20000"/>
              </a:spcBef>
              <a:buClr>
                <a:srgbClr val="990000"/>
              </a:buClr>
              <a:buSzPct val="110000"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0" kern="0" dirty="0">
                <a:solidFill>
                  <a:srgbClr val="000000"/>
                </a:solidFill>
                <a:latin typeface="Calibri" pitchFamily="34" charset="0"/>
              </a:rPr>
              <a:t>Single/Double FP Multiply	7	2</a:t>
            </a:r>
          </a:p>
          <a:p>
            <a:pPr marL="560388" lvl="1" indent="-222250" defTabSz="895350" eaLnBrk="1" hangingPunct="1">
              <a:lnSpc>
                <a:spcPct val="90000"/>
              </a:lnSpc>
              <a:spcBef>
                <a:spcPct val="20000"/>
              </a:spcBef>
              <a:buClr>
                <a:srgbClr val="990000"/>
              </a:buClr>
              <a:buSzPct val="110000"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0" kern="0" dirty="0">
                <a:solidFill>
                  <a:srgbClr val="000000"/>
                </a:solidFill>
                <a:latin typeface="Calibri" pitchFamily="34" charset="0"/>
              </a:rPr>
              <a:t>Single/Double FP Add	5	2</a:t>
            </a:r>
          </a:p>
          <a:p>
            <a:pPr marL="560388" lvl="1" indent="-222250" defTabSz="895350" eaLnBrk="1" hangingPunct="1">
              <a:lnSpc>
                <a:spcPct val="90000"/>
              </a:lnSpc>
              <a:spcBef>
                <a:spcPct val="20000"/>
              </a:spcBef>
              <a:buClr>
                <a:srgbClr val="990000"/>
              </a:buClr>
              <a:buSzPct val="110000"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kern="0" dirty="0">
                <a:solidFill>
                  <a:srgbClr val="000000"/>
                </a:solidFill>
                <a:latin typeface="Calibri" pitchFamily="34" charset="0"/>
              </a:rPr>
              <a:t>Single/Double FP Divide	32/46	32/46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Palette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Boxes/areas:</a:t>
            </a:r>
          </a:p>
          <a:p>
            <a:pPr lvl="1"/>
            <a:r>
              <a:rPr lang="en-US" dirty="0"/>
              <a:t>Assembly, memory, …</a:t>
            </a:r>
          </a:p>
          <a:p>
            <a:pPr lvl="1"/>
            <a:r>
              <a:rPr lang="en-US" dirty="0"/>
              <a:t>Linux, memory, …</a:t>
            </a:r>
          </a:p>
          <a:p>
            <a:pPr lvl="1"/>
            <a:r>
              <a:rPr lang="en-US" dirty="0"/>
              <a:t>Code, …</a:t>
            </a:r>
          </a:p>
          <a:p>
            <a:pPr lvl="1"/>
            <a:r>
              <a:rPr lang="en-US" dirty="0"/>
              <a:t>Code, registers, …</a:t>
            </a:r>
          </a:p>
          <a:p>
            <a:pPr lvl="1"/>
            <a:r>
              <a:rPr lang="en-US" dirty="0"/>
              <a:t>Registers, …</a:t>
            </a:r>
          </a:p>
          <a:p>
            <a:pPr lvl="1"/>
            <a:r>
              <a:rPr lang="en-US" dirty="0"/>
              <a:t>Memory, …</a:t>
            </a:r>
          </a:p>
          <a:p>
            <a:pPr lvl="1"/>
            <a:r>
              <a:rPr lang="en-US" dirty="0"/>
              <a:t>Memory, …</a:t>
            </a:r>
          </a:p>
          <a:p>
            <a:pPr lvl="1"/>
            <a:endParaRPr lang="en-US" dirty="0"/>
          </a:p>
          <a:p>
            <a:r>
              <a:rPr lang="en-US" dirty="0"/>
              <a:t>Occasionally I use darker versions of the colors above</a:t>
            </a:r>
          </a:p>
          <a:p>
            <a:r>
              <a:rPr lang="en-US" dirty="0"/>
              <a:t>Text: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Emphasizing</a:t>
            </a:r>
            <a:r>
              <a:rPr lang="en-US" dirty="0"/>
              <a:t> something in the text</a:t>
            </a:r>
          </a:p>
          <a:p>
            <a:pPr lvl="1"/>
            <a:r>
              <a:rPr lang="en-US" dirty="0">
                <a:solidFill>
                  <a:srgbClr val="990000"/>
                </a:solidFill>
              </a:rPr>
              <a:t>Comments</a:t>
            </a:r>
            <a:r>
              <a:rPr lang="en-US" dirty="0"/>
              <a:t> inside yellow code boxes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962400" y="2591360"/>
            <a:ext cx="164592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3962400" y="2959660"/>
            <a:ext cx="164592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3962400" y="3327960"/>
            <a:ext cx="1645920" cy="3048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3962400" y="3696260"/>
            <a:ext cx="164592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3962400" y="1854760"/>
            <a:ext cx="164592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3962400" y="2223060"/>
            <a:ext cx="164592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962400" y="4064560"/>
            <a:ext cx="164592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the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779" y="1362075"/>
            <a:ext cx="8233821" cy="4972050"/>
          </a:xfrm>
        </p:spPr>
        <p:txBody>
          <a:bodyPr/>
          <a:lstStyle/>
          <a:p>
            <a:r>
              <a:rPr lang="en-US" dirty="0"/>
              <a:t>All slides are in </a:t>
            </a:r>
            <a:r>
              <a:rPr lang="en-US" dirty="0" err="1"/>
              <a:t>Powerpoint</a:t>
            </a:r>
            <a:r>
              <a:rPr lang="en-US" dirty="0"/>
              <a:t> 2007 (mix of PC and Mac versions)</a:t>
            </a:r>
          </a:p>
          <a:p>
            <a:r>
              <a:rPr lang="en-US" dirty="0"/>
              <a:t>Probably could be edited using </a:t>
            </a:r>
            <a:r>
              <a:rPr lang="en-US" dirty="0" err="1"/>
              <a:t>Powerpoint</a:t>
            </a:r>
            <a:r>
              <a:rPr lang="en-US" dirty="0"/>
              <a:t> 2003 plus</a:t>
            </a:r>
          </a:p>
          <a:p>
            <a:pPr lvl="1"/>
            <a:r>
              <a:rPr lang="en-US" dirty="0">
                <a:hlinkClick r:id="rId2"/>
              </a:rPr>
              <a:t>File format </a:t>
            </a:r>
            <a:r>
              <a:rPr lang="en-US" dirty="0" err="1">
                <a:hlinkClick r:id="rId2"/>
              </a:rPr>
              <a:t>plugin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Calibri font</a:t>
            </a:r>
            <a:endParaRPr lang="en-US" dirty="0"/>
          </a:p>
          <a:p>
            <a:pPr lvl="1"/>
            <a:r>
              <a:rPr lang="en-US" dirty="0"/>
              <a:t>I would still recommend to use 2007 for editing</a:t>
            </a:r>
          </a:p>
          <a:p>
            <a:r>
              <a:rPr lang="en-US" dirty="0"/>
              <a:t>Design is suitable for printing out slides</a:t>
            </a:r>
          </a:p>
          <a:p>
            <a:pPr lvl="1"/>
            <a:r>
              <a:rPr lang="en-US" dirty="0"/>
              <a:t>Only light colors, in particular for boxes</a:t>
            </a:r>
          </a:p>
          <a:p>
            <a:r>
              <a:rPr lang="en-US" dirty="0"/>
              <a:t>Some slides have covered areas (that disappear later) suitable for quizzing in class</a:t>
            </a:r>
          </a:p>
          <a:p>
            <a:r>
              <a:rPr lang="en-US" dirty="0"/>
              <a:t>The design follows the </a:t>
            </a:r>
            <a:r>
              <a:rPr lang="en-US" dirty="0">
                <a:hlinkClick r:id="rId4"/>
              </a:rPr>
              <a:t>Small Guide to Giving Presentations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Next slides: Color/format conventions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/>
              <a:t>System-Level I/O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15-213/18-243: Introduction to Computer Systems	</a:t>
            </a:r>
            <a:br>
              <a:rPr lang="en-US" b="0" dirty="0"/>
            </a:br>
            <a:r>
              <a:rPr lang="en-US" sz="2000" b="0" dirty="0"/>
              <a:t>14</a:t>
            </a:r>
            <a:r>
              <a:rPr lang="en-US" sz="2000" b="0" baseline="30000" dirty="0"/>
              <a:t>th</a:t>
            </a:r>
            <a:r>
              <a:rPr lang="en-US" sz="2000" b="0" dirty="0"/>
              <a:t> Lecture, Oct. 12, 2010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/>
              <a:t>Instructors:</a:t>
            </a:r>
            <a:r>
              <a:rPr lang="en-US" dirty="0"/>
              <a:t> </a:t>
            </a:r>
          </a:p>
          <a:p>
            <a:r>
              <a:rPr lang="en-US" dirty="0"/>
              <a:t>Randy Bryant and Dave </a:t>
            </a:r>
            <a:r>
              <a:rPr lang="en-US" dirty="0" err="1"/>
              <a:t>O’Hallaron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6781800" y="392668"/>
            <a:ext cx="2209800" cy="369332"/>
          </a:xfrm>
          <a:prstGeom prst="rect">
            <a:avLst/>
          </a:prstGeom>
          <a:solidFill>
            <a:srgbClr val="F1C7C7"/>
          </a:solidFill>
          <a:ln w="127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800" i="1" dirty="0">
                <a:latin typeface="Calibri" pitchFamily="34" charset="0"/>
              </a:rPr>
              <a:t>Style for title slides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Unix I/O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RIO (robust I/O) package</a:t>
            </a:r>
          </a:p>
          <a:p>
            <a:r>
              <a:rPr lang="en-US" dirty="0"/>
              <a:t>Metadata, sharing, and redirection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Standard I/O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Conclusions and examples</a:t>
            </a:r>
          </a:p>
        </p:txBody>
      </p:sp>
      <p:sp>
        <p:nvSpPr>
          <p:cNvPr id="4" name="TextBox 3"/>
          <p:cNvSpPr txBox="1"/>
          <p:nvPr/>
        </p:nvSpPr>
        <p:spPr>
          <a:xfrm flipH="1">
            <a:off x="7086600" y="392668"/>
            <a:ext cx="1905000" cy="369332"/>
          </a:xfrm>
          <a:prstGeom prst="rect">
            <a:avLst/>
          </a:prstGeom>
          <a:solidFill>
            <a:srgbClr val="F1C7C7"/>
          </a:solidFill>
          <a:ln w="127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800" i="1" dirty="0">
                <a:latin typeface="Calibri" pitchFamily="34" charset="0"/>
              </a:rPr>
              <a:t>Style for outlining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Style for Figure Labels</a:t>
            </a:r>
          </a:p>
        </p:txBody>
      </p:sp>
      <p:sp>
        <p:nvSpPr>
          <p:cNvPr id="41" name="Content Placeholder 4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Capitalize only the first word in each figure label</a:t>
            </a:r>
          </a:p>
          <a:p>
            <a:pPr lvl="1"/>
            <a:r>
              <a:rPr lang="en-US" dirty="0"/>
              <a:t>E.g., “Payload and padding”, not “Payload and Padding”, or “payload and padding”</a:t>
            </a:r>
          </a:p>
          <a:p>
            <a:pPr lvl="1"/>
            <a:r>
              <a:rPr lang="en-US" dirty="0"/>
              <a:t>This is the same style convention that we used in CS:APP2e.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111500" y="3862597"/>
            <a:ext cx="1370013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381000" y="4291222"/>
            <a:ext cx="1623435" cy="99937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Format of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allocated and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free blocks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3111500" y="4243597"/>
            <a:ext cx="1676400" cy="128587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 and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padding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5083175" y="3810000"/>
            <a:ext cx="2353025" cy="20257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 = 1: Allocated block 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 = 0: Free block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ize: Total block size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ayload: Application data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(allocated blocks only)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4483100" y="3862597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3109913" y="5524181"/>
            <a:ext cx="1370012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4483100" y="5524181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1296937" y="5497807"/>
            <a:ext cx="1326815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Boundary tag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(footer)</a:t>
            </a:r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2590800" y="5691397"/>
            <a:ext cx="5334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61" name="Text Box 37"/>
          <p:cNvSpPr txBox="1">
            <a:spLocks noChangeArrowheads="1"/>
          </p:cNvSpPr>
          <p:nvPr/>
        </p:nvSpPr>
        <p:spPr bwMode="auto">
          <a:xfrm>
            <a:off x="1788680" y="3854509"/>
            <a:ext cx="80212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Header</a:t>
            </a:r>
          </a:p>
        </p:txBody>
      </p:sp>
      <p:sp>
        <p:nvSpPr>
          <p:cNvPr id="26662" name="Line 38"/>
          <p:cNvSpPr>
            <a:spLocks noChangeShapeType="1"/>
          </p:cNvSpPr>
          <p:nvPr/>
        </p:nvSpPr>
        <p:spPr bwMode="auto">
          <a:xfrm>
            <a:off x="2590800" y="4014997"/>
            <a:ext cx="5334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nimBg="1"/>
      <p:bldP spid="26629" grpId="0"/>
      <p:bldP spid="26630" grpId="0" animBg="1"/>
      <p:bldP spid="26631" grpId="0"/>
      <p:bldP spid="26632" grpId="0" animBg="1"/>
      <p:bldP spid="26633" grpId="0" animBg="1"/>
      <p:bldP spid="26634" grpId="0" animBg="1"/>
      <p:bldP spid="26635" grpId="0"/>
      <p:bldP spid="26636" grpId="0" animBg="1"/>
      <p:bldP spid="26661" grpId="0"/>
      <p:bldP spid="2666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for Code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81424" y="1295400"/>
            <a:ext cx="5739072" cy="5016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</a:p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hello.c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-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Pthreads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"hello, world" program </a:t>
            </a:r>
          </a:p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r>
              <a:rPr lang="en-US" sz="1600" dirty="0">
                <a:latin typeface="Courier New" pitchFamily="49" charset="0"/>
              </a:rPr>
              <a:t>#include "</a:t>
            </a:r>
            <a:r>
              <a:rPr lang="en-US" sz="1600" dirty="0" err="1">
                <a:latin typeface="Courier New" pitchFamily="49" charset="0"/>
              </a:rPr>
              <a:t>csapp.h</a:t>
            </a:r>
            <a:r>
              <a:rPr lang="en-US" sz="1600" dirty="0">
                <a:latin typeface="Courier New" pitchFamily="49" charset="0"/>
              </a:rPr>
              <a:t>"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void *thread(void *</a:t>
            </a:r>
            <a:r>
              <a:rPr lang="en-US" sz="1600" dirty="0" err="1"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pthread_t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tid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Pthread_create</a:t>
            </a:r>
            <a:r>
              <a:rPr lang="en-US" sz="1600" dirty="0">
                <a:latin typeface="Courier New" pitchFamily="49" charset="0"/>
              </a:rPr>
              <a:t>(&amp;</a:t>
            </a:r>
            <a:r>
              <a:rPr lang="en-US" sz="1600" dirty="0" err="1">
                <a:latin typeface="Courier New" pitchFamily="49" charset="0"/>
              </a:rPr>
              <a:t>tid</a:t>
            </a:r>
            <a:r>
              <a:rPr lang="en-US" sz="1600" dirty="0">
                <a:latin typeface="Courier New" pitchFamily="49" charset="0"/>
              </a:rPr>
              <a:t>, NULL, thread, NULL);</a:t>
            </a:r>
          </a:p>
          <a:p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Pthread_join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tid</a:t>
            </a:r>
            <a:r>
              <a:rPr lang="en-US" sz="1600" dirty="0">
                <a:latin typeface="Courier New" pitchFamily="49" charset="0"/>
              </a:rPr>
              <a:t>, NULL);</a:t>
            </a:r>
          </a:p>
          <a:p>
            <a:r>
              <a:rPr lang="en-US" sz="1600" dirty="0">
                <a:latin typeface="Courier New" pitchFamily="49" charset="0"/>
              </a:rPr>
              <a:t>  exit(0);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thread routine */</a:t>
            </a:r>
          </a:p>
          <a:p>
            <a:r>
              <a:rPr lang="en-US" sz="1600" dirty="0">
                <a:latin typeface="Courier New" pitchFamily="49" charset="0"/>
              </a:rPr>
              <a:t>void *thread(void *</a:t>
            </a:r>
            <a:r>
              <a:rPr lang="en-US" sz="1600" dirty="0" err="1"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("Hello, world!\n"); </a:t>
            </a:r>
          </a:p>
          <a:p>
            <a:r>
              <a:rPr lang="en-US" sz="1600" dirty="0">
                <a:latin typeface="Courier New" pitchFamily="49" charset="0"/>
              </a:rPr>
              <a:t>  return NULL;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for Code and Alternative Code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86864" y="1447800"/>
            <a:ext cx="26035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C Code</a:t>
            </a:r>
          </a:p>
          <a:p>
            <a:pPr marL="223838" indent="-223838" defTabSz="895350">
              <a:lnSpc>
                <a:spcPct val="100000"/>
              </a:lnSpc>
            </a:pPr>
            <a:endParaRPr lang="en-US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8301" y="1864643"/>
            <a:ext cx="3814763" cy="285975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int fact_do(int x)</a:t>
            </a:r>
          </a:p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int result = 1;</a:t>
            </a:r>
          </a:p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do {</a:t>
            </a:r>
          </a:p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 result *= x;</a:t>
            </a:r>
          </a:p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 x = x-1;</a:t>
            </a:r>
          </a:p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} while (x &gt; 1);</a:t>
            </a:r>
          </a:p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return result;</a:t>
            </a:r>
          </a:p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54064" y="1447800"/>
            <a:ext cx="2298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>
              <a:spcBef>
                <a:spcPct val="30000"/>
              </a:spcBef>
            </a:pPr>
            <a:r>
              <a:rPr lang="en-US" dirty="0" err="1">
                <a:solidFill>
                  <a:schemeClr val="tx2"/>
                </a:solidFill>
                <a:latin typeface="Calibri" pitchFamily="34" charset="0"/>
              </a:rPr>
              <a:t>Goto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Version</a:t>
            </a:r>
          </a:p>
          <a:p>
            <a:pPr marL="223838" indent="-223838" defTabSz="895350">
              <a:lnSpc>
                <a:spcPct val="100000"/>
              </a:lnSpc>
            </a:pPr>
            <a:endParaRPr lang="en-US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25501" y="1864643"/>
            <a:ext cx="3814763" cy="2859757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int fact_goto(int x)</a:t>
            </a:r>
          </a:p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int result = 1;</a:t>
            </a:r>
          </a:p>
          <a:p>
            <a:pPr>
              <a:lnSpc>
                <a:spcPct val="100000"/>
              </a:lnSpc>
            </a:pPr>
            <a:r>
              <a:rPr lang="en-US" sz="1800" i="1">
                <a:latin typeface="Courier New" pitchFamily="49" charset="0"/>
              </a:rPr>
              <a:t>loop:</a:t>
            </a:r>
            <a:endParaRPr lang="en-US" sz="180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result *= x;</a:t>
            </a:r>
          </a:p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x = x-1;</a:t>
            </a:r>
          </a:p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if (x &gt; 1)</a:t>
            </a:r>
          </a:p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 goto</a:t>
            </a:r>
            <a:r>
              <a:rPr lang="en-US" sz="1800" i="1">
                <a:latin typeface="Courier New" pitchFamily="49" charset="0"/>
              </a:rPr>
              <a:t> loop</a:t>
            </a:r>
            <a:r>
              <a:rPr lang="en-US" sz="180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return result;</a:t>
            </a:r>
          </a:p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for Assembly Code: Version I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57200" y="1587644"/>
            <a:ext cx="3657600" cy="285975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absdiff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x,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y)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result;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if (x &gt; y) {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    result = x-y;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} else {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    result = y-x;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return result;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211096" y="1457848"/>
            <a:ext cx="4953000" cy="42447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</a:tabLst>
            </a:pPr>
            <a:r>
              <a:rPr lang="en-US" sz="1800">
                <a:latin typeface="Courier New" pitchFamily="49" charset="0"/>
              </a:rPr>
              <a:t>absdiff:</a:t>
            </a: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</a:tabLst>
            </a:pPr>
            <a:r>
              <a:rPr lang="en-US" sz="1800">
                <a:latin typeface="Courier New" pitchFamily="49" charset="0"/>
              </a:rPr>
              <a:t>	pushl  %ebp</a:t>
            </a: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</a:tabLst>
            </a:pPr>
            <a:r>
              <a:rPr lang="en-US" sz="1800">
                <a:latin typeface="Courier New" pitchFamily="49" charset="0"/>
              </a:rPr>
              <a:t>	movl   %esp, %ebp</a:t>
            </a: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</a:tabLst>
            </a:pPr>
            <a:r>
              <a:rPr lang="en-US" sz="1800">
                <a:latin typeface="Courier New" pitchFamily="49" charset="0"/>
              </a:rPr>
              <a:t>	movl   8(%ebp), %edx</a:t>
            </a: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</a:tabLst>
            </a:pPr>
            <a:r>
              <a:rPr lang="en-US" sz="1800">
                <a:latin typeface="Courier New" pitchFamily="49" charset="0"/>
              </a:rPr>
              <a:t>	movl   12(%ebp), %eax</a:t>
            </a: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</a:tabLst>
            </a:pPr>
            <a:r>
              <a:rPr lang="en-US" sz="1800">
                <a:latin typeface="Courier New" pitchFamily="49" charset="0"/>
              </a:rPr>
              <a:t>	cmpl   %eax, %edx</a:t>
            </a: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</a:tabLst>
            </a:pPr>
            <a:r>
              <a:rPr lang="en-US" sz="1800">
                <a:latin typeface="Courier New" pitchFamily="49" charset="0"/>
              </a:rPr>
              <a:t>	jle    .L7</a:t>
            </a: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</a:tabLst>
            </a:pPr>
            <a:r>
              <a:rPr lang="en-US" sz="1800">
                <a:latin typeface="Courier New" pitchFamily="49" charset="0"/>
              </a:rPr>
              <a:t>	subl   %eax, %edx</a:t>
            </a: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</a:tabLst>
            </a:pPr>
            <a:r>
              <a:rPr lang="en-US" sz="1800">
                <a:latin typeface="Courier New" pitchFamily="49" charset="0"/>
              </a:rPr>
              <a:t>	movl   %edx, %eax</a:t>
            </a: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</a:tabLst>
            </a:pPr>
            <a:r>
              <a:rPr lang="en-US" sz="1800">
                <a:latin typeface="Courier New" pitchFamily="49" charset="0"/>
              </a:rPr>
              <a:t>.L8:</a:t>
            </a: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</a:tabLst>
            </a:pPr>
            <a:r>
              <a:rPr lang="en-US" sz="1800">
                <a:latin typeface="Courier New" pitchFamily="49" charset="0"/>
              </a:rPr>
              <a:t>	leave</a:t>
            </a: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</a:tabLst>
            </a:pPr>
            <a:r>
              <a:rPr lang="en-US" sz="1800">
                <a:latin typeface="Courier New" pitchFamily="49" charset="0"/>
              </a:rPr>
              <a:t>	ret</a:t>
            </a: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</a:tabLst>
            </a:pPr>
            <a:r>
              <a:rPr lang="en-US" sz="1800">
                <a:latin typeface="Courier New" pitchFamily="49" charset="0"/>
              </a:rPr>
              <a:t>.L7:</a:t>
            </a: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</a:tabLst>
            </a:pPr>
            <a:r>
              <a:rPr lang="en-US" sz="1800">
                <a:latin typeface="Courier New" pitchFamily="49" charset="0"/>
              </a:rPr>
              <a:t>	subl   %edx, %eax</a:t>
            </a: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</a:tabLst>
            </a:pPr>
            <a:r>
              <a:rPr lang="en-US" sz="1800">
                <a:latin typeface="Courier New" pitchFamily="49" charset="0"/>
              </a:rPr>
              <a:t>	jmp    .L8</a:t>
            </a:r>
          </a:p>
        </p:txBody>
      </p:sp>
      <p:sp>
        <p:nvSpPr>
          <p:cNvPr id="5" name="AutoShape 5"/>
          <p:cNvSpPr>
            <a:spLocks/>
          </p:cNvSpPr>
          <p:nvPr/>
        </p:nvSpPr>
        <p:spPr bwMode="auto">
          <a:xfrm>
            <a:off x="7944896" y="2372248"/>
            <a:ext cx="304800" cy="1524000"/>
          </a:xfrm>
          <a:prstGeom prst="rightBrace">
            <a:avLst>
              <a:gd name="adj1" fmla="val 3125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8249696" y="2952353"/>
            <a:ext cx="78739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Body1</a:t>
            </a:r>
          </a:p>
        </p:txBody>
      </p:sp>
      <p:sp>
        <p:nvSpPr>
          <p:cNvPr id="7" name="AutoShape 7"/>
          <p:cNvSpPr>
            <a:spLocks/>
          </p:cNvSpPr>
          <p:nvPr/>
        </p:nvSpPr>
        <p:spPr bwMode="auto">
          <a:xfrm>
            <a:off x="7944896" y="1762648"/>
            <a:ext cx="228600" cy="533400"/>
          </a:xfrm>
          <a:prstGeom prst="rightBrace">
            <a:avLst>
              <a:gd name="adj1" fmla="val 472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8249696" y="1838848"/>
            <a:ext cx="7344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Setup</a:t>
            </a:r>
          </a:p>
        </p:txBody>
      </p:sp>
      <p:sp>
        <p:nvSpPr>
          <p:cNvPr id="9" name="AutoShape 9"/>
          <p:cNvSpPr>
            <a:spLocks/>
          </p:cNvSpPr>
          <p:nvPr/>
        </p:nvSpPr>
        <p:spPr bwMode="auto">
          <a:xfrm>
            <a:off x="7944896" y="4277248"/>
            <a:ext cx="304800" cy="4572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8249696" y="4277248"/>
            <a:ext cx="74090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Finish</a:t>
            </a:r>
          </a:p>
        </p:txBody>
      </p:sp>
      <p:sp>
        <p:nvSpPr>
          <p:cNvPr id="11" name="AutoShape 11"/>
          <p:cNvSpPr>
            <a:spLocks/>
          </p:cNvSpPr>
          <p:nvPr/>
        </p:nvSpPr>
        <p:spPr bwMode="auto">
          <a:xfrm>
            <a:off x="7944896" y="5115448"/>
            <a:ext cx="304800" cy="4572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8249696" y="5103780"/>
            <a:ext cx="78739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Body2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for Assembly Code: Version II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57200" y="1447800"/>
            <a:ext cx="2971800" cy="147478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struct rec {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int i;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int a[3];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int *p;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};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" y="4827588"/>
            <a:ext cx="5410200" cy="14747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114300" algn="l"/>
                <a:tab pos="3263900" algn="l"/>
              </a:tabLst>
            </a:pPr>
            <a:r>
              <a:rPr lang="en-US" sz="1800">
                <a:latin typeface="Courier New" pitchFamily="49" charset="0"/>
              </a:rPr>
              <a:t> # %edx = r</a:t>
            </a:r>
          </a:p>
          <a:p>
            <a:pPr algn="l">
              <a:lnSpc>
                <a:spcPct val="100000"/>
              </a:lnSpc>
              <a:tabLst>
                <a:tab pos="114300" algn="l"/>
                <a:tab pos="3263900" algn="l"/>
              </a:tabLst>
            </a:pPr>
            <a:r>
              <a:rPr lang="en-US" sz="1800">
                <a:latin typeface="Courier New" pitchFamily="49" charset="0"/>
              </a:rPr>
              <a:t>	movl (%edx),%ecx	# r-&gt;i</a:t>
            </a:r>
          </a:p>
          <a:p>
            <a:pPr algn="l">
              <a:lnSpc>
                <a:spcPct val="100000"/>
              </a:lnSpc>
              <a:tabLst>
                <a:tab pos="114300" algn="l"/>
                <a:tab pos="3263900" algn="l"/>
              </a:tabLst>
            </a:pPr>
            <a:r>
              <a:rPr lang="en-US" sz="1800">
                <a:latin typeface="Courier New" pitchFamily="49" charset="0"/>
              </a:rPr>
              <a:t>	leal 0(,%ecx,4),%eax	# 4*(r-&gt;i)</a:t>
            </a:r>
          </a:p>
          <a:p>
            <a:pPr algn="l">
              <a:lnSpc>
                <a:spcPct val="100000"/>
              </a:lnSpc>
              <a:tabLst>
                <a:tab pos="114300" algn="l"/>
                <a:tab pos="3263900" algn="l"/>
              </a:tabLst>
            </a:pPr>
            <a:r>
              <a:rPr lang="en-US" sz="1800">
                <a:latin typeface="Courier New" pitchFamily="49" charset="0"/>
              </a:rPr>
              <a:t>	leal 4(%edx,%eax),%eax	# r+4+4*(r-&gt;i)</a:t>
            </a:r>
          </a:p>
          <a:p>
            <a:pPr algn="l">
              <a:lnSpc>
                <a:spcPct val="100000"/>
              </a:lnSpc>
              <a:tabLst>
                <a:tab pos="114300" algn="l"/>
                <a:tab pos="3263900" algn="l"/>
              </a:tabLst>
            </a:pPr>
            <a:r>
              <a:rPr lang="en-US" sz="1800">
                <a:latin typeface="Courier New" pitchFamily="49" charset="0"/>
              </a:rPr>
              <a:t>	movl %eax,16(%edx)	# Update r-&gt;p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2998788"/>
            <a:ext cx="2968625" cy="1749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void 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set_p(struct rec *r)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r-&gt;p =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&amp;r-&gt;a[r-&gt;i];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25400">
          <a:solidFill>
            <a:schemeClr val="tx1"/>
          </a:solidFill>
          <a:round/>
          <a:headEnd/>
          <a:tailEnd/>
        </a:ln>
        <a:effectLst/>
      </a:spPr>
      <a:bodyPr wrap="none" anchor="ctr">
        <a:spAutoFit/>
      </a:bodyPr>
      <a:lstStyle>
        <a:defPPr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14601</TotalTime>
  <Words>749</Words>
  <Application>Microsoft Office PowerPoint</Application>
  <PresentationFormat>全屏显示(4:3)</PresentationFormat>
  <Paragraphs>241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ＭＳ Ｐゴシック</vt:lpstr>
      <vt:lpstr>宋体</vt:lpstr>
      <vt:lpstr>Arial</vt:lpstr>
      <vt:lpstr>Arial Narrow</vt:lpstr>
      <vt:lpstr>Calibri</vt:lpstr>
      <vt:lpstr>Courier New</vt:lpstr>
      <vt:lpstr>Times New Roman</vt:lpstr>
      <vt:lpstr>Wingdings</vt:lpstr>
      <vt:lpstr>Wingdings 2</vt:lpstr>
      <vt:lpstr>template2007</vt:lpstr>
      <vt:lpstr>About the Slides for Introduction to Computer Systems  15-213: Introduction to Computer Systems 0th Lecture, Sep. 1, 2015</vt:lpstr>
      <vt:lpstr>On the Design</vt:lpstr>
      <vt:lpstr>System-Level I/O  15-213/18-243: Introduction to Computer Systems  14th Lecture, Oct. 12, 2010</vt:lpstr>
      <vt:lpstr>Today</vt:lpstr>
      <vt:lpstr>Style for Figure Labels</vt:lpstr>
      <vt:lpstr>Style for Code</vt:lpstr>
      <vt:lpstr>Style for Code and Alternative Code</vt:lpstr>
      <vt:lpstr>Style for Assembly Code: Version I</vt:lpstr>
      <vt:lpstr>Style for Assembly Code: Version II</vt:lpstr>
      <vt:lpstr>Linux Command Prompt</vt:lpstr>
      <vt:lpstr>Stack and Registers</vt:lpstr>
      <vt:lpstr>Bar Plot</vt:lpstr>
      <vt:lpstr>Tables</vt:lpstr>
      <vt:lpstr>Color Palette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lizhen</cp:lastModifiedBy>
  <cp:revision>777</cp:revision>
  <cp:lastPrinted>1999-09-20T15:19:18Z</cp:lastPrinted>
  <dcterms:created xsi:type="dcterms:W3CDTF">2011-01-05T21:18:09Z</dcterms:created>
  <dcterms:modified xsi:type="dcterms:W3CDTF">2021-10-03T07:54:08Z</dcterms:modified>
</cp:coreProperties>
</file>