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1"/>
  </p:notesMasterIdLst>
  <p:handoutMasterIdLst>
    <p:handoutMasterId r:id="rId92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76" r:id="rId15"/>
    <p:sldId id="691" r:id="rId16"/>
    <p:sldId id="677" r:id="rId17"/>
    <p:sldId id="684" r:id="rId18"/>
    <p:sldId id="591" r:id="rId19"/>
    <p:sldId id="592" r:id="rId20"/>
    <p:sldId id="593" r:id="rId21"/>
    <p:sldId id="594" r:id="rId22"/>
    <p:sldId id="595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601" r:id="rId31"/>
    <p:sldId id="648" r:id="rId32"/>
    <p:sldId id="686" r:id="rId33"/>
    <p:sldId id="606" r:id="rId34"/>
    <p:sldId id="607" r:id="rId35"/>
    <p:sldId id="649" r:id="rId36"/>
    <p:sldId id="687" r:id="rId37"/>
    <p:sldId id="611" r:id="rId38"/>
    <p:sldId id="612" r:id="rId39"/>
    <p:sldId id="613" r:id="rId40"/>
    <p:sldId id="615" r:id="rId41"/>
    <p:sldId id="616" r:id="rId42"/>
    <p:sldId id="617" r:id="rId43"/>
    <p:sldId id="620" r:id="rId44"/>
    <p:sldId id="621" r:id="rId45"/>
    <p:sldId id="625" r:id="rId46"/>
    <p:sldId id="626" r:id="rId47"/>
    <p:sldId id="628" r:id="rId48"/>
    <p:sldId id="689" r:id="rId49"/>
    <p:sldId id="651" r:id="rId50"/>
    <p:sldId id="650" r:id="rId51"/>
    <p:sldId id="707" r:id="rId52"/>
    <p:sldId id="708" r:id="rId53"/>
    <p:sldId id="688" r:id="rId54"/>
    <p:sldId id="659" r:id="rId55"/>
    <p:sldId id="703" r:id="rId56"/>
    <p:sldId id="661" r:id="rId57"/>
    <p:sldId id="709" r:id="rId58"/>
    <p:sldId id="704" r:id="rId59"/>
    <p:sldId id="664" r:id="rId60"/>
    <p:sldId id="668" r:id="rId61"/>
    <p:sldId id="666" r:id="rId62"/>
    <p:sldId id="667" r:id="rId63"/>
    <p:sldId id="669" r:id="rId64"/>
    <p:sldId id="705" r:id="rId65"/>
    <p:sldId id="636" r:id="rId66"/>
    <p:sldId id="644" r:id="rId67"/>
    <p:sldId id="672" r:id="rId68"/>
    <p:sldId id="693" r:id="rId69"/>
    <p:sldId id="694" r:id="rId70"/>
    <p:sldId id="695" r:id="rId71"/>
    <p:sldId id="696" r:id="rId72"/>
    <p:sldId id="614" r:id="rId73"/>
    <p:sldId id="619" r:id="rId74"/>
    <p:sldId id="697" r:id="rId75"/>
    <p:sldId id="698" r:id="rId76"/>
    <p:sldId id="699" r:id="rId77"/>
    <p:sldId id="700" r:id="rId78"/>
    <p:sldId id="701" r:id="rId79"/>
    <p:sldId id="702" r:id="rId80"/>
    <p:sldId id="627" r:id="rId81"/>
    <p:sldId id="629" r:id="rId82"/>
    <p:sldId id="630" r:id="rId83"/>
    <p:sldId id="631" r:id="rId84"/>
    <p:sldId id="632" r:id="rId85"/>
    <p:sldId id="633" r:id="rId86"/>
    <p:sldId id="652" r:id="rId87"/>
    <p:sldId id="634" r:id="rId88"/>
    <p:sldId id="635" r:id="rId89"/>
    <p:sldId id="665" r:id="rId90"/>
  </p:sldIdLst>
  <p:sldSz cx="9144000" cy="6858000" type="screen4x3"/>
  <p:notesSz cx="7302500" cy="9586913"/>
  <p:custDataLst>
    <p:tags r:id="rId9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89051" autoAdjust="0"/>
  </p:normalViewPr>
  <p:slideViewPr>
    <p:cSldViewPr snapToObjects="1">
      <p:cViewPr varScale="1">
        <p:scale>
          <a:sx n="102" d="100"/>
          <a:sy n="102" d="100"/>
        </p:scale>
        <p:origin x="196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在函数调用和赋值过程中会发生有</a:t>
            </a:r>
            <a:r>
              <a:rPr lang="en-US" altLang="zh-CN" dirty="0"/>
              <a:t>/</a:t>
            </a:r>
            <a:r>
              <a:rPr lang="zh-CN" altLang="en-US"/>
              <a:t>无符号的转换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单一表达式中若有无符号混合，则有符号数会转换为无符号数后进行计算或比较等操作。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虚拟地址空间由机器字长决定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3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算术位移和逻辑位移</a:t>
            </a:r>
            <a:r>
              <a:rPr lang="en-US" altLang="zh-CN" dirty="0"/>
              <a:t>-</a:t>
            </a:r>
            <a:r>
              <a:rPr lang="zh-CN" altLang="en-US" dirty="0"/>
              <a:t>待续，存疑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and 3</a:t>
            </a:r>
            <a:r>
              <a:rPr lang="en-US" sz="2000" b="0" baseline="30000" dirty="0"/>
              <a:t>rd</a:t>
            </a:r>
            <a:r>
              <a:rPr lang="en-US" sz="2000" b="0" dirty="0"/>
              <a:t> Lectures,  Sep. 3 and Sep. 8,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Randal E. Bryant and David R</a:t>
            </a:r>
            <a:r>
              <a:rPr lang="en-US"/>
              <a:t>. O’Hallaron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>
                <a:solidFill>
                  <a:srgbClr val="FF0000"/>
                </a:solidFill>
              </a:rPr>
              <a:t>	(avoids null pointer access)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防止空指针应用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</a:t>
            </a:r>
            <a:r>
              <a:rPr lang="en-US" b="1" dirty="0">
                <a:solidFill>
                  <a:srgbClr val="FF0000"/>
                </a:solidFill>
              </a:rPr>
              <a:t>most significant bit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MSB,</a:t>
            </a:r>
          </a:p>
          <a:p>
            <a:pPr marL="838200" lvl="2" eaLnBrk="1" hangingPunct="1"/>
            <a:r>
              <a:rPr lang="zh-CN" altLang="en-US" b="1" dirty="0">
                <a:solidFill>
                  <a:srgbClr val="FF0000"/>
                </a:solidFill>
              </a:rPr>
              <a:t>符号位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  <a:r>
              <a:rPr lang="en-US" altLang="zh-CN" dirty="0"/>
              <a:t>-</a:t>
            </a:r>
            <a:r>
              <a:rPr lang="zh-CN" altLang="en-US" dirty="0"/>
              <a:t>最高位为符号位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0 for nonnegative</a:t>
            </a:r>
            <a:r>
              <a:rPr lang="zh-CN" altLang="en-US" dirty="0"/>
              <a:t>，</a:t>
            </a:r>
            <a:r>
              <a:rPr lang="en-US" altLang="zh-CN" dirty="0"/>
              <a:t>		0</a:t>
            </a:r>
            <a:r>
              <a:rPr lang="zh-CN" altLang="en-US" dirty="0"/>
              <a:t>正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1 for negative 			</a:t>
            </a:r>
            <a:r>
              <a:rPr lang="en-US" altLang="zh-CN" dirty="0"/>
              <a:t>1 </a:t>
            </a:r>
            <a:r>
              <a:rPr lang="zh-CN" altLang="en-US" dirty="0"/>
              <a:t>负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7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8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9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3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0" y="3433400"/>
            <a:ext cx="5683249" cy="1383647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&amp;x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5600" y="220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1676400" y="213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15658" y="4646313"/>
            <a:ext cx="3671268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Endian-</a:t>
            </a:r>
            <a:r>
              <a:rPr lang="zh-CN" altLang="en-US" sz="1800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地址越高，权重越高</a:t>
            </a:r>
            <a:endParaRPr lang="en-US" sz="1800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4267200" y="248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F33589E0-46E5-4F71-A9FC-7D09FC5FEF94}"/>
              </a:ext>
            </a:extLst>
          </p:cNvPr>
          <p:cNvSpPr/>
          <p:nvPr/>
        </p:nvSpPr>
        <p:spPr bwMode="auto">
          <a:xfrm>
            <a:off x="2057400" y="6001985"/>
            <a:ext cx="457200" cy="2794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67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C3C1D58-D071-4F85-A741-AB29CDE41EFD}"/>
              </a:ext>
            </a:extLst>
          </p:cNvPr>
          <p:cNvSpPr/>
          <p:nvPr/>
        </p:nvSpPr>
        <p:spPr bwMode="auto">
          <a:xfrm>
            <a:off x="2057400" y="5139715"/>
            <a:ext cx="457200" cy="2794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01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BED5F0A-C0B7-49C3-A4F6-66B37FF9AB85}"/>
              </a:ext>
            </a:extLst>
          </p:cNvPr>
          <p:cNvSpPr/>
          <p:nvPr/>
        </p:nvSpPr>
        <p:spPr bwMode="auto">
          <a:xfrm>
            <a:off x="2057400" y="5432424"/>
            <a:ext cx="457200" cy="2794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/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2E71480-5715-4305-AE31-F2A7AEDE7E6B}"/>
              </a:ext>
            </a:extLst>
          </p:cNvPr>
          <p:cNvSpPr/>
          <p:nvPr/>
        </p:nvSpPr>
        <p:spPr bwMode="auto">
          <a:xfrm>
            <a:off x="2057400" y="5711824"/>
            <a:ext cx="457200" cy="2794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/>
              <a:t>45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DB8277F-D0A3-4396-97C8-DCDCA191AB1B}"/>
              </a:ext>
            </a:extLst>
          </p:cNvPr>
          <p:cNvSpPr txBox="1"/>
          <p:nvPr/>
        </p:nvSpPr>
        <p:spPr>
          <a:xfrm>
            <a:off x="2465736" y="5156447"/>
            <a:ext cx="947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0x103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0x102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0x101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0x100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w = 0:</a:t>
            </a:r>
          </a:p>
          <a:p>
            <a:pPr lvl="1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Claim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/>
              <a:t>Modular Addition Forms an </a:t>
            </a:r>
            <a:r>
              <a:rPr lang="en-US" i="1" dirty="0" err="1"/>
              <a:t>Abelian</a:t>
            </a:r>
            <a:r>
              <a:rPr lang="en-US" i="1" dirty="0"/>
              <a:t> Group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Closed</a:t>
            </a:r>
            <a:r>
              <a:rPr lang="en-US" dirty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/>
              <a:t>Every element has additive </a:t>
            </a:r>
            <a:r>
              <a:rPr lang="en-US" b="1" dirty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/>
              <a:t>Let 	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Isomorphic Group to </a:t>
            </a:r>
            <a:r>
              <a:rPr lang="en-US" dirty="0" err="1"/>
              <a:t>unsigneds</a:t>
            </a:r>
            <a:r>
              <a:rPr lang="en-US" dirty="0"/>
              <a:t> with </a:t>
            </a:r>
            <a:r>
              <a:rPr lang="en-US" dirty="0" err="1"/>
              <a:t>UAdd</a:t>
            </a:r>
            <a:endParaRPr lang="en-US" dirty="0"/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en-US" dirty="0"/>
              <a:t>Since both have identical bit patterns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Two’s Complement Under </a:t>
            </a:r>
            <a:r>
              <a:rPr lang="en-US" dirty="0" err="1"/>
              <a:t>TAdd</a:t>
            </a:r>
            <a:r>
              <a:rPr lang="en-US" dirty="0"/>
              <a:t> Forms a Group</a:t>
            </a:r>
          </a:p>
          <a:p>
            <a:pPr lvl="1" eaLnBrk="1" hangingPunct="1">
              <a:defRPr/>
            </a:pPr>
            <a:r>
              <a:rPr lang="en-US" dirty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Complete Proof?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2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3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library</a:t>
            </a:r>
          </a:p>
          <a:p>
            <a:pPr lvl="1"/>
            <a:r>
              <a:rPr lang="en-US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if: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en-US" dirty="0"/>
              <a:t>Allocation	= ??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(%rax,%rax,2),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logical shift for unsigned</a:t>
            </a:r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/>
              <a:t>Logical shift written as </a:t>
            </a:r>
            <a:r>
              <a:rPr lang="en-US" dirty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(unsigned long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 eaLnBrk="1" hangingPunct="1"/>
            <a:r>
              <a:rPr lang="en-US" dirty="0"/>
              <a:t>Algebraic representation of logic</a:t>
            </a:r>
          </a:p>
          <a:p>
            <a:pPr marL="838200" lvl="2" eaLnBrk="1" hangingPunct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8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arithmetic shift for </a:t>
            </a:r>
            <a:r>
              <a:rPr lang="en-US" dirty="0" err="1"/>
              <a:t>int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 err="1"/>
              <a:t>Arith</a:t>
            </a:r>
            <a:r>
              <a:rPr lang="en-US" dirty="0"/>
              <a:t>. shift written as </a:t>
            </a:r>
            <a:r>
              <a:rPr lang="en-US" dirty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ints</a:t>
            </a:r>
            <a:r>
              <a:rPr lang="en-US" dirty="0"/>
              <a:t>, 2’s complement </a:t>
            </a:r>
            <a:r>
              <a:rPr lang="en-US" dirty="0" err="1"/>
              <a:t>ints</a:t>
            </a:r>
            <a:r>
              <a:rPr lang="en-US" dirty="0"/>
              <a:t> are isomorphic rings: isomorphism = casting</a:t>
            </a:r>
          </a:p>
          <a:p>
            <a:endParaRPr lang="en-US" dirty="0"/>
          </a:p>
          <a:p>
            <a:r>
              <a:rPr lang="en-US" dirty="0"/>
              <a:t>Left shift</a:t>
            </a:r>
          </a:p>
          <a:p>
            <a:pPr lvl="1"/>
            <a:r>
              <a:rPr lang="en-US" dirty="0"/>
              <a:t>Unsigned/signed: multiplication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Always logical shift</a:t>
            </a:r>
          </a:p>
          <a:p>
            <a:pPr lvl="1"/>
            <a:endParaRPr lang="en-US" dirty="0"/>
          </a:p>
          <a:p>
            <a:r>
              <a:rPr lang="en-US" dirty="0"/>
              <a:t>Right shift</a:t>
            </a:r>
          </a:p>
          <a:p>
            <a:pPr lvl="1"/>
            <a:r>
              <a:rPr lang="en-US" dirty="0"/>
              <a:t>Unsigned: logical shift, div (division + round to zero)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Signed: arithmetic shift</a:t>
            </a:r>
          </a:p>
          <a:p>
            <a:pPr lvl="2"/>
            <a:r>
              <a:rPr lang="en-US" dirty="0"/>
              <a:t>Positive numbers: div (division + round to zero) by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Negative numbers: div (division + round away from zero) by 2</a:t>
            </a:r>
            <a:r>
              <a:rPr lang="en-US" baseline="30000" dirty="0"/>
              <a:t>k</a:t>
            </a:r>
            <a:br>
              <a:rPr lang="en-US" baseline="30000" dirty="0"/>
            </a:br>
            <a:r>
              <a:rPr lang="en-US" dirty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/>
              <a:t>Addition is commutative group</a:t>
            </a:r>
          </a:p>
          <a:p>
            <a:pPr lvl="1" eaLnBrk="1" hangingPunct="1">
              <a:defRPr/>
            </a:pPr>
            <a:r>
              <a:rPr lang="en-US" dirty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defRPr/>
            </a:pPr>
            <a:r>
              <a:rPr lang="en-US" dirty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1)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Multiplication distributes over </a:t>
            </a:r>
            <a:r>
              <a:rPr lang="en-US" dirty="0" err="1"/>
              <a:t>addtion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))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to ring of integers mod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endParaRPr lang="en-US" dirty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&gt; </a:t>
            </a:r>
            <a:r>
              <a:rPr lang="en-US" i="1" dirty="0"/>
              <a:t>v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0, </a:t>
            </a:r>
            <a:r>
              <a:rPr lang="en-US" i="1" dirty="0"/>
              <a:t>v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/>
              <a:t>TMax</a:t>
            </a:r>
            <a:r>
              <a:rPr lang="en-US" b="0" dirty="0">
                <a:latin typeface="Courier New" pitchFamily="49" charset="0"/>
              </a:rPr>
              <a:t> + 1	==	</a:t>
            </a:r>
            <a:r>
              <a:rPr lang="en-US" i="1" dirty="0" err="1"/>
              <a:t>TMin</a:t>
            </a:r>
            <a:endParaRPr lang="en-US" b="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>
                <a:latin typeface="Courier New" pitchFamily="49" charset="0"/>
              </a:rPr>
              <a:t>15213 * 30426	==	-10030	</a:t>
            </a:r>
            <a:r>
              <a:rPr lang="en-US" b="0" dirty="0"/>
              <a:t>(16-bit words)</a:t>
            </a:r>
            <a:endParaRPr lang="en-US" dirty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14337</TotalTime>
  <Words>5013</Words>
  <Application>Microsoft Office PowerPoint</Application>
  <PresentationFormat>全屏显示(4:3)</PresentationFormat>
  <Paragraphs>1739</Paragraphs>
  <Slides>87</Slides>
  <Notes>67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16" baseType="lpstr">
      <vt:lpstr>Gill Sans</vt:lpstr>
      <vt:lpstr>Monaco</vt:lpstr>
      <vt:lpstr>ＭＳ ゴシック</vt:lpstr>
      <vt:lpstr>ＭＳ Ｐゴシック</vt:lpstr>
      <vt:lpstr>Zapf Dingbats</vt:lpstr>
      <vt:lpstr>ヒラギノ角ゴ ProN W3</vt:lpstr>
      <vt:lpstr>ヒラギノ角ゴ ProN W6</vt:lpstr>
      <vt:lpstr>宋体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  15-213: Introduction to Computer Systems 2nd and 3rd Lectures,  Sep. 3 and Sep. 8, 2015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lizhen</cp:lastModifiedBy>
  <cp:revision>128</cp:revision>
  <cp:lastPrinted>2014-08-28T06:23:39Z</cp:lastPrinted>
  <dcterms:created xsi:type="dcterms:W3CDTF">2012-09-04T17:29:26Z</dcterms:created>
  <dcterms:modified xsi:type="dcterms:W3CDTF">2021-10-08T06:28:45Z</dcterms:modified>
</cp:coreProperties>
</file>