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59" r:id="rId8"/>
    <p:sldId id="260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链表的创建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头插：都插在第一个结点</a:t>
            </a:r>
            <a:endParaRPr lang="zh-CN" altLang="en-US"/>
          </a:p>
          <a:p>
            <a:r>
              <a:rPr lang="zh-CN" altLang="en-US"/>
              <a:t>尾插：插在尾结点，需要使用一个尾指针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其他链表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循环链表： 将单链表中的尾结点的指针由空指针改为指向头节点，这种链表（头尾相连）为循环链表。</a:t>
            </a:r>
            <a:endParaRPr lang="zh-CN" altLang="en-US"/>
          </a:p>
          <a:p>
            <a:r>
              <a:rPr lang="zh-CN" altLang="en-US"/>
              <a:t>循环判断条件为</a:t>
            </a:r>
            <a:r>
              <a:rPr lang="en-US" altLang="zh-CN"/>
              <a:t>p-&gt;</a:t>
            </a:r>
            <a:r>
              <a:rPr lang="zh-CN" altLang="en-US"/>
              <a:t>不等于头结点。</a:t>
            </a:r>
            <a:endParaRPr lang="zh-CN" altLang="en-US"/>
          </a:p>
          <a:p>
            <a:r>
              <a:rPr lang="zh-CN" altLang="en-US"/>
              <a:t>为循环链表提供一个尾指针可以直接访问尾结点，同时有利于两个循环链表的首尾合并</a:t>
            </a:r>
            <a:endParaRPr lang="zh-CN" altLang="en-US"/>
          </a:p>
          <a:p>
            <a:r>
              <a:rPr lang="zh-CN" altLang="en-US"/>
              <a:t>双链表： </a:t>
            </a:r>
            <a:endParaRPr lang="zh-CN" altLang="en-US"/>
          </a:p>
          <a:p>
            <a:r>
              <a:rPr lang="en-US" altLang="zh-CN"/>
              <a:t>   </a:t>
            </a:r>
            <a:r>
              <a:rPr lang="zh-CN" altLang="en-US"/>
              <a:t>结点</a:t>
            </a:r>
            <a:r>
              <a:rPr lang="zh-CN" altLang="en-US"/>
              <a:t>存在前驱和后继的链表。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双链表的插入，以插入结点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为例：先搞定结点</a:t>
            </a:r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的前驱和后继，再搞定后结点的前驱，最后搞定前结点的后继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olidFill>
                  <a:srgbClr val="FF0000"/>
                </a:solidFill>
              </a:rPr>
              <a:t>删除：搞定前结点的后继，再搞定后结点的前驱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4255" cy="5051425"/>
          </a:xfrm>
        </p:spPr>
        <p:txBody>
          <a:bodyPr>
            <a:normAutofit lnSpcReduction="20000"/>
          </a:bodyPr>
          <a:p>
            <a:r>
              <a:rPr lang="zh-CN" altLang="en-US"/>
              <a:t>仅在表尾进行插入和删除操作的线性表。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允许插入和删除的一端为栈顶（</a:t>
            </a:r>
            <a:r>
              <a:rPr lang="en-US" altLang="zh-CN">
                <a:solidFill>
                  <a:srgbClr val="FF0000"/>
                </a:solidFill>
              </a:rPr>
              <a:t>top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/>
              <a:t>，另一端为栈底（</a:t>
            </a:r>
            <a:r>
              <a:rPr lang="en-US" altLang="zh-CN"/>
              <a:t>bottom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不含任何元素的栈为空栈，（后进先出</a:t>
            </a:r>
            <a:r>
              <a:rPr lang="en-US" altLang="zh-CN"/>
              <a:t>-LIFO</a:t>
            </a:r>
            <a:r>
              <a:rPr lang="zh-CN" altLang="en-US"/>
              <a:t>结构）。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顺序栈</a:t>
            </a:r>
            <a:r>
              <a:rPr lang="en-US" altLang="zh-CN"/>
              <a:t>-</a:t>
            </a:r>
            <a:r>
              <a:rPr lang="zh-CN" altLang="en-US">
                <a:solidFill>
                  <a:srgbClr val="FF0000"/>
                </a:solidFill>
              </a:rPr>
              <a:t>数组存储（下标为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的一端为栈底）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栈存在最大长度（</a:t>
            </a:r>
            <a:r>
              <a:rPr lang="en-US" altLang="zh-CN">
                <a:solidFill>
                  <a:srgbClr val="FF0000"/>
                </a:solidFill>
              </a:rPr>
              <a:t>StackSize),int top(</a:t>
            </a:r>
            <a:r>
              <a:rPr lang="zh-CN" altLang="en-US">
                <a:solidFill>
                  <a:srgbClr val="FF0000"/>
                </a:solidFill>
              </a:rPr>
              <a:t>表示栈顶）</a:t>
            </a:r>
            <a:r>
              <a:rPr lang="en-US" altLang="zh-CN">
                <a:solidFill>
                  <a:srgbClr val="FF0000"/>
                </a:solidFill>
              </a:rPr>
              <a:t>;top==-1</a:t>
            </a:r>
            <a:r>
              <a:rPr lang="zh-CN" altLang="en-US">
                <a:solidFill>
                  <a:srgbClr val="FF0000"/>
                </a:solidFill>
              </a:rPr>
              <a:t>即为空栈。</a:t>
            </a:r>
            <a:endParaRPr lang="zh-CN" altLang="en-US"/>
          </a:p>
          <a:p>
            <a:r>
              <a:rPr lang="zh-CN" altLang="en-US"/>
              <a:t> 定义：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typedef struct{</a:t>
            </a:r>
            <a:br>
              <a:rPr lang="en-US" altLang="zh-CN"/>
            </a:br>
            <a:r>
              <a:rPr lang="en-US" altLang="zh-CN"/>
              <a:t> ElemType data[StackSize];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int top; //</a:t>
            </a:r>
            <a:r>
              <a:rPr lang="zh-CN" altLang="en-US">
                <a:solidFill>
                  <a:srgbClr val="FF0000"/>
                </a:solidFill>
              </a:rPr>
              <a:t>栈顶，</a:t>
            </a:r>
            <a:r>
              <a:rPr lang="en-US" altLang="zh-CN">
                <a:solidFill>
                  <a:srgbClr val="FF0000"/>
                </a:solidFill>
              </a:rPr>
              <a:t>top=-1,</a:t>
            </a:r>
            <a:r>
              <a:rPr lang="zh-CN" altLang="en-US">
                <a:solidFill>
                  <a:srgbClr val="FF0000"/>
                </a:solidFill>
              </a:rPr>
              <a:t>则空栈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两栈共享空间（数组存储）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两栈的空间需求呈相反时，共用一个数组，</a:t>
            </a:r>
            <a:endParaRPr lang="zh-CN" altLang="en-US"/>
          </a:p>
          <a:p>
            <a:r>
              <a:rPr lang="zh-CN" altLang="en-US"/>
              <a:t>判断栈空间是否已满：</a:t>
            </a:r>
            <a:r>
              <a:rPr lang="en-US" altLang="zh-CN"/>
              <a:t>top1+1==top2 (top1</a:t>
            </a:r>
            <a:r>
              <a:rPr lang="zh-CN" altLang="en-US"/>
              <a:t>在左端，</a:t>
            </a:r>
            <a:r>
              <a:rPr lang="en-US" altLang="zh-CN"/>
              <a:t>top2</a:t>
            </a:r>
            <a:r>
              <a:rPr lang="zh-CN" altLang="en-US"/>
              <a:t>在右）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		</a:t>
            </a:r>
            <a:r>
              <a:rPr lang="zh-CN" altLang="en-US"/>
              <a:t>空栈：</a:t>
            </a:r>
            <a:r>
              <a:rPr lang="en-US" altLang="zh-CN"/>
              <a:t>top1==-1 top2=n; n</a:t>
            </a:r>
            <a:r>
              <a:rPr lang="zh-CN" altLang="en-US"/>
              <a:t>为数组元素个数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链栈：以</a:t>
            </a:r>
            <a:r>
              <a:rPr lang="zh-CN" altLang="en-US">
                <a:solidFill>
                  <a:srgbClr val="FF0000"/>
                </a:solidFill>
              </a:rPr>
              <a:t>单向链表</a:t>
            </a:r>
            <a:r>
              <a:rPr lang="zh-CN" altLang="en-US"/>
              <a:t>进行存储，且</a:t>
            </a:r>
            <a:r>
              <a:rPr lang="zh-CN" altLang="en-US">
                <a:solidFill>
                  <a:srgbClr val="FF0000"/>
                </a:solidFill>
              </a:rPr>
              <a:t>栈顶为头指针，通常不需要头结点。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对于空栈，链表原定义头指针为</a:t>
            </a:r>
            <a:r>
              <a:rPr lang="en-US" altLang="zh-CN"/>
              <a:t>NULL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空栈为</a:t>
            </a:r>
            <a:r>
              <a:rPr lang="en-US" altLang="zh-CN">
                <a:solidFill>
                  <a:srgbClr val="FF0000"/>
                </a:solidFill>
              </a:rPr>
              <a:t>top=NULL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定义：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typedef struct StackNode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SElemType data;</a:t>
            </a:r>
            <a:endParaRPr lang="en-US" altLang="zh-CN"/>
          </a:p>
          <a:p>
            <a:r>
              <a:rPr lang="en-US" altLang="zh-CN"/>
              <a:t> struct StackNode *next;</a:t>
            </a:r>
            <a:endParaRPr lang="en-US" altLang="zh-CN"/>
          </a:p>
          <a:p>
            <a:r>
              <a:rPr lang="en-US" altLang="zh-CN"/>
              <a:t>} StackNode ,*LinkStackPtr;   //</a:t>
            </a:r>
            <a:r>
              <a:rPr lang="zh-CN" altLang="en-US"/>
              <a:t>栈中元素结点</a:t>
            </a:r>
            <a:endParaRPr lang="zh-CN" altLang="en-US"/>
          </a:p>
          <a:p>
            <a:r>
              <a:rPr lang="en-US" altLang="zh-CN"/>
              <a:t>typedef struct LinkStack</a:t>
            </a:r>
            <a:endParaRPr lang="en-US" altLang="zh-CN"/>
          </a:p>
          <a:p>
            <a:r>
              <a:rPr lang="en-US" altLang="zh-CN"/>
              <a:t>{ LinkStackPrt top;  //</a:t>
            </a:r>
            <a:r>
              <a:rPr lang="zh-CN" altLang="en-US"/>
              <a:t>栈顶指针</a:t>
            </a:r>
            <a:endParaRPr lang="en-US" altLang="zh-CN"/>
          </a:p>
          <a:p>
            <a:r>
              <a:rPr lang="en-US" altLang="zh-CN"/>
              <a:t>int count;   //</a:t>
            </a:r>
            <a:r>
              <a:rPr lang="zh-CN" altLang="en-US"/>
              <a:t>栈中元素个数</a:t>
            </a:r>
            <a:endParaRPr lang="en-US" altLang="zh-CN"/>
          </a:p>
          <a:p>
            <a:r>
              <a:rPr lang="en-US" altLang="zh-CN"/>
              <a:t>}LinkStack;                           //</a:t>
            </a:r>
            <a:r>
              <a:rPr lang="zh-CN" altLang="en-US"/>
              <a:t>栈的描述信息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递归：一个</a:t>
            </a:r>
            <a:r>
              <a:rPr lang="zh-CN" altLang="en-US">
                <a:solidFill>
                  <a:srgbClr val="FF0000"/>
                </a:solidFill>
              </a:rPr>
              <a:t>直接调用自身或通过一系列的调用语句间接调用自己</a:t>
            </a:r>
            <a:r>
              <a:rPr lang="zh-CN" altLang="en-US"/>
              <a:t>的函数，即为递归函数。</a:t>
            </a:r>
            <a:endParaRPr lang="zh-CN" altLang="en-US"/>
          </a:p>
          <a:p>
            <a:r>
              <a:rPr lang="zh-CN" altLang="en-US"/>
              <a:t>每个递归定义必至少须有一个条件，条件满足时停止递归，返回值并退出。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" y="1825625"/>
            <a:ext cx="12202795" cy="4940935"/>
          </a:xfrm>
        </p:spPr>
        <p:txBody>
          <a:bodyPr>
            <a:normAutofit/>
          </a:bodyPr>
          <a:p>
            <a:r>
              <a:rPr lang="zh-CN" altLang="en-US"/>
              <a:t>只允许在一端进行插入，另一端进行删除操作的线性表（</a:t>
            </a:r>
            <a:r>
              <a:rPr lang="en-US" altLang="zh-CN"/>
              <a:t>FIFO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允许插入的一端为队尾，允许删除的一端为队头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                         </a:t>
            </a:r>
            <a:r>
              <a:rPr lang="zh-CN" altLang="en-US"/>
              <a:t>循环队列</a:t>
            </a:r>
            <a:endParaRPr lang="zh-CN" altLang="en-US"/>
          </a:p>
          <a:p>
            <a:r>
              <a:rPr lang="zh-CN" altLang="en-US"/>
              <a:t> 把队列的</a:t>
            </a:r>
            <a:r>
              <a:rPr lang="zh-CN" altLang="en-US">
                <a:solidFill>
                  <a:srgbClr val="FF0000"/>
                </a:solidFill>
              </a:rPr>
              <a:t>头尾进行衔接的顺序存储结构</a:t>
            </a:r>
            <a:r>
              <a:rPr lang="zh-CN" altLang="en-US"/>
              <a:t>称为循环队列。</a:t>
            </a:r>
            <a:endParaRPr lang="zh-CN" altLang="en-US"/>
          </a:p>
          <a:p>
            <a:r>
              <a:rPr lang="zh-CN" altLang="en-US"/>
              <a:t>判断</a:t>
            </a:r>
            <a:r>
              <a:rPr lang="zh-CN" altLang="en-US">
                <a:solidFill>
                  <a:srgbClr val="FF0000"/>
                </a:solidFill>
              </a:rPr>
              <a:t>队列为空的条件为</a:t>
            </a:r>
            <a:r>
              <a:rPr lang="en-US" altLang="zh-CN">
                <a:solidFill>
                  <a:srgbClr val="FF0000"/>
                </a:solidFill>
              </a:rPr>
              <a:t>front==rear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头指针等于尾指针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指针为数组下标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队列已满的条件：（</a:t>
            </a:r>
            <a:r>
              <a:rPr lang="en-US" altLang="zh-CN">
                <a:solidFill>
                  <a:srgbClr val="FF0000"/>
                </a:solidFill>
              </a:rPr>
              <a:t>rear+1)%QueuseSize,QueuseSize-</a:t>
            </a:r>
            <a:r>
              <a:rPr lang="zh-CN" altLang="en-US">
                <a:solidFill>
                  <a:srgbClr val="FF0000"/>
                </a:solidFill>
              </a:rPr>
              <a:t>队列的最大尺寸（数组的最大元素个数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数组长度）。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循环队列的长度：（</a:t>
            </a:r>
            <a:r>
              <a:rPr lang="en-US" altLang="zh-CN">
                <a:solidFill>
                  <a:srgbClr val="FF0000"/>
                </a:solidFill>
              </a:rPr>
              <a:t>rear-front+QueuseSize)%QueuseSize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循环队列的常用操作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定义：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typedef struct{</a:t>
            </a:r>
            <a:endParaRPr lang="en-US" altLang="zh-CN"/>
          </a:p>
          <a:p>
            <a:r>
              <a:rPr lang="en-US" altLang="zh-CN"/>
              <a:t>QElemType data[MAXSIZE];</a:t>
            </a:r>
            <a:endParaRPr lang="en-US" altLang="zh-CN"/>
          </a:p>
          <a:p>
            <a:r>
              <a:rPr lang="en-US" altLang="zh-CN"/>
              <a:t>int front; //</a:t>
            </a:r>
            <a:r>
              <a:rPr lang="zh-CN" altLang="en-US"/>
              <a:t>头指针</a:t>
            </a:r>
            <a:endParaRPr lang="en-US" altLang="zh-CN"/>
          </a:p>
          <a:p>
            <a:r>
              <a:rPr lang="en-US" altLang="zh-CN"/>
              <a:t>int rear; //</a:t>
            </a:r>
            <a:r>
              <a:rPr lang="zh-CN" altLang="en-US" u="sng">
                <a:solidFill>
                  <a:srgbClr val="FF0000"/>
                </a:solidFill>
              </a:rPr>
              <a:t>尾指针，队列不空，指向尾元素的下一个元素。空时</a:t>
            </a:r>
            <a:r>
              <a:rPr lang="en-US" altLang="zh-CN" u="sng">
                <a:solidFill>
                  <a:srgbClr val="FF0000"/>
                </a:solidFill>
              </a:rPr>
              <a:t>rear=front;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入队列：判断已满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data[rear]=e; rear=(rear+1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%MAXSIZE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出队列：判断非空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*e=data[front]; front=(front+1)%MAXSIZE;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队列的链式存储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1605"/>
            <a:ext cx="10515600" cy="5370195"/>
          </a:xfrm>
        </p:spPr>
        <p:txBody>
          <a:bodyPr>
            <a:normAutofit fontScale="90000"/>
          </a:bodyPr>
          <a:p>
            <a:r>
              <a:rPr lang="zh-CN" altLang="en-US"/>
              <a:t>利用单链表进行存储，简称为链队列</a:t>
            </a:r>
            <a:endParaRPr lang="zh-CN" altLang="en-US"/>
          </a:p>
          <a:p>
            <a:r>
              <a:rPr lang="zh-CN" altLang="en-US"/>
              <a:t>将队头指针</a:t>
            </a:r>
            <a:r>
              <a:rPr lang="en-US" altLang="zh-CN"/>
              <a:t>front</a:t>
            </a:r>
            <a:r>
              <a:rPr lang="zh-CN" altLang="en-US"/>
              <a:t>指向头结点，队尾指针</a:t>
            </a:r>
            <a:r>
              <a:rPr lang="en-US" altLang="zh-CN"/>
              <a:t>rear</a:t>
            </a:r>
            <a:r>
              <a:rPr lang="zh-CN" altLang="en-US"/>
              <a:t>指向终端结点，</a:t>
            </a:r>
            <a:endParaRPr lang="zh-CN" altLang="en-US"/>
          </a:p>
          <a:p>
            <a:r>
              <a:rPr lang="zh-CN" altLang="en-US"/>
              <a:t>队列为空时，</a:t>
            </a:r>
            <a:r>
              <a:rPr lang="en-US" altLang="zh-CN"/>
              <a:t>front rear</a:t>
            </a:r>
            <a:r>
              <a:rPr lang="zh-CN" altLang="en-US"/>
              <a:t>都指向头结点。</a:t>
            </a:r>
            <a:endParaRPr lang="zh-CN" altLang="en-US"/>
          </a:p>
          <a:p>
            <a:r>
              <a:rPr lang="zh-CN" altLang="en-US"/>
              <a:t>定义：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typedef struct QNode    //</a:t>
            </a:r>
            <a:r>
              <a:rPr lang="zh-CN" altLang="en-US"/>
              <a:t>结点结构</a:t>
            </a:r>
            <a:endParaRPr lang="zh-CN" altLang="en-US"/>
          </a:p>
          <a:p>
            <a:r>
              <a:rPr lang="en-US" altLang="zh-CN"/>
              <a:t>{ QElemType data;</a:t>
            </a:r>
            <a:endParaRPr lang="en-US" altLang="zh-CN"/>
          </a:p>
          <a:p>
            <a:r>
              <a:rPr lang="en-US" altLang="zh-CN"/>
              <a:t>  struct QNode *next;</a:t>
            </a:r>
            <a:endParaRPr lang="en-US" altLang="zh-CN"/>
          </a:p>
          <a:p>
            <a:r>
              <a:rPr lang="en-US" altLang="zh-CN"/>
              <a:t>}QNode,*QueuePtr;</a:t>
            </a:r>
            <a:endParaRPr lang="en-US" altLang="zh-CN"/>
          </a:p>
          <a:p>
            <a:r>
              <a:rPr lang="en-US" altLang="zh-CN"/>
              <a:t>typedef struct{              //</a:t>
            </a:r>
            <a:r>
              <a:rPr lang="zh-CN" altLang="en-US"/>
              <a:t>队列的链表结构</a:t>
            </a:r>
            <a:endParaRPr lang="en-US" altLang="zh-CN"/>
          </a:p>
          <a:p>
            <a:r>
              <a:rPr lang="en-US" altLang="zh-CN"/>
              <a:t>QueuePte front,rear;    //</a:t>
            </a:r>
            <a:r>
              <a:rPr lang="zh-CN" altLang="en-US"/>
              <a:t>队头 队尾指针</a:t>
            </a:r>
            <a:endParaRPr lang="en-US" altLang="zh-CN"/>
          </a:p>
          <a:p>
            <a:r>
              <a:rPr lang="en-US" altLang="zh-CN"/>
              <a:t>}LinkQueue;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链队列的常用操作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入队列：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在链表尾部直接进行添加结点，并将尾指针进行更新到新添加结点</a:t>
            </a:r>
            <a:endParaRPr lang="zh-CN" altLang="en-US"/>
          </a:p>
          <a:p>
            <a:r>
              <a:rPr lang="zh-CN" altLang="en-US"/>
              <a:t>出队列：</a:t>
            </a:r>
            <a:endParaRPr lang="zh-CN" altLang="en-US"/>
          </a:p>
          <a:p>
            <a:r>
              <a:rPr lang="zh-CN" altLang="en-US"/>
              <a:t>  判断队列是否为空（</a:t>
            </a:r>
            <a:r>
              <a:rPr lang="en-US" altLang="zh-CN"/>
              <a:t>front==rear?)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头结点的后继结点出队，将头结点的后继改为指向第二个结点。</a:t>
            </a:r>
            <a:endParaRPr lang="zh-CN" altLang="en-US"/>
          </a:p>
          <a:p>
            <a:r>
              <a:rPr lang="zh-CN" altLang="en-US"/>
              <a:t>  若除了头结点外只有一个结点，则将</a:t>
            </a:r>
            <a:r>
              <a:rPr lang="en-US" altLang="zh-CN"/>
              <a:t>rear</a:t>
            </a:r>
            <a:r>
              <a:rPr lang="zh-CN" altLang="en-US"/>
              <a:t>指向头结点。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线性表的顺序从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开始。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顺序存储（数组存储）的起始从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开始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链表可以加入头节点（数据域可以说是无任何意义，某些情况下可以保存一些有用信息）以统一插入删除操作。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线性表顺序存储的思路：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若插入位置不合理，抛出异常（线性表的</a:t>
            </a:r>
            <a:r>
              <a:rPr lang="en-US" altLang="zh-CN"/>
              <a:t>&lt;1</a:t>
            </a:r>
            <a:r>
              <a:rPr lang="zh-CN" altLang="en-US"/>
              <a:t>的位置，或大于</a:t>
            </a:r>
            <a:r>
              <a:rPr lang="en-US" altLang="zh-CN"/>
              <a:t>length+1</a:t>
            </a:r>
            <a:r>
              <a:rPr lang="zh-CN" altLang="en-US"/>
              <a:t>的位置，包含空表且插入位置大于</a:t>
            </a:r>
            <a:r>
              <a:rPr lang="en-US" altLang="zh-CN"/>
              <a:t>1</a:t>
            </a:r>
            <a:r>
              <a:rPr lang="zh-CN" altLang="en-US"/>
              <a:t>的情况，即包含空表状态）。</a:t>
            </a:r>
            <a:endParaRPr lang="zh-CN" altLang="en-US"/>
          </a:p>
          <a:p>
            <a:r>
              <a:rPr lang="zh-CN" altLang="en-US"/>
              <a:t>线性表长度</a:t>
            </a:r>
            <a:r>
              <a:rPr lang="en-US" altLang="zh-CN"/>
              <a:t>&gt;=</a:t>
            </a:r>
            <a:r>
              <a:rPr lang="zh-CN" altLang="en-US"/>
              <a:t>最大长度（</a:t>
            </a:r>
            <a:r>
              <a:rPr lang="zh-CN" altLang="en-US">
                <a:solidFill>
                  <a:srgbClr val="FF0000"/>
                </a:solidFill>
              </a:rPr>
              <a:t>即满表</a:t>
            </a:r>
            <a:r>
              <a:rPr lang="zh-CN" altLang="en-US"/>
              <a:t>），抛出异常或动态增加容量。</a:t>
            </a:r>
            <a:endParaRPr lang="zh-CN" altLang="en-US"/>
          </a:p>
          <a:p>
            <a:r>
              <a:rPr lang="zh-CN" altLang="en-US"/>
              <a:t>从最后一个元素开始向前遍历到第</a:t>
            </a:r>
            <a:r>
              <a:rPr lang="en-US" altLang="zh-CN"/>
              <a:t>i</a:t>
            </a:r>
            <a:r>
              <a:rPr lang="zh-CN" altLang="en-US"/>
              <a:t>个位置，将他们后移一位</a:t>
            </a:r>
            <a:endParaRPr lang="zh-CN" altLang="en-US"/>
          </a:p>
          <a:p>
            <a:r>
              <a:rPr lang="zh-CN" altLang="en-US"/>
              <a:t>将元素插入位置</a:t>
            </a:r>
            <a:r>
              <a:rPr lang="en-US" altLang="zh-CN"/>
              <a:t>i</a:t>
            </a:r>
            <a:endParaRPr lang="en-US" altLang="zh-CN"/>
          </a:p>
          <a:p>
            <a:r>
              <a:rPr lang="zh-CN" altLang="en-US"/>
              <a:t>表长加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顺序表的删除操作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删除位置不合理（包含空表和满表），抛出异常</a:t>
            </a:r>
            <a:endParaRPr lang="zh-CN" altLang="en-US"/>
          </a:p>
          <a:p>
            <a:r>
              <a:rPr lang="zh-CN" altLang="en-US"/>
              <a:t>取出删除元素，</a:t>
            </a:r>
            <a:endParaRPr lang="zh-CN" altLang="en-US"/>
          </a:p>
          <a:p>
            <a:r>
              <a:rPr lang="zh-CN" altLang="en-US"/>
              <a:t>从删除元素位置开始遍历到最后一个元素，将他们前移一位</a:t>
            </a:r>
            <a:endParaRPr lang="zh-CN" altLang="en-US"/>
          </a:p>
          <a:p>
            <a:r>
              <a:rPr lang="zh-CN" altLang="en-US"/>
              <a:t>表长减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综上，顺序表的插入和删除都存在位置是否合理，以及是否为满表或空表。位置不合理（</a:t>
            </a:r>
            <a:r>
              <a:rPr lang="en-US" altLang="zh-CN">
                <a:solidFill>
                  <a:srgbClr val="FF0000"/>
                </a:solidFill>
              </a:rPr>
              <a:t>i&lt;1||i&gt;L.length)</a:t>
            </a:r>
            <a:r>
              <a:rPr lang="zh-CN" altLang="en-US">
                <a:solidFill>
                  <a:srgbClr val="FF0000"/>
                </a:solidFill>
              </a:rPr>
              <a:t>，表的空满（最先进行判断） （</a:t>
            </a:r>
            <a:r>
              <a:rPr lang="en-US" altLang="zh-CN">
                <a:solidFill>
                  <a:srgbClr val="FF0000"/>
                </a:solidFill>
              </a:rPr>
              <a:t>L.length==MAXSIZE </a:t>
            </a:r>
            <a:r>
              <a:rPr lang="zh-CN" altLang="en-US">
                <a:solidFill>
                  <a:srgbClr val="FF0000"/>
                </a:solidFill>
              </a:rPr>
              <a:t>或 </a:t>
            </a:r>
            <a:r>
              <a:rPr lang="en-US" altLang="zh-CN">
                <a:solidFill>
                  <a:srgbClr val="FF0000"/>
                </a:solidFill>
              </a:rPr>
              <a:t>==0</a:t>
            </a:r>
            <a:r>
              <a:rPr lang="zh-CN" altLang="en-US">
                <a:solidFill>
                  <a:srgbClr val="FF0000"/>
                </a:solidFill>
              </a:rPr>
              <a:t>）。表长的增减相当重要。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随后的插入和删除操作按照未满表进行设计即可。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线性表的顺序存储结构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存储空间的起始位置</a:t>
            </a:r>
            <a:endParaRPr lang="zh-CN" altLang="en-US"/>
          </a:p>
          <a:p>
            <a:r>
              <a:rPr lang="zh-CN" altLang="en-US"/>
              <a:t> 线性表的最大存储容量；</a:t>
            </a:r>
            <a:endParaRPr lang="zh-CN" altLang="en-US"/>
          </a:p>
          <a:p>
            <a:r>
              <a:rPr lang="zh-CN" altLang="en-US"/>
              <a:t>线性表的当前长度</a:t>
            </a:r>
            <a:endParaRPr lang="zh-CN" altLang="en-US"/>
          </a:p>
          <a:p>
            <a:r>
              <a:rPr lang="zh-CN" altLang="en-US"/>
              <a:t>定义： 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typedef struct{</a:t>
            </a:r>
            <a:endParaRPr lang="en-US" altLang="zh-CN"/>
          </a:p>
          <a:p>
            <a:r>
              <a:rPr lang="en-US" altLang="zh-CN"/>
              <a:t> Elemtype data[MAXSIZE];</a:t>
            </a:r>
            <a:endParaRPr lang="en-US" altLang="zh-CN"/>
          </a:p>
          <a:p>
            <a:r>
              <a:rPr lang="en-US" altLang="zh-CN"/>
              <a:t> int length;</a:t>
            </a:r>
            <a:endParaRPr lang="en-US" altLang="zh-CN"/>
          </a:p>
          <a:p>
            <a:r>
              <a:rPr lang="en-US" altLang="zh-CN"/>
              <a:t>}SqList;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线性表的插入和删除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无论是顺序存储，，插入和删除都</a:t>
            </a:r>
            <a:r>
              <a:rPr lang="zh-CN" altLang="en-US">
                <a:solidFill>
                  <a:srgbClr val="FF0000"/>
                </a:solidFill>
              </a:rPr>
              <a:t>存在删除（插入）的位置，是否为空表或满表</a:t>
            </a:r>
            <a:r>
              <a:rPr lang="zh-CN" altLang="en-US"/>
              <a:t>这两个问题，</a:t>
            </a:r>
            <a:endParaRPr lang="zh-CN" altLang="en-US"/>
          </a:p>
          <a:p>
            <a:r>
              <a:rPr lang="zh-CN" altLang="en-US"/>
              <a:t>如顺序存储的是否为空表，插入</a:t>
            </a:r>
            <a:r>
              <a:rPr lang="en-US" altLang="zh-CN"/>
              <a:t>/</a:t>
            </a:r>
            <a:r>
              <a:rPr lang="zh-CN" altLang="en-US"/>
              <a:t>删除位置是否在表前（插入位置为</a:t>
            </a:r>
            <a:r>
              <a:rPr lang="en-US" altLang="zh-CN"/>
              <a:t>0,</a:t>
            </a:r>
            <a:r>
              <a:rPr lang="zh-CN" altLang="en-US"/>
              <a:t>而不是</a:t>
            </a:r>
            <a:r>
              <a:rPr lang="en-US" altLang="zh-CN"/>
              <a:t>&gt;0)</a:t>
            </a:r>
            <a:r>
              <a:rPr lang="zh-CN" altLang="en-US"/>
              <a:t>，表后（插入）</a:t>
            </a:r>
            <a:r>
              <a:rPr lang="en-US" altLang="zh-CN"/>
              <a:t>/</a:t>
            </a:r>
            <a:r>
              <a:rPr lang="zh-CN" altLang="en-US"/>
              <a:t>表尾（删除）的后面。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链表的获取第</a:t>
            </a:r>
            <a:r>
              <a:rPr lang="en-US" altLang="zh-CN"/>
              <a:t>i</a:t>
            </a:r>
            <a:r>
              <a:rPr lang="zh-CN" altLang="en-US"/>
              <a:t>个元素的值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假设有头节点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p=head-&gt;next;//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指向第一个结点，查找特定值也是指向第一个结点，只不过是没有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j=1;</a:t>
            </a:r>
            <a:endParaRPr lang="en-US" altLang="zh-CN"/>
          </a:p>
          <a:p>
            <a:r>
              <a:rPr lang="en-US" altLang="zh-CN"/>
              <a:t> while(p&amp;&amp;j&lt;i){while p=p-&gt;next;++j;}</a:t>
            </a:r>
            <a:endParaRPr lang="en-US" altLang="zh-CN"/>
          </a:p>
          <a:p>
            <a:r>
              <a:rPr lang="en-US" altLang="zh-CN"/>
              <a:t> if(!p||j&gt;i) return ERROR; //i&lt;1 i&gt;n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9190"/>
          </a:xfrm>
        </p:spPr>
        <p:txBody>
          <a:bodyPr>
            <a:normAutofit fontScale="80000"/>
          </a:bodyPr>
          <a:p>
            <a:r>
              <a:rPr lang="zh-CN" altLang="en-US"/>
              <a:t>插入：</a:t>
            </a:r>
            <a:endParaRPr lang="zh-CN" altLang="en-US"/>
          </a:p>
          <a:p>
            <a:r>
              <a:rPr lang="zh-CN" altLang="en-US"/>
              <a:t> 需要查找前一个结点</a:t>
            </a:r>
            <a:endParaRPr lang="zh-CN" altLang="en-US"/>
          </a:p>
          <a:p>
            <a:r>
              <a:rPr lang="zh-CN" altLang="en-US"/>
              <a:t> 假设链表带有头结点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p=head;j=0;while(p&amp;&amp;j&lt;i-1){ p=p-&gt;next;++j;}</a:t>
            </a:r>
            <a:endParaRPr lang="en-US" altLang="zh-CN"/>
          </a:p>
          <a:p>
            <a:r>
              <a:rPr lang="en-US" altLang="zh-CN"/>
              <a:t>   if(!p||j&gt;i-1) return ERROR;   //i&gt;n+1 i&lt;1</a:t>
            </a:r>
            <a:endParaRPr lang="en-US" altLang="zh-CN"/>
          </a:p>
          <a:p>
            <a:r>
              <a:rPr lang="zh-CN" altLang="en-US"/>
              <a:t>删除</a:t>
            </a:r>
            <a:endParaRPr lang="zh-CN" altLang="en-US"/>
          </a:p>
          <a:p>
            <a:r>
              <a:rPr lang="zh-CN" altLang="en-US"/>
              <a:t>  同样需要查找前一个结点</a:t>
            </a:r>
            <a:endParaRPr lang="zh-CN" altLang="en-US"/>
          </a:p>
          <a:p>
            <a:r>
              <a:rPr lang="zh-CN" altLang="en-US"/>
              <a:t>  假设链表带有头结点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p=head;j=0; while((p-&gt;next)&amp;&amp;j&lt;i-1) {p=p-&gt;next;++j;} </a:t>
            </a:r>
            <a:endParaRPr lang="en-US" altLang="zh-CN"/>
          </a:p>
          <a:p>
            <a:r>
              <a:rPr lang="en-US" altLang="zh-CN"/>
              <a:t>if(!(p-&gt;next)||j&gt;i-1) return ERROR;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两种操作的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都指向头节点，且</a:t>
            </a:r>
            <a:r>
              <a:rPr lang="en-US" altLang="zh-CN">
                <a:solidFill>
                  <a:srgbClr val="FF0000"/>
                </a:solidFill>
              </a:rPr>
              <a:t>j=0;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2793</Words>
  <Application>WPS 演示</Application>
  <PresentationFormat>宽屏</PresentationFormat>
  <Paragraphs>168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Calibri Light</vt:lpstr>
      <vt:lpstr>思源宋体 CN</vt:lpstr>
      <vt:lpstr>文泉驿微米黑</vt:lpstr>
      <vt:lpstr>Calibri</vt:lpstr>
      <vt:lpstr>微软雅黑</vt:lpstr>
      <vt:lpstr>宋体</vt:lpstr>
      <vt:lpstr>Arial Unicode MS</vt:lpstr>
      <vt:lpstr>Hack</vt:lpstr>
      <vt:lpstr>文泉驿正黑</vt:lpstr>
      <vt:lpstr>Office 主题</vt:lpstr>
      <vt:lpstr>PowerPoint 演示文稿</vt:lpstr>
      <vt:lpstr>PowerPoint 演示文稿</vt:lpstr>
      <vt:lpstr>线性表</vt:lpstr>
      <vt:lpstr>线性表顺序存储的思路：</vt:lpstr>
      <vt:lpstr>顺序表的删除操作</vt:lpstr>
      <vt:lpstr>线性表的顺序存储结构</vt:lpstr>
      <vt:lpstr>线性表的插入和删除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lizhen</dc:creator>
  <cp:lastModifiedBy>lizhen</cp:lastModifiedBy>
  <cp:revision>30</cp:revision>
  <dcterms:created xsi:type="dcterms:W3CDTF">2019-02-24T13:47:03Z</dcterms:created>
  <dcterms:modified xsi:type="dcterms:W3CDTF">2019-02-24T13:47:03Z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