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58" r:id="rId6"/>
    <p:sldMasterId id="2147483660" r:id="rId7"/>
    <p:sldMasterId id="2147483656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7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9EF64D-5577-4492-9835-2A4A836FA9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9F199-1BE6-48AD-9434-C3629E284E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4043-ECDC-482A-B837-161AC33DCEDB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58F50-9BCC-4C1A-B356-E805906B5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7E74A-E706-4DC2-8B5D-FB031D291B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F061-C369-4278-8BE1-0CA02591E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72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82A6-0856-432C-B082-4880D4D5296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A3BC-5BD2-4ADC-936F-4F38EC0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2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379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32D3-1FE3-46EB-A391-E1F886514167}" type="slidenum">
              <a:rPr lang="zh-CN" altLang="en-US" smtClean="0"/>
              <a:pPr/>
              <a:t>‹#›</a:t>
            </a:fld>
            <a:r>
              <a:rPr lang="en-US" altLang="zh-CN" dirty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6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32D3-1FE3-46EB-A391-E1F886514167}" type="slidenum">
              <a:rPr lang="zh-CN" altLang="en-US" smtClean="0"/>
              <a:pPr/>
              <a:t>‹#›</a:t>
            </a:fld>
            <a:r>
              <a:rPr lang="en-US" altLang="zh-CN"/>
              <a:t>/X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126475-A5C8-432B-B142-76F2B480E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94027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‹#›</a:t>
            </a:fld>
            <a:r>
              <a:rPr lang="en-US" altLang="zh-CN" dirty="0"/>
              <a:t>/8</a:t>
            </a: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7D6E37F-C8DD-4BF7-A937-C279F934E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28400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‹#›</a:t>
            </a:fld>
            <a:r>
              <a:rPr lang="en-US" altLang="zh-CN" dirty="0"/>
              <a:t>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4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30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3B4183-BB11-46D3-BCDF-B1125974B6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078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22F8CA-CF02-43DE-9199-CA2F57E97B4F}"/>
              </a:ext>
            </a:extLst>
          </p:cNvPr>
          <p:cNvSpPr txBox="1"/>
          <p:nvPr userDrawn="1"/>
        </p:nvSpPr>
        <p:spPr>
          <a:xfrm>
            <a:off x="4316822" y="6082742"/>
            <a:ext cx="355713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dirty="0">
                <a:gradFill>
                  <a:gsLst>
                    <a:gs pos="0">
                      <a:srgbClr val="002FFC"/>
                    </a:gs>
                    <a:gs pos="100000">
                      <a:srgbClr val="24DBFD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卓越品质  用心造芯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0" y="263555"/>
            <a:ext cx="1249680" cy="3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5FE98234-B204-415B-984E-F824B4A2FE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0780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68A18A-8908-42D8-9A99-EFDF52D25E40}"/>
              </a:ext>
            </a:extLst>
          </p:cNvPr>
          <p:cNvSpPr txBox="1"/>
          <p:nvPr userDrawn="1"/>
        </p:nvSpPr>
        <p:spPr>
          <a:xfrm>
            <a:off x="2120807" y="2763702"/>
            <a:ext cx="1715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 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E067B1-417F-4525-BD3C-0C1A1626E2A7}"/>
              </a:ext>
            </a:extLst>
          </p:cNvPr>
          <p:cNvSpPr txBox="1"/>
          <p:nvPr userDrawn="1"/>
        </p:nvSpPr>
        <p:spPr>
          <a:xfrm>
            <a:off x="1983826" y="3591435"/>
            <a:ext cx="2013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b="1">
                <a:solidFill>
                  <a:schemeClr val="bg1"/>
                </a:solidFill>
                <a:latin typeface="Times New Roman" panose="02020603050405020304" pitchFamily="18" charset="0"/>
                <a:ea typeface="义启简黑体" panose="02000000000000000000" pitchFamily="2" charset="-128"/>
                <a:cs typeface="Times New Roman" panose="02020603050405020304" pitchFamily="18" charset="0"/>
              </a:rPr>
              <a:t>CONTENTS</a:t>
            </a:r>
            <a:endParaRPr lang="zh-CN" altLang="en-US" sz="2200" b="1" dirty="0">
              <a:solidFill>
                <a:schemeClr val="bg1"/>
              </a:solidFill>
              <a:latin typeface="Times New Roman" panose="02020603050405020304" pitchFamily="18" charset="0"/>
              <a:ea typeface="义启简黑体" panose="02000000000000000000" pitchFamily="2" charset="-128"/>
              <a:cs typeface="Times New Roman" panose="02020603050405020304" pitchFamily="18" charset="0"/>
            </a:endParaRPr>
          </a:p>
        </p:txBody>
      </p:sp>
      <p:cxnSp>
        <p:nvCxnSpPr>
          <p:cNvPr id="10" name="Google Shape;178;p31">
            <a:extLst>
              <a:ext uri="{FF2B5EF4-FFF2-40B4-BE49-F238E27FC236}">
                <a16:creationId xmlns:a16="http://schemas.microsoft.com/office/drawing/2014/main" id="{1A11EEDC-FA7E-415F-882C-D6D088B77BAA}"/>
              </a:ext>
            </a:extLst>
          </p:cNvPr>
          <p:cNvCxnSpPr>
            <a:cxnSpLocks/>
          </p:cNvCxnSpPr>
          <p:nvPr userDrawn="1"/>
        </p:nvCxnSpPr>
        <p:spPr>
          <a:xfrm flipV="1">
            <a:off x="4431042" y="1485901"/>
            <a:ext cx="0" cy="4186237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0" y="263555"/>
            <a:ext cx="1249680" cy="338273"/>
          </a:xfrm>
          <a:prstGeom prst="rect">
            <a:avLst/>
          </a:prstGeom>
        </p:spPr>
      </p:pic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379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32D3-1FE3-46EB-A391-E1F886514167}" type="slidenum">
              <a:rPr lang="zh-CN" altLang="en-US" smtClean="0"/>
              <a:pPr/>
              <a:t>‹#›</a:t>
            </a:fld>
            <a:r>
              <a:rPr lang="en-US" altLang="zh-CN"/>
              <a:t>/X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5FE98234-B204-415B-984E-F824B4A2F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/>
          <a:stretch/>
        </p:blipFill>
        <p:spPr>
          <a:xfrm>
            <a:off x="0" y="0"/>
            <a:ext cx="12190780" cy="6858000"/>
          </a:xfrm>
          <a:prstGeom prst="rect">
            <a:avLst/>
          </a:prstGeom>
        </p:spPr>
      </p:pic>
      <p:pic>
        <p:nvPicPr>
          <p:cNvPr id="8" name="Google Shape;28;p6">
            <a:extLst>
              <a:ext uri="{FF2B5EF4-FFF2-40B4-BE49-F238E27FC236}">
                <a16:creationId xmlns:a16="http://schemas.microsoft.com/office/drawing/2014/main" id="{E9C78E5F-0A58-4640-AC9D-71B4768DABDB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r="8214" b="18140"/>
          <a:stretch/>
        </p:blipFill>
        <p:spPr>
          <a:xfrm>
            <a:off x="2181726" y="769213"/>
            <a:ext cx="7827328" cy="6088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379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32D3-1FE3-46EB-A391-E1F886514167}" type="slidenum">
              <a:rPr lang="zh-CN" altLang="en-US" smtClean="0"/>
              <a:pPr/>
              <a:t>‹#›</a:t>
            </a:fld>
            <a:r>
              <a:rPr lang="en-US" altLang="zh-CN"/>
              <a:t>/X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0" y="263555"/>
            <a:ext cx="1249680" cy="338273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C90CD-7995-4A88-92A7-628F0734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52" y="2766218"/>
            <a:ext cx="53686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标题添加</a:t>
            </a:r>
          </a:p>
        </p:txBody>
      </p:sp>
    </p:spTree>
    <p:extLst>
      <p:ext uri="{BB962C8B-B14F-4D97-AF65-F5344CB8AC3E}">
        <p14:creationId xmlns:p14="http://schemas.microsoft.com/office/powerpoint/2010/main" val="34967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marL="0" algn="dist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6600" kern="1200" dirty="0">
          <a:gradFill>
            <a:gsLst>
              <a:gs pos="0">
                <a:schemeClr val="bg1"/>
              </a:gs>
              <a:gs pos="100000">
                <a:srgbClr val="47CFFF"/>
              </a:gs>
            </a:gsLst>
            <a:lin ang="5400000" scaled="1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D422540-C114-4A12-B858-6BF3BD65C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6390" b="37008"/>
          <a:stretch/>
        </p:blipFill>
        <p:spPr>
          <a:xfrm>
            <a:off x="0" y="101362"/>
            <a:ext cx="1771650" cy="7752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42162-F621-476D-807F-E0A599288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60" b="-5692"/>
          <a:stretch/>
        </p:blipFill>
        <p:spPr>
          <a:xfrm>
            <a:off x="9625820" y="6588911"/>
            <a:ext cx="2566180" cy="1290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833BE6-B569-4E37-A99B-730AEB10BB3E}"/>
              </a:ext>
            </a:extLst>
          </p:cNvPr>
          <p:cNvSpPr txBox="1"/>
          <p:nvPr userDrawn="1"/>
        </p:nvSpPr>
        <p:spPr>
          <a:xfrm>
            <a:off x="8299175" y="6526455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Payton Confidential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 rot="16200000">
            <a:off x="7302795" y="1668477"/>
            <a:ext cx="3551276" cy="6227135"/>
          </a:xfrm>
          <a:prstGeom prst="rect">
            <a:avLst/>
          </a:prstGeom>
          <a:blipFill dpi="0" rotWithShape="1">
            <a:blip r:embed="rId6">
              <a:alphaModFix amt="23000"/>
            </a:blip>
            <a:srcRect/>
            <a:stretch>
              <a:fillRect l="-103148" r="-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5467" y="64973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C0AB-DDD5-41F7-94D6-B3CFFC1AEB8F}" type="slidenum">
              <a:rPr lang="zh-CN" altLang="en-US" smtClean="0"/>
              <a:pPr/>
              <a:t>‹#›</a:t>
            </a:fld>
            <a:r>
              <a:rPr lang="en-US" altLang="zh-CN" dirty="0"/>
              <a:t>/8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332" y="244921"/>
            <a:ext cx="1262063" cy="342175"/>
          </a:xfrm>
          <a:prstGeom prst="rect">
            <a:avLst/>
          </a:prstGeom>
        </p:spPr>
      </p:pic>
      <p:sp>
        <p:nvSpPr>
          <p:cNvPr id="3" name="标题占位符 2">
            <a:extLst>
              <a:ext uri="{FF2B5EF4-FFF2-40B4-BE49-F238E27FC236}">
                <a16:creationId xmlns:a16="http://schemas.microsoft.com/office/drawing/2014/main" id="{35825201-81C9-4B64-A0B9-23054BE6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788" y="160263"/>
            <a:ext cx="4484077" cy="51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18614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spc="3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B857B749-F87A-4305-B815-989AB3392A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078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58" y="6041054"/>
            <a:ext cx="1249680" cy="3382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80CA06-5F3A-4BF9-94E4-F6C99FA5676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11" y="2978561"/>
            <a:ext cx="3157775" cy="6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zvips.com/article/222088.html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learn.microsoft.com/en-us/dotnet/api/system.collections.ienumerator?redirectedfrom=MSDN&amp;view=net-7.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blog.csdn.net/dmk17771552304/article/details/12002629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3">
            <a:extLst>
              <a:ext uri="{FF2B5EF4-FFF2-40B4-BE49-F238E27FC236}">
                <a16:creationId xmlns:a16="http://schemas.microsoft.com/office/drawing/2014/main" id="{4B5DA45A-58E4-4311-B570-668A6DE53ACC}"/>
              </a:ext>
            </a:extLst>
          </p:cNvPr>
          <p:cNvSpPr txBox="1">
            <a:spLocks/>
          </p:cNvSpPr>
          <p:nvPr/>
        </p:nvSpPr>
        <p:spPr>
          <a:xfrm>
            <a:off x="1220" y="4148321"/>
            <a:ext cx="12190780" cy="508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 by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ZhenLi</a:t>
            </a:r>
          </a:p>
          <a:p>
            <a:pPr marL="0" indent="0"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Approved by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3">
            <a:extLst>
              <a:ext uri="{FF2B5EF4-FFF2-40B4-BE49-F238E27FC236}">
                <a16:creationId xmlns:a16="http://schemas.microsoft.com/office/drawing/2014/main" id="{4B5DA45A-58E4-4311-B570-668A6DE53ACC}"/>
              </a:ext>
            </a:extLst>
          </p:cNvPr>
          <p:cNvSpPr txBox="1">
            <a:spLocks/>
          </p:cNvSpPr>
          <p:nvPr/>
        </p:nvSpPr>
        <p:spPr>
          <a:xfrm>
            <a:off x="1220" y="4990437"/>
            <a:ext cx="12190780" cy="5083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2023/04/28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3B67FE7F-9C7B-4CA8-8338-34D31AE65081}"/>
              </a:ext>
            </a:extLst>
          </p:cNvPr>
          <p:cNvSpPr txBox="1">
            <a:spLocks/>
          </p:cNvSpPr>
          <p:nvPr/>
        </p:nvSpPr>
        <p:spPr>
          <a:xfrm>
            <a:off x="1220" y="2135102"/>
            <a:ext cx="12191389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000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5400" dirty="0" err="1" smtClean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bg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bg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内操作集合</a:t>
            </a:r>
            <a:endParaRPr lang="en-US" altLang="zh-CN" sz="5400" dirty="0">
              <a:solidFill>
                <a:schemeClr val="bg1"/>
              </a:solidFill>
              <a:effectLst>
                <a:outerShdw blurRad="101600" dist="38100" dir="2700000" algn="tl" rotWithShape="0">
                  <a:schemeClr val="bg1">
                    <a:alpha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9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10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378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、枚举器、迭代器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104737" y="5637474"/>
            <a:ext cx="6872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hlinkClick r:id="rId2"/>
              </a:rPr>
              <a:t>https://</a:t>
            </a:r>
            <a:r>
              <a:rPr lang="en-US" altLang="zh-CN" sz="1050" dirty="0" smtClean="0">
                <a:hlinkClick r:id="rId2"/>
              </a:rPr>
              <a:t>learn.microsoft.com/en-us/dotnet/api/system.collections.ienumerator?redirectedfrom=MSDN&amp;view=net-7.0</a:t>
            </a:r>
            <a:endParaRPr lang="en-US" altLang="zh-CN" sz="1050" dirty="0" smtClean="0"/>
          </a:p>
          <a:p>
            <a:r>
              <a:rPr lang="en-US" altLang="zh-CN" sz="1050" dirty="0">
                <a:hlinkClick r:id="rId3"/>
              </a:rPr>
              <a:t>http://</a:t>
            </a:r>
            <a:r>
              <a:rPr lang="en-US" altLang="zh-CN" sz="1050" dirty="0" smtClean="0">
                <a:hlinkClick r:id="rId3"/>
              </a:rPr>
              <a:t>www.zzvips.com/article/222088.html</a:t>
            </a:r>
            <a:endParaRPr lang="en-US" altLang="zh-CN" sz="1050" dirty="0" smtClean="0"/>
          </a:p>
          <a:p>
            <a:r>
              <a:rPr lang="en-US" altLang="zh-CN" sz="1050" dirty="0">
                <a:hlinkClick r:id="rId4"/>
              </a:rPr>
              <a:t>https://</a:t>
            </a:r>
            <a:r>
              <a:rPr lang="en-US" altLang="zh-CN" sz="1050" dirty="0" smtClean="0">
                <a:hlinkClick r:id="rId4"/>
              </a:rPr>
              <a:t>blog.csdn.net/dmk17771552304/article/details/120026299</a:t>
            </a:r>
            <a:endParaRPr lang="en-US" altLang="zh-CN" sz="1050" dirty="0" smtClean="0"/>
          </a:p>
          <a:p>
            <a:endParaRPr lang="en-US" altLang="zh-CN" sz="105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08" y="947683"/>
            <a:ext cx="2866053" cy="5408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580" y="947682"/>
            <a:ext cx="3140765" cy="4568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893" y="947682"/>
            <a:ext cx="4237924" cy="25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EAF78C-FFBC-4517-A6E5-629BA398A3DB}"/>
              </a:ext>
            </a:extLst>
          </p:cNvPr>
          <p:cNvSpPr txBox="1"/>
          <p:nvPr/>
        </p:nvSpPr>
        <p:spPr>
          <a:xfrm>
            <a:off x="5485866" y="2055813"/>
            <a:ext cx="404402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事件简介</a:t>
            </a:r>
            <a:endParaRPr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AF78C-FFBC-4517-A6E5-629BA398A3DB}"/>
              </a:ext>
            </a:extLst>
          </p:cNvPr>
          <p:cNvSpPr txBox="1"/>
          <p:nvPr/>
        </p:nvSpPr>
        <p:spPr>
          <a:xfrm>
            <a:off x="5506505" y="2856018"/>
            <a:ext cx="462739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发生原因</a:t>
            </a:r>
            <a:endParaRPr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8C32D3-1FE3-46EB-A391-E1F886514167}" type="slidenum">
              <a:rPr lang="zh-CN" altLang="en-US" smtClean="0"/>
              <a:pPr/>
              <a:t>2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0FE9D3-5255-4E5C-BFF9-1228F2A46DEF}"/>
              </a:ext>
            </a:extLst>
          </p:cNvPr>
          <p:cNvSpPr txBox="1"/>
          <p:nvPr/>
        </p:nvSpPr>
        <p:spPr>
          <a:xfrm>
            <a:off x="5533070" y="3637593"/>
            <a:ext cx="61024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改善与拓展</a:t>
            </a:r>
            <a:endParaRPr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E8E9D-4F25-4E41-8FD4-674203EAEA34}"/>
              </a:ext>
            </a:extLst>
          </p:cNvPr>
          <p:cNvSpPr txBox="1"/>
          <p:nvPr/>
        </p:nvSpPr>
        <p:spPr>
          <a:xfrm>
            <a:off x="5533070" y="4382058"/>
            <a:ext cx="61024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en-US" altLang="zh-CN" sz="3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32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oreach</a:t>
            </a:r>
            <a:r>
              <a:rPr lang="zh-CN" altLang="en-US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枚举器、迭代器</a:t>
            </a:r>
            <a:endParaRPr lang="zh-CN" altLang="en-US" sz="3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76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3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事件简介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8408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事件时间：</a:t>
            </a:r>
            <a:r>
              <a:rPr lang="en-US" altLang="zh-CN" dirty="0"/>
              <a:t>2023-04-26 </a:t>
            </a:r>
            <a:r>
              <a:rPr lang="en-US" altLang="zh-CN" dirty="0" smtClean="0"/>
              <a:t>16:30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事件单号：</a:t>
            </a:r>
            <a:r>
              <a:rPr lang="en-US" altLang="zh-CN" dirty="0"/>
              <a:t>XXJS003-2023-002148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事件描述：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产线反馈</a:t>
            </a:r>
            <a:r>
              <a:rPr lang="en-US" altLang="zh-CN" dirty="0" smtClean="0"/>
              <a:t>D1501</a:t>
            </a:r>
            <a:r>
              <a:rPr lang="zh-CN" altLang="en-US" dirty="0" smtClean="0"/>
              <a:t>上板时加载</a:t>
            </a:r>
            <a:r>
              <a:rPr lang="en-US" altLang="zh-CN" dirty="0" err="1" smtClean="0"/>
              <a:t>Jobfile</a:t>
            </a:r>
            <a:r>
              <a:rPr lang="zh-CN" altLang="en-US" dirty="0" smtClean="0"/>
              <a:t>报错：集合已修改，可能无法执行枚举操作。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04" y="2798859"/>
            <a:ext cx="4882089" cy="29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4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发生原因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9950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需求逻辑</a:t>
            </a:r>
            <a:r>
              <a:rPr lang="zh-CN" altLang="en-US" dirty="0" smtClean="0"/>
              <a:t>：需要</a:t>
            </a:r>
            <a:r>
              <a:rPr lang="zh-CN" altLang="en-US" dirty="0" smtClean="0"/>
              <a:t>对多个</a:t>
            </a:r>
            <a:r>
              <a:rPr lang="en-US" altLang="zh-CN" dirty="0" err="1" smtClean="0"/>
              <a:t>Jobfile</a:t>
            </a:r>
            <a:r>
              <a:rPr lang="zh-CN" altLang="en-US" dirty="0" smtClean="0"/>
              <a:t>逐一进行</a:t>
            </a:r>
            <a:r>
              <a:rPr lang="en-US" altLang="zh-CN" dirty="0" smtClean="0"/>
              <a:t>RMS</a:t>
            </a:r>
            <a:r>
              <a:rPr lang="zh-CN" altLang="en-US" dirty="0" smtClean="0"/>
              <a:t>检查，不符合的需要从清单中清除；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直接</a:t>
            </a:r>
            <a:r>
              <a:rPr lang="zh-CN" altLang="en-US" dirty="0" smtClean="0"/>
              <a:t>原因：使用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遍历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清单时，对这个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进行元素的删除操作，导致系统抛出异常；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39" y="2051644"/>
            <a:ext cx="5246792" cy="1383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3913" y="3792772"/>
            <a:ext cx="1021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异常原理：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的遍历实现基于 枚举器 ，使用枚举器对象的</a:t>
            </a:r>
            <a:r>
              <a:rPr lang="en-US" altLang="zh-CN" dirty="0" err="1" smtClean="0"/>
              <a:t>MoveNext</a:t>
            </a:r>
            <a:r>
              <a:rPr lang="zh-CN" altLang="en-US" dirty="0" smtClean="0"/>
              <a:t>（）方法进行遍历，而</a:t>
            </a:r>
            <a:endParaRPr lang="en-US" altLang="zh-CN" dirty="0" smtClean="0"/>
          </a:p>
          <a:p>
            <a:r>
              <a:rPr lang="zh-CN" altLang="en-US" dirty="0"/>
              <a:t>过程</a:t>
            </a:r>
            <a:r>
              <a:rPr lang="zh-CN" altLang="en-US" dirty="0" smtClean="0"/>
              <a:t>中如果集合被修改，会抛出异常；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39" y="4482327"/>
            <a:ext cx="4895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5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改善与拓展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82595" y="985961"/>
            <a:ext cx="11091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事件改善：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 smtClean="0"/>
              <a:t>使用枚举器（如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基于枚举器实现）遍历</a:t>
            </a:r>
            <a:r>
              <a:rPr lang="zh-CN" altLang="en-US" dirty="0"/>
              <a:t>集合时，不要在遍历过程中修改集合的元素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使用临时列表或者标记方式来进行元素的删除和修改，最好在遍历完成后再进行实际的删除和修改操作。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一般也可以采用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循环遍历数组的方式去做集合内的数据修改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删除，但是要注意集合数量的变化，最好</a:t>
            </a:r>
            <a:endParaRPr lang="en-US" altLang="zh-CN" dirty="0" smtClean="0"/>
          </a:p>
          <a:p>
            <a:r>
              <a:rPr lang="zh-CN" altLang="en-US" dirty="0" smtClean="0"/>
              <a:t>采取从尾到前的遍历方法。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02" y="2488440"/>
            <a:ext cx="5372100" cy="1914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2595" y="4683678"/>
            <a:ext cx="993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在测试验证时，最好进行正反面测试，如果没有这种条件，最好在本地进行逻辑的基本验证。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6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改善与拓展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82595" y="985961"/>
            <a:ext cx="1113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拓展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多线程操作中也需要注意集合的同步问题。如果多个线程同时对同一个集合进行遍历</a:t>
            </a:r>
            <a:r>
              <a:rPr lang="zh-CN" altLang="en-US" dirty="0" smtClean="0"/>
              <a:t>、删除或者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zh-CN" altLang="en-US" dirty="0"/>
              <a:t>操作，可能会导致集合状态的不一致性，进而导致程序出现错误或异常</a:t>
            </a:r>
            <a:r>
              <a:rPr lang="zh-CN" altLang="en-US" dirty="0" smtClean="0"/>
              <a:t>。可以使用</a:t>
            </a:r>
            <a:r>
              <a:rPr lang="zh-CN" altLang="en-US" dirty="0"/>
              <a:t>线程安全的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适当的同步机制来保证多线程操作集合的安全性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可以使用</a:t>
            </a:r>
            <a:r>
              <a:rPr lang="en-US" altLang="zh-CN" dirty="0"/>
              <a:t>LINQ</a:t>
            </a:r>
            <a:r>
              <a:rPr lang="zh-CN" altLang="en-US" dirty="0"/>
              <a:t>的方式进行筛选、修改、删除等操作，它内部实现了集合复制，避免了对原始集合的修改。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99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7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378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、枚举器、迭代器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83992" y="734113"/>
            <a:ext cx="112261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迭代器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迭代器（</a:t>
            </a:r>
            <a:r>
              <a:rPr lang="en-US" altLang="zh-CN" dirty="0"/>
              <a:t>Iterator</a:t>
            </a:r>
            <a:r>
              <a:rPr lang="zh-CN" altLang="en-US" dirty="0"/>
              <a:t>）是一种用于遍历集合元素的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,</a:t>
            </a:r>
            <a:r>
              <a:rPr lang="zh-CN" altLang="en-US" dirty="0"/>
              <a:t>在 </a:t>
            </a:r>
            <a:r>
              <a:rPr lang="en-US" altLang="zh-CN" dirty="0"/>
              <a:t>C# </a:t>
            </a:r>
            <a:r>
              <a:rPr lang="zh-CN" altLang="en-US" dirty="0"/>
              <a:t>中，迭代器接口是 </a:t>
            </a:r>
            <a:r>
              <a:rPr lang="en-US" altLang="zh-CN" dirty="0" err="1"/>
              <a:t>IEnumerable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IEnumerator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其中 </a:t>
            </a:r>
            <a:r>
              <a:rPr lang="en-US" altLang="zh-CN" dirty="0" err="1"/>
              <a:t>IEnumerable</a:t>
            </a:r>
            <a:r>
              <a:rPr lang="en-US" altLang="zh-CN" dirty="0"/>
              <a:t> </a:t>
            </a:r>
            <a:r>
              <a:rPr lang="zh-CN" altLang="en-US" dirty="0"/>
              <a:t>定义了一个方法，用于返回一个 </a:t>
            </a:r>
            <a:r>
              <a:rPr lang="en-US" altLang="zh-CN" dirty="0" err="1"/>
              <a:t>IEnumerator</a:t>
            </a:r>
            <a:r>
              <a:rPr lang="en-US" altLang="zh-CN" dirty="0"/>
              <a:t> </a:t>
            </a:r>
            <a:r>
              <a:rPr lang="zh-CN" altLang="en-US" dirty="0"/>
              <a:t>对象，而 </a:t>
            </a:r>
            <a:r>
              <a:rPr lang="en-US" altLang="zh-CN" dirty="0" err="1"/>
              <a:t>IEnumerator</a:t>
            </a:r>
            <a:r>
              <a:rPr lang="en-US" altLang="zh-CN" dirty="0"/>
              <a:t> </a:t>
            </a:r>
            <a:r>
              <a:rPr lang="zh-CN" altLang="en-US" dirty="0"/>
              <a:t>则定义了两个方法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MoveNext</a:t>
            </a:r>
            <a:r>
              <a:rPr lang="en-US" altLang="zh-CN" dirty="0"/>
              <a:t>() </a:t>
            </a:r>
            <a:r>
              <a:rPr lang="zh-CN" altLang="en-US" dirty="0"/>
              <a:t>用于将枚举器移动到集合的下一个元素，并返回一个布尔值表示是否成功移动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 </a:t>
            </a:r>
            <a:r>
              <a:rPr lang="en-US" altLang="zh-CN" dirty="0"/>
              <a:t>Current </a:t>
            </a:r>
            <a:r>
              <a:rPr lang="zh-CN" altLang="en-US" dirty="0"/>
              <a:t>则用于获取当前枚举器所在位置的元素。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5" y="2513530"/>
            <a:ext cx="3331307" cy="2308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46" y="2488440"/>
            <a:ext cx="3632147" cy="38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8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378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、枚举器、迭代器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83992" y="734113"/>
            <a:ext cx="112870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枚举器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迭代器方法可以返回一个实现了 </a:t>
            </a:r>
            <a:r>
              <a:rPr lang="en-US" altLang="zh-CN" dirty="0" err="1"/>
              <a:t>IEnumerator</a:t>
            </a:r>
            <a:r>
              <a:rPr lang="en-US" altLang="zh-CN" dirty="0"/>
              <a:t> </a:t>
            </a:r>
            <a:r>
              <a:rPr lang="zh-CN" altLang="en-US" dirty="0"/>
              <a:t>接口的枚举器（</a:t>
            </a:r>
            <a:r>
              <a:rPr lang="en-US" altLang="zh-CN" dirty="0"/>
              <a:t>Enumerator</a:t>
            </a:r>
            <a:r>
              <a:rPr lang="zh-CN" altLang="en-US" dirty="0"/>
              <a:t>）对象，用于枚举集合中的元素。</a:t>
            </a:r>
          </a:p>
          <a:p>
            <a:r>
              <a:rPr lang="zh-CN" altLang="en-US" dirty="0"/>
              <a:t>枚举器对象通常包含一个指向当前元素的指针以及一些状态信息，以便在遍历时保持正确的位置和状态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zh-CN" altLang="en-US" dirty="0"/>
              <a:t>器对象实现了 </a:t>
            </a:r>
            <a:r>
              <a:rPr lang="en-US" altLang="zh-CN" dirty="0" err="1"/>
              <a:t>IEnumerator</a:t>
            </a:r>
            <a:r>
              <a:rPr lang="en-US" altLang="zh-CN" dirty="0"/>
              <a:t> </a:t>
            </a:r>
            <a:r>
              <a:rPr lang="zh-CN" altLang="en-US" dirty="0"/>
              <a:t>接口，其中包括 </a:t>
            </a:r>
            <a:r>
              <a:rPr lang="en-US" altLang="zh-CN" dirty="0"/>
              <a:t>Current</a:t>
            </a:r>
            <a:r>
              <a:rPr lang="zh-CN" altLang="en-US" dirty="0"/>
              <a:t>、</a:t>
            </a:r>
            <a:r>
              <a:rPr lang="en-US" altLang="zh-CN" dirty="0" err="1"/>
              <a:t>MoveNext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Reset </a:t>
            </a:r>
            <a:r>
              <a:rPr lang="zh-CN" altLang="en-US" dirty="0"/>
              <a:t>方法，用于获取当前元素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指针移动到下一个元素，以及将指针重置为集合的开头。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lstStr</a:t>
            </a:r>
            <a:r>
              <a:rPr lang="en-US" altLang="zh-CN" dirty="0"/>
              <a:t> = new List&lt;string&gt; {"a", "b"};</a:t>
            </a:r>
          </a:p>
          <a:p>
            <a:r>
              <a:rPr lang="en-US" altLang="zh-CN" dirty="0" err="1" smtClean="0"/>
              <a:t>IEnumerator</a:t>
            </a:r>
            <a:r>
              <a:rPr lang="en-US" altLang="zh-CN" dirty="0" smtClean="0"/>
              <a:t>&lt;string</a:t>
            </a:r>
            <a:r>
              <a:rPr lang="en-US" altLang="zh-CN" dirty="0"/>
              <a:t>&gt; </a:t>
            </a:r>
            <a:r>
              <a:rPr lang="en-US" altLang="zh-CN" dirty="0" err="1"/>
              <a:t>enumeratorLst</a:t>
            </a:r>
            <a:r>
              <a:rPr lang="en-US" altLang="zh-CN" dirty="0"/>
              <a:t> = </a:t>
            </a:r>
            <a:r>
              <a:rPr lang="en-US" altLang="zh-CN" dirty="0" err="1"/>
              <a:t>lstStr.GetEnumerator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通常</a:t>
            </a:r>
            <a:r>
              <a:rPr lang="en-US" altLang="zh-CN" dirty="0" err="1" smtClean="0"/>
              <a:t>enumeratorLst</a:t>
            </a:r>
            <a:r>
              <a:rPr lang="zh-CN" altLang="en-US" dirty="0" smtClean="0"/>
              <a:t>我们称之为枚举器对象，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等称之为枚举器类型。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因此，可以说迭代器是用于创建枚举器的机制，枚举器则是用于遍历集合的对象。</a:t>
            </a:r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9" y="4150433"/>
            <a:ext cx="6891710" cy="13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6C4255-CDC5-4EC1-A9E9-99DD525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C0AB-DDD5-41F7-94D6-B3CFFC1AEB8F}" type="slidenum">
              <a:rPr lang="zh-CN" altLang="en-US" smtClean="0"/>
              <a:pPr/>
              <a:t>9</a:t>
            </a:fld>
            <a:r>
              <a:rPr lang="en-US" altLang="zh-CN" dirty="0" smtClean="0"/>
              <a:t>/11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3CDE603-4824-48F5-9444-EE7967DD54C9}"/>
              </a:ext>
            </a:extLst>
          </p:cNvPr>
          <p:cNvSpPr txBox="1"/>
          <p:nvPr/>
        </p:nvSpPr>
        <p:spPr>
          <a:xfrm>
            <a:off x="1397312" y="258293"/>
            <a:ext cx="3788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000" b="1" spc="3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、枚举器、迭代器</a:t>
            </a:r>
            <a:endParaRPr lang="zh-CN" altLang="en-US" sz="2000" b="1" spc="3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595" y="1288111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83992" y="734113"/>
            <a:ext cx="109263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foreach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当使用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zh-CN" altLang="en-US" dirty="0"/>
              <a:t>循环遍历一个集合时，</a:t>
            </a:r>
            <a:r>
              <a:rPr lang="en-US" altLang="zh-CN" dirty="0"/>
              <a:t>C# </a:t>
            </a:r>
            <a:r>
              <a:rPr lang="zh-CN" altLang="en-US" dirty="0"/>
              <a:t>会调用该集合的 </a:t>
            </a:r>
            <a:r>
              <a:rPr lang="en-US" altLang="zh-CN" dirty="0" err="1"/>
              <a:t>GetEnumerator</a:t>
            </a:r>
            <a:r>
              <a:rPr lang="en-US" altLang="zh-CN" dirty="0"/>
              <a:t>() </a:t>
            </a:r>
            <a:r>
              <a:rPr lang="zh-CN" altLang="en-US" dirty="0"/>
              <a:t>方法，以获取一个实现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IEnumerator</a:t>
            </a:r>
            <a:r>
              <a:rPr lang="en-US" altLang="zh-CN" dirty="0"/>
              <a:t> </a:t>
            </a:r>
            <a:r>
              <a:rPr lang="zh-CN" altLang="en-US" dirty="0"/>
              <a:t>接口的枚举器对象。然后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zh-CN" altLang="en-US" dirty="0"/>
              <a:t>循环就可以使用该枚举器对象来遍历集合中的每个元素。</a:t>
            </a:r>
          </a:p>
          <a:p>
            <a:r>
              <a:rPr lang="zh-CN" altLang="en-US" dirty="0"/>
              <a:t>枚举器对象通常包含一个指向当前元素的指针以及一些状态信息，以便在遍历时保持正确的位置和状态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r>
              <a:rPr lang="zh-CN" altLang="en-US" dirty="0"/>
              <a:t>循环结束时，</a:t>
            </a:r>
            <a:r>
              <a:rPr lang="en-US" altLang="zh-CN" dirty="0"/>
              <a:t>C# </a:t>
            </a:r>
            <a:r>
              <a:rPr lang="zh-CN" altLang="en-US" dirty="0"/>
              <a:t>会自动调用该枚举器对象的 </a:t>
            </a:r>
            <a:r>
              <a:rPr lang="en-US" altLang="zh-CN" dirty="0"/>
              <a:t>Dispose() </a:t>
            </a:r>
            <a:r>
              <a:rPr lang="zh-CN" altLang="en-US" dirty="0"/>
              <a:t>方法来释放资源</a:t>
            </a:r>
            <a:r>
              <a:rPr lang="zh-CN" altLang="en-US" dirty="0" smtClean="0"/>
              <a:t>。因此</a:t>
            </a:r>
            <a:r>
              <a:rPr lang="zh-CN" altLang="en-US" dirty="0"/>
              <a:t>，可以将 </a:t>
            </a:r>
            <a:r>
              <a:rPr lang="en-US" altLang="zh-CN" dirty="0" err="1"/>
              <a:t>foreach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循环</a:t>
            </a:r>
            <a:r>
              <a:rPr lang="zh-CN" altLang="en-US" dirty="0"/>
              <a:t>视为一个语法糖，它隐藏了枚举器对象的创建和管理过程，从而使代码更加简洁和易读。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5" y="2867877"/>
            <a:ext cx="7743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7f459ce2-56ee-46bb-9838-e6d88101fe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C47398C9112B84B885A947C3DDAF387" ma:contentTypeVersion="2" ma:contentTypeDescription="新建文档。" ma:contentTypeScope="" ma:versionID="f28c7ee0b811fceb2f32bddd7f3f32a9">
  <xsd:schema xmlns:xsd="http://www.w3.org/2001/XMLSchema" xmlns:xs="http://www.w3.org/2001/XMLSchema" xmlns:p="http://schemas.microsoft.com/office/2006/metadata/properties" xmlns:ns2="7f459ce2-56ee-46bb-9838-e6d88101feb7" xmlns:ns3="781b6913-3653-4497-8f98-16b53c9d73bb" targetNamespace="http://schemas.microsoft.com/office/2006/metadata/properties" ma:root="true" ma:fieldsID="2119f7869dba32c0f1af518f4e912b7d" ns2:_="" ns3:_="">
    <xsd:import namespace="7f459ce2-56ee-46bb-9838-e6d88101feb7"/>
    <xsd:import namespace="781b6913-3653-4497-8f98-16b53c9d73bb"/>
    <xsd:element name="properties">
      <xsd:complexType>
        <xsd:sequence>
          <xsd:element name="documentManagement">
            <xsd:complexType>
              <xsd:all>
                <xsd:element ref="ns2:Tag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59ce2-56ee-46bb-9838-e6d88101feb7" elementFormDefault="qualified">
    <xsd:import namespace="http://schemas.microsoft.com/office/2006/documentManagement/types"/>
    <xsd:import namespace="http://schemas.microsoft.com/office/infopath/2007/PartnerControls"/>
    <xsd:element name="Tags" ma:index="8" nillable="true" ma:displayName="文档标签" ma:internalName="Tag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b6913-3653-4497-8f98-16b53c9d73b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1974B2-8949-410E-A7B2-372ADE533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AB578-F4AC-4593-BD92-4E0162695E8A}">
  <ds:schemaRefs>
    <ds:schemaRef ds:uri="http://schemas.microsoft.com/office/2006/metadata/properties"/>
    <ds:schemaRef ds:uri="http://schemas.microsoft.com/office/infopath/2007/PartnerControls"/>
    <ds:schemaRef ds:uri="7f459ce2-56ee-46bb-9838-e6d88101feb7"/>
  </ds:schemaRefs>
</ds:datastoreItem>
</file>

<file path=customXml/itemProps3.xml><?xml version="1.0" encoding="utf-8"?>
<ds:datastoreItem xmlns:ds="http://schemas.openxmlformats.org/officeDocument/2006/customXml" ds:itemID="{FBB0F2DE-2E5C-4876-A158-95EB675D2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59ce2-56ee-46bb-9838-e6d88101feb7"/>
    <ds:schemaRef ds:uri="781b6913-3653-4497-8f98-16b53c9d73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4728</TotalTime>
  <Words>806</Words>
  <Application>Microsoft Office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微软雅黑</vt:lpstr>
      <vt:lpstr>义启简黑体</vt:lpstr>
      <vt:lpstr>Arial</vt:lpstr>
      <vt:lpstr>Times New Roman</vt:lpstr>
      <vt:lpstr>Office 主题​​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Tracy Xia</dc:creator>
  <cp:lastModifiedBy>ZhenLi</cp:lastModifiedBy>
  <cp:revision>257</cp:revision>
  <dcterms:created xsi:type="dcterms:W3CDTF">2022-01-06T09:04:03Z</dcterms:created>
  <dcterms:modified xsi:type="dcterms:W3CDTF">2023-04-28T08:06:18Z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0x0101003C47398C9112B84B885A947C3DDAF387</vt:lpwstr>
  </property>
</Properties>
</file>