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8"/>
  </p:notesMasterIdLst>
  <p:sldIdLst>
    <p:sldId id="256" r:id="rId2"/>
    <p:sldId id="264" r:id="rId3"/>
    <p:sldId id="262" r:id="rId4"/>
    <p:sldId id="257" r:id="rId5"/>
    <p:sldId id="259" r:id="rId6"/>
    <p:sldId id="260" r:id="rId7"/>
    <p:sldId id="261"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95"/>
  </p:normalViewPr>
  <p:slideViewPr>
    <p:cSldViewPr snapToGrid="0" snapToObjects="1">
      <p:cViewPr>
        <p:scale>
          <a:sx n="110" d="100"/>
          <a:sy n="110" d="100"/>
        </p:scale>
        <p:origin x="-1400"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01A7D-5646-9647-9CE4-7CB7D201094E}" type="datetimeFigureOut">
              <a:rPr lang="en-US" smtClean="0"/>
              <a:t>10/7/19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04581-9CDE-DE47-815A-F30C1A509421}" type="slidenum">
              <a:rPr lang="en-US" smtClean="0"/>
              <a:t>‹#›</a:t>
            </a:fld>
            <a:endParaRPr lang="en-US"/>
          </a:p>
        </p:txBody>
      </p:sp>
    </p:spTree>
    <p:extLst>
      <p:ext uri="{BB962C8B-B14F-4D97-AF65-F5344CB8AC3E}">
        <p14:creationId xmlns:p14="http://schemas.microsoft.com/office/powerpoint/2010/main" val="197559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will lead you guys to go over some basic terms and definition over the concepts of Discriminative stimulus and motivating operation; then I will ask you guys to consider a specific real-life scenario, and to see if you guys can successful identity the elements we learned in classes. </a:t>
            </a:r>
          </a:p>
        </p:txBody>
      </p:sp>
      <p:sp>
        <p:nvSpPr>
          <p:cNvPr id="4" name="Slide Number Placeholder 3"/>
          <p:cNvSpPr>
            <a:spLocks noGrp="1"/>
          </p:cNvSpPr>
          <p:nvPr>
            <p:ph type="sldNum" sz="quarter" idx="5"/>
          </p:nvPr>
        </p:nvSpPr>
        <p:spPr/>
        <p:txBody>
          <a:bodyPr/>
          <a:lstStyle/>
          <a:p>
            <a:fld id="{34D04581-9CDE-DE47-815A-F30C1A509421}" type="slidenum">
              <a:rPr lang="en-US" smtClean="0"/>
              <a:t>1</a:t>
            </a:fld>
            <a:endParaRPr lang="en-US"/>
          </a:p>
        </p:txBody>
      </p:sp>
    </p:spTree>
    <p:extLst>
      <p:ext uri="{BB962C8B-B14F-4D97-AF65-F5344CB8AC3E}">
        <p14:creationId xmlns:p14="http://schemas.microsoft.com/office/powerpoint/2010/main" val="3311773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Hunger is the CMO-T because established the reinforcing effect of consequence 2 – waiter come over, and thus evoked the behavior of wave to waiter </a:t>
            </a:r>
          </a:p>
        </p:txBody>
      </p:sp>
      <p:sp>
        <p:nvSpPr>
          <p:cNvPr id="4" name="Slide Number Placeholder 3"/>
          <p:cNvSpPr>
            <a:spLocks noGrp="1"/>
          </p:cNvSpPr>
          <p:nvPr>
            <p:ph type="sldNum" sz="quarter" idx="5"/>
          </p:nvPr>
        </p:nvSpPr>
        <p:spPr/>
        <p:txBody>
          <a:bodyPr/>
          <a:lstStyle/>
          <a:p>
            <a:fld id="{34D04581-9CDE-DE47-815A-F30C1A509421}" type="slidenum">
              <a:rPr lang="en-US" smtClean="0"/>
              <a:t>15</a:t>
            </a:fld>
            <a:endParaRPr lang="en-US"/>
          </a:p>
        </p:txBody>
      </p:sp>
    </p:spTree>
    <p:extLst>
      <p:ext uri="{BB962C8B-B14F-4D97-AF65-F5344CB8AC3E}">
        <p14:creationId xmlns:p14="http://schemas.microsoft.com/office/powerpoint/2010/main" val="4086229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concepts; here's the concept of discriminative stimulus</a:t>
            </a:r>
          </a:p>
        </p:txBody>
      </p:sp>
      <p:sp>
        <p:nvSpPr>
          <p:cNvPr id="4" name="Slide Number Placeholder 3"/>
          <p:cNvSpPr>
            <a:spLocks noGrp="1"/>
          </p:cNvSpPr>
          <p:nvPr>
            <p:ph type="sldNum" sz="quarter" idx="5"/>
          </p:nvPr>
        </p:nvSpPr>
        <p:spPr/>
        <p:txBody>
          <a:bodyPr/>
          <a:lstStyle/>
          <a:p>
            <a:fld id="{34D04581-9CDE-DE47-815A-F30C1A509421}" type="slidenum">
              <a:rPr lang="en-US" smtClean="0"/>
              <a:t>2</a:t>
            </a:fld>
            <a:endParaRPr lang="en-US"/>
          </a:p>
        </p:txBody>
      </p:sp>
    </p:spTree>
    <p:extLst>
      <p:ext uri="{BB962C8B-B14F-4D97-AF65-F5344CB8AC3E}">
        <p14:creationId xmlns:p14="http://schemas.microsoft.com/office/powerpoint/2010/main" val="3442985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tone function as an SD because reinforcer would only be contingent to behavior in its presence; S-delta would not lead to reinforcer, so that the tone signals the availability of reinforcement; and at the same time, MO of avoiding the bright light (which is the aversive stimuli) is high no matter the tone is present or not </a:t>
            </a:r>
          </a:p>
        </p:txBody>
      </p:sp>
      <p:sp>
        <p:nvSpPr>
          <p:cNvPr id="4" name="Slide Number Placeholder 3"/>
          <p:cNvSpPr>
            <a:spLocks noGrp="1"/>
          </p:cNvSpPr>
          <p:nvPr>
            <p:ph type="sldNum" sz="quarter" idx="5"/>
          </p:nvPr>
        </p:nvSpPr>
        <p:spPr/>
        <p:txBody>
          <a:bodyPr/>
          <a:lstStyle/>
          <a:p>
            <a:fld id="{34D04581-9CDE-DE47-815A-F30C1A509421}" type="slidenum">
              <a:rPr lang="en-US" smtClean="0"/>
              <a:t>3</a:t>
            </a:fld>
            <a:endParaRPr lang="en-US"/>
          </a:p>
        </p:txBody>
      </p:sp>
    </p:spTree>
    <p:extLst>
      <p:ext uri="{BB962C8B-B14F-4D97-AF65-F5344CB8AC3E}">
        <p14:creationId xmlns:p14="http://schemas.microsoft.com/office/powerpoint/2010/main" val="790434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aspect of behavior such as response magnitude, latency, and relative frequency (occurrence per opportunity) can be altered</a:t>
            </a:r>
          </a:p>
          <a:p>
            <a:endParaRPr lang="en-US" dirty="0"/>
          </a:p>
        </p:txBody>
      </p:sp>
      <p:sp>
        <p:nvSpPr>
          <p:cNvPr id="4" name="Slide Number Placeholder 3"/>
          <p:cNvSpPr>
            <a:spLocks noGrp="1"/>
          </p:cNvSpPr>
          <p:nvPr>
            <p:ph type="sldNum" sz="quarter" idx="5"/>
          </p:nvPr>
        </p:nvSpPr>
        <p:spPr/>
        <p:txBody>
          <a:bodyPr/>
          <a:lstStyle/>
          <a:p>
            <a:fld id="{34D04581-9CDE-DE47-815A-F30C1A509421}" type="slidenum">
              <a:rPr lang="en-US" smtClean="0"/>
              <a:t>4</a:t>
            </a:fld>
            <a:endParaRPr lang="en-US"/>
          </a:p>
        </p:txBody>
      </p:sp>
    </p:spTree>
    <p:extLst>
      <p:ext uri="{BB962C8B-B14F-4D97-AF65-F5344CB8AC3E}">
        <p14:creationId xmlns:p14="http://schemas.microsoft.com/office/powerpoint/2010/main" val="1025211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 does not affect MO!</a:t>
            </a:r>
          </a:p>
        </p:txBody>
      </p:sp>
      <p:sp>
        <p:nvSpPr>
          <p:cNvPr id="4" name="Slide Number Placeholder 3"/>
          <p:cNvSpPr>
            <a:spLocks noGrp="1"/>
          </p:cNvSpPr>
          <p:nvPr>
            <p:ph type="sldNum" sz="quarter" idx="5"/>
          </p:nvPr>
        </p:nvSpPr>
        <p:spPr/>
        <p:txBody>
          <a:bodyPr/>
          <a:lstStyle/>
          <a:p>
            <a:fld id="{34D04581-9CDE-DE47-815A-F30C1A509421}" type="slidenum">
              <a:rPr lang="en-US" smtClean="0"/>
              <a:t>7</a:t>
            </a:fld>
            <a:endParaRPr lang="en-US"/>
          </a:p>
        </p:txBody>
      </p:sp>
    </p:spTree>
    <p:extLst>
      <p:ext uri="{BB962C8B-B14F-4D97-AF65-F5344CB8AC3E}">
        <p14:creationId xmlns:p14="http://schemas.microsoft.com/office/powerpoint/2010/main" val="2414762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Extinction: make reinforcement no longer available contingent to a target behavior </a:t>
            </a:r>
          </a:p>
          <a:p>
            <a:endParaRPr lang="en-US" dirty="0"/>
          </a:p>
          <a:p>
            <a:r>
              <a:rPr lang="en-US" dirty="0"/>
              <a:t>example: only when lever is being pressed in the presence of the bell ring, food reinforcer will be delivered. </a:t>
            </a:r>
          </a:p>
        </p:txBody>
      </p:sp>
      <p:sp>
        <p:nvSpPr>
          <p:cNvPr id="4" name="Slide Number Placeholder 3"/>
          <p:cNvSpPr>
            <a:spLocks noGrp="1"/>
          </p:cNvSpPr>
          <p:nvPr>
            <p:ph type="sldNum" sz="quarter" idx="5"/>
          </p:nvPr>
        </p:nvSpPr>
        <p:spPr/>
        <p:txBody>
          <a:bodyPr/>
          <a:lstStyle/>
          <a:p>
            <a:fld id="{34D04581-9CDE-DE47-815A-F30C1A509421}" type="slidenum">
              <a:rPr lang="en-US" smtClean="0"/>
              <a:t>9</a:t>
            </a:fld>
            <a:endParaRPr lang="en-US"/>
          </a:p>
        </p:txBody>
      </p:sp>
    </p:spTree>
    <p:extLst>
      <p:ext uri="{BB962C8B-B14F-4D97-AF65-F5344CB8AC3E}">
        <p14:creationId xmlns:p14="http://schemas.microsoft.com/office/powerpoint/2010/main" val="68794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why I am doing this presentation today is because a month ago, my good friend who was preparing for her BCBA exam, called me to ask for my help on distinguishing between SD and MO. Here is the scenario we had trouble with:</a:t>
            </a:r>
          </a:p>
        </p:txBody>
      </p:sp>
      <p:sp>
        <p:nvSpPr>
          <p:cNvPr id="4" name="Slide Number Placeholder 3"/>
          <p:cNvSpPr>
            <a:spLocks noGrp="1"/>
          </p:cNvSpPr>
          <p:nvPr>
            <p:ph type="sldNum" sz="quarter" idx="5"/>
          </p:nvPr>
        </p:nvSpPr>
        <p:spPr/>
        <p:txBody>
          <a:bodyPr/>
          <a:lstStyle/>
          <a:p>
            <a:fld id="{34D04581-9CDE-DE47-815A-F30C1A509421}" type="slidenum">
              <a:rPr lang="en-US" smtClean="0"/>
              <a:t>10</a:t>
            </a:fld>
            <a:endParaRPr lang="en-US"/>
          </a:p>
        </p:txBody>
      </p:sp>
    </p:spTree>
    <p:extLst>
      <p:ext uri="{BB962C8B-B14F-4D97-AF65-F5344CB8AC3E}">
        <p14:creationId xmlns:p14="http://schemas.microsoft.com/office/powerpoint/2010/main" val="819106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D04581-9CDE-DE47-815A-F30C1A509421}" type="slidenum">
              <a:rPr lang="en-US" smtClean="0"/>
              <a:t>12</a:t>
            </a:fld>
            <a:endParaRPr lang="en-US"/>
          </a:p>
        </p:txBody>
      </p:sp>
    </p:spTree>
    <p:extLst>
      <p:ext uri="{BB962C8B-B14F-4D97-AF65-F5344CB8AC3E}">
        <p14:creationId xmlns:p14="http://schemas.microsoft.com/office/powerpoint/2010/main" val="1814146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CMO = conditioned MO</a:t>
            </a:r>
          </a:p>
        </p:txBody>
      </p:sp>
      <p:sp>
        <p:nvSpPr>
          <p:cNvPr id="4" name="Slide Number Placeholder 3"/>
          <p:cNvSpPr>
            <a:spLocks noGrp="1"/>
          </p:cNvSpPr>
          <p:nvPr>
            <p:ph type="sldNum" sz="quarter" idx="5"/>
          </p:nvPr>
        </p:nvSpPr>
        <p:spPr/>
        <p:txBody>
          <a:bodyPr/>
          <a:lstStyle/>
          <a:p>
            <a:fld id="{34D04581-9CDE-DE47-815A-F30C1A509421}" type="slidenum">
              <a:rPr lang="en-US" smtClean="0"/>
              <a:t>13</a:t>
            </a:fld>
            <a:endParaRPr lang="en-US"/>
          </a:p>
        </p:txBody>
      </p:sp>
    </p:spTree>
    <p:extLst>
      <p:ext uri="{BB962C8B-B14F-4D97-AF65-F5344CB8AC3E}">
        <p14:creationId xmlns:p14="http://schemas.microsoft.com/office/powerpoint/2010/main" val="141999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10/7/19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10/7/19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10/7/19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10/7/19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E2FD-BFA5-BF40-B6FB-64DCDBEC43B1}"/>
              </a:ext>
            </a:extLst>
          </p:cNvPr>
          <p:cNvSpPr>
            <a:spLocks noGrp="1"/>
          </p:cNvSpPr>
          <p:nvPr>
            <p:ph type="ctrTitle"/>
          </p:nvPr>
        </p:nvSpPr>
        <p:spPr>
          <a:xfrm>
            <a:off x="1600200" y="1265562"/>
            <a:ext cx="8991600" cy="2767102"/>
          </a:xfrm>
        </p:spPr>
        <p:txBody>
          <a:bodyPr>
            <a:normAutofit/>
          </a:bodyPr>
          <a:lstStyle/>
          <a:p>
            <a:r>
              <a:rPr lang="en-US" sz="4800" dirty="0"/>
              <a:t>Discriminative Stimulus</a:t>
            </a:r>
            <a:br>
              <a:rPr lang="en-US" sz="4800" dirty="0"/>
            </a:br>
            <a:r>
              <a:rPr lang="en-US" sz="4800" dirty="0"/>
              <a:t>and</a:t>
            </a:r>
            <a:br>
              <a:rPr lang="en-US" sz="4800" dirty="0"/>
            </a:br>
            <a:r>
              <a:rPr lang="en-US" sz="4800" dirty="0"/>
              <a:t>Motivating Operation</a:t>
            </a:r>
          </a:p>
        </p:txBody>
      </p:sp>
      <p:sp>
        <p:nvSpPr>
          <p:cNvPr id="3" name="Subtitle 2">
            <a:extLst>
              <a:ext uri="{FF2B5EF4-FFF2-40B4-BE49-F238E27FC236}">
                <a16:creationId xmlns:a16="http://schemas.microsoft.com/office/drawing/2014/main" id="{EA8FCB87-ECF4-7844-B42C-028A0356D250}"/>
              </a:ext>
            </a:extLst>
          </p:cNvPr>
          <p:cNvSpPr>
            <a:spLocks noGrp="1"/>
          </p:cNvSpPr>
          <p:nvPr>
            <p:ph type="subTitle" idx="1"/>
          </p:nvPr>
        </p:nvSpPr>
        <p:spPr>
          <a:xfrm>
            <a:off x="2695194" y="4649724"/>
            <a:ext cx="6801612" cy="1239894"/>
          </a:xfrm>
        </p:spPr>
        <p:txBody>
          <a:bodyPr>
            <a:normAutofit lnSpcReduction="10000"/>
          </a:bodyPr>
          <a:lstStyle/>
          <a:p>
            <a:r>
              <a:rPr lang="en-US" sz="3600" dirty="0"/>
              <a:t>Manwei Cao</a:t>
            </a:r>
          </a:p>
          <a:p>
            <a:r>
              <a:rPr lang="en-US" sz="3600" dirty="0"/>
              <a:t>10/08/19</a:t>
            </a:r>
          </a:p>
        </p:txBody>
      </p:sp>
    </p:spTree>
    <p:extLst>
      <p:ext uri="{BB962C8B-B14F-4D97-AF65-F5344CB8AC3E}">
        <p14:creationId xmlns:p14="http://schemas.microsoft.com/office/powerpoint/2010/main" val="1878311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2B01-FBDA-8245-BE43-98D93846B807}"/>
              </a:ext>
            </a:extLst>
          </p:cNvPr>
          <p:cNvSpPr>
            <a:spLocks noGrp="1"/>
          </p:cNvSpPr>
          <p:nvPr>
            <p:ph type="title"/>
          </p:nvPr>
        </p:nvSpPr>
        <p:spPr/>
        <p:txBody>
          <a:bodyPr/>
          <a:lstStyle/>
          <a:p>
            <a:r>
              <a:rPr lang="en-US" dirty="0"/>
              <a:t>Now lets look at the scenario!</a:t>
            </a:r>
          </a:p>
        </p:txBody>
      </p:sp>
      <p:sp>
        <p:nvSpPr>
          <p:cNvPr id="3" name="Content Placeholder 2">
            <a:extLst>
              <a:ext uri="{FF2B5EF4-FFF2-40B4-BE49-F238E27FC236}">
                <a16:creationId xmlns:a16="http://schemas.microsoft.com/office/drawing/2014/main" id="{6A0D5A5C-2E7F-D043-A61F-21C5466B5736}"/>
              </a:ext>
            </a:extLst>
          </p:cNvPr>
          <p:cNvSpPr>
            <a:spLocks noGrp="1"/>
          </p:cNvSpPr>
          <p:nvPr>
            <p:ph idx="1"/>
          </p:nvPr>
        </p:nvSpPr>
        <p:spPr>
          <a:xfrm>
            <a:off x="1283367" y="2638044"/>
            <a:ext cx="9914021" cy="2848356"/>
          </a:xfrm>
        </p:spPr>
        <p:txBody>
          <a:bodyPr>
            <a:normAutofit fontScale="92500"/>
          </a:bodyPr>
          <a:lstStyle/>
          <a:p>
            <a:pPr>
              <a:lnSpc>
                <a:spcPct val="150000"/>
              </a:lnSpc>
            </a:pPr>
            <a:r>
              <a:rPr lang="en-US" sz="2800" dirty="0"/>
              <a:t>My friend Lily has been working with her 5 years old client Ana for a months now. However, starting last week, whenever Lily entered Ana’s home for a session, the moment Ana saw her, Ana would start running around the house, ignoring Lily’s demand “come sit at the table”….</a:t>
            </a:r>
          </a:p>
          <a:p>
            <a:endParaRPr lang="en-US" dirty="0"/>
          </a:p>
        </p:txBody>
      </p:sp>
      <p:sp>
        <p:nvSpPr>
          <p:cNvPr id="4" name="TextBox 3">
            <a:extLst>
              <a:ext uri="{FF2B5EF4-FFF2-40B4-BE49-F238E27FC236}">
                <a16:creationId xmlns:a16="http://schemas.microsoft.com/office/drawing/2014/main" id="{ED4517B3-E1B2-B84C-8A29-2C8856B6599B}"/>
              </a:ext>
            </a:extLst>
          </p:cNvPr>
          <p:cNvSpPr txBox="1"/>
          <p:nvPr/>
        </p:nvSpPr>
        <p:spPr>
          <a:xfrm>
            <a:off x="1953494" y="5555533"/>
            <a:ext cx="9055034" cy="830997"/>
          </a:xfrm>
          <a:prstGeom prst="rect">
            <a:avLst/>
          </a:prstGeom>
          <a:noFill/>
        </p:spPr>
        <p:txBody>
          <a:bodyPr wrap="square" rtlCol="0">
            <a:spAutoFit/>
          </a:bodyPr>
          <a:lstStyle/>
          <a:p>
            <a:r>
              <a:rPr lang="en-US" sz="2400" dirty="0"/>
              <a:t>Can you identify the behavior/response, MO, SD, reinforcement/punishment contingency in this scenario?</a:t>
            </a:r>
          </a:p>
        </p:txBody>
      </p:sp>
    </p:spTree>
    <p:extLst>
      <p:ext uri="{BB962C8B-B14F-4D97-AF65-F5344CB8AC3E}">
        <p14:creationId xmlns:p14="http://schemas.microsoft.com/office/powerpoint/2010/main" val="266358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D1E63-13D8-5341-B6ED-BCF8CE16D8D3}"/>
              </a:ext>
            </a:extLst>
          </p:cNvPr>
          <p:cNvSpPr>
            <a:spLocks noGrp="1"/>
          </p:cNvSpPr>
          <p:nvPr>
            <p:ph idx="1"/>
          </p:nvPr>
        </p:nvSpPr>
        <p:spPr>
          <a:xfrm>
            <a:off x="1299411" y="2638044"/>
            <a:ext cx="9641305" cy="2270840"/>
          </a:xfrm>
        </p:spPr>
        <p:txBody>
          <a:bodyPr>
            <a:normAutofit/>
          </a:bodyPr>
          <a:lstStyle/>
          <a:p>
            <a:r>
              <a:rPr lang="en-US" sz="3600" dirty="0"/>
              <a:t>Hint: we should look at this scenario from both the </a:t>
            </a:r>
            <a:r>
              <a:rPr lang="en-US" sz="3600" dirty="0">
                <a:solidFill>
                  <a:srgbClr val="FF0000"/>
                </a:solidFill>
              </a:rPr>
              <a:t>past</a:t>
            </a:r>
            <a:r>
              <a:rPr lang="en-US" sz="3600" dirty="0"/>
              <a:t> and the </a:t>
            </a:r>
            <a:r>
              <a:rPr lang="en-US" sz="3600" dirty="0">
                <a:solidFill>
                  <a:srgbClr val="0070C0"/>
                </a:solidFill>
              </a:rPr>
              <a:t>present</a:t>
            </a:r>
          </a:p>
        </p:txBody>
      </p:sp>
    </p:spTree>
    <p:extLst>
      <p:ext uri="{BB962C8B-B14F-4D97-AF65-F5344CB8AC3E}">
        <p14:creationId xmlns:p14="http://schemas.microsoft.com/office/powerpoint/2010/main" val="2963572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8E58-6AE2-4540-B4FB-6612A29BF339}"/>
              </a:ext>
            </a:extLst>
          </p:cNvPr>
          <p:cNvSpPr>
            <a:spLocks noGrp="1"/>
          </p:cNvSpPr>
          <p:nvPr>
            <p:ph type="title"/>
          </p:nvPr>
        </p:nvSpPr>
        <p:spPr/>
        <p:txBody>
          <a:bodyPr/>
          <a:lstStyle/>
          <a:p>
            <a:r>
              <a:rPr lang="en-US" dirty="0"/>
              <a:t>What happened In the past</a:t>
            </a:r>
          </a:p>
        </p:txBody>
      </p:sp>
      <p:sp>
        <p:nvSpPr>
          <p:cNvPr id="3" name="Content Placeholder 2">
            <a:extLst>
              <a:ext uri="{FF2B5EF4-FFF2-40B4-BE49-F238E27FC236}">
                <a16:creationId xmlns:a16="http://schemas.microsoft.com/office/drawing/2014/main" id="{6CE1E1F0-71BF-6949-BF19-E6BDB149B67E}"/>
              </a:ext>
            </a:extLst>
          </p:cNvPr>
          <p:cNvSpPr>
            <a:spLocks noGrp="1"/>
          </p:cNvSpPr>
          <p:nvPr>
            <p:ph idx="1"/>
          </p:nvPr>
        </p:nvSpPr>
        <p:spPr>
          <a:xfrm>
            <a:off x="486138" y="2557022"/>
            <a:ext cx="8125428" cy="3843779"/>
          </a:xfrm>
        </p:spPr>
        <p:txBody>
          <a:bodyPr>
            <a:normAutofit/>
          </a:bodyPr>
          <a:lstStyle/>
          <a:p>
            <a:pPr>
              <a:lnSpc>
                <a:spcPct val="150000"/>
              </a:lnSpc>
            </a:pPr>
            <a:r>
              <a:rPr lang="en-US" sz="2400" dirty="0"/>
              <a:t>Lily showed up at Ana’s house</a:t>
            </a:r>
            <a:endParaRPr lang="en-US" sz="2400" dirty="0">
              <a:solidFill>
                <a:srgbClr val="FF0000"/>
              </a:solidFill>
            </a:endParaRPr>
          </a:p>
          <a:p>
            <a:pPr>
              <a:lnSpc>
                <a:spcPct val="150000"/>
              </a:lnSpc>
            </a:pPr>
            <a:r>
              <a:rPr lang="en-US" sz="2400" dirty="0"/>
              <a:t>Lily demanded Ana to sit by the table and started DTT trials</a:t>
            </a:r>
          </a:p>
          <a:p>
            <a:pPr>
              <a:lnSpc>
                <a:spcPct val="150000"/>
              </a:lnSpc>
            </a:pPr>
            <a:r>
              <a:rPr lang="en-US" sz="2400" dirty="0"/>
              <a:t>Ana participated in DTT tasks while sitting at the table, produced wrong answer</a:t>
            </a:r>
            <a:endParaRPr lang="en-US" sz="2400" dirty="0">
              <a:solidFill>
                <a:srgbClr val="FF0000"/>
              </a:solidFill>
            </a:endParaRPr>
          </a:p>
          <a:p>
            <a:pPr>
              <a:lnSpc>
                <a:spcPct val="150000"/>
              </a:lnSpc>
            </a:pPr>
            <a:r>
              <a:rPr lang="en-US" sz="2400" dirty="0"/>
              <a:t>Reprimand/extended trials contingent on incorrect response</a:t>
            </a:r>
            <a:endParaRPr lang="en-US" sz="2400" dirty="0">
              <a:solidFill>
                <a:srgbClr val="FF0000"/>
              </a:solidFill>
            </a:endParaRPr>
          </a:p>
        </p:txBody>
      </p:sp>
      <p:sp>
        <p:nvSpPr>
          <p:cNvPr id="4" name="TextBox 3">
            <a:extLst>
              <a:ext uri="{FF2B5EF4-FFF2-40B4-BE49-F238E27FC236}">
                <a16:creationId xmlns:a16="http://schemas.microsoft.com/office/drawing/2014/main" id="{3772D9F1-C63A-3444-9316-AA8E53D392C8}"/>
              </a:ext>
            </a:extLst>
          </p:cNvPr>
          <p:cNvSpPr txBox="1"/>
          <p:nvPr/>
        </p:nvSpPr>
        <p:spPr>
          <a:xfrm>
            <a:off x="8846915" y="2719068"/>
            <a:ext cx="2858947" cy="3046988"/>
          </a:xfrm>
          <a:prstGeom prst="rect">
            <a:avLst/>
          </a:prstGeom>
          <a:noFill/>
        </p:spPr>
        <p:txBody>
          <a:bodyPr wrap="square" rtlCol="0">
            <a:spAutoFit/>
          </a:bodyPr>
          <a:lstStyle/>
          <a:p>
            <a:pPr marL="285750" indent="-285750">
              <a:buFont typeface="Wingdings" pitchFamily="2" charset="2"/>
              <a:buChar char="ß"/>
            </a:pPr>
            <a:r>
              <a:rPr lang="en-US" sz="2400" dirty="0">
                <a:solidFill>
                  <a:srgbClr val="FF0000"/>
                </a:solidFill>
                <a:sym typeface="Wingdings" pitchFamily="2" charset="2"/>
              </a:rPr>
              <a:t>SDP/SP</a:t>
            </a:r>
          </a:p>
          <a:p>
            <a:pPr marL="285750" indent="-285750">
              <a:buFont typeface="Wingdings" pitchFamily="2" charset="2"/>
              <a:buChar char="ß"/>
            </a:pPr>
            <a:endParaRPr lang="en-US" sz="2400" dirty="0">
              <a:sym typeface="Wingdings" pitchFamily="2" charset="2"/>
            </a:endParaRPr>
          </a:p>
          <a:p>
            <a:pPr marL="285750" indent="-285750">
              <a:buFont typeface="Wingdings" pitchFamily="2" charset="2"/>
              <a:buChar char="ß"/>
            </a:pPr>
            <a:endParaRPr lang="en-US" sz="2400" dirty="0">
              <a:sym typeface="Wingdings" pitchFamily="2" charset="2"/>
            </a:endParaRPr>
          </a:p>
          <a:p>
            <a:endParaRPr lang="en-US" sz="2400" dirty="0">
              <a:sym typeface="Wingdings" pitchFamily="2" charset="2"/>
            </a:endParaRPr>
          </a:p>
          <a:p>
            <a:pPr marL="285750" indent="-285750">
              <a:buFont typeface="Wingdings" pitchFamily="2" charset="2"/>
              <a:buChar char="ß"/>
            </a:pPr>
            <a:r>
              <a:rPr lang="en-US" sz="2400" dirty="0">
                <a:solidFill>
                  <a:srgbClr val="FF0000"/>
                </a:solidFill>
                <a:sym typeface="Wingdings" pitchFamily="2" charset="2"/>
              </a:rPr>
              <a:t>Behavior</a:t>
            </a:r>
          </a:p>
          <a:p>
            <a:pPr marL="285750" indent="-285750">
              <a:buFont typeface="Wingdings" pitchFamily="2" charset="2"/>
              <a:buChar char="ß"/>
            </a:pPr>
            <a:endParaRPr lang="en-US" sz="2400" dirty="0">
              <a:sym typeface="Wingdings" pitchFamily="2" charset="2"/>
            </a:endParaRPr>
          </a:p>
          <a:p>
            <a:endParaRPr lang="en-US" sz="2400" dirty="0">
              <a:sym typeface="Wingdings" pitchFamily="2" charset="2"/>
            </a:endParaRPr>
          </a:p>
          <a:p>
            <a:pPr marL="285750" indent="-285750">
              <a:buFont typeface="Wingdings" pitchFamily="2" charset="2"/>
              <a:buChar char="ß"/>
            </a:pPr>
            <a:r>
              <a:rPr lang="en-US" sz="2400" dirty="0">
                <a:solidFill>
                  <a:srgbClr val="FF0000"/>
                </a:solidFill>
                <a:sym typeface="Wingdings" pitchFamily="2" charset="2"/>
              </a:rPr>
              <a:t>punishment</a:t>
            </a:r>
          </a:p>
        </p:txBody>
      </p:sp>
    </p:spTree>
    <p:extLst>
      <p:ext uri="{BB962C8B-B14F-4D97-AF65-F5344CB8AC3E}">
        <p14:creationId xmlns:p14="http://schemas.microsoft.com/office/powerpoint/2010/main" val="427203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AA09-3C94-2049-8E9F-3988A004A537}"/>
              </a:ext>
            </a:extLst>
          </p:cNvPr>
          <p:cNvSpPr>
            <a:spLocks noGrp="1"/>
          </p:cNvSpPr>
          <p:nvPr>
            <p:ph type="title"/>
          </p:nvPr>
        </p:nvSpPr>
        <p:spPr/>
        <p:txBody>
          <a:bodyPr/>
          <a:lstStyle/>
          <a:p>
            <a:r>
              <a:rPr lang="en-US" dirty="0"/>
              <a:t>What happens now</a:t>
            </a:r>
          </a:p>
        </p:txBody>
      </p:sp>
      <p:sp>
        <p:nvSpPr>
          <p:cNvPr id="3" name="Content Placeholder 2">
            <a:extLst>
              <a:ext uri="{FF2B5EF4-FFF2-40B4-BE49-F238E27FC236}">
                <a16:creationId xmlns:a16="http://schemas.microsoft.com/office/drawing/2014/main" id="{3252DFE2-C7B7-CF40-A02D-305D697FFA0B}"/>
              </a:ext>
            </a:extLst>
          </p:cNvPr>
          <p:cNvSpPr>
            <a:spLocks noGrp="1"/>
          </p:cNvSpPr>
          <p:nvPr>
            <p:ph idx="1"/>
          </p:nvPr>
        </p:nvSpPr>
        <p:spPr>
          <a:xfrm>
            <a:off x="567159" y="2638044"/>
            <a:ext cx="7592993" cy="3101983"/>
          </a:xfrm>
        </p:spPr>
        <p:txBody>
          <a:bodyPr>
            <a:normAutofit/>
          </a:bodyPr>
          <a:lstStyle/>
          <a:p>
            <a:pPr>
              <a:lnSpc>
                <a:spcPct val="150000"/>
              </a:lnSpc>
            </a:pPr>
            <a:r>
              <a:rPr lang="en-US" sz="2800" dirty="0"/>
              <a:t>Lily shows up at Ana’s house</a:t>
            </a:r>
          </a:p>
          <a:p>
            <a:pPr>
              <a:lnSpc>
                <a:spcPct val="150000"/>
              </a:lnSpc>
            </a:pPr>
            <a:r>
              <a:rPr lang="en-US" sz="2800" dirty="0"/>
              <a:t>Ana starts running around the house</a:t>
            </a:r>
          </a:p>
          <a:p>
            <a:pPr>
              <a:lnSpc>
                <a:spcPct val="150000"/>
              </a:lnSpc>
            </a:pPr>
            <a:r>
              <a:rPr lang="en-US" sz="2800" dirty="0"/>
              <a:t>Session postponed/aversive stimulus postponed</a:t>
            </a:r>
          </a:p>
        </p:txBody>
      </p:sp>
      <p:sp>
        <p:nvSpPr>
          <p:cNvPr id="5" name="TextBox 4">
            <a:extLst>
              <a:ext uri="{FF2B5EF4-FFF2-40B4-BE49-F238E27FC236}">
                <a16:creationId xmlns:a16="http://schemas.microsoft.com/office/drawing/2014/main" id="{D8029C45-E648-1D4F-A2BC-46D55A19FFE8}"/>
              </a:ext>
            </a:extLst>
          </p:cNvPr>
          <p:cNvSpPr txBox="1"/>
          <p:nvPr/>
        </p:nvSpPr>
        <p:spPr>
          <a:xfrm>
            <a:off x="8646289" y="2884931"/>
            <a:ext cx="2978552" cy="2308324"/>
          </a:xfrm>
          <a:prstGeom prst="rect">
            <a:avLst/>
          </a:prstGeom>
          <a:noFill/>
        </p:spPr>
        <p:txBody>
          <a:bodyPr wrap="square" rtlCol="0">
            <a:spAutoFit/>
          </a:bodyPr>
          <a:lstStyle/>
          <a:p>
            <a:pPr marL="285750" indent="-285750">
              <a:buFont typeface="Wingdings" pitchFamily="2" charset="2"/>
              <a:buChar char="ß"/>
            </a:pPr>
            <a:r>
              <a:rPr lang="en-US" sz="2400" dirty="0">
                <a:solidFill>
                  <a:srgbClr val="FF0000"/>
                </a:solidFill>
              </a:rPr>
              <a:t>CMO-R</a:t>
            </a:r>
          </a:p>
          <a:p>
            <a:pPr marL="285750" indent="-285750">
              <a:buFont typeface="Wingdings" pitchFamily="2" charset="2"/>
              <a:buChar char="ß"/>
            </a:pPr>
            <a:endParaRPr lang="en-US" sz="2400" dirty="0">
              <a:solidFill>
                <a:srgbClr val="FF0000"/>
              </a:solidFill>
            </a:endParaRPr>
          </a:p>
          <a:p>
            <a:pPr marL="285750" indent="-285750">
              <a:buFont typeface="Wingdings" pitchFamily="2" charset="2"/>
              <a:buChar char="ß"/>
            </a:pPr>
            <a:r>
              <a:rPr lang="en-US" sz="2400" dirty="0">
                <a:solidFill>
                  <a:srgbClr val="FF0000"/>
                </a:solidFill>
              </a:rPr>
              <a:t>Behavior</a:t>
            </a:r>
          </a:p>
          <a:p>
            <a:pPr marL="285750" indent="-285750">
              <a:buFont typeface="Wingdings" pitchFamily="2" charset="2"/>
              <a:buChar char="ß"/>
            </a:pPr>
            <a:endParaRPr lang="en-US" sz="2400" dirty="0">
              <a:solidFill>
                <a:srgbClr val="FF0000"/>
              </a:solidFill>
            </a:endParaRPr>
          </a:p>
          <a:p>
            <a:pPr marL="285750" indent="-285750">
              <a:buFont typeface="Wingdings" pitchFamily="2" charset="2"/>
              <a:buChar char="ß"/>
            </a:pPr>
            <a:r>
              <a:rPr lang="en-US" sz="2400" dirty="0">
                <a:solidFill>
                  <a:srgbClr val="FF0000"/>
                </a:solidFill>
              </a:rPr>
              <a:t>Negative reinforcement</a:t>
            </a:r>
          </a:p>
        </p:txBody>
      </p:sp>
    </p:spTree>
    <p:extLst>
      <p:ext uri="{BB962C8B-B14F-4D97-AF65-F5344CB8AC3E}">
        <p14:creationId xmlns:p14="http://schemas.microsoft.com/office/powerpoint/2010/main" val="72677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F59A-E0AC-8047-8F0D-5F1C118883F6}"/>
              </a:ext>
            </a:extLst>
          </p:cNvPr>
          <p:cNvSpPr>
            <a:spLocks noGrp="1"/>
          </p:cNvSpPr>
          <p:nvPr>
            <p:ph type="title"/>
          </p:nvPr>
        </p:nvSpPr>
        <p:spPr/>
        <p:txBody>
          <a:bodyPr/>
          <a:lstStyle/>
          <a:p>
            <a:r>
              <a:rPr lang="en-US" dirty="0"/>
              <a:t>Last things about MO</a:t>
            </a:r>
          </a:p>
        </p:txBody>
      </p:sp>
      <p:sp>
        <p:nvSpPr>
          <p:cNvPr id="3" name="Content Placeholder 2">
            <a:extLst>
              <a:ext uri="{FF2B5EF4-FFF2-40B4-BE49-F238E27FC236}">
                <a16:creationId xmlns:a16="http://schemas.microsoft.com/office/drawing/2014/main" id="{389D8B7B-702A-5145-B1B2-28AC3AD3D583}"/>
              </a:ext>
            </a:extLst>
          </p:cNvPr>
          <p:cNvSpPr>
            <a:spLocks noGrp="1"/>
          </p:cNvSpPr>
          <p:nvPr>
            <p:ph idx="1"/>
          </p:nvPr>
        </p:nvSpPr>
        <p:spPr>
          <a:xfrm>
            <a:off x="787079" y="2638044"/>
            <a:ext cx="10567686" cy="3762756"/>
          </a:xfrm>
        </p:spPr>
        <p:txBody>
          <a:bodyPr>
            <a:normAutofit/>
          </a:bodyPr>
          <a:lstStyle/>
          <a:p>
            <a:pPr>
              <a:lnSpc>
                <a:spcPct val="150000"/>
              </a:lnSpc>
            </a:pPr>
            <a:r>
              <a:rPr lang="en-US" sz="2000" dirty="0"/>
              <a:t>Surrogate CMO (CMO-S)</a:t>
            </a:r>
          </a:p>
          <a:p>
            <a:pPr lvl="1">
              <a:lnSpc>
                <a:spcPct val="150000"/>
              </a:lnSpc>
            </a:pPr>
            <a:r>
              <a:rPr lang="en-US" sz="1800" dirty="0"/>
              <a:t>Sight of restaurant paired with hunger </a:t>
            </a:r>
            <a:r>
              <a:rPr lang="en-US" sz="1800" dirty="0">
                <a:sym typeface="Wingdings" pitchFamily="2" charset="2"/>
              </a:rPr>
              <a:t> evoke behavior of ordering food</a:t>
            </a:r>
            <a:endParaRPr lang="en-US" sz="1800" dirty="0"/>
          </a:p>
          <a:p>
            <a:pPr>
              <a:lnSpc>
                <a:spcPct val="150000"/>
              </a:lnSpc>
            </a:pPr>
            <a:r>
              <a:rPr lang="en-US" sz="2000" dirty="0"/>
              <a:t>Reflexive CMO (CMO-R)</a:t>
            </a:r>
          </a:p>
          <a:p>
            <a:pPr lvl="1">
              <a:lnSpc>
                <a:spcPct val="150000"/>
              </a:lnSpc>
            </a:pPr>
            <a:r>
              <a:rPr lang="en-US" sz="1800" dirty="0"/>
              <a:t>Stimulus paired with painful stimulation; offset of the stimuli functions as reinforcer; stimuli evokes avoidance response</a:t>
            </a:r>
          </a:p>
          <a:p>
            <a:pPr>
              <a:lnSpc>
                <a:spcPct val="150000"/>
              </a:lnSpc>
            </a:pPr>
            <a:r>
              <a:rPr lang="en-US" sz="2000" dirty="0"/>
              <a:t>Transitive CMO (CMO-T)</a:t>
            </a:r>
          </a:p>
          <a:p>
            <a:pPr lvl="1">
              <a:lnSpc>
                <a:spcPct val="150000"/>
              </a:lnSpc>
            </a:pPr>
            <a:r>
              <a:rPr lang="en-US" sz="1800" dirty="0"/>
              <a:t>Environmental variable establishes the effectiveness of another event as reinforcer/punisher</a:t>
            </a:r>
          </a:p>
        </p:txBody>
      </p:sp>
    </p:spTree>
    <p:extLst>
      <p:ext uri="{BB962C8B-B14F-4D97-AF65-F5344CB8AC3E}">
        <p14:creationId xmlns:p14="http://schemas.microsoft.com/office/powerpoint/2010/main" val="687685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859D-E68B-E14C-81AB-E1AD91F89AF1}"/>
              </a:ext>
            </a:extLst>
          </p:cNvPr>
          <p:cNvSpPr>
            <a:spLocks noGrp="1"/>
          </p:cNvSpPr>
          <p:nvPr>
            <p:ph type="title"/>
          </p:nvPr>
        </p:nvSpPr>
        <p:spPr/>
        <p:txBody>
          <a:bodyPr/>
          <a:lstStyle/>
          <a:p>
            <a:r>
              <a:rPr lang="en-US" dirty="0"/>
              <a:t>CMO-T (establishing stimulus)</a:t>
            </a:r>
          </a:p>
        </p:txBody>
      </p:sp>
      <p:sp>
        <p:nvSpPr>
          <p:cNvPr id="4" name="TextBox 3">
            <a:extLst>
              <a:ext uri="{FF2B5EF4-FFF2-40B4-BE49-F238E27FC236}">
                <a16:creationId xmlns:a16="http://schemas.microsoft.com/office/drawing/2014/main" id="{2DC5D761-6B94-C44D-9D1A-00AE1421D56E}"/>
              </a:ext>
            </a:extLst>
          </p:cNvPr>
          <p:cNvSpPr txBox="1"/>
          <p:nvPr/>
        </p:nvSpPr>
        <p:spPr>
          <a:xfrm>
            <a:off x="2707469" y="2895770"/>
            <a:ext cx="883575" cy="369332"/>
          </a:xfrm>
          <a:prstGeom prst="rect">
            <a:avLst/>
          </a:prstGeom>
          <a:noFill/>
        </p:spPr>
        <p:txBody>
          <a:bodyPr wrap="none" rtlCol="0">
            <a:spAutoFit/>
          </a:bodyPr>
          <a:lstStyle/>
          <a:p>
            <a:r>
              <a:rPr lang="en-US" dirty="0"/>
              <a:t>Hunger</a:t>
            </a:r>
          </a:p>
        </p:txBody>
      </p:sp>
      <p:sp>
        <p:nvSpPr>
          <p:cNvPr id="6" name="TextBox 5">
            <a:extLst>
              <a:ext uri="{FF2B5EF4-FFF2-40B4-BE49-F238E27FC236}">
                <a16:creationId xmlns:a16="http://schemas.microsoft.com/office/drawing/2014/main" id="{FE2E1767-296D-704B-B627-0C8D2721935D}"/>
              </a:ext>
            </a:extLst>
          </p:cNvPr>
          <p:cNvSpPr txBox="1"/>
          <p:nvPr/>
        </p:nvSpPr>
        <p:spPr>
          <a:xfrm>
            <a:off x="4911836" y="3637233"/>
            <a:ext cx="1539204" cy="369332"/>
          </a:xfrm>
          <a:prstGeom prst="rect">
            <a:avLst/>
          </a:prstGeom>
          <a:noFill/>
        </p:spPr>
        <p:txBody>
          <a:bodyPr wrap="none" rtlCol="0">
            <a:spAutoFit/>
          </a:bodyPr>
          <a:lstStyle/>
          <a:p>
            <a:r>
              <a:rPr lang="en-US" dirty="0"/>
              <a:t>Sight of waiter</a:t>
            </a:r>
          </a:p>
        </p:txBody>
      </p:sp>
      <p:sp>
        <p:nvSpPr>
          <p:cNvPr id="7" name="TextBox 6">
            <a:extLst>
              <a:ext uri="{FF2B5EF4-FFF2-40B4-BE49-F238E27FC236}">
                <a16:creationId xmlns:a16="http://schemas.microsoft.com/office/drawing/2014/main" id="{759B0354-171B-084C-947A-0E12FC3D1DB3}"/>
              </a:ext>
            </a:extLst>
          </p:cNvPr>
          <p:cNvSpPr txBox="1"/>
          <p:nvPr/>
        </p:nvSpPr>
        <p:spPr>
          <a:xfrm>
            <a:off x="7377092" y="4423108"/>
            <a:ext cx="1634422" cy="369332"/>
          </a:xfrm>
          <a:prstGeom prst="rect">
            <a:avLst/>
          </a:prstGeom>
          <a:noFill/>
        </p:spPr>
        <p:txBody>
          <a:bodyPr wrap="none" rtlCol="0">
            <a:spAutoFit/>
          </a:bodyPr>
          <a:lstStyle/>
          <a:p>
            <a:r>
              <a:rPr lang="en-US" dirty="0"/>
              <a:t>Wave to waiter</a:t>
            </a:r>
          </a:p>
        </p:txBody>
      </p:sp>
      <p:sp>
        <p:nvSpPr>
          <p:cNvPr id="8" name="TextBox 7">
            <a:extLst>
              <a:ext uri="{FF2B5EF4-FFF2-40B4-BE49-F238E27FC236}">
                <a16:creationId xmlns:a16="http://schemas.microsoft.com/office/drawing/2014/main" id="{F74F95BC-448F-1F4D-9800-BB800D11DF1D}"/>
              </a:ext>
            </a:extLst>
          </p:cNvPr>
          <p:cNvSpPr txBox="1"/>
          <p:nvPr/>
        </p:nvSpPr>
        <p:spPr>
          <a:xfrm>
            <a:off x="4456455" y="5305720"/>
            <a:ext cx="1994585" cy="369332"/>
          </a:xfrm>
          <a:prstGeom prst="rect">
            <a:avLst/>
          </a:prstGeom>
          <a:noFill/>
        </p:spPr>
        <p:txBody>
          <a:bodyPr wrap="none" rtlCol="0">
            <a:spAutoFit/>
          </a:bodyPr>
          <a:lstStyle/>
          <a:p>
            <a:r>
              <a:rPr lang="en-US" dirty="0"/>
              <a:t>Waiter comes over</a:t>
            </a:r>
          </a:p>
        </p:txBody>
      </p:sp>
      <p:sp>
        <p:nvSpPr>
          <p:cNvPr id="9" name="TextBox 8">
            <a:extLst>
              <a:ext uri="{FF2B5EF4-FFF2-40B4-BE49-F238E27FC236}">
                <a16:creationId xmlns:a16="http://schemas.microsoft.com/office/drawing/2014/main" id="{646945CB-76DD-9147-A431-106AAF70447B}"/>
              </a:ext>
            </a:extLst>
          </p:cNvPr>
          <p:cNvSpPr txBox="1"/>
          <p:nvPr/>
        </p:nvSpPr>
        <p:spPr>
          <a:xfrm>
            <a:off x="2513152" y="4449938"/>
            <a:ext cx="1272208" cy="369332"/>
          </a:xfrm>
          <a:prstGeom prst="rect">
            <a:avLst/>
          </a:prstGeom>
          <a:noFill/>
        </p:spPr>
        <p:txBody>
          <a:bodyPr wrap="none" rtlCol="0">
            <a:spAutoFit/>
          </a:bodyPr>
          <a:lstStyle/>
          <a:p>
            <a:r>
              <a:rPr lang="en-US" dirty="0"/>
              <a:t>Order food</a:t>
            </a:r>
          </a:p>
        </p:txBody>
      </p:sp>
      <p:sp>
        <p:nvSpPr>
          <p:cNvPr id="10" name="TextBox 9">
            <a:extLst>
              <a:ext uri="{FF2B5EF4-FFF2-40B4-BE49-F238E27FC236}">
                <a16:creationId xmlns:a16="http://schemas.microsoft.com/office/drawing/2014/main" id="{BB365C7C-57E0-C247-9858-4E247021F016}"/>
              </a:ext>
            </a:extLst>
          </p:cNvPr>
          <p:cNvSpPr txBox="1"/>
          <p:nvPr/>
        </p:nvSpPr>
        <p:spPr>
          <a:xfrm>
            <a:off x="1084870" y="5958853"/>
            <a:ext cx="1033616" cy="369332"/>
          </a:xfrm>
          <a:prstGeom prst="rect">
            <a:avLst/>
          </a:prstGeom>
          <a:noFill/>
        </p:spPr>
        <p:txBody>
          <a:bodyPr wrap="none" rtlCol="0">
            <a:spAutoFit/>
          </a:bodyPr>
          <a:lstStyle/>
          <a:p>
            <a:r>
              <a:rPr lang="en-US" dirty="0"/>
              <a:t>Get food</a:t>
            </a:r>
          </a:p>
        </p:txBody>
      </p:sp>
      <p:cxnSp>
        <p:nvCxnSpPr>
          <p:cNvPr id="12" name="Straight Arrow Connector 11">
            <a:extLst>
              <a:ext uri="{FF2B5EF4-FFF2-40B4-BE49-F238E27FC236}">
                <a16:creationId xmlns:a16="http://schemas.microsoft.com/office/drawing/2014/main" id="{60A33FE3-7E85-634E-85FD-CA4295E47D0B}"/>
              </a:ext>
            </a:extLst>
          </p:cNvPr>
          <p:cNvCxnSpPr>
            <a:cxnSpLocks/>
            <a:endCxn id="6" idx="1"/>
          </p:cNvCxnSpPr>
          <p:nvPr/>
        </p:nvCxnSpPr>
        <p:spPr>
          <a:xfrm>
            <a:off x="3504351" y="3199091"/>
            <a:ext cx="1407485" cy="6228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B2693A0-54B7-2B44-BB06-F67C67A793A6}"/>
              </a:ext>
            </a:extLst>
          </p:cNvPr>
          <p:cNvCxnSpPr>
            <a:cxnSpLocks/>
            <a:endCxn id="7" idx="1"/>
          </p:cNvCxnSpPr>
          <p:nvPr/>
        </p:nvCxnSpPr>
        <p:spPr>
          <a:xfrm>
            <a:off x="6451040" y="3965393"/>
            <a:ext cx="926052" cy="6423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BED138B-004C-A14F-AC84-324A47BB34CC}"/>
              </a:ext>
            </a:extLst>
          </p:cNvPr>
          <p:cNvCxnSpPr>
            <a:cxnSpLocks/>
          </p:cNvCxnSpPr>
          <p:nvPr/>
        </p:nvCxnSpPr>
        <p:spPr>
          <a:xfrm flipH="1">
            <a:off x="6451040" y="4797392"/>
            <a:ext cx="932924" cy="6073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BA0421F-58A7-4949-9B8C-7A8B5F93CEC5}"/>
              </a:ext>
            </a:extLst>
          </p:cNvPr>
          <p:cNvCxnSpPr>
            <a:cxnSpLocks/>
          </p:cNvCxnSpPr>
          <p:nvPr/>
        </p:nvCxnSpPr>
        <p:spPr>
          <a:xfrm flipH="1" flipV="1">
            <a:off x="3716114" y="4749764"/>
            <a:ext cx="694781" cy="65500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34AD7B3-D3DE-2348-BB74-8689AE005B62}"/>
              </a:ext>
            </a:extLst>
          </p:cNvPr>
          <p:cNvCxnSpPr>
            <a:cxnSpLocks/>
          </p:cNvCxnSpPr>
          <p:nvPr/>
        </p:nvCxnSpPr>
        <p:spPr>
          <a:xfrm flipH="1">
            <a:off x="2063660" y="4791828"/>
            <a:ext cx="514246" cy="11670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04CEAF-477C-F949-B29B-62FF4BBDE7DE}"/>
              </a:ext>
            </a:extLst>
          </p:cNvPr>
          <p:cNvCxnSpPr>
            <a:cxnSpLocks/>
          </p:cNvCxnSpPr>
          <p:nvPr/>
        </p:nvCxnSpPr>
        <p:spPr>
          <a:xfrm>
            <a:off x="3149256" y="3320252"/>
            <a:ext cx="0" cy="1102856"/>
          </a:xfrm>
          <a:prstGeom prst="straightConnector1">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6211E2C-E9D2-0743-8305-DEDBC2961020}"/>
              </a:ext>
            </a:extLst>
          </p:cNvPr>
          <p:cNvSpPr txBox="1"/>
          <p:nvPr/>
        </p:nvSpPr>
        <p:spPr>
          <a:xfrm>
            <a:off x="2383662" y="2525990"/>
            <a:ext cx="1531188" cy="369332"/>
          </a:xfrm>
          <a:prstGeom prst="rect">
            <a:avLst/>
          </a:prstGeom>
          <a:noFill/>
        </p:spPr>
        <p:txBody>
          <a:bodyPr wrap="none" rtlCol="0">
            <a:spAutoFit/>
          </a:bodyPr>
          <a:lstStyle/>
          <a:p>
            <a:r>
              <a:rPr lang="en-US" dirty="0">
                <a:solidFill>
                  <a:srgbClr val="FF0000"/>
                </a:solidFill>
              </a:rPr>
              <a:t>UMO/CMO-T</a:t>
            </a:r>
          </a:p>
        </p:txBody>
      </p:sp>
      <p:sp>
        <p:nvSpPr>
          <p:cNvPr id="34" name="TextBox 33">
            <a:extLst>
              <a:ext uri="{FF2B5EF4-FFF2-40B4-BE49-F238E27FC236}">
                <a16:creationId xmlns:a16="http://schemas.microsoft.com/office/drawing/2014/main" id="{A8E7788C-FF8C-3742-9EA4-929211EF5816}"/>
              </a:ext>
            </a:extLst>
          </p:cNvPr>
          <p:cNvSpPr txBox="1"/>
          <p:nvPr/>
        </p:nvSpPr>
        <p:spPr>
          <a:xfrm>
            <a:off x="5371185" y="3320252"/>
            <a:ext cx="463588" cy="369332"/>
          </a:xfrm>
          <a:prstGeom prst="rect">
            <a:avLst/>
          </a:prstGeom>
          <a:noFill/>
        </p:spPr>
        <p:txBody>
          <a:bodyPr wrap="none" rtlCol="0">
            <a:spAutoFit/>
          </a:bodyPr>
          <a:lstStyle/>
          <a:p>
            <a:r>
              <a:rPr lang="en-US" dirty="0">
                <a:solidFill>
                  <a:srgbClr val="FF0000"/>
                </a:solidFill>
              </a:rPr>
              <a:t>SD</a:t>
            </a:r>
          </a:p>
        </p:txBody>
      </p:sp>
      <p:sp>
        <p:nvSpPr>
          <p:cNvPr id="35" name="TextBox 34">
            <a:extLst>
              <a:ext uri="{FF2B5EF4-FFF2-40B4-BE49-F238E27FC236}">
                <a16:creationId xmlns:a16="http://schemas.microsoft.com/office/drawing/2014/main" id="{F444FD91-EFBB-A549-95E4-0E45470F7D07}"/>
              </a:ext>
            </a:extLst>
          </p:cNvPr>
          <p:cNvSpPr txBox="1"/>
          <p:nvPr/>
        </p:nvSpPr>
        <p:spPr>
          <a:xfrm>
            <a:off x="7548983" y="4051618"/>
            <a:ext cx="1258678" cy="369332"/>
          </a:xfrm>
          <a:prstGeom prst="rect">
            <a:avLst/>
          </a:prstGeom>
          <a:noFill/>
        </p:spPr>
        <p:txBody>
          <a:bodyPr wrap="none" rtlCol="0">
            <a:spAutoFit/>
          </a:bodyPr>
          <a:lstStyle/>
          <a:p>
            <a:r>
              <a:rPr lang="en-US" dirty="0">
                <a:solidFill>
                  <a:srgbClr val="FF0000"/>
                </a:solidFill>
              </a:rPr>
              <a:t>Response 2</a:t>
            </a:r>
          </a:p>
        </p:txBody>
      </p:sp>
      <p:sp>
        <p:nvSpPr>
          <p:cNvPr id="36" name="TextBox 35">
            <a:extLst>
              <a:ext uri="{FF2B5EF4-FFF2-40B4-BE49-F238E27FC236}">
                <a16:creationId xmlns:a16="http://schemas.microsoft.com/office/drawing/2014/main" id="{42A65CC3-0A4D-3140-B273-65866C7DE702}"/>
              </a:ext>
            </a:extLst>
          </p:cNvPr>
          <p:cNvSpPr txBox="1"/>
          <p:nvPr/>
        </p:nvSpPr>
        <p:spPr>
          <a:xfrm>
            <a:off x="4625750" y="4936388"/>
            <a:ext cx="1636987" cy="369332"/>
          </a:xfrm>
          <a:prstGeom prst="rect">
            <a:avLst/>
          </a:prstGeom>
          <a:noFill/>
        </p:spPr>
        <p:txBody>
          <a:bodyPr wrap="none" rtlCol="0">
            <a:spAutoFit/>
          </a:bodyPr>
          <a:lstStyle/>
          <a:p>
            <a:r>
              <a:rPr lang="en-US" dirty="0">
                <a:solidFill>
                  <a:srgbClr val="FF0000"/>
                </a:solidFill>
              </a:rPr>
              <a:t>Consequence 2</a:t>
            </a:r>
          </a:p>
        </p:txBody>
      </p:sp>
      <p:sp>
        <p:nvSpPr>
          <p:cNvPr id="37" name="TextBox 36">
            <a:extLst>
              <a:ext uri="{FF2B5EF4-FFF2-40B4-BE49-F238E27FC236}">
                <a16:creationId xmlns:a16="http://schemas.microsoft.com/office/drawing/2014/main" id="{75C59797-EEAD-F34D-A7D6-9EB0B4A8DB16}"/>
              </a:ext>
            </a:extLst>
          </p:cNvPr>
          <p:cNvSpPr txBox="1"/>
          <p:nvPr/>
        </p:nvSpPr>
        <p:spPr>
          <a:xfrm>
            <a:off x="2629547" y="4861576"/>
            <a:ext cx="1258678" cy="369332"/>
          </a:xfrm>
          <a:prstGeom prst="rect">
            <a:avLst/>
          </a:prstGeom>
          <a:noFill/>
        </p:spPr>
        <p:txBody>
          <a:bodyPr wrap="none" rtlCol="0">
            <a:spAutoFit/>
          </a:bodyPr>
          <a:lstStyle/>
          <a:p>
            <a:r>
              <a:rPr lang="en-US" dirty="0">
                <a:solidFill>
                  <a:srgbClr val="FF0000"/>
                </a:solidFill>
              </a:rPr>
              <a:t>Response 1</a:t>
            </a:r>
          </a:p>
        </p:txBody>
      </p:sp>
      <p:sp>
        <p:nvSpPr>
          <p:cNvPr id="38" name="TextBox 37">
            <a:extLst>
              <a:ext uri="{FF2B5EF4-FFF2-40B4-BE49-F238E27FC236}">
                <a16:creationId xmlns:a16="http://schemas.microsoft.com/office/drawing/2014/main" id="{278F29CE-FE4D-4F49-A961-5ADBE5E54A3E}"/>
              </a:ext>
            </a:extLst>
          </p:cNvPr>
          <p:cNvSpPr txBox="1"/>
          <p:nvPr/>
        </p:nvSpPr>
        <p:spPr>
          <a:xfrm>
            <a:off x="876165" y="6346444"/>
            <a:ext cx="1636987" cy="369332"/>
          </a:xfrm>
          <a:prstGeom prst="rect">
            <a:avLst/>
          </a:prstGeom>
          <a:noFill/>
        </p:spPr>
        <p:txBody>
          <a:bodyPr wrap="none" rtlCol="0">
            <a:spAutoFit/>
          </a:bodyPr>
          <a:lstStyle/>
          <a:p>
            <a:r>
              <a:rPr lang="en-US" dirty="0">
                <a:solidFill>
                  <a:srgbClr val="FF0000"/>
                </a:solidFill>
              </a:rPr>
              <a:t>Consequence 1</a:t>
            </a:r>
          </a:p>
        </p:txBody>
      </p:sp>
    </p:spTree>
    <p:extLst>
      <p:ext uri="{BB962C8B-B14F-4D97-AF65-F5344CB8AC3E}">
        <p14:creationId xmlns:p14="http://schemas.microsoft.com/office/powerpoint/2010/main" val="148219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CCA1-8ABE-6B47-A9BB-C07271BDBF25}"/>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11CB7666-6BE3-6146-B24A-08A91B5A302C}"/>
              </a:ext>
            </a:extLst>
          </p:cNvPr>
          <p:cNvSpPr>
            <a:spLocks noGrp="1"/>
          </p:cNvSpPr>
          <p:nvPr>
            <p:ph idx="1"/>
          </p:nvPr>
        </p:nvSpPr>
        <p:spPr/>
        <p:txBody>
          <a:bodyPr/>
          <a:lstStyle/>
          <a:p>
            <a:pPr>
              <a:lnSpc>
                <a:spcPct val="150000"/>
              </a:lnSpc>
            </a:pPr>
            <a:r>
              <a:rPr lang="en-US" dirty="0"/>
              <a:t>Applied Behavior Analysis, 3</a:t>
            </a:r>
            <a:r>
              <a:rPr lang="en-US" baseline="30000" dirty="0"/>
              <a:t>rd</a:t>
            </a:r>
            <a:r>
              <a:rPr lang="en-US" dirty="0"/>
              <a:t> Edition, Chapter 13-17. John O. Cooper, Timothy E. Heron, William L. </a:t>
            </a:r>
            <a:r>
              <a:rPr lang="en-US" dirty="0" err="1"/>
              <a:t>Heward</a:t>
            </a:r>
            <a:r>
              <a:rPr lang="en-US" dirty="0"/>
              <a:t>.</a:t>
            </a:r>
          </a:p>
          <a:p>
            <a:pPr>
              <a:lnSpc>
                <a:spcPct val="150000"/>
              </a:lnSpc>
            </a:pPr>
            <a:endParaRPr lang="en-US" dirty="0"/>
          </a:p>
          <a:p>
            <a:pPr>
              <a:lnSpc>
                <a:spcPct val="150000"/>
              </a:lnSpc>
            </a:pPr>
            <a:r>
              <a:rPr lang="en-US" dirty="0"/>
              <a:t>Distinguishing Between Discriminative and Motivational Functions of Stimuli. Jack Michael. First published: January 1982</a:t>
            </a:r>
          </a:p>
          <a:p>
            <a:pPr>
              <a:lnSpc>
                <a:spcPct val="150000"/>
              </a:lnSpc>
            </a:pPr>
            <a:r>
              <a:rPr lang="en-US" dirty="0"/>
              <a:t> https://</a:t>
            </a:r>
            <a:r>
              <a:rPr lang="en-US" dirty="0" err="1"/>
              <a:t>doi.org</a:t>
            </a:r>
            <a:r>
              <a:rPr lang="en-US" dirty="0"/>
              <a:t>/10.1901/jeab.1982.37-149</a:t>
            </a:r>
          </a:p>
          <a:p>
            <a:endParaRPr lang="en-US" dirty="0"/>
          </a:p>
        </p:txBody>
      </p:sp>
    </p:spTree>
    <p:extLst>
      <p:ext uri="{BB962C8B-B14F-4D97-AF65-F5344CB8AC3E}">
        <p14:creationId xmlns:p14="http://schemas.microsoft.com/office/powerpoint/2010/main" val="201512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A679-BF54-FE4F-B804-5EE8E3CEC130}"/>
              </a:ext>
            </a:extLst>
          </p:cNvPr>
          <p:cNvSpPr>
            <a:spLocks noGrp="1"/>
          </p:cNvSpPr>
          <p:nvPr>
            <p:ph type="title"/>
          </p:nvPr>
        </p:nvSpPr>
        <p:spPr/>
        <p:txBody>
          <a:bodyPr/>
          <a:lstStyle/>
          <a:p>
            <a:r>
              <a:rPr lang="en-US" dirty="0"/>
              <a:t>Defining discriminative stimulus</a:t>
            </a:r>
            <a:r>
              <a:rPr lang="zh-CN" altLang="en-US" dirty="0"/>
              <a:t> </a:t>
            </a:r>
            <a:r>
              <a:rPr lang="en-US" altLang="zh-CN" dirty="0"/>
              <a:t>(</a:t>
            </a:r>
            <a:r>
              <a:rPr lang="en-US" altLang="zh-CN" dirty="0" err="1"/>
              <a:t>sd</a:t>
            </a:r>
            <a:r>
              <a:rPr lang="en-US" altLang="zh-CN" dirty="0"/>
              <a:t>)</a:t>
            </a:r>
            <a:endParaRPr lang="en-US" dirty="0"/>
          </a:p>
        </p:txBody>
      </p:sp>
      <p:sp>
        <p:nvSpPr>
          <p:cNvPr id="3" name="Content Placeholder 2">
            <a:extLst>
              <a:ext uri="{FF2B5EF4-FFF2-40B4-BE49-F238E27FC236}">
                <a16:creationId xmlns:a16="http://schemas.microsoft.com/office/drawing/2014/main" id="{68A4B071-5956-F040-BFD8-AF42B88ADE33}"/>
              </a:ext>
            </a:extLst>
          </p:cNvPr>
          <p:cNvSpPr>
            <a:spLocks noGrp="1"/>
          </p:cNvSpPr>
          <p:nvPr>
            <p:ph idx="1"/>
          </p:nvPr>
        </p:nvSpPr>
        <p:spPr>
          <a:xfrm>
            <a:off x="753979" y="2438400"/>
            <a:ext cx="10972800" cy="4074695"/>
          </a:xfrm>
        </p:spPr>
        <p:txBody>
          <a:bodyPr>
            <a:normAutofit/>
          </a:bodyPr>
          <a:lstStyle/>
          <a:p>
            <a:pPr>
              <a:lnSpc>
                <a:spcPct val="150000"/>
              </a:lnSpc>
            </a:pPr>
            <a:r>
              <a:rPr lang="en-US" sz="3200" dirty="0"/>
              <a:t>Definition: antecedent stimulus correlated with the </a:t>
            </a:r>
            <a:r>
              <a:rPr lang="en-US" sz="3200" b="1" dirty="0"/>
              <a:t>availability</a:t>
            </a:r>
            <a:r>
              <a:rPr lang="en-US" sz="3200" dirty="0"/>
              <a:t> of reinforcement of a particular behavior </a:t>
            </a:r>
          </a:p>
          <a:p>
            <a:pPr>
              <a:lnSpc>
                <a:spcPct val="150000"/>
              </a:lnSpc>
            </a:pPr>
            <a:endParaRPr lang="en-US" sz="3200" dirty="0"/>
          </a:p>
          <a:p>
            <a:pPr>
              <a:lnSpc>
                <a:spcPct val="150000"/>
              </a:lnSpc>
            </a:pPr>
            <a:r>
              <a:rPr lang="en-US" sz="3200" dirty="0">
                <a:solidFill>
                  <a:srgbClr val="FF0000"/>
                </a:solidFill>
              </a:rPr>
              <a:t>S</a:t>
            </a:r>
            <a:r>
              <a:rPr lang="en-US" altLang="zh-CN" sz="3200" dirty="0">
                <a:solidFill>
                  <a:srgbClr val="FF0000"/>
                </a:solidFill>
              </a:rPr>
              <a:t>-</a:t>
            </a:r>
            <a:r>
              <a:rPr lang="en-US" sz="3200" dirty="0">
                <a:solidFill>
                  <a:srgbClr val="FF0000"/>
                </a:solidFill>
              </a:rPr>
              <a:t>delta</a:t>
            </a:r>
            <a:r>
              <a:rPr lang="en-US" sz="3200" dirty="0"/>
              <a:t>: the absence of SD</a:t>
            </a:r>
          </a:p>
          <a:p>
            <a:endParaRPr lang="en-US" dirty="0"/>
          </a:p>
          <a:p>
            <a:endParaRPr lang="en-US" sz="2400" dirty="0"/>
          </a:p>
        </p:txBody>
      </p:sp>
    </p:spTree>
    <p:extLst>
      <p:ext uri="{BB962C8B-B14F-4D97-AF65-F5344CB8AC3E}">
        <p14:creationId xmlns:p14="http://schemas.microsoft.com/office/powerpoint/2010/main" val="3279937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647A2-9808-C246-80C8-75C074F85774}"/>
              </a:ext>
            </a:extLst>
          </p:cNvPr>
          <p:cNvSpPr>
            <a:spLocks noGrp="1"/>
          </p:cNvSpPr>
          <p:nvPr>
            <p:ph type="title"/>
          </p:nvPr>
        </p:nvSpPr>
        <p:spPr/>
        <p:txBody>
          <a:bodyPr/>
          <a:lstStyle/>
          <a:p>
            <a:r>
              <a:rPr lang="en-US" dirty="0"/>
              <a:t>SD IN Negative reinforcement </a:t>
            </a:r>
          </a:p>
        </p:txBody>
      </p:sp>
      <p:sp>
        <p:nvSpPr>
          <p:cNvPr id="3" name="Content Placeholder 2">
            <a:extLst>
              <a:ext uri="{FF2B5EF4-FFF2-40B4-BE49-F238E27FC236}">
                <a16:creationId xmlns:a16="http://schemas.microsoft.com/office/drawing/2014/main" id="{20689E6A-BF46-9D46-A556-FAD243AE8DB3}"/>
              </a:ext>
            </a:extLst>
          </p:cNvPr>
          <p:cNvSpPr>
            <a:spLocks noGrp="1"/>
          </p:cNvSpPr>
          <p:nvPr>
            <p:ph idx="1"/>
          </p:nvPr>
        </p:nvSpPr>
        <p:spPr>
          <a:xfrm>
            <a:off x="798653" y="2638044"/>
            <a:ext cx="10718157" cy="3866928"/>
          </a:xfrm>
        </p:spPr>
        <p:txBody>
          <a:bodyPr>
            <a:normAutofit lnSpcReduction="10000"/>
          </a:bodyPr>
          <a:lstStyle/>
          <a:p>
            <a:pPr>
              <a:lnSpc>
                <a:spcPct val="150000"/>
              </a:lnSpc>
            </a:pPr>
            <a:r>
              <a:rPr lang="en-US" sz="2400" dirty="0"/>
              <a:t>Avoidance contingency</a:t>
            </a:r>
          </a:p>
          <a:p>
            <a:pPr lvl="1">
              <a:lnSpc>
                <a:spcPct val="150000"/>
              </a:lnSpc>
            </a:pPr>
            <a:r>
              <a:rPr lang="en-US" sz="2000" dirty="0"/>
              <a:t>A response prevents or postpones the presentation of an aversive stimulus</a:t>
            </a:r>
            <a:endParaRPr lang="en-US" sz="1800" dirty="0"/>
          </a:p>
          <a:p>
            <a:pPr lvl="1">
              <a:lnSpc>
                <a:spcPct val="150000"/>
              </a:lnSpc>
            </a:pPr>
            <a:r>
              <a:rPr lang="en-US" sz="2000" dirty="0"/>
              <a:t>Special tone before bright light </a:t>
            </a:r>
            <a:r>
              <a:rPr lang="en-US" sz="2000" dirty="0">
                <a:sym typeface="Wingdings" pitchFamily="2" charset="2"/>
              </a:rPr>
              <a:t></a:t>
            </a:r>
            <a:r>
              <a:rPr lang="en-US" sz="2000" dirty="0"/>
              <a:t> press lever </a:t>
            </a:r>
            <a:r>
              <a:rPr lang="en-US" sz="2000" dirty="0">
                <a:sym typeface="Wingdings" pitchFamily="2" charset="2"/>
              </a:rPr>
              <a:t></a:t>
            </a:r>
            <a:r>
              <a:rPr lang="en-US" sz="2000" dirty="0"/>
              <a:t> light postpone </a:t>
            </a:r>
          </a:p>
          <a:p>
            <a:pPr lvl="1">
              <a:lnSpc>
                <a:spcPct val="150000"/>
              </a:lnSpc>
            </a:pPr>
            <a:r>
              <a:rPr lang="en-US" sz="2000" dirty="0"/>
              <a:t>SD </a:t>
            </a:r>
            <a:r>
              <a:rPr lang="en-US" sz="2000" dirty="0">
                <a:sym typeface="Wingdings" pitchFamily="2" charset="2"/>
              </a:rPr>
              <a:t>EO </a:t>
            </a:r>
            <a:r>
              <a:rPr lang="en-US" sz="2000" dirty="0"/>
              <a:t> R </a:t>
            </a:r>
            <a:r>
              <a:rPr lang="en-US" sz="2000" dirty="0">
                <a:sym typeface="Wingdings" pitchFamily="2" charset="2"/>
              </a:rPr>
              <a:t></a:t>
            </a:r>
            <a:r>
              <a:rPr lang="en-US" sz="2000" dirty="0"/>
              <a:t> Aversive Stimuli prevented/postponed</a:t>
            </a:r>
          </a:p>
          <a:p>
            <a:pPr>
              <a:lnSpc>
                <a:spcPct val="150000"/>
              </a:lnSpc>
            </a:pPr>
            <a:r>
              <a:rPr lang="en-US" sz="2400" dirty="0"/>
              <a:t>Discriminated avoidance</a:t>
            </a:r>
          </a:p>
          <a:p>
            <a:pPr lvl="1">
              <a:lnSpc>
                <a:spcPct val="150000"/>
              </a:lnSpc>
            </a:pPr>
            <a:r>
              <a:rPr lang="en-US" sz="2000" dirty="0"/>
              <a:t>Responding in the presence of a signal (SD) prevents the onset of a stimulus from which escape is a reinforcer </a:t>
            </a:r>
          </a:p>
        </p:txBody>
      </p:sp>
    </p:spTree>
    <p:extLst>
      <p:ext uri="{BB962C8B-B14F-4D97-AF65-F5344CB8AC3E}">
        <p14:creationId xmlns:p14="http://schemas.microsoft.com/office/powerpoint/2010/main" val="1585589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A085-C87A-B242-9DD3-89960F79639E}"/>
              </a:ext>
            </a:extLst>
          </p:cNvPr>
          <p:cNvSpPr>
            <a:spLocks noGrp="1"/>
          </p:cNvSpPr>
          <p:nvPr>
            <p:ph type="title"/>
          </p:nvPr>
        </p:nvSpPr>
        <p:spPr>
          <a:xfrm>
            <a:off x="1860884" y="657726"/>
            <a:ext cx="8775032" cy="1074821"/>
          </a:xfrm>
        </p:spPr>
        <p:txBody>
          <a:bodyPr>
            <a:normAutofit/>
          </a:bodyPr>
          <a:lstStyle/>
          <a:p>
            <a:r>
              <a:rPr lang="en-US" sz="3200" dirty="0"/>
              <a:t>Defining motivating operations</a:t>
            </a:r>
          </a:p>
        </p:txBody>
      </p:sp>
      <p:sp>
        <p:nvSpPr>
          <p:cNvPr id="3" name="Content Placeholder 2">
            <a:extLst>
              <a:ext uri="{FF2B5EF4-FFF2-40B4-BE49-F238E27FC236}">
                <a16:creationId xmlns:a16="http://schemas.microsoft.com/office/drawing/2014/main" id="{ADFE47D8-5983-0E49-A99D-FEFAD78CCB5B}"/>
              </a:ext>
            </a:extLst>
          </p:cNvPr>
          <p:cNvSpPr>
            <a:spLocks noGrp="1"/>
          </p:cNvSpPr>
          <p:nvPr>
            <p:ph idx="1"/>
          </p:nvPr>
        </p:nvSpPr>
        <p:spPr>
          <a:xfrm>
            <a:off x="721895" y="2061411"/>
            <a:ext cx="11117179" cy="4563978"/>
          </a:xfrm>
        </p:spPr>
        <p:txBody>
          <a:bodyPr>
            <a:normAutofit fontScale="85000" lnSpcReduction="10000"/>
          </a:bodyPr>
          <a:lstStyle/>
          <a:p>
            <a:pPr lvl="1">
              <a:lnSpc>
                <a:spcPct val="160000"/>
              </a:lnSpc>
            </a:pPr>
            <a:r>
              <a:rPr lang="en-US" sz="2800" dirty="0"/>
              <a:t>Definition: alter the current </a:t>
            </a:r>
            <a:r>
              <a:rPr lang="en-US" sz="2800" b="1" dirty="0"/>
              <a:t>effectiveness</a:t>
            </a:r>
            <a:r>
              <a:rPr lang="en-US" sz="2800" dirty="0"/>
              <a:t> of stimulus changes as reinforcement</a:t>
            </a:r>
          </a:p>
          <a:p>
            <a:pPr lvl="1">
              <a:lnSpc>
                <a:spcPct val="160000"/>
              </a:lnSpc>
            </a:pPr>
            <a:r>
              <a:rPr lang="en-US" sz="2800" dirty="0"/>
              <a:t>Two effects on behavior</a:t>
            </a:r>
          </a:p>
          <a:p>
            <a:pPr lvl="2">
              <a:lnSpc>
                <a:spcPct val="160000"/>
              </a:lnSpc>
            </a:pPr>
            <a:r>
              <a:rPr lang="en-US" sz="2800" b="1" dirty="0"/>
              <a:t>Value-altering effects</a:t>
            </a:r>
            <a:r>
              <a:rPr lang="en-US" sz="2800" dirty="0"/>
              <a:t>: an increase/decrease in the reinforcing effectiveness of some stimulus/object/event – </a:t>
            </a:r>
            <a:r>
              <a:rPr lang="en-US" sz="2800" dirty="0">
                <a:solidFill>
                  <a:srgbClr val="0070C0"/>
                </a:solidFill>
              </a:rPr>
              <a:t>Establishing Operation </a:t>
            </a:r>
            <a:r>
              <a:rPr lang="en-US" sz="2800" dirty="0"/>
              <a:t>or </a:t>
            </a:r>
            <a:r>
              <a:rPr lang="en-US" sz="2800" dirty="0">
                <a:solidFill>
                  <a:srgbClr val="0070C0"/>
                </a:solidFill>
              </a:rPr>
              <a:t>Abolishing Operation</a:t>
            </a:r>
          </a:p>
          <a:p>
            <a:pPr lvl="2">
              <a:lnSpc>
                <a:spcPct val="160000"/>
              </a:lnSpc>
            </a:pPr>
            <a:r>
              <a:rPr lang="en-US" sz="2800" b="1" dirty="0"/>
              <a:t>Behavior-altering effects</a:t>
            </a:r>
            <a:r>
              <a:rPr lang="en-US" sz="2800" dirty="0"/>
              <a:t>: an increase/decrease in the current frequency of behavior that has been reinforced by the stimulus/object/event in the past – </a:t>
            </a:r>
            <a:r>
              <a:rPr lang="en-US" sz="2800" dirty="0">
                <a:solidFill>
                  <a:srgbClr val="FF0000"/>
                </a:solidFill>
              </a:rPr>
              <a:t>evocative effect </a:t>
            </a:r>
            <a:r>
              <a:rPr lang="en-US" sz="2800" dirty="0"/>
              <a:t>or </a:t>
            </a:r>
            <a:r>
              <a:rPr lang="en-US" sz="2800" dirty="0" err="1">
                <a:solidFill>
                  <a:srgbClr val="FF0000"/>
                </a:solidFill>
              </a:rPr>
              <a:t>abative</a:t>
            </a:r>
            <a:r>
              <a:rPr lang="en-US" sz="2800" dirty="0">
                <a:solidFill>
                  <a:srgbClr val="FF0000"/>
                </a:solidFill>
              </a:rPr>
              <a:t> effect </a:t>
            </a:r>
          </a:p>
          <a:p>
            <a:pPr lvl="1"/>
            <a:endParaRPr lang="en-US" dirty="0"/>
          </a:p>
        </p:txBody>
      </p:sp>
    </p:spTree>
    <p:extLst>
      <p:ext uri="{BB962C8B-B14F-4D97-AF65-F5344CB8AC3E}">
        <p14:creationId xmlns:p14="http://schemas.microsoft.com/office/powerpoint/2010/main" val="50938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67BAF71-6970-D445-A263-F3241128CB08}"/>
              </a:ext>
            </a:extLst>
          </p:cNvPr>
          <p:cNvPicPr>
            <a:picLocks noGrp="1" noChangeAspect="1"/>
          </p:cNvPicPr>
          <p:nvPr>
            <p:ph idx="1"/>
          </p:nvPr>
        </p:nvPicPr>
        <p:blipFill>
          <a:blip r:embed="rId2"/>
          <a:stretch>
            <a:fillRect/>
          </a:stretch>
        </p:blipFill>
        <p:spPr>
          <a:xfrm>
            <a:off x="2043435" y="308525"/>
            <a:ext cx="8105129" cy="6240949"/>
          </a:xfrm>
          <a:prstGeom prst="rect">
            <a:avLst/>
          </a:prstGeom>
        </p:spPr>
      </p:pic>
    </p:spTree>
    <p:extLst>
      <p:ext uri="{BB962C8B-B14F-4D97-AF65-F5344CB8AC3E}">
        <p14:creationId xmlns:p14="http://schemas.microsoft.com/office/powerpoint/2010/main" val="218545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2E59-2113-2F44-85B0-7A10ABACCD93}"/>
              </a:ext>
            </a:extLst>
          </p:cNvPr>
          <p:cNvSpPr>
            <a:spLocks noGrp="1"/>
          </p:cNvSpPr>
          <p:nvPr>
            <p:ph type="title"/>
          </p:nvPr>
        </p:nvSpPr>
        <p:spPr/>
        <p:txBody>
          <a:bodyPr/>
          <a:lstStyle/>
          <a:p>
            <a:r>
              <a:rPr lang="en-US" dirty="0"/>
              <a:t>Examples of establishing operation</a:t>
            </a:r>
          </a:p>
        </p:txBody>
      </p:sp>
      <p:sp>
        <p:nvSpPr>
          <p:cNvPr id="3" name="Content Placeholder 2">
            <a:extLst>
              <a:ext uri="{FF2B5EF4-FFF2-40B4-BE49-F238E27FC236}">
                <a16:creationId xmlns:a16="http://schemas.microsoft.com/office/drawing/2014/main" id="{CD8272B2-44C8-C14C-A2DC-BC898B2CAE39}"/>
              </a:ext>
            </a:extLst>
          </p:cNvPr>
          <p:cNvSpPr>
            <a:spLocks noGrp="1"/>
          </p:cNvSpPr>
          <p:nvPr>
            <p:ph idx="1"/>
          </p:nvPr>
        </p:nvSpPr>
        <p:spPr>
          <a:xfrm>
            <a:off x="593558" y="2502568"/>
            <a:ext cx="5085347" cy="4138864"/>
          </a:xfrm>
        </p:spPr>
        <p:txBody>
          <a:bodyPr>
            <a:normAutofit fontScale="85000" lnSpcReduction="10000"/>
          </a:bodyPr>
          <a:lstStyle/>
          <a:p>
            <a:pPr>
              <a:lnSpc>
                <a:spcPct val="150000"/>
              </a:lnSpc>
            </a:pPr>
            <a:r>
              <a:rPr lang="en-US" sz="2800" dirty="0"/>
              <a:t>food deprivation </a:t>
            </a:r>
            <a:r>
              <a:rPr lang="en-US" sz="2800" dirty="0">
                <a:sym typeface="Wingdings" pitchFamily="2" charset="2"/>
              </a:rPr>
              <a:t> EO</a:t>
            </a:r>
          </a:p>
          <a:p>
            <a:pPr lvl="1">
              <a:lnSpc>
                <a:spcPct val="150000"/>
              </a:lnSpc>
            </a:pPr>
            <a:r>
              <a:rPr lang="en-US" sz="2800" dirty="0">
                <a:sym typeface="Wingdings" pitchFamily="2" charset="2"/>
              </a:rPr>
              <a:t>(A) increases the reinforcing potency of food (value-altering)</a:t>
            </a:r>
          </a:p>
          <a:p>
            <a:pPr lvl="1">
              <a:lnSpc>
                <a:spcPct val="150000"/>
              </a:lnSpc>
            </a:pPr>
            <a:r>
              <a:rPr lang="en-US" sz="2800" dirty="0">
                <a:sym typeface="Wingdings" pitchFamily="2" charset="2"/>
              </a:rPr>
              <a:t>(B) increases current behaviors that have been previously reinforced by food/prior to obtaining any food (behavior-altering)</a:t>
            </a:r>
            <a:endParaRPr lang="en-US" sz="2800" dirty="0"/>
          </a:p>
          <a:p>
            <a:pPr lvl="1"/>
            <a:endParaRPr lang="en-US" dirty="0"/>
          </a:p>
          <a:p>
            <a:pPr lvl="1"/>
            <a:endParaRPr lang="en-US" dirty="0"/>
          </a:p>
        </p:txBody>
      </p:sp>
      <p:sp>
        <p:nvSpPr>
          <p:cNvPr id="4" name="TextBox 3">
            <a:extLst>
              <a:ext uri="{FF2B5EF4-FFF2-40B4-BE49-F238E27FC236}">
                <a16:creationId xmlns:a16="http://schemas.microsoft.com/office/drawing/2014/main" id="{77536777-C331-CB45-A919-608E5A8B68CE}"/>
              </a:ext>
            </a:extLst>
          </p:cNvPr>
          <p:cNvSpPr txBox="1"/>
          <p:nvPr/>
        </p:nvSpPr>
        <p:spPr>
          <a:xfrm>
            <a:off x="6096000" y="2303932"/>
            <a:ext cx="5085347" cy="4801314"/>
          </a:xfrm>
          <a:prstGeom prst="rect">
            <a:avLst/>
          </a:prstGeom>
          <a:noFill/>
        </p:spPr>
        <p:txBody>
          <a:bodyPr wrap="square" rtlCol="0">
            <a:spAutoFit/>
          </a:bodyPr>
          <a:lstStyle/>
          <a:p>
            <a:pPr>
              <a:lnSpc>
                <a:spcPct val="150000"/>
              </a:lnSpc>
            </a:pPr>
            <a:r>
              <a:rPr lang="en-US" sz="2400" dirty="0"/>
              <a:t>Painful stimulation </a:t>
            </a:r>
            <a:r>
              <a:rPr lang="en-US" sz="2400" dirty="0">
                <a:sym typeface="Wingdings" pitchFamily="2" charset="2"/>
              </a:rPr>
              <a:t> EO</a:t>
            </a:r>
            <a:endParaRPr lang="en-US" sz="2400" dirty="0"/>
          </a:p>
          <a:p>
            <a:pPr lvl="1">
              <a:lnSpc>
                <a:spcPct val="150000"/>
              </a:lnSpc>
            </a:pPr>
            <a:r>
              <a:rPr lang="en-US" sz="2400" dirty="0"/>
              <a:t>(A) Increases the effectiveness of pain reduction as a reinforcer (value-altering)</a:t>
            </a:r>
          </a:p>
          <a:p>
            <a:pPr lvl="1">
              <a:lnSpc>
                <a:spcPct val="150000"/>
              </a:lnSpc>
            </a:pPr>
            <a:r>
              <a:rPr lang="en-US" sz="2400" dirty="0"/>
              <a:t>(B) evokes all current behavior that has been reinforced by pain reduction in the past (behavior-altering)</a:t>
            </a:r>
          </a:p>
          <a:p>
            <a:endParaRPr lang="en-US" dirty="0"/>
          </a:p>
        </p:txBody>
      </p:sp>
    </p:spTree>
    <p:extLst>
      <p:ext uri="{BB962C8B-B14F-4D97-AF65-F5344CB8AC3E}">
        <p14:creationId xmlns:p14="http://schemas.microsoft.com/office/powerpoint/2010/main" val="97170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BDA75-4A07-F64B-B542-009D450611EE}"/>
              </a:ext>
            </a:extLst>
          </p:cNvPr>
          <p:cNvSpPr>
            <a:spLocks noGrp="1"/>
          </p:cNvSpPr>
          <p:nvPr>
            <p:ph type="title"/>
          </p:nvPr>
        </p:nvSpPr>
        <p:spPr>
          <a:xfrm>
            <a:off x="2231136" y="515513"/>
            <a:ext cx="7729728" cy="1188720"/>
          </a:xfrm>
        </p:spPr>
        <p:txBody>
          <a:bodyPr/>
          <a:lstStyle/>
          <a:p>
            <a:r>
              <a:rPr lang="en-US" dirty="0"/>
              <a:t>Direct and indirect effects of MO</a:t>
            </a:r>
          </a:p>
        </p:txBody>
      </p:sp>
      <p:sp>
        <p:nvSpPr>
          <p:cNvPr id="3" name="Content Placeholder 2">
            <a:extLst>
              <a:ext uri="{FF2B5EF4-FFF2-40B4-BE49-F238E27FC236}">
                <a16:creationId xmlns:a16="http://schemas.microsoft.com/office/drawing/2014/main" id="{D3069F88-207A-E344-8EC9-9BEE7096E914}"/>
              </a:ext>
            </a:extLst>
          </p:cNvPr>
          <p:cNvSpPr>
            <a:spLocks noGrp="1"/>
          </p:cNvSpPr>
          <p:nvPr>
            <p:ph idx="1"/>
          </p:nvPr>
        </p:nvSpPr>
        <p:spPr>
          <a:xfrm>
            <a:off x="909637" y="2012401"/>
            <a:ext cx="10372725" cy="4661115"/>
          </a:xfrm>
        </p:spPr>
        <p:txBody>
          <a:bodyPr>
            <a:normAutofit fontScale="70000" lnSpcReduction="20000"/>
          </a:bodyPr>
          <a:lstStyle/>
          <a:p>
            <a:pPr>
              <a:lnSpc>
                <a:spcPct val="160000"/>
              </a:lnSpc>
            </a:pPr>
            <a:r>
              <a:rPr lang="en-US" sz="3400" dirty="0"/>
              <a:t>Strong MOs can directly evoke behaviors in absence of SD – no prior learning history</a:t>
            </a:r>
          </a:p>
          <a:p>
            <a:pPr lvl="1">
              <a:lnSpc>
                <a:spcPct val="160000"/>
              </a:lnSpc>
            </a:pPr>
            <a:r>
              <a:rPr lang="en-US" sz="3200" dirty="0"/>
              <a:t>Ex. Asking strangers for food (untrained stimuli)</a:t>
            </a:r>
          </a:p>
          <a:p>
            <a:pPr>
              <a:lnSpc>
                <a:spcPct val="160000"/>
              </a:lnSpc>
            </a:pPr>
            <a:r>
              <a:rPr lang="en-US" sz="3800" dirty="0"/>
              <a:t>MOs affect the strength of relevant SDs</a:t>
            </a:r>
          </a:p>
          <a:p>
            <a:pPr lvl="1">
              <a:lnSpc>
                <a:spcPct val="160000"/>
              </a:lnSpc>
            </a:pPr>
            <a:r>
              <a:rPr lang="en-US" sz="2500" dirty="0">
                <a:sym typeface="Wingdings" pitchFamily="2" charset="2"/>
              </a:rPr>
              <a:t>Stronger EO increases the strength of SD</a:t>
            </a:r>
            <a:endParaRPr lang="en-US" sz="2500" dirty="0"/>
          </a:p>
          <a:p>
            <a:pPr lvl="2">
              <a:lnSpc>
                <a:spcPct val="160000"/>
              </a:lnSpc>
            </a:pPr>
            <a:r>
              <a:rPr lang="en-US" sz="2900" dirty="0">
                <a:sym typeface="Wingdings" pitchFamily="2" charset="2"/>
              </a:rPr>
              <a:t>EO: food deprivation</a:t>
            </a:r>
          </a:p>
          <a:p>
            <a:pPr lvl="2">
              <a:lnSpc>
                <a:spcPct val="160000"/>
              </a:lnSpc>
            </a:pPr>
            <a:r>
              <a:rPr lang="en-US" sz="2900" dirty="0">
                <a:sym typeface="Wingdings" pitchFamily="2" charset="2"/>
              </a:rPr>
              <a:t>SD: Sight of a friend who usually has snack in her backpack</a:t>
            </a:r>
          </a:p>
          <a:p>
            <a:pPr lvl="2">
              <a:lnSpc>
                <a:spcPct val="160000"/>
              </a:lnSpc>
            </a:pPr>
            <a:r>
              <a:rPr lang="en-US" sz="2900" dirty="0">
                <a:sym typeface="Wingdings" pitchFamily="2" charset="2"/>
              </a:rPr>
              <a:t>The hungrier you are,  the more likely you’re going to ask the friend for snacks!</a:t>
            </a:r>
          </a:p>
          <a:p>
            <a:pPr lvl="2">
              <a:lnSpc>
                <a:spcPct val="160000"/>
              </a:lnSpc>
            </a:pPr>
            <a:endParaRPr lang="en-US" sz="2000" dirty="0">
              <a:sym typeface="Wingdings" pitchFamily="2" charset="2"/>
            </a:endParaRPr>
          </a:p>
        </p:txBody>
      </p:sp>
    </p:spTree>
    <p:extLst>
      <p:ext uri="{BB962C8B-B14F-4D97-AF65-F5344CB8AC3E}">
        <p14:creationId xmlns:p14="http://schemas.microsoft.com/office/powerpoint/2010/main" val="58517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F844-89CC-CD4D-A79F-933D5C8D5AEC}"/>
              </a:ext>
            </a:extLst>
          </p:cNvPr>
          <p:cNvSpPr>
            <a:spLocks noGrp="1"/>
          </p:cNvSpPr>
          <p:nvPr>
            <p:ph type="title"/>
          </p:nvPr>
        </p:nvSpPr>
        <p:spPr/>
        <p:txBody>
          <a:bodyPr/>
          <a:lstStyle/>
          <a:p>
            <a:r>
              <a:rPr lang="en-US" dirty="0"/>
              <a:t>Direct and indirect effects of MO:</a:t>
            </a:r>
            <a:br>
              <a:rPr lang="en-US" dirty="0"/>
            </a:br>
            <a:r>
              <a:rPr lang="en-US" dirty="0"/>
              <a:t>Conclusion</a:t>
            </a:r>
          </a:p>
        </p:txBody>
      </p:sp>
      <p:sp>
        <p:nvSpPr>
          <p:cNvPr id="3" name="Content Placeholder 2">
            <a:extLst>
              <a:ext uri="{FF2B5EF4-FFF2-40B4-BE49-F238E27FC236}">
                <a16:creationId xmlns:a16="http://schemas.microsoft.com/office/drawing/2014/main" id="{A32F2BD0-6321-1546-9156-065E398E54D4}"/>
              </a:ext>
            </a:extLst>
          </p:cNvPr>
          <p:cNvSpPr>
            <a:spLocks noGrp="1"/>
          </p:cNvSpPr>
          <p:nvPr>
            <p:ph idx="1"/>
          </p:nvPr>
        </p:nvSpPr>
        <p:spPr>
          <a:xfrm>
            <a:off x="1812757" y="3126607"/>
            <a:ext cx="8886043" cy="1677282"/>
          </a:xfrm>
        </p:spPr>
        <p:txBody>
          <a:bodyPr>
            <a:normAutofit/>
          </a:bodyPr>
          <a:lstStyle/>
          <a:p>
            <a:pPr>
              <a:lnSpc>
                <a:spcPct val="150000"/>
              </a:lnSpc>
            </a:pPr>
            <a:r>
              <a:rPr lang="en-US" sz="2400" dirty="0">
                <a:sym typeface="Wingdings" pitchFamily="2" charset="2"/>
              </a:rPr>
              <a:t>Discrimination learning is unlikely to occur with out MO; EO is necessary for the establishment of three-term-contingency</a:t>
            </a:r>
            <a:endParaRPr lang="en-US" sz="2400" dirty="0"/>
          </a:p>
        </p:txBody>
      </p:sp>
    </p:spTree>
    <p:extLst>
      <p:ext uri="{BB962C8B-B14F-4D97-AF65-F5344CB8AC3E}">
        <p14:creationId xmlns:p14="http://schemas.microsoft.com/office/powerpoint/2010/main" val="3226547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75B5D-126E-BE44-B47F-CD7559A65855}"/>
              </a:ext>
            </a:extLst>
          </p:cNvPr>
          <p:cNvSpPr>
            <a:spLocks noGrp="1"/>
          </p:cNvSpPr>
          <p:nvPr>
            <p:ph type="title"/>
          </p:nvPr>
        </p:nvSpPr>
        <p:spPr>
          <a:xfrm>
            <a:off x="0" y="1586484"/>
            <a:ext cx="3685032" cy="3685032"/>
          </a:xfrm>
          <a:prstGeom prst="ellipse">
            <a:avLst/>
          </a:prstGeom>
          <a:solidFill>
            <a:schemeClr val="accent2"/>
          </a:solidFill>
          <a:ln>
            <a:noFill/>
          </a:ln>
        </p:spPr>
        <p:txBody>
          <a:bodyPr>
            <a:normAutofit/>
          </a:bodyPr>
          <a:lstStyle/>
          <a:p>
            <a:r>
              <a:rPr lang="en-US" altLang="zh-CN" sz="3200" dirty="0">
                <a:solidFill>
                  <a:srgbClr val="FFFFFF"/>
                </a:solidFill>
              </a:rPr>
              <a:t>MO</a:t>
            </a:r>
            <a:r>
              <a:rPr lang="zh-CN" altLang="en-US" sz="3200" dirty="0">
                <a:solidFill>
                  <a:srgbClr val="FFFFFF"/>
                </a:solidFill>
              </a:rPr>
              <a:t> </a:t>
            </a:r>
            <a:r>
              <a:rPr lang="en-US" altLang="zh-CN" sz="3200" dirty="0">
                <a:solidFill>
                  <a:srgbClr val="FFFFFF"/>
                </a:solidFill>
              </a:rPr>
              <a:t>VS.</a:t>
            </a:r>
            <a:r>
              <a:rPr lang="zh-CN" altLang="en-US" sz="3200" dirty="0">
                <a:solidFill>
                  <a:srgbClr val="FFFFFF"/>
                </a:solidFill>
              </a:rPr>
              <a:t> </a:t>
            </a:r>
            <a:r>
              <a:rPr lang="en-US" altLang="zh-CN" sz="3200" dirty="0">
                <a:solidFill>
                  <a:srgbClr val="FFFFFF"/>
                </a:solidFill>
              </a:rPr>
              <a:t>SD</a:t>
            </a:r>
            <a:endParaRPr lang="en-US" sz="3200" dirty="0">
              <a:solidFill>
                <a:srgbClr val="FFFFFF"/>
              </a:solidFill>
            </a:endParaRPr>
          </a:p>
        </p:txBody>
      </p:sp>
      <p:sp>
        <p:nvSpPr>
          <p:cNvPr id="10" name="Rectangle 9">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002D1D9-11B5-CF40-882C-BC9AAED83132}"/>
              </a:ext>
            </a:extLst>
          </p:cNvPr>
          <p:cNvGraphicFramePr>
            <a:graphicFrameLocks noGrp="1"/>
          </p:cNvGraphicFramePr>
          <p:nvPr>
            <p:ph idx="1"/>
            <p:extLst>
              <p:ext uri="{D42A27DB-BD31-4B8C-83A1-F6EECF244321}">
                <p14:modId xmlns:p14="http://schemas.microsoft.com/office/powerpoint/2010/main" val="3410303716"/>
              </p:ext>
            </p:extLst>
          </p:nvPr>
        </p:nvGraphicFramePr>
        <p:xfrm>
          <a:off x="3685032" y="112294"/>
          <a:ext cx="8333478" cy="6665528"/>
        </p:xfrm>
        <a:graphic>
          <a:graphicData uri="http://schemas.openxmlformats.org/drawingml/2006/table">
            <a:tbl>
              <a:tblPr firstRow="1" bandRow="1">
                <a:tableStyleId>{5C22544A-7EE6-4342-B048-85BDC9FD1C3A}</a:tableStyleId>
              </a:tblPr>
              <a:tblGrid>
                <a:gridCol w="4166739">
                  <a:extLst>
                    <a:ext uri="{9D8B030D-6E8A-4147-A177-3AD203B41FA5}">
                      <a16:colId xmlns:a16="http://schemas.microsoft.com/office/drawing/2014/main" val="3700055859"/>
                    </a:ext>
                  </a:extLst>
                </a:gridCol>
                <a:gridCol w="4166739">
                  <a:extLst>
                    <a:ext uri="{9D8B030D-6E8A-4147-A177-3AD203B41FA5}">
                      <a16:colId xmlns:a16="http://schemas.microsoft.com/office/drawing/2014/main" val="3035013102"/>
                    </a:ext>
                  </a:extLst>
                </a:gridCol>
              </a:tblGrid>
              <a:tr h="850581">
                <a:tc>
                  <a:txBody>
                    <a:bodyPr/>
                    <a:lstStyle/>
                    <a:p>
                      <a:r>
                        <a:rPr lang="en-US" sz="4800" dirty="0"/>
                        <a:t>SD</a:t>
                      </a:r>
                    </a:p>
                  </a:txBody>
                  <a:tcPr/>
                </a:tc>
                <a:tc>
                  <a:txBody>
                    <a:bodyPr/>
                    <a:lstStyle/>
                    <a:p>
                      <a:r>
                        <a:rPr lang="en-US" sz="4800" dirty="0"/>
                        <a:t>MO</a:t>
                      </a:r>
                    </a:p>
                  </a:txBody>
                  <a:tcPr/>
                </a:tc>
                <a:extLst>
                  <a:ext uri="{0D108BD9-81ED-4DB2-BD59-A6C34878D82A}">
                    <a16:rowId xmlns:a16="http://schemas.microsoft.com/office/drawing/2014/main" val="2977623766"/>
                  </a:ext>
                </a:extLst>
              </a:tr>
              <a:tr h="1228616">
                <a:tc>
                  <a:txBody>
                    <a:bodyPr/>
                    <a:lstStyle/>
                    <a:p>
                      <a:r>
                        <a:rPr lang="en-US" sz="2400" dirty="0"/>
                        <a:t>Differential </a:t>
                      </a:r>
                      <a:r>
                        <a:rPr lang="en-US" sz="2400" b="1" dirty="0"/>
                        <a:t>availability</a:t>
                      </a:r>
                      <a:r>
                        <a:rPr lang="en-US" sz="2400" dirty="0"/>
                        <a:t> of reinforcer; Tells you if something is available</a:t>
                      </a:r>
                    </a:p>
                  </a:txBody>
                  <a:tcPr/>
                </a:tc>
                <a:tc>
                  <a:txBody>
                    <a:bodyPr/>
                    <a:lstStyle/>
                    <a:p>
                      <a:r>
                        <a:rPr lang="en-US" sz="2400" dirty="0"/>
                        <a:t>Differential </a:t>
                      </a:r>
                      <a:r>
                        <a:rPr lang="en-US" sz="2400" b="1" dirty="0"/>
                        <a:t>effectiveness</a:t>
                      </a:r>
                      <a:r>
                        <a:rPr lang="en-US" sz="2400" dirty="0"/>
                        <a:t> of reinforcer;</a:t>
                      </a:r>
                    </a:p>
                    <a:p>
                      <a:r>
                        <a:rPr lang="en-US" sz="2400" dirty="0"/>
                        <a:t>Makes you want something</a:t>
                      </a:r>
                    </a:p>
                  </a:txBody>
                  <a:tcPr/>
                </a:tc>
                <a:extLst>
                  <a:ext uri="{0D108BD9-81ED-4DB2-BD59-A6C34878D82A}">
                    <a16:rowId xmlns:a16="http://schemas.microsoft.com/office/drawing/2014/main" val="3787182227"/>
                  </a:ext>
                </a:extLst>
              </a:tr>
              <a:tr h="1132537">
                <a:tc>
                  <a:txBody>
                    <a:bodyPr/>
                    <a:lstStyle/>
                    <a:p>
                      <a:r>
                        <a:rPr lang="en-US" sz="2400" dirty="0"/>
                        <a:t>SD – reinforcer available</a:t>
                      </a:r>
                    </a:p>
                    <a:p>
                      <a:r>
                        <a:rPr lang="en-US" sz="2400" dirty="0"/>
                        <a:t>S-delta – reinforcer unavailable</a:t>
                      </a:r>
                    </a:p>
                  </a:txBody>
                  <a:tcPr/>
                </a:tc>
                <a:tc>
                  <a:txBody>
                    <a:bodyPr/>
                    <a:lstStyle/>
                    <a:p>
                      <a:r>
                        <a:rPr lang="en-US" sz="2800" dirty="0"/>
                        <a:t>EO – reinforcer effective</a:t>
                      </a:r>
                    </a:p>
                    <a:p>
                      <a:r>
                        <a:rPr lang="en-US" sz="2800" dirty="0"/>
                        <a:t>AO – reinforcer ineffective</a:t>
                      </a:r>
                    </a:p>
                  </a:txBody>
                  <a:tcPr/>
                </a:tc>
                <a:extLst>
                  <a:ext uri="{0D108BD9-81ED-4DB2-BD59-A6C34878D82A}">
                    <a16:rowId xmlns:a16="http://schemas.microsoft.com/office/drawing/2014/main" val="2639339522"/>
                  </a:ext>
                </a:extLst>
              </a:tr>
              <a:tr h="1132537">
                <a:tc>
                  <a:txBody>
                    <a:bodyPr/>
                    <a:lstStyle/>
                    <a:p>
                      <a:r>
                        <a:rPr lang="en-US" sz="2400" dirty="0"/>
                        <a:t>Behavior decrease because reinforcer is no longer available</a:t>
                      </a:r>
                    </a:p>
                  </a:txBody>
                  <a:tcPr/>
                </a:tc>
                <a:tc>
                  <a:txBody>
                    <a:bodyPr/>
                    <a:lstStyle/>
                    <a:p>
                      <a:r>
                        <a:rPr lang="en-US" sz="2400" dirty="0"/>
                        <a:t>Behavior decrease because reinforcer is no longer valuable</a:t>
                      </a:r>
                    </a:p>
                    <a:p>
                      <a:endParaRPr lang="en-US" dirty="0"/>
                    </a:p>
                  </a:txBody>
                  <a:tcPr/>
                </a:tc>
                <a:extLst>
                  <a:ext uri="{0D108BD9-81ED-4DB2-BD59-A6C34878D82A}">
                    <a16:rowId xmlns:a16="http://schemas.microsoft.com/office/drawing/2014/main" val="3170448945"/>
                  </a:ext>
                </a:extLst>
              </a:tr>
              <a:tr h="1132537">
                <a:tc>
                  <a:txBody>
                    <a:bodyPr/>
                    <a:lstStyle/>
                    <a:p>
                      <a:r>
                        <a:rPr lang="en-US" sz="2400" dirty="0"/>
                        <a:t>S-delta </a:t>
                      </a:r>
                      <a:r>
                        <a:rPr lang="en-US" sz="2400" dirty="0">
                          <a:sym typeface="Wingdings" pitchFamily="2" charset="2"/>
                        </a:rPr>
                        <a:t> </a:t>
                      </a:r>
                      <a:r>
                        <a:rPr lang="en-US" sz="2400" dirty="0"/>
                        <a:t>Extinction procedure</a:t>
                      </a:r>
                    </a:p>
                  </a:txBody>
                  <a:tcPr/>
                </a:tc>
                <a:tc>
                  <a:txBody>
                    <a:bodyPr/>
                    <a:lstStyle/>
                    <a:p>
                      <a:r>
                        <a:rPr lang="en-US" sz="2400" dirty="0"/>
                        <a:t>AO </a:t>
                      </a:r>
                      <a:r>
                        <a:rPr lang="en-US" sz="2400" dirty="0">
                          <a:sym typeface="Wingdings" pitchFamily="2" charset="2"/>
                        </a:rPr>
                        <a:t> </a:t>
                      </a:r>
                      <a:r>
                        <a:rPr lang="en-US" sz="2400" dirty="0"/>
                        <a:t>Not motivated to perform the behavior </a:t>
                      </a:r>
                    </a:p>
                  </a:txBody>
                  <a:tcPr/>
                </a:tc>
                <a:extLst>
                  <a:ext uri="{0D108BD9-81ED-4DB2-BD59-A6C34878D82A}">
                    <a16:rowId xmlns:a16="http://schemas.microsoft.com/office/drawing/2014/main" val="4130415812"/>
                  </a:ext>
                </a:extLst>
              </a:tr>
              <a:tr h="1132537">
                <a:tc>
                  <a:txBody>
                    <a:bodyPr/>
                    <a:lstStyle/>
                    <a:p>
                      <a:r>
                        <a:rPr lang="en-US" sz="2400" dirty="0"/>
                        <a:t>Example: rat no longer press lever in the absence of the bell ring</a:t>
                      </a:r>
                    </a:p>
                  </a:txBody>
                  <a:tcPr/>
                </a:tc>
                <a:tc>
                  <a:txBody>
                    <a:bodyPr/>
                    <a:lstStyle/>
                    <a:p>
                      <a:r>
                        <a:rPr lang="en-US" sz="2800" dirty="0"/>
                        <a:t>Example: food deprivation, pain stimulation, headache </a:t>
                      </a:r>
                    </a:p>
                  </a:txBody>
                  <a:tcPr/>
                </a:tc>
                <a:extLst>
                  <a:ext uri="{0D108BD9-81ED-4DB2-BD59-A6C34878D82A}">
                    <a16:rowId xmlns:a16="http://schemas.microsoft.com/office/drawing/2014/main" val="1656171634"/>
                  </a:ext>
                </a:extLst>
              </a:tr>
            </a:tbl>
          </a:graphicData>
        </a:graphic>
      </p:graphicFrame>
    </p:spTree>
    <p:extLst>
      <p:ext uri="{BB962C8B-B14F-4D97-AF65-F5344CB8AC3E}">
        <p14:creationId xmlns:p14="http://schemas.microsoft.com/office/powerpoint/2010/main" val="225408682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1036</Words>
  <Application>Microsoft Macintosh PowerPoint</Application>
  <PresentationFormat>Widescreen</PresentationFormat>
  <Paragraphs>124</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Wingdings</vt:lpstr>
      <vt:lpstr>Parcel</vt:lpstr>
      <vt:lpstr>Discriminative Stimulus and Motivating Operation</vt:lpstr>
      <vt:lpstr>Defining discriminative stimulus (sd)</vt:lpstr>
      <vt:lpstr>SD IN Negative reinforcement </vt:lpstr>
      <vt:lpstr>Defining motivating operations</vt:lpstr>
      <vt:lpstr>PowerPoint Presentation</vt:lpstr>
      <vt:lpstr>Examples of establishing operation</vt:lpstr>
      <vt:lpstr>Direct and indirect effects of MO</vt:lpstr>
      <vt:lpstr>Direct and indirect effects of MO: Conclusion</vt:lpstr>
      <vt:lpstr>MO VS. SD</vt:lpstr>
      <vt:lpstr>Now lets look at the scenario!</vt:lpstr>
      <vt:lpstr>PowerPoint Presentation</vt:lpstr>
      <vt:lpstr>What happened In the past</vt:lpstr>
      <vt:lpstr>What happens now</vt:lpstr>
      <vt:lpstr>Last things about MO</vt:lpstr>
      <vt:lpstr>CMO-T (establishing stimulus)</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Discriminative Stimulus and Motivating Operation</dc:title>
  <dc:creator>Manwei Cao</dc:creator>
  <cp:lastModifiedBy>Manwei Cao</cp:lastModifiedBy>
  <cp:revision>19</cp:revision>
  <dcterms:created xsi:type="dcterms:W3CDTF">2019-10-08T02:36:28Z</dcterms:created>
  <dcterms:modified xsi:type="dcterms:W3CDTF">2019-10-08T07:35:47Z</dcterms:modified>
</cp:coreProperties>
</file>