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6"/>
  </p:notesMasterIdLst>
  <p:sldIdLst>
    <p:sldId id="273" r:id="rId2"/>
    <p:sldId id="281" r:id="rId3"/>
    <p:sldId id="283" r:id="rId4"/>
    <p:sldId id="284" r:id="rId5"/>
    <p:sldId id="285" r:id="rId6"/>
    <p:sldId id="286" r:id="rId7"/>
    <p:sldId id="288" r:id="rId8"/>
    <p:sldId id="317" r:id="rId9"/>
    <p:sldId id="289" r:id="rId10"/>
    <p:sldId id="318" r:id="rId11"/>
    <p:sldId id="291" r:id="rId12"/>
    <p:sldId id="319" r:id="rId13"/>
    <p:sldId id="320" r:id="rId14"/>
    <p:sldId id="292" r:id="rId15"/>
    <p:sldId id="321" r:id="rId16"/>
    <p:sldId id="293" r:id="rId17"/>
    <p:sldId id="294" r:id="rId18"/>
    <p:sldId id="322" r:id="rId19"/>
    <p:sldId id="295" r:id="rId20"/>
    <p:sldId id="323" r:id="rId21"/>
    <p:sldId id="296" r:id="rId22"/>
    <p:sldId id="297" r:id="rId23"/>
    <p:sldId id="324"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9"/>
  </p:normalViewPr>
  <p:slideViewPr>
    <p:cSldViewPr snapToGrid="0" snapToObjects="1">
      <p:cViewPr varScale="1">
        <p:scale>
          <a:sx n="90" d="100"/>
          <a:sy n="90" d="100"/>
        </p:scale>
        <p:origin x="232"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7E207-9018-9C43-82F7-87C0FC9D43CB}"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351DC-1F03-2B44-8FF8-1BB12EA55211}" type="slidenum">
              <a:rPr lang="en-US" smtClean="0"/>
              <a:t>‹#›</a:t>
            </a:fld>
            <a:endParaRPr lang="en-US"/>
          </a:p>
        </p:txBody>
      </p:sp>
    </p:spTree>
    <p:extLst>
      <p:ext uri="{BB962C8B-B14F-4D97-AF65-F5344CB8AC3E}">
        <p14:creationId xmlns:p14="http://schemas.microsoft.com/office/powerpoint/2010/main" val="256722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Withholding-</a:t>
            </a:r>
            <a:r>
              <a:rPr lang="en-US" baseline="0" dirty="0"/>
              <a:t> where have we heard that before? Extinction </a:t>
            </a:r>
          </a:p>
          <a:p>
            <a:r>
              <a:rPr lang="en-US" baseline="0" dirty="0" err="1"/>
              <a:t>Mos</a:t>
            </a:r>
            <a:r>
              <a:rPr lang="en-US" baseline="0" dirty="0"/>
              <a:t> commonly used </a:t>
            </a:r>
            <a:r>
              <a:rPr lang="en-US" baseline="0" dirty="0" err="1"/>
              <a:t>technqure</a:t>
            </a:r>
            <a:r>
              <a:rPr lang="en-US" baseline="0" dirty="0"/>
              <a:t> to reduce problem behavior </a:t>
            </a:r>
          </a:p>
          <a:p>
            <a:endParaRPr lang="en-US" baseline="0" dirty="0"/>
          </a:p>
          <a:p>
            <a:r>
              <a:rPr lang="en-US" baseline="0" dirty="0"/>
              <a:t>Reinforcing one set of responses and not reinforcing another set of responses aka extinction </a:t>
            </a:r>
            <a:endParaRPr lang="en-US" dirty="0"/>
          </a:p>
        </p:txBody>
      </p:sp>
      <p:sp>
        <p:nvSpPr>
          <p:cNvPr id="4" name="Slide Number Placeholder 3"/>
          <p:cNvSpPr>
            <a:spLocks noGrp="1"/>
          </p:cNvSpPr>
          <p:nvPr>
            <p:ph type="sldNum" sz="quarter" idx="10"/>
          </p:nvPr>
        </p:nvSpPr>
        <p:spPr/>
        <p:txBody>
          <a:bodyPr/>
          <a:lstStyle/>
          <a:p>
            <a:fld id="{7F8A50B1-1291-4F45-9012-F7F2EC801401}" type="slidenum">
              <a:rPr lang="en-US" smtClean="0"/>
              <a:t>2</a:t>
            </a:fld>
            <a:endParaRPr lang="en-US"/>
          </a:p>
        </p:txBody>
      </p:sp>
    </p:spTree>
    <p:extLst>
      <p:ext uri="{BB962C8B-B14F-4D97-AF65-F5344CB8AC3E}">
        <p14:creationId xmlns:p14="http://schemas.microsoft.com/office/powerpoint/2010/main" val="4142881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E47B660-8DEF-6348-B4C7-D5EF27D738ED}" type="slidenum">
              <a:rPr lang="en-US" sz="1200"/>
              <a:pPr/>
              <a:t>13</a:t>
            </a:fld>
            <a:endParaRPr lang="en-US" sz="1200"/>
          </a:p>
        </p:txBody>
      </p:sp>
      <p:sp>
        <p:nvSpPr>
          <p:cNvPr id="20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187821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0596CC1-8325-3A40-9490-F39B6C51D2D3}" type="slidenum">
              <a:rPr lang="en-US" sz="1200"/>
              <a:pPr/>
              <a:t>14</a:t>
            </a:fld>
            <a:endParaRPr lang="en-US" sz="1200"/>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latin typeface="Arial" charset="0"/>
                <a:ea typeface="ＭＳ Ｐゴシック" charset="0"/>
                <a:cs typeface="Arial" charset="0"/>
              </a:rPr>
              <a:t>Self</a:t>
            </a:r>
            <a:r>
              <a:rPr lang="en-US" baseline="0" dirty="0">
                <a:latin typeface="Arial" charset="0"/>
                <a:ea typeface="ＭＳ Ｐゴシック" charset="0"/>
                <a:cs typeface="Arial" charset="0"/>
              </a:rPr>
              <a:t> injury- sitting with hands in lap </a:t>
            </a: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3252523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0596CC1-8325-3A40-9490-F39B6C51D2D3}" type="slidenum">
              <a:rPr lang="en-US" sz="1200"/>
              <a:pPr/>
              <a:t>15</a:t>
            </a:fld>
            <a:endParaRPr lang="en-US" sz="1200"/>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latin typeface="Arial" charset="0"/>
                <a:ea typeface="ＭＳ Ｐゴシック" charset="0"/>
                <a:cs typeface="Arial" charset="0"/>
              </a:rPr>
              <a:t>Self</a:t>
            </a:r>
            <a:r>
              <a:rPr lang="en-US" baseline="0" dirty="0">
                <a:latin typeface="Arial" charset="0"/>
                <a:ea typeface="ＭＳ Ｐゴシック" charset="0"/>
                <a:cs typeface="Arial" charset="0"/>
              </a:rPr>
              <a:t> injury- sitting with hands in lap </a:t>
            </a: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3908141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t>
            </a:r>
            <a:r>
              <a:rPr lang="en-US" dirty="0" err="1"/>
              <a:t>procesdures</a:t>
            </a:r>
            <a:r>
              <a:rPr lang="en-US" dirty="0"/>
              <a:t> like time out, </a:t>
            </a:r>
            <a:r>
              <a:rPr lang="en-US" dirty="0" err="1"/>
              <a:t>resposne</a:t>
            </a:r>
            <a:r>
              <a:rPr lang="en-US" dirty="0"/>
              <a:t> blocking</a:t>
            </a:r>
            <a:r>
              <a:rPr lang="en-US" baseline="0" dirty="0"/>
              <a:t> </a:t>
            </a:r>
            <a:r>
              <a:rPr lang="en-US" baseline="0" dirty="0" err="1"/>
              <a:t>etc</a:t>
            </a:r>
            <a:r>
              <a:rPr lang="en-US" baseline="0" dirty="0"/>
              <a:t> </a:t>
            </a:r>
            <a:endParaRPr lang="en-US" dirty="0"/>
          </a:p>
        </p:txBody>
      </p:sp>
      <p:sp>
        <p:nvSpPr>
          <p:cNvPr id="4" name="Slide Number Placeholder 3"/>
          <p:cNvSpPr>
            <a:spLocks noGrp="1"/>
          </p:cNvSpPr>
          <p:nvPr>
            <p:ph type="sldNum" sz="quarter" idx="10"/>
          </p:nvPr>
        </p:nvSpPr>
        <p:spPr/>
        <p:txBody>
          <a:bodyPr/>
          <a:lstStyle/>
          <a:p>
            <a:fld id="{7F8A50B1-1291-4F45-9012-F7F2EC801401}" type="slidenum">
              <a:rPr lang="en-US" smtClean="0"/>
              <a:t>16</a:t>
            </a:fld>
            <a:endParaRPr lang="en-US"/>
          </a:p>
        </p:txBody>
      </p:sp>
    </p:spTree>
    <p:extLst>
      <p:ext uri="{BB962C8B-B14F-4D97-AF65-F5344CB8AC3E}">
        <p14:creationId xmlns:p14="http://schemas.microsoft.com/office/powerpoint/2010/main" val="2586470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charset="0"/>
              </a:rPr>
              <a:t>Attention delivered every 15 sec without SIB</a:t>
            </a:r>
          </a:p>
          <a:p>
            <a:r>
              <a:rPr lang="en-US" dirty="0">
                <a:latin typeface="Century Gothic" charset="0"/>
              </a:rPr>
              <a:t>Breaks from academic tasks delivered every 20 minutes for the absence of problem behaviors</a:t>
            </a:r>
          </a:p>
          <a:p>
            <a:r>
              <a:rPr lang="en-US" dirty="0">
                <a:latin typeface="Century Gothic" charset="0"/>
              </a:rPr>
              <a:t>Access to a favorite toy given each ½ hour for the absence of fighting with siblings</a:t>
            </a:r>
          </a:p>
          <a:p>
            <a:endParaRPr lang="en-US" dirty="0"/>
          </a:p>
        </p:txBody>
      </p:sp>
      <p:sp>
        <p:nvSpPr>
          <p:cNvPr id="4" name="Slide Number Placeholder 3"/>
          <p:cNvSpPr>
            <a:spLocks noGrp="1"/>
          </p:cNvSpPr>
          <p:nvPr>
            <p:ph type="sldNum" sz="quarter" idx="10"/>
          </p:nvPr>
        </p:nvSpPr>
        <p:spPr/>
        <p:txBody>
          <a:bodyPr/>
          <a:lstStyle/>
          <a:p>
            <a:fld id="{7F8A50B1-1291-4F45-9012-F7F2EC801401}" type="slidenum">
              <a:rPr lang="en-US" smtClean="0"/>
              <a:t>17</a:t>
            </a:fld>
            <a:endParaRPr lang="en-US"/>
          </a:p>
        </p:txBody>
      </p:sp>
    </p:spTree>
    <p:extLst>
      <p:ext uri="{BB962C8B-B14F-4D97-AF65-F5344CB8AC3E}">
        <p14:creationId xmlns:p14="http://schemas.microsoft.com/office/powerpoint/2010/main" val="683081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charset="0"/>
              </a:rPr>
              <a:t>Attention delivered every 15 sec without SIB</a:t>
            </a:r>
          </a:p>
          <a:p>
            <a:r>
              <a:rPr lang="en-US" dirty="0">
                <a:latin typeface="Century Gothic" charset="0"/>
              </a:rPr>
              <a:t>Breaks from academic tasks delivered every 20 minutes for the absence of problem behaviors</a:t>
            </a:r>
          </a:p>
          <a:p>
            <a:r>
              <a:rPr lang="en-US" dirty="0">
                <a:latin typeface="Century Gothic" charset="0"/>
              </a:rPr>
              <a:t>Access to a favorite toy given each ½ hour for the absence of fighting with siblings</a:t>
            </a:r>
          </a:p>
          <a:p>
            <a:endParaRPr lang="en-US" dirty="0"/>
          </a:p>
        </p:txBody>
      </p:sp>
      <p:sp>
        <p:nvSpPr>
          <p:cNvPr id="4" name="Slide Number Placeholder 3"/>
          <p:cNvSpPr>
            <a:spLocks noGrp="1"/>
          </p:cNvSpPr>
          <p:nvPr>
            <p:ph type="sldNum" sz="quarter" idx="10"/>
          </p:nvPr>
        </p:nvSpPr>
        <p:spPr/>
        <p:txBody>
          <a:bodyPr/>
          <a:lstStyle/>
          <a:p>
            <a:fld id="{7F8A50B1-1291-4F45-9012-F7F2EC801401}" type="slidenum">
              <a:rPr lang="en-US" smtClean="0"/>
              <a:t>18</a:t>
            </a:fld>
            <a:endParaRPr lang="en-US"/>
          </a:p>
        </p:txBody>
      </p:sp>
    </p:spTree>
    <p:extLst>
      <p:ext uri="{BB962C8B-B14F-4D97-AF65-F5344CB8AC3E}">
        <p14:creationId xmlns:p14="http://schemas.microsoft.com/office/powerpoint/2010/main" val="2123837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BE5DC6E-925A-4C48-8BE7-004205F3DE77}" type="slidenum">
              <a:rPr lang="en-US" sz="1200"/>
              <a:pPr/>
              <a:t>21</a:t>
            </a:fld>
            <a:endParaRPr lang="en-US" sz="120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47019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normAutofit fontScale="85000" lnSpcReduction="10000"/>
          </a:bodyPr>
          <a:lstStyle/>
          <a:p>
            <a:pPr>
              <a:defRPr/>
            </a:pPr>
            <a:r>
              <a:rPr lang="en-US" b="1" dirty="0">
                <a:latin typeface="Arial" pitchFamily="-105" charset="0"/>
                <a:ea typeface="ＭＳ Ｐゴシック" pitchFamily="26" charset="-128"/>
                <a:cs typeface="ＭＳ Ｐゴシック" pitchFamily="26" charset="-128"/>
              </a:rPr>
              <a:t>Why might "DR" procedures fail to work well despite the use of rewards?</a:t>
            </a:r>
          </a:p>
          <a:p>
            <a:pPr>
              <a:defRPr/>
            </a:pPr>
            <a:r>
              <a:rPr lang="en-US" b="1" dirty="0">
                <a:latin typeface="Arial" pitchFamily="-105" charset="0"/>
                <a:ea typeface="ＭＳ Ｐゴシック" pitchFamily="26" charset="-128"/>
                <a:cs typeface="ＭＳ Ｐゴシック" pitchFamily="26" charset="-128"/>
              </a:rPr>
              <a:t>The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aren't reinforcing:   -they are not desired by the student   -the ratio of task/demand to reward is too high   -"satiation" has occurred (the student become "bored" with the reward)        +given doughnut holes/pieces every 5 minutes        +comic book to read (again, for the 12th time)  It is smart to have a "smorgasbord" of rewards so that the student can select a </a:t>
            </a:r>
            <a:r>
              <a:rPr lang="en-US" b="1" dirty="0" err="1">
                <a:latin typeface="Arial" pitchFamily="-105" charset="0"/>
                <a:ea typeface="ＭＳ Ｐゴシック" pitchFamily="26" charset="-128"/>
                <a:cs typeface="ＭＳ Ｐゴシック" pitchFamily="26" charset="-128"/>
              </a:rPr>
              <a:t>reinforcer</a:t>
            </a:r>
            <a:r>
              <a:rPr lang="en-US" b="1" dirty="0">
                <a:latin typeface="Arial" pitchFamily="-105" charset="0"/>
                <a:ea typeface="ＭＳ Ｐゴシック" pitchFamily="26" charset="-128"/>
                <a:cs typeface="ＭＳ Ｐゴシック" pitchFamily="26" charset="-128"/>
              </a:rPr>
              <a:t> from the inventory that is of interest at that moment (i.e., Trading in points or tickets for items and privileges of various values).   Inconsistent delivery of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-assistant forgot to administer them   -teacher failed to administer them due to busy schedule  You haven't kept up your end of the bargain, so why would the student do so?  You have been unpredictable and untrustworthy.  You must be consistent in reinforcing appropriate </a:t>
            </a:r>
            <a:r>
              <a:rPr lang="en-US" b="1" dirty="0" err="1">
                <a:latin typeface="Arial" pitchFamily="-105" charset="0"/>
                <a:ea typeface="ＭＳ Ｐゴシック" pitchFamily="26" charset="-128"/>
                <a:cs typeface="ＭＳ Ｐゴシック" pitchFamily="26" charset="-128"/>
              </a:rPr>
              <a:t>behavior.The</a:t>
            </a:r>
            <a:r>
              <a:rPr lang="en-US" b="1" dirty="0">
                <a:latin typeface="Arial" pitchFamily="-105" charset="0"/>
                <a:ea typeface="ＭＳ Ｐゴシック" pitchFamily="26" charset="-128"/>
                <a:cs typeface="ＭＳ Ｐゴシック" pitchFamily="26" charset="-128"/>
              </a:rPr>
              <a:t> student is unable to engage in the alternative/desired behavior   -not developmentally ready/physically able   -the behavior is too complex or advanced for the student's cognition or ability level   The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were faded out too quickly   Avoid going "beyond the data".  Avoid increasing the work-to-reward ratio too quickly.  Use your continually collected data to figure the correct time interval.  Don't lower the DRL limit too quickly.   The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were faded out too slowly   Some youngsters desire a challenge to their abilities.  Failure to the adjust schedule to match the data has created a lack of contest.  This problem can occur when working with two youngsters at the same time, using the shorter of the two DRO time intervals.  The student who could handle a longer time interval does not feel challenged.   "Generalization" to other environments/conditions was not promoted      It is important to help the youngster display the appropriate behavior under changing circumstances (e.g., staff member, time of day, classroom) so that the correct behavior is displayed outside of a certain time and place. </a:t>
            </a:r>
            <a:endParaRPr lang="en-US" dirty="0"/>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D8CC1B1-2925-1849-853B-9C3E4A526403}" type="slidenum">
              <a:rPr lang="en-US" sz="1200"/>
              <a:pPr/>
              <a:t>22</a:t>
            </a:fld>
            <a:endParaRPr lang="en-US" sz="1200"/>
          </a:p>
        </p:txBody>
      </p:sp>
    </p:spTree>
    <p:extLst>
      <p:ext uri="{BB962C8B-B14F-4D97-AF65-F5344CB8AC3E}">
        <p14:creationId xmlns:p14="http://schemas.microsoft.com/office/powerpoint/2010/main" val="2127989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normAutofit fontScale="85000" lnSpcReduction="10000"/>
          </a:bodyPr>
          <a:lstStyle/>
          <a:p>
            <a:pPr>
              <a:defRPr/>
            </a:pPr>
            <a:r>
              <a:rPr lang="en-US" b="1" dirty="0">
                <a:latin typeface="Arial" pitchFamily="-105" charset="0"/>
                <a:ea typeface="ＭＳ Ｐゴシック" pitchFamily="26" charset="-128"/>
                <a:cs typeface="ＭＳ Ｐゴシック" pitchFamily="26" charset="-128"/>
              </a:rPr>
              <a:t>Why might "DR" procedures fail to work well despite the use of rewards?</a:t>
            </a:r>
          </a:p>
          <a:p>
            <a:pPr>
              <a:defRPr/>
            </a:pPr>
            <a:r>
              <a:rPr lang="en-US" b="1" dirty="0">
                <a:latin typeface="Arial" pitchFamily="-105" charset="0"/>
                <a:ea typeface="ＭＳ Ｐゴシック" pitchFamily="26" charset="-128"/>
                <a:cs typeface="ＭＳ Ｐゴシック" pitchFamily="26" charset="-128"/>
              </a:rPr>
              <a:t>The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aren't reinforcing:   -they are not desired by the student   -the ratio of task/demand to reward is too high   -"satiation" has occurred (the student become "bored" with the reward)        +given doughnut holes/pieces every 5 minutes        +comic book to read (again, for the 12th time)  It is smart to have a "smorgasbord" of rewards so that the student can select a </a:t>
            </a:r>
            <a:r>
              <a:rPr lang="en-US" b="1" dirty="0" err="1">
                <a:latin typeface="Arial" pitchFamily="-105" charset="0"/>
                <a:ea typeface="ＭＳ Ｐゴシック" pitchFamily="26" charset="-128"/>
                <a:cs typeface="ＭＳ Ｐゴシック" pitchFamily="26" charset="-128"/>
              </a:rPr>
              <a:t>reinforcer</a:t>
            </a:r>
            <a:r>
              <a:rPr lang="en-US" b="1" dirty="0">
                <a:latin typeface="Arial" pitchFamily="-105" charset="0"/>
                <a:ea typeface="ＭＳ Ｐゴシック" pitchFamily="26" charset="-128"/>
                <a:cs typeface="ＭＳ Ｐゴシック" pitchFamily="26" charset="-128"/>
              </a:rPr>
              <a:t> from the inventory that is of interest at that moment (i.e., Trading in points or tickets for items and privileges of various values).   Inconsistent delivery of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-assistant forgot to administer them   -teacher failed to administer them due to busy schedule  You haven't kept up your end of the bargain, so why would the student do so?  You have been unpredictable and untrustworthy.  You must be consistent in reinforcing appropriate </a:t>
            </a:r>
            <a:r>
              <a:rPr lang="en-US" b="1" dirty="0" err="1">
                <a:latin typeface="Arial" pitchFamily="-105" charset="0"/>
                <a:ea typeface="ＭＳ Ｐゴシック" pitchFamily="26" charset="-128"/>
                <a:cs typeface="ＭＳ Ｐゴシック" pitchFamily="26" charset="-128"/>
              </a:rPr>
              <a:t>behavior.The</a:t>
            </a:r>
            <a:r>
              <a:rPr lang="en-US" b="1" dirty="0">
                <a:latin typeface="Arial" pitchFamily="-105" charset="0"/>
                <a:ea typeface="ＭＳ Ｐゴシック" pitchFamily="26" charset="-128"/>
                <a:cs typeface="ＭＳ Ｐゴシック" pitchFamily="26" charset="-128"/>
              </a:rPr>
              <a:t> student is unable to engage in the alternative/desired behavior   -not developmentally ready/physically able   -the behavior is too complex or advanced for the student's cognition or ability level   The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were faded out too quickly   Avoid going "beyond the data".  Avoid increasing the work-to-reward ratio too quickly.  Use your continually collected data to figure the correct time interval.  Don't lower the DRL limit too quickly.   The </a:t>
            </a:r>
            <a:r>
              <a:rPr lang="en-US" b="1" dirty="0" err="1">
                <a:latin typeface="Arial" pitchFamily="-105" charset="0"/>
                <a:ea typeface="ＭＳ Ｐゴシック" pitchFamily="26" charset="-128"/>
                <a:cs typeface="ＭＳ Ｐゴシック" pitchFamily="26" charset="-128"/>
              </a:rPr>
              <a:t>reinforcers</a:t>
            </a:r>
            <a:r>
              <a:rPr lang="en-US" b="1" dirty="0">
                <a:latin typeface="Arial" pitchFamily="-105" charset="0"/>
                <a:ea typeface="ＭＳ Ｐゴシック" pitchFamily="26" charset="-128"/>
                <a:cs typeface="ＭＳ Ｐゴシック" pitchFamily="26" charset="-128"/>
              </a:rPr>
              <a:t> were faded out too slowly   Some youngsters desire a challenge to their abilities.  Failure to the adjust schedule to match the data has created a lack of contest.  This problem can occur when working with two youngsters at the same time, using the shorter of the two DRO time intervals.  The student who could handle a longer time interval does not feel challenged.   "Generalization" to other environments/conditions was not promoted      It is important to help the youngster display the appropriate behavior under changing circumstances (e.g., staff member, time of day, classroom) so that the correct behavior is displayed outside of a certain time and place. </a:t>
            </a:r>
            <a:endParaRPr lang="en-US" dirty="0"/>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D8CC1B1-2925-1849-853B-9C3E4A526403}" type="slidenum">
              <a:rPr lang="en-US" sz="1200"/>
              <a:pPr/>
              <a:t>23</a:t>
            </a:fld>
            <a:endParaRPr lang="en-US" sz="1200"/>
          </a:p>
        </p:txBody>
      </p:sp>
    </p:spTree>
    <p:extLst>
      <p:ext uri="{BB962C8B-B14F-4D97-AF65-F5344CB8AC3E}">
        <p14:creationId xmlns:p14="http://schemas.microsoft.com/office/powerpoint/2010/main" val="75798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5C1BA5E-F68F-754B-9B52-837065F115A7}" type="slidenum">
              <a:rPr lang="en-US" sz="1200"/>
              <a:pPr/>
              <a:t>3</a:t>
            </a:fld>
            <a:endParaRPr lang="en-US" sz="1200"/>
          </a:p>
        </p:txBody>
      </p:sp>
      <p:sp>
        <p:nvSpPr>
          <p:cNvPr id="71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1" dirty="0">
                <a:latin typeface="Times New Roman" charset="0"/>
                <a:ea typeface="ＭＳ Ｐゴシック" charset="0"/>
                <a:cs typeface="Arial" charset="0"/>
              </a:rPr>
              <a:t>Before:</a:t>
            </a:r>
          </a:p>
          <a:p>
            <a:r>
              <a:rPr lang="en-US" dirty="0">
                <a:latin typeface="Arial" charset="0"/>
                <a:ea typeface="ＭＳ Ｐゴシック" charset="0"/>
                <a:cs typeface="Arial" charset="0"/>
              </a:rPr>
              <a:t>Dude does NOT get a point.</a:t>
            </a:r>
          </a:p>
          <a:p>
            <a:r>
              <a:rPr lang="en-US" b="1" dirty="0">
                <a:latin typeface="Times New Roman" charset="0"/>
                <a:ea typeface="ＭＳ Ｐゴシック" charset="0"/>
                <a:cs typeface="Arial" charset="0"/>
              </a:rPr>
              <a:t>Behavior:</a:t>
            </a:r>
          </a:p>
          <a:p>
            <a:r>
              <a:rPr lang="en-US" dirty="0">
                <a:latin typeface="Arial" charset="0"/>
                <a:ea typeface="ＭＳ Ｐゴシック" charset="0"/>
                <a:cs typeface="Arial" charset="0"/>
              </a:rPr>
              <a:t>Dude makes any comment.</a:t>
            </a:r>
          </a:p>
          <a:p>
            <a:r>
              <a:rPr lang="en-US" b="1" dirty="0">
                <a:latin typeface="Times New Roman" charset="0"/>
                <a:ea typeface="ＭＳ Ｐゴシック" charset="0"/>
                <a:cs typeface="Arial" charset="0"/>
              </a:rPr>
              <a:t>After:</a:t>
            </a:r>
          </a:p>
          <a:p>
            <a:r>
              <a:rPr lang="en-US" dirty="0">
                <a:latin typeface="Arial" charset="0"/>
                <a:ea typeface="ＭＳ Ｐゴシック" charset="0"/>
                <a:cs typeface="Arial" charset="0"/>
              </a:rPr>
              <a:t>Dude gets a point.</a:t>
            </a:r>
          </a:p>
          <a:p>
            <a:endParaRPr lang="en-US" dirty="0">
              <a:latin typeface="Arial" charset="0"/>
              <a:ea typeface="ＭＳ Ｐゴシック" charset="0"/>
              <a:cs typeface="Arial" charset="0"/>
            </a:endParaRPr>
          </a:p>
          <a:p>
            <a:pPr algn="ctr"/>
            <a:endParaRPr lang="en-US" dirty="0">
              <a:latin typeface="Arial" charset="0"/>
              <a:ea typeface="ＭＳ Ｐゴシック" charset="0"/>
              <a:cs typeface="Arial" charset="0"/>
            </a:endParaRPr>
          </a:p>
          <a:p>
            <a:endParaRPr lang="en-US" dirty="0">
              <a:solidFill>
                <a:srgbClr val="161616"/>
              </a:solidFill>
              <a:latin typeface="Arial" charset="0"/>
              <a:ea typeface="ＭＳ Ｐゴシック" charset="0"/>
              <a:cs typeface="Arial" charset="0"/>
            </a:endParaRPr>
          </a:p>
          <a:p>
            <a:pPr eaLnBrk="1" hangingPunct="1"/>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31460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6FFADA8-7651-8447-8C4D-20FCA7217EFF}" type="slidenum">
              <a:rPr lang="en-US" sz="1200"/>
              <a:pPr/>
              <a:t>4</a:t>
            </a:fld>
            <a:endParaRPr lang="en-US" sz="1200"/>
          </a:p>
        </p:txBody>
      </p:sp>
      <p:sp>
        <p:nvSpPr>
          <p:cNvPr id="92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1">
                <a:solidFill>
                  <a:srgbClr val="FFFFFF"/>
                </a:solidFill>
                <a:latin typeface="Times New Roman" charset="0"/>
                <a:ea typeface="ＭＳ Ｐゴシック" charset="0"/>
                <a:cs typeface="Arial" charset="0"/>
              </a:rPr>
              <a:t>Behavior:</a:t>
            </a:r>
          </a:p>
          <a:p>
            <a:r>
              <a:rPr lang="en-US">
                <a:solidFill>
                  <a:srgbClr val="FFFFFF"/>
                </a:solidFill>
                <a:latin typeface="Arial" charset="0"/>
                <a:ea typeface="ＭＳ Ｐゴシック" charset="0"/>
                <a:cs typeface="Arial" charset="0"/>
              </a:rPr>
              <a:t>Dude makes a cool comment.</a:t>
            </a:r>
          </a:p>
          <a:p>
            <a:r>
              <a:rPr lang="en-US" b="1">
                <a:solidFill>
                  <a:srgbClr val="FFFFFF"/>
                </a:solidFill>
                <a:latin typeface="Times New Roman" charset="0"/>
                <a:ea typeface="ＭＳ Ｐゴシック" charset="0"/>
                <a:cs typeface="Arial" charset="0"/>
              </a:rPr>
              <a:t>After:</a:t>
            </a:r>
          </a:p>
          <a:p>
            <a:r>
              <a:rPr lang="en-US">
                <a:solidFill>
                  <a:srgbClr val="FFFFFF"/>
                </a:solidFill>
                <a:latin typeface="Arial" charset="0"/>
                <a:ea typeface="ＭＳ Ｐゴシック" charset="0"/>
                <a:cs typeface="Arial" charset="0"/>
              </a:rPr>
              <a:t>Dude gets a point. </a:t>
            </a:r>
          </a:p>
          <a:p>
            <a:r>
              <a:rPr lang="en-US" b="1">
                <a:solidFill>
                  <a:srgbClr val="FFFFFF"/>
                </a:solidFill>
                <a:latin typeface="Times New Roman" charset="0"/>
                <a:ea typeface="ＭＳ Ｐゴシック" charset="0"/>
                <a:cs typeface="Arial" charset="0"/>
              </a:rPr>
              <a:t>Behavior:</a:t>
            </a:r>
          </a:p>
          <a:p>
            <a:r>
              <a:rPr lang="en-US">
                <a:solidFill>
                  <a:srgbClr val="FFFFFF"/>
                </a:solidFill>
                <a:latin typeface="Arial" charset="0"/>
                <a:ea typeface="ＭＳ Ｐゴシック" charset="0"/>
                <a:cs typeface="Arial" charset="0"/>
              </a:rPr>
              <a:t>Dude makes a lame comment.</a:t>
            </a:r>
          </a:p>
          <a:p>
            <a:r>
              <a:rPr lang="en-US" b="1">
                <a:solidFill>
                  <a:srgbClr val="FFFFFF"/>
                </a:solidFill>
                <a:latin typeface="Times New Roman" charset="0"/>
                <a:ea typeface="ＭＳ Ｐゴシック" charset="0"/>
                <a:cs typeface="Arial" charset="0"/>
              </a:rPr>
              <a:t>After:</a:t>
            </a:r>
          </a:p>
          <a:p>
            <a:r>
              <a:rPr lang="en-US">
                <a:solidFill>
                  <a:srgbClr val="FFFFFF"/>
                </a:solidFill>
                <a:latin typeface="Arial" charset="0"/>
                <a:ea typeface="ＭＳ Ｐゴシック" charset="0"/>
                <a:cs typeface="Arial" charset="0"/>
              </a:rPr>
              <a:t>Dude doesn’t get a point.</a:t>
            </a:r>
          </a:p>
          <a:p>
            <a:endParaRPr lang="en-US">
              <a:solidFill>
                <a:srgbClr val="FFFFFF"/>
              </a:solidFill>
              <a:latin typeface="Arial" charset="0"/>
              <a:ea typeface="ＭＳ Ｐゴシック" charset="0"/>
              <a:cs typeface="Arial" charset="0"/>
            </a:endParaRPr>
          </a:p>
          <a:p>
            <a:endParaRPr lang="en-US">
              <a:solidFill>
                <a:srgbClr val="FFFFFF"/>
              </a:solidFill>
              <a:latin typeface="Arial" charset="0"/>
              <a:ea typeface="ＭＳ Ｐゴシック" charset="0"/>
              <a:cs typeface="Arial" charset="0"/>
            </a:endParaRPr>
          </a:p>
          <a:p>
            <a:endParaRPr lang="en-US">
              <a:solidFill>
                <a:srgbClr val="FFFFFF"/>
              </a:solidFill>
              <a:latin typeface="Arial" charset="0"/>
              <a:ea typeface="ＭＳ Ｐゴシック" charset="0"/>
              <a:cs typeface="Arial" charset="0"/>
            </a:endParaRPr>
          </a:p>
          <a:p>
            <a:endParaRPr lang="en-US">
              <a:solidFill>
                <a:srgbClr val="FFFFFF"/>
              </a:solidFill>
              <a:latin typeface="Arial" charset="0"/>
              <a:ea typeface="ＭＳ Ｐゴシック" charset="0"/>
              <a:cs typeface="Arial" charset="0"/>
            </a:endParaRPr>
          </a:p>
          <a:p>
            <a:pPr eaLnBrk="1" hangingPunct="1"/>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223464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A3C0945-FA3B-0B49-B19F-660D8298F697}" type="slidenum">
              <a:rPr lang="en-US" sz="1200"/>
              <a:pPr/>
              <a:t>5</a:t>
            </a:fld>
            <a:endParaRPr lang="en-US" sz="1200"/>
          </a:p>
        </p:txBody>
      </p:sp>
      <p:sp>
        <p:nvSpPr>
          <p:cNvPr id="112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2800" dirty="0">
                <a:latin typeface="Arial" charset="0"/>
                <a:ea typeface="ＭＳ Ｐゴシック" charset="0"/>
                <a:cs typeface="Arial" charset="0"/>
              </a:rPr>
              <a:t>The students were using a </a:t>
            </a:r>
            <a:r>
              <a:rPr lang="en-US" sz="2800" i="1" dirty="0">
                <a:latin typeface="Arial" charset="0"/>
                <a:ea typeface="ＭＳ Ｐゴシック" charset="0"/>
                <a:cs typeface="Arial" charset="0"/>
              </a:rPr>
              <a:t>differential-reinforcement procedure</a:t>
            </a:r>
            <a:r>
              <a:rPr lang="en-US" sz="2800" dirty="0">
                <a:latin typeface="Arial" charset="0"/>
                <a:ea typeface="ＭＳ Ｐゴシック" charset="0"/>
                <a:cs typeface="Arial" charset="0"/>
              </a:rPr>
              <a:t> to change the professor’s behavior</a:t>
            </a:r>
          </a:p>
          <a:p>
            <a:pPr lvl="1" eaLnBrk="1" hangingPunct="1"/>
            <a:r>
              <a:rPr lang="en-US" sz="2400" dirty="0">
                <a:latin typeface="Arial" charset="0"/>
                <a:ea typeface="ＭＳ Ｐゴシック" charset="0"/>
                <a:cs typeface="Arial" charset="0"/>
              </a:rPr>
              <a:t>They were </a:t>
            </a:r>
            <a:r>
              <a:rPr lang="en-US" sz="2400" b="1" dirty="0">
                <a:latin typeface="Arial" charset="0"/>
                <a:ea typeface="ＭＳ Ｐゴシック" charset="0"/>
                <a:cs typeface="Arial" charset="0"/>
              </a:rPr>
              <a:t>reinforcing </a:t>
            </a:r>
            <a:r>
              <a:rPr lang="en-US" sz="2400" dirty="0">
                <a:latin typeface="Arial" charset="0"/>
                <a:ea typeface="ＭＳ Ｐゴシック" charset="0"/>
                <a:cs typeface="Arial" charset="0"/>
              </a:rPr>
              <a:t>his behavior of teaching on the left side of the classroom</a:t>
            </a:r>
          </a:p>
          <a:p>
            <a:pPr lvl="1" eaLnBrk="1" hangingPunct="1"/>
            <a:r>
              <a:rPr lang="en-US" sz="2400" dirty="0">
                <a:latin typeface="Arial" charset="0"/>
                <a:ea typeface="ＭＳ Ｐゴシック" charset="0"/>
                <a:cs typeface="Arial" charset="0"/>
              </a:rPr>
              <a:t>And </a:t>
            </a:r>
            <a:r>
              <a:rPr lang="en-US" sz="2400" b="1" dirty="0">
                <a:latin typeface="Arial" charset="0"/>
                <a:ea typeface="ＭＳ Ｐゴシック" charset="0"/>
                <a:cs typeface="Arial" charset="0"/>
              </a:rPr>
              <a:t>extinguishing </a:t>
            </a:r>
            <a:r>
              <a:rPr lang="en-US" sz="2400" dirty="0">
                <a:latin typeface="Arial" charset="0"/>
                <a:ea typeface="ＭＳ Ｐゴシック" charset="0"/>
                <a:cs typeface="Arial" charset="0"/>
              </a:rPr>
              <a:t>his behavior of teaching anywhere else</a:t>
            </a:r>
          </a:p>
          <a:p>
            <a:pPr eaLnBrk="1" hangingPunct="1"/>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369852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D49AB5F-F308-2747-BBD3-AFCDE9BEC47B}" type="slidenum">
              <a:rPr lang="en-US" sz="1200"/>
              <a:pPr/>
              <a:t>6</a:t>
            </a:fld>
            <a:endParaRPr lang="en-US" sz="1200"/>
          </a:p>
        </p:txBody>
      </p:sp>
      <p:sp>
        <p:nvSpPr>
          <p:cNvPr id="133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3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2800">
                <a:latin typeface="Arial" charset="0"/>
                <a:ea typeface="ＭＳ Ｐゴシック" charset="0"/>
                <a:cs typeface="Arial" charset="0"/>
              </a:rPr>
              <a:t>The students were using a </a:t>
            </a:r>
            <a:r>
              <a:rPr lang="en-US" sz="2800" i="1">
                <a:latin typeface="Arial" charset="0"/>
                <a:ea typeface="ＭＳ Ｐゴシック" charset="0"/>
                <a:cs typeface="Arial" charset="0"/>
              </a:rPr>
              <a:t>differential-reinforcement procedure</a:t>
            </a:r>
            <a:r>
              <a:rPr lang="en-US" sz="2800">
                <a:latin typeface="Arial" charset="0"/>
                <a:ea typeface="ＭＳ Ｐゴシック" charset="0"/>
                <a:cs typeface="Arial" charset="0"/>
              </a:rPr>
              <a:t> to change the professor’s behavior</a:t>
            </a:r>
          </a:p>
          <a:p>
            <a:pPr lvl="1" eaLnBrk="1" hangingPunct="1"/>
            <a:r>
              <a:rPr lang="en-US" sz="2400">
                <a:latin typeface="Arial" charset="0"/>
                <a:ea typeface="ＭＳ Ｐゴシック" charset="0"/>
                <a:cs typeface="Arial" charset="0"/>
              </a:rPr>
              <a:t>They were </a:t>
            </a:r>
            <a:r>
              <a:rPr lang="en-US" sz="2400" b="1">
                <a:latin typeface="Arial" charset="0"/>
                <a:ea typeface="ＭＳ Ｐゴシック" charset="0"/>
                <a:cs typeface="Arial" charset="0"/>
              </a:rPr>
              <a:t>reinforcing </a:t>
            </a:r>
            <a:r>
              <a:rPr lang="en-US" sz="2400">
                <a:latin typeface="Arial" charset="0"/>
                <a:ea typeface="ＭＳ Ｐゴシック" charset="0"/>
                <a:cs typeface="Arial" charset="0"/>
              </a:rPr>
              <a:t>his behavior of teaching on the left side of the classroom</a:t>
            </a:r>
          </a:p>
          <a:p>
            <a:pPr lvl="1" eaLnBrk="1" hangingPunct="1"/>
            <a:r>
              <a:rPr lang="en-US" sz="2400">
                <a:latin typeface="Arial" charset="0"/>
                <a:ea typeface="ＭＳ Ｐゴシック" charset="0"/>
                <a:cs typeface="Arial" charset="0"/>
              </a:rPr>
              <a:t>And </a:t>
            </a:r>
            <a:r>
              <a:rPr lang="en-US" sz="2400" b="1">
                <a:latin typeface="Arial" charset="0"/>
                <a:ea typeface="ＭＳ Ｐゴシック" charset="0"/>
                <a:cs typeface="Arial" charset="0"/>
              </a:rPr>
              <a:t>extinguishing </a:t>
            </a:r>
            <a:r>
              <a:rPr lang="en-US" sz="2400">
                <a:latin typeface="Arial" charset="0"/>
                <a:ea typeface="ＭＳ Ｐゴシック" charset="0"/>
                <a:cs typeface="Arial" charset="0"/>
              </a:rPr>
              <a:t>his behavior of teaching anywhere else</a:t>
            </a:r>
          </a:p>
          <a:p>
            <a:pPr eaLnBrk="1" hangingPunct="1"/>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283436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0596CC1-8325-3A40-9490-F39B6C51D2D3}" type="slidenum">
              <a:rPr lang="en-US" sz="1200"/>
              <a:pPr/>
              <a:t>9</a:t>
            </a:fld>
            <a:endParaRPr lang="en-US" sz="1200"/>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latin typeface="Gill Sans Light" charset="0"/>
                <a:ea typeface="ＭＳ Ｐゴシック" charset="0"/>
                <a:cs typeface="ＭＳ Ｐゴシック" charset="0"/>
              </a:rPr>
              <a:t>You want to increase a desirable behavior and/or decrease undesirable behaviors.</a:t>
            </a:r>
          </a:p>
          <a:p>
            <a:pPr eaLnBrk="1" hangingPunct="1"/>
            <a:r>
              <a:rPr lang="en-US" dirty="0">
                <a:latin typeface="Gill Sans Light" charset="0"/>
                <a:ea typeface="ＭＳ Ｐゴシック" charset="0"/>
                <a:cs typeface="ＭＳ Ｐゴシック" charset="0"/>
              </a:rPr>
              <a:t>2.  The desirable behavior already occurs at least occasionally.</a:t>
            </a:r>
          </a:p>
          <a:p>
            <a:pPr eaLnBrk="1" hangingPunct="1"/>
            <a:r>
              <a:rPr lang="en-US" dirty="0">
                <a:latin typeface="Gill Sans Light" charset="0"/>
                <a:ea typeface="ＭＳ Ｐゴシック" charset="0"/>
                <a:cs typeface="ＭＳ Ｐゴシック" charset="0"/>
              </a:rPr>
              <a:t>3.  You have a </a:t>
            </a:r>
            <a:r>
              <a:rPr lang="en-US" dirty="0" err="1">
                <a:latin typeface="Gill Sans Light" charset="0"/>
                <a:ea typeface="ＭＳ Ｐゴシック" charset="0"/>
                <a:cs typeface="ＭＳ Ｐゴシック" charset="0"/>
              </a:rPr>
              <a:t>reinforcer</a:t>
            </a:r>
            <a:r>
              <a:rPr lang="en-US" dirty="0">
                <a:latin typeface="Gill Sans Light" charset="0"/>
                <a:ea typeface="ＭＳ Ｐゴシック" charset="0"/>
                <a:cs typeface="ＭＳ Ｐゴシック" charset="0"/>
              </a:rPr>
              <a:t> you can use.</a:t>
            </a:r>
          </a:p>
          <a:p>
            <a:pPr eaLnBrk="1" hangingPunct="1"/>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1978718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0596CC1-8325-3A40-9490-F39B6C51D2D3}" type="slidenum">
              <a:rPr lang="en-US" sz="1200"/>
              <a:pPr/>
              <a:t>10</a:t>
            </a:fld>
            <a:endParaRPr lang="en-US" sz="1200"/>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latin typeface="Gill Sans Light" charset="0"/>
                <a:ea typeface="ＭＳ Ｐゴシック" charset="0"/>
                <a:cs typeface="ＭＳ Ｐゴシック" charset="0"/>
              </a:rPr>
              <a:t>You want to increase a desirable behavior and/or decrease undesirable behaviors.</a:t>
            </a:r>
          </a:p>
          <a:p>
            <a:pPr eaLnBrk="1" hangingPunct="1"/>
            <a:r>
              <a:rPr lang="en-US" dirty="0">
                <a:latin typeface="Gill Sans Light" charset="0"/>
                <a:ea typeface="ＭＳ Ｐゴシック" charset="0"/>
                <a:cs typeface="ＭＳ Ｐゴシック" charset="0"/>
              </a:rPr>
              <a:t>2.  The desirable behavior already occurs at least occasionally.</a:t>
            </a:r>
          </a:p>
          <a:p>
            <a:pPr eaLnBrk="1" hangingPunct="1"/>
            <a:r>
              <a:rPr lang="en-US" dirty="0">
                <a:latin typeface="Gill Sans Light" charset="0"/>
                <a:ea typeface="ＭＳ Ｐゴシック" charset="0"/>
                <a:cs typeface="ＭＳ Ｐゴシック" charset="0"/>
              </a:rPr>
              <a:t>3.  You have a </a:t>
            </a:r>
            <a:r>
              <a:rPr lang="en-US" dirty="0" err="1">
                <a:latin typeface="Gill Sans Light" charset="0"/>
                <a:ea typeface="ＭＳ Ｐゴシック" charset="0"/>
                <a:cs typeface="ＭＳ Ｐゴシック" charset="0"/>
              </a:rPr>
              <a:t>reinforcer</a:t>
            </a:r>
            <a:r>
              <a:rPr lang="en-US" dirty="0">
                <a:latin typeface="Gill Sans Light" charset="0"/>
                <a:ea typeface="ＭＳ Ｐゴシック" charset="0"/>
                <a:cs typeface="ＭＳ Ｐゴシック" charset="0"/>
              </a:rPr>
              <a:t> you can use.</a:t>
            </a:r>
          </a:p>
          <a:p>
            <a:pPr eaLnBrk="1" hangingPunct="1"/>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1394676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E47B660-8DEF-6348-B4C7-D5EF27D738ED}" type="slidenum">
              <a:rPr lang="en-US" sz="1200"/>
              <a:pPr/>
              <a:t>11</a:t>
            </a:fld>
            <a:endParaRPr lang="en-US" sz="1200"/>
          </a:p>
        </p:txBody>
      </p:sp>
      <p:sp>
        <p:nvSpPr>
          <p:cNvPr id="20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1903586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E47B660-8DEF-6348-B4C7-D5EF27D738ED}" type="slidenum">
              <a:rPr lang="en-US" sz="1200"/>
              <a:pPr/>
              <a:t>12</a:t>
            </a:fld>
            <a:endParaRPr lang="en-US" sz="1200"/>
          </a:p>
        </p:txBody>
      </p:sp>
      <p:sp>
        <p:nvSpPr>
          <p:cNvPr id="20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8737864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45CBE-F5B8-9F44-BDCD-B8B6C454A945}"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C94EEB2-DF84-CD48-8199-FB8681FF8616}" type="slidenum">
              <a:rPr lang="en-US" smtClean="0"/>
              <a:t>‹#›</a:t>
            </a:fld>
            <a:endParaRPr lang="en-US"/>
          </a:p>
        </p:txBody>
      </p:sp>
    </p:spTree>
    <p:extLst>
      <p:ext uri="{BB962C8B-B14F-4D97-AF65-F5344CB8AC3E}">
        <p14:creationId xmlns:p14="http://schemas.microsoft.com/office/powerpoint/2010/main" val="37274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45CBE-F5B8-9F44-BDCD-B8B6C454A945}"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EEB2-DF84-CD48-8199-FB8681FF8616}" type="slidenum">
              <a:rPr lang="en-US" smtClean="0"/>
              <a:t>‹#›</a:t>
            </a:fld>
            <a:endParaRPr lang="en-US"/>
          </a:p>
        </p:txBody>
      </p:sp>
    </p:spTree>
    <p:extLst>
      <p:ext uri="{BB962C8B-B14F-4D97-AF65-F5344CB8AC3E}">
        <p14:creationId xmlns:p14="http://schemas.microsoft.com/office/powerpoint/2010/main" val="305632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45CBE-F5B8-9F44-BDCD-B8B6C454A945}"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EEB2-DF84-CD48-8199-FB8681FF8616}" type="slidenum">
              <a:rPr lang="en-US" smtClean="0"/>
              <a:t>‹#›</a:t>
            </a:fld>
            <a:endParaRPr lang="en-US"/>
          </a:p>
        </p:txBody>
      </p:sp>
    </p:spTree>
    <p:extLst>
      <p:ext uri="{BB962C8B-B14F-4D97-AF65-F5344CB8AC3E}">
        <p14:creationId xmlns:p14="http://schemas.microsoft.com/office/powerpoint/2010/main" val="688705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84718" y="3352802"/>
            <a:ext cx="11222567" cy="1470025"/>
          </a:xfrm>
        </p:spPr>
        <p:txBody>
          <a:bodyPr/>
          <a:lstStyle/>
          <a:p>
            <a:r>
              <a:rPr lang="en-US"/>
              <a:t>Click to edit Master title style</a:t>
            </a:r>
            <a:endParaRPr dirty="0"/>
          </a:p>
        </p:txBody>
      </p:sp>
      <p:sp>
        <p:nvSpPr>
          <p:cNvPr id="3" name="Subtitle 2"/>
          <p:cNvSpPr>
            <a:spLocks noGrp="1"/>
          </p:cNvSpPr>
          <p:nvPr>
            <p:ph type="subTitle" idx="1"/>
          </p:nvPr>
        </p:nvSpPr>
        <p:spPr>
          <a:xfrm>
            <a:off x="484718" y="4771030"/>
            <a:ext cx="11222567"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6ED7D00-F4C9-6143-AA93-612D8BFC62BF}"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AD0E0-421B-3E40-A845-CDC92253C6ED}" type="slidenum">
              <a:rPr lang="en-US" smtClean="0"/>
              <a:t>‹#›</a:t>
            </a:fld>
            <a:endParaRPr lang="en-US"/>
          </a:p>
        </p:txBody>
      </p:sp>
      <p:sp>
        <p:nvSpPr>
          <p:cNvPr id="9" name="Picture Placeholder 2"/>
          <p:cNvSpPr>
            <a:spLocks noGrp="1"/>
          </p:cNvSpPr>
          <p:nvPr>
            <p:ph type="pic" idx="13"/>
          </p:nvPr>
        </p:nvSpPr>
        <p:spPr>
          <a:xfrm>
            <a:off x="494640" y="363538"/>
            <a:ext cx="1120272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extLst>
      <p:ext uri="{BB962C8B-B14F-4D97-AF65-F5344CB8AC3E}">
        <p14:creationId xmlns:p14="http://schemas.microsoft.com/office/powerpoint/2010/main" val="292986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09600" y="6245225"/>
            <a:ext cx="2844800" cy="476250"/>
          </a:xfrm>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4165600" y="6245225"/>
            <a:ext cx="3860800" cy="476250"/>
          </a:xfrm>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5A13A703-6F3E-A046-AD1A-9232CBA6C386}" type="slidenum">
              <a:rPr lang="en-US"/>
              <a:pPr>
                <a:defRPr/>
              </a:pPr>
              <a:t>‹#›</a:t>
            </a:fld>
            <a:endParaRPr lang="en-US"/>
          </a:p>
        </p:txBody>
      </p:sp>
    </p:spTree>
    <p:extLst>
      <p:ext uri="{BB962C8B-B14F-4D97-AF65-F5344CB8AC3E}">
        <p14:creationId xmlns:p14="http://schemas.microsoft.com/office/powerpoint/2010/main" val="94313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45CBE-F5B8-9F44-BDCD-B8B6C454A945}"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4EEB2-DF84-CD48-8199-FB8681FF8616}" type="slidenum">
              <a:rPr lang="en-US" smtClean="0"/>
              <a:t>‹#›</a:t>
            </a:fld>
            <a:endParaRPr lang="en-US"/>
          </a:p>
        </p:txBody>
      </p:sp>
    </p:spTree>
    <p:extLst>
      <p:ext uri="{BB962C8B-B14F-4D97-AF65-F5344CB8AC3E}">
        <p14:creationId xmlns:p14="http://schemas.microsoft.com/office/powerpoint/2010/main" val="229251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9A45CBE-F5B8-9F44-BDCD-B8B6C454A945}" type="datetimeFigureOut">
              <a:rPr lang="en-US" smtClean="0"/>
              <a:t>9/25/19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C94EEB2-DF84-CD48-8199-FB8681FF8616}" type="slidenum">
              <a:rPr lang="en-US" smtClean="0"/>
              <a:t>‹#›</a:t>
            </a:fld>
            <a:endParaRPr lang="en-US"/>
          </a:p>
        </p:txBody>
      </p:sp>
    </p:spTree>
    <p:extLst>
      <p:ext uri="{BB962C8B-B14F-4D97-AF65-F5344CB8AC3E}">
        <p14:creationId xmlns:p14="http://schemas.microsoft.com/office/powerpoint/2010/main" val="392935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A45CBE-F5B8-9F44-BDCD-B8B6C454A945}"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4EEB2-DF84-CD48-8199-FB8681FF8616}" type="slidenum">
              <a:rPr lang="en-US" smtClean="0"/>
              <a:t>‹#›</a:t>
            </a:fld>
            <a:endParaRPr lang="en-US"/>
          </a:p>
        </p:txBody>
      </p:sp>
    </p:spTree>
    <p:extLst>
      <p:ext uri="{BB962C8B-B14F-4D97-AF65-F5344CB8AC3E}">
        <p14:creationId xmlns:p14="http://schemas.microsoft.com/office/powerpoint/2010/main" val="282632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A45CBE-F5B8-9F44-BDCD-B8B6C454A945}" type="datetimeFigureOut">
              <a:rPr lang="en-US" smtClean="0"/>
              <a:t>9/25/19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4EEB2-DF84-CD48-8199-FB8681FF861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0887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A45CBE-F5B8-9F44-BDCD-B8B6C454A945}" type="datetimeFigureOut">
              <a:rPr lang="en-US" smtClean="0"/>
              <a:t>9/25/19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4EEB2-DF84-CD48-8199-FB8681FF861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648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45CBE-F5B8-9F44-BDCD-B8B6C454A945}" type="datetimeFigureOut">
              <a:rPr lang="en-US" smtClean="0"/>
              <a:t>9/25/19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4EEB2-DF84-CD48-8199-FB8681FF8616}" type="slidenum">
              <a:rPr lang="en-US" smtClean="0"/>
              <a:t>‹#›</a:t>
            </a:fld>
            <a:endParaRPr lang="en-US"/>
          </a:p>
        </p:txBody>
      </p:sp>
    </p:spTree>
    <p:extLst>
      <p:ext uri="{BB962C8B-B14F-4D97-AF65-F5344CB8AC3E}">
        <p14:creationId xmlns:p14="http://schemas.microsoft.com/office/powerpoint/2010/main" val="19974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45CBE-F5B8-9F44-BDCD-B8B6C454A945}"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C94EEB2-DF84-CD48-8199-FB8681FF8616}" type="slidenum">
              <a:rPr lang="en-US" smtClean="0"/>
              <a:t>‹#›</a:t>
            </a:fld>
            <a:endParaRPr lang="en-US"/>
          </a:p>
        </p:txBody>
      </p:sp>
    </p:spTree>
    <p:extLst>
      <p:ext uri="{BB962C8B-B14F-4D97-AF65-F5344CB8AC3E}">
        <p14:creationId xmlns:p14="http://schemas.microsoft.com/office/powerpoint/2010/main" val="52539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45CBE-F5B8-9F44-BDCD-B8B6C454A945}" type="datetimeFigureOut">
              <a:rPr lang="en-US" smtClean="0"/>
              <a:t>9/25/19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C94EEB2-DF84-CD48-8199-FB8681FF8616}" type="slidenum">
              <a:rPr lang="en-US" smtClean="0"/>
              <a:t>‹#›</a:t>
            </a:fld>
            <a:endParaRPr lang="en-US"/>
          </a:p>
        </p:txBody>
      </p:sp>
    </p:spTree>
    <p:extLst>
      <p:ext uri="{BB962C8B-B14F-4D97-AF65-F5344CB8AC3E}">
        <p14:creationId xmlns:p14="http://schemas.microsoft.com/office/powerpoint/2010/main" val="307876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9A45CBE-F5B8-9F44-BDCD-B8B6C454A945}" type="datetimeFigureOut">
              <a:rPr lang="en-US" smtClean="0"/>
              <a:t>9/25/19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C94EEB2-DF84-CD48-8199-FB8681FF8616}" type="slidenum">
              <a:rPr lang="en-US" smtClean="0"/>
              <a:t>‹#›</a:t>
            </a:fld>
            <a:endParaRPr lang="en-US"/>
          </a:p>
        </p:txBody>
      </p:sp>
    </p:spTree>
    <p:extLst>
      <p:ext uri="{BB962C8B-B14F-4D97-AF65-F5344CB8AC3E}">
        <p14:creationId xmlns:p14="http://schemas.microsoft.com/office/powerpoint/2010/main" val="141483220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00102" y="1432223"/>
            <a:ext cx="2818417" cy="3357976"/>
          </a:xfrm>
        </p:spPr>
        <p:txBody>
          <a:bodyPr vert="horz" lIns="91440" tIns="45720" rIns="91440" bIns="45720" rtlCol="0" anchor="ctr">
            <a:normAutofit/>
          </a:bodyPr>
          <a:lstStyle/>
          <a:p>
            <a:pPr>
              <a:lnSpc>
                <a:spcPct val="80000"/>
              </a:lnSpc>
            </a:pPr>
            <a:r>
              <a:rPr lang="en-US" sz="3700">
                <a:blipFill dpi="0" rotWithShape="1">
                  <a:blip r:embed="rId4"/>
                  <a:srcRect/>
                  <a:tile tx="6350" ty="-127000" sx="65000" sy="64000" flip="none" algn="tl"/>
                </a:blipFill>
              </a:rPr>
              <a:t>Differential Reinforcement </a:t>
            </a:r>
          </a:p>
        </p:txBody>
      </p:sp>
      <p:sp>
        <p:nvSpPr>
          <p:cNvPr id="26" name="Rectangle 25">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5" descr="images.jpeg"/>
          <p:cNvPicPr>
            <a:picLocks noGrp="1" noChangeAspect="1"/>
          </p:cNvPicPr>
          <p:nvPr>
            <p:ph type="pic" idx="13"/>
          </p:nvPr>
        </p:nvPicPr>
        <p:blipFill rotWithShape="1">
          <a:blip r:embed="rId6">
            <a:extLst>
              <a:ext uri="{28A0092B-C50C-407E-A947-70E740481C1C}">
                <a14:useLocalDpi xmlns:a14="http://schemas.microsoft.com/office/drawing/2010/main" val="0"/>
              </a:ext>
            </a:extLst>
          </a:blip>
          <a:srcRect r="2" b="10592"/>
          <a:stretch/>
        </p:blipFill>
        <p:spPr bwMode="auto">
          <a:xfrm>
            <a:off x="920833" y="1328839"/>
            <a:ext cx="6647395" cy="4131686"/>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5">
            <a:extLst>
              <a:ext uri="{FF2B5EF4-FFF2-40B4-BE49-F238E27FC236}">
                <a16:creationId xmlns:a16="http://schemas.microsoft.com/office/drawing/2014/main" id="{DA01BE98-CF23-8C45-ADF2-6CD5154C9B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342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pPr>
              <a:defRPr/>
            </a:pPr>
            <a:r>
              <a:rPr lang="en-US" sz="4000" dirty="0"/>
              <a:t>Differential Reinforcement of Alternative Behavior (DRA)</a:t>
            </a:r>
          </a:p>
        </p:txBody>
      </p:sp>
      <p:sp>
        <p:nvSpPr>
          <p:cNvPr id="16387" name="Rectangle 3"/>
          <p:cNvSpPr>
            <a:spLocks noGrp="1" noChangeArrowheads="1"/>
          </p:cNvSpPr>
          <p:nvPr>
            <p:ph idx="1"/>
          </p:nvPr>
        </p:nvSpPr>
        <p:spPr>
          <a:xfrm>
            <a:off x="1063752" y="2081213"/>
            <a:ext cx="6556248" cy="3962400"/>
          </a:xfrm>
        </p:spPr>
        <p:txBody>
          <a:bodyPr>
            <a:noAutofit/>
          </a:bodyPr>
          <a:lstStyle/>
          <a:p>
            <a:pPr marL="533400" indent="-533400">
              <a:buNone/>
            </a:pPr>
            <a:r>
              <a:rPr lang="en-US" sz="2600" dirty="0"/>
              <a:t>Example:</a:t>
            </a:r>
          </a:p>
          <a:p>
            <a:pPr marL="533400" indent="-533400">
              <a:buNone/>
            </a:pPr>
            <a:r>
              <a:rPr lang="en-US" sz="2600" dirty="0"/>
              <a:t>Teaching child to say “help” instead of hitting adult</a:t>
            </a:r>
          </a:p>
          <a:p>
            <a:pPr marL="533400" indent="-533400">
              <a:buNone/>
            </a:pPr>
            <a:r>
              <a:rPr lang="en-US" sz="2600" dirty="0"/>
              <a:t>Teaching a child to say “all done” instead of throwing all his work on the ground. (escape response) </a:t>
            </a:r>
          </a:p>
        </p:txBody>
      </p:sp>
      <p:pic>
        <p:nvPicPr>
          <p:cNvPr id="17411" name="Picture 5" descr="dra.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2209800"/>
            <a:ext cx="26162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8746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752600" y="-152400"/>
            <a:ext cx="8610600" cy="1336675"/>
          </a:xfrm>
        </p:spPr>
        <p:txBody>
          <a:bodyPr/>
          <a:lstStyle/>
          <a:p>
            <a:pPr>
              <a:defRPr/>
            </a:pPr>
            <a:r>
              <a:rPr lang="en-US" dirty="0">
                <a:latin typeface="Century Gothic" charset="0"/>
                <a:ea typeface="+mj-ea"/>
                <a:cs typeface="+mj-cs"/>
              </a:rPr>
              <a:t>Examples of DRA</a:t>
            </a:r>
          </a:p>
        </p:txBody>
      </p:sp>
      <p:sp>
        <p:nvSpPr>
          <p:cNvPr id="18435" name="Rectangle 3"/>
          <p:cNvSpPr>
            <a:spLocks noGrp="1" noChangeArrowheads="1"/>
          </p:cNvSpPr>
          <p:nvPr>
            <p:ph idx="1"/>
          </p:nvPr>
        </p:nvSpPr>
        <p:spPr>
          <a:xfrm>
            <a:off x="1981200" y="1371600"/>
            <a:ext cx="8229600" cy="5105400"/>
          </a:xfrm>
        </p:spPr>
        <p:txBody>
          <a:bodyPr>
            <a:noAutofit/>
          </a:bodyPr>
          <a:lstStyle/>
          <a:p>
            <a:pPr>
              <a:lnSpc>
                <a:spcPct val="80000"/>
              </a:lnSpc>
            </a:pPr>
            <a:r>
              <a:rPr lang="en-US" sz="2600" dirty="0"/>
              <a:t>TABLE MANNERS:</a:t>
            </a:r>
          </a:p>
          <a:p>
            <a:pPr lvl="1">
              <a:lnSpc>
                <a:spcPct val="80000"/>
              </a:lnSpc>
            </a:pPr>
            <a:r>
              <a:rPr lang="en-US" sz="2600" dirty="0"/>
              <a:t>A child’s good table manners are </a:t>
            </a:r>
            <a:r>
              <a:rPr lang="en-US" sz="2600" b="1" dirty="0"/>
              <a:t>reinforced </a:t>
            </a:r>
            <a:r>
              <a:rPr lang="en-US" sz="2600" dirty="0"/>
              <a:t>with praise and by passing the requested food</a:t>
            </a:r>
          </a:p>
          <a:p>
            <a:pPr marL="349250" lvl="1" indent="0">
              <a:lnSpc>
                <a:spcPct val="80000"/>
              </a:lnSpc>
              <a:buNone/>
            </a:pPr>
            <a:r>
              <a:rPr lang="en-US" sz="2600" dirty="0"/>
              <a:t> </a:t>
            </a:r>
          </a:p>
          <a:p>
            <a:pPr lvl="1">
              <a:lnSpc>
                <a:spcPct val="80000"/>
              </a:lnSpc>
            </a:pPr>
            <a:r>
              <a:rPr lang="en-US" sz="2600" dirty="0"/>
              <a:t>The child’s bad table manners are </a:t>
            </a:r>
            <a:r>
              <a:rPr lang="en-US" sz="2600" b="1" dirty="0"/>
              <a:t>extinguished</a:t>
            </a:r>
            <a:r>
              <a:rPr lang="en-US" sz="2600" dirty="0"/>
              <a:t> by ignoring and not passing food</a:t>
            </a:r>
          </a:p>
          <a:p>
            <a:pPr marL="349250" lvl="1" indent="0">
              <a:lnSpc>
                <a:spcPct val="80000"/>
              </a:lnSpc>
              <a:buNone/>
            </a:pPr>
            <a:endParaRPr lang="en-US" sz="2600" dirty="0"/>
          </a:p>
          <a:p>
            <a:pPr lvl="1">
              <a:lnSpc>
                <a:spcPct val="80000"/>
              </a:lnSpc>
            </a:pPr>
            <a:r>
              <a:rPr lang="en-US" sz="2600" dirty="0"/>
              <a:t>Increases the behavior of appropriate table manners</a:t>
            </a:r>
          </a:p>
        </p:txBody>
      </p:sp>
    </p:spTree>
    <p:extLst>
      <p:ext uri="{BB962C8B-B14F-4D97-AF65-F5344CB8AC3E}">
        <p14:creationId xmlns:p14="http://schemas.microsoft.com/office/powerpoint/2010/main" val="2655604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752600" y="-152400"/>
            <a:ext cx="8610600" cy="1336675"/>
          </a:xfrm>
        </p:spPr>
        <p:txBody>
          <a:bodyPr/>
          <a:lstStyle/>
          <a:p>
            <a:pPr>
              <a:defRPr/>
            </a:pPr>
            <a:r>
              <a:rPr lang="en-US" dirty="0">
                <a:latin typeface="Century Gothic" charset="0"/>
                <a:ea typeface="+mj-ea"/>
                <a:cs typeface="+mj-cs"/>
              </a:rPr>
              <a:t>Examples of DRA</a:t>
            </a:r>
          </a:p>
        </p:txBody>
      </p:sp>
      <p:sp>
        <p:nvSpPr>
          <p:cNvPr id="18435" name="Rectangle 3"/>
          <p:cNvSpPr>
            <a:spLocks noGrp="1" noChangeArrowheads="1"/>
          </p:cNvSpPr>
          <p:nvPr>
            <p:ph idx="1"/>
          </p:nvPr>
        </p:nvSpPr>
        <p:spPr>
          <a:xfrm>
            <a:off x="1981200" y="1371600"/>
            <a:ext cx="8229600" cy="5105400"/>
          </a:xfrm>
        </p:spPr>
        <p:txBody>
          <a:bodyPr>
            <a:normAutofit/>
          </a:bodyPr>
          <a:lstStyle/>
          <a:p>
            <a:pPr>
              <a:lnSpc>
                <a:spcPct val="80000"/>
              </a:lnSpc>
            </a:pPr>
            <a:r>
              <a:rPr lang="en-US" sz="2600" dirty="0"/>
              <a:t>USING THE ATM:</a:t>
            </a:r>
          </a:p>
          <a:p>
            <a:pPr lvl="1">
              <a:lnSpc>
                <a:spcPct val="80000"/>
              </a:lnSpc>
            </a:pPr>
            <a:r>
              <a:rPr lang="en-US" sz="2600" dirty="0"/>
              <a:t>Punching the correct code numbers in the ATM is </a:t>
            </a:r>
            <a:r>
              <a:rPr lang="en-US" sz="2600" b="1" dirty="0"/>
              <a:t>reinforced</a:t>
            </a:r>
            <a:r>
              <a:rPr lang="en-US" sz="2600" dirty="0"/>
              <a:t> with cash</a:t>
            </a:r>
          </a:p>
          <a:p>
            <a:pPr lvl="1">
              <a:lnSpc>
                <a:spcPct val="80000"/>
              </a:lnSpc>
            </a:pPr>
            <a:endParaRPr lang="en-US" sz="2600" dirty="0"/>
          </a:p>
          <a:p>
            <a:pPr lvl="1">
              <a:lnSpc>
                <a:spcPct val="80000"/>
              </a:lnSpc>
            </a:pPr>
            <a:r>
              <a:rPr lang="en-US" sz="2600" dirty="0"/>
              <a:t>Punching the wrong numbers in the ATM is </a:t>
            </a:r>
            <a:r>
              <a:rPr lang="en-US" sz="2600" b="1" dirty="0"/>
              <a:t>extinguished</a:t>
            </a:r>
            <a:r>
              <a:rPr lang="en-US" sz="2600" dirty="0"/>
              <a:t> by getting no cash</a:t>
            </a:r>
          </a:p>
          <a:p>
            <a:pPr marL="349250" lvl="1" indent="0">
              <a:lnSpc>
                <a:spcPct val="80000"/>
              </a:lnSpc>
              <a:buNone/>
            </a:pPr>
            <a:endParaRPr lang="en-US" sz="2600" dirty="0"/>
          </a:p>
          <a:p>
            <a:pPr lvl="1">
              <a:lnSpc>
                <a:spcPct val="80000"/>
              </a:lnSpc>
            </a:pPr>
            <a:r>
              <a:rPr lang="en-US" sz="2600" dirty="0"/>
              <a:t>Increases the behavior of entering the correct code</a:t>
            </a:r>
          </a:p>
        </p:txBody>
      </p:sp>
    </p:spTree>
    <p:extLst>
      <p:ext uri="{BB962C8B-B14F-4D97-AF65-F5344CB8AC3E}">
        <p14:creationId xmlns:p14="http://schemas.microsoft.com/office/powerpoint/2010/main" val="2221615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752600" y="-152400"/>
            <a:ext cx="8610600" cy="1336675"/>
          </a:xfrm>
        </p:spPr>
        <p:txBody>
          <a:bodyPr/>
          <a:lstStyle/>
          <a:p>
            <a:pPr>
              <a:defRPr/>
            </a:pPr>
            <a:r>
              <a:rPr lang="en-US" dirty="0">
                <a:latin typeface="Century Gothic" charset="0"/>
                <a:ea typeface="+mj-ea"/>
                <a:cs typeface="+mj-cs"/>
              </a:rPr>
              <a:t>Examples of DRA</a:t>
            </a:r>
          </a:p>
        </p:txBody>
      </p:sp>
      <p:sp>
        <p:nvSpPr>
          <p:cNvPr id="18435" name="Rectangle 3"/>
          <p:cNvSpPr>
            <a:spLocks noGrp="1" noChangeArrowheads="1"/>
          </p:cNvSpPr>
          <p:nvPr>
            <p:ph idx="1"/>
          </p:nvPr>
        </p:nvSpPr>
        <p:spPr>
          <a:xfrm>
            <a:off x="1981200" y="1371600"/>
            <a:ext cx="8229600" cy="5105400"/>
          </a:xfrm>
        </p:spPr>
        <p:txBody>
          <a:bodyPr>
            <a:normAutofit/>
          </a:bodyPr>
          <a:lstStyle/>
          <a:p>
            <a:pPr>
              <a:lnSpc>
                <a:spcPct val="80000"/>
              </a:lnSpc>
            </a:pPr>
            <a:r>
              <a:rPr lang="en-US" sz="2600" dirty="0"/>
              <a:t>PLAY SKILLS:</a:t>
            </a:r>
          </a:p>
          <a:p>
            <a:pPr lvl="1">
              <a:lnSpc>
                <a:spcPct val="80000"/>
              </a:lnSpc>
            </a:pPr>
            <a:r>
              <a:rPr lang="en-US" sz="2600" dirty="0"/>
              <a:t>Reinforce appropriate playing or sharing</a:t>
            </a:r>
          </a:p>
          <a:p>
            <a:pPr lvl="1">
              <a:lnSpc>
                <a:spcPct val="80000"/>
              </a:lnSpc>
            </a:pPr>
            <a:r>
              <a:rPr lang="en-US" sz="2600" dirty="0"/>
              <a:t>Extinguish children’s fighting behavior.	</a:t>
            </a:r>
          </a:p>
        </p:txBody>
      </p:sp>
    </p:spTree>
    <p:extLst>
      <p:ext uri="{BB962C8B-B14F-4D97-AF65-F5344CB8AC3E}">
        <p14:creationId xmlns:p14="http://schemas.microsoft.com/office/powerpoint/2010/main" val="435623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pPr>
              <a:defRPr/>
            </a:pPr>
            <a:r>
              <a:rPr lang="en-US" sz="4000" dirty="0"/>
              <a:t>Differential Reinforcement of Incompatible Behavior (DRI)</a:t>
            </a:r>
          </a:p>
        </p:txBody>
      </p:sp>
      <p:sp>
        <p:nvSpPr>
          <p:cNvPr id="16387" name="Rectangle 3"/>
          <p:cNvSpPr>
            <a:spLocks noGrp="1" noChangeArrowheads="1"/>
          </p:cNvSpPr>
          <p:nvPr>
            <p:ph idx="1"/>
          </p:nvPr>
        </p:nvSpPr>
        <p:spPr>
          <a:xfrm>
            <a:off x="1905000" y="1752601"/>
            <a:ext cx="5715000" cy="4265613"/>
          </a:xfrm>
        </p:spPr>
        <p:txBody>
          <a:bodyPr>
            <a:noAutofit/>
          </a:bodyPr>
          <a:lstStyle/>
          <a:p>
            <a:pPr marL="533400" indent="-533400"/>
            <a:r>
              <a:rPr lang="en-US" sz="2600" dirty="0" err="1"/>
              <a:t>Reinforcer</a:t>
            </a:r>
            <a:r>
              <a:rPr lang="en-US" sz="2600" dirty="0"/>
              <a:t> is delivered for incompatible behavior </a:t>
            </a:r>
          </a:p>
          <a:p>
            <a:pPr marL="533400" indent="-533400"/>
            <a:r>
              <a:rPr lang="en-US" sz="2600" dirty="0"/>
              <a:t>AKA behavior that cannot occur simultaneously with problem behavior </a:t>
            </a:r>
          </a:p>
          <a:p>
            <a:pPr marL="533400" indent="-533400"/>
            <a:r>
              <a:rPr lang="en-US" sz="2600" dirty="0"/>
              <a:t>Incompatible behavior is in repertoire</a:t>
            </a:r>
          </a:p>
          <a:p>
            <a:pPr marL="869950" lvl="1" indent="-533400"/>
            <a:r>
              <a:rPr lang="en-US" sz="2600" dirty="0"/>
              <a:t>Desirable behavior serves same function as problem behavior </a:t>
            </a:r>
          </a:p>
        </p:txBody>
      </p:sp>
      <p:pic>
        <p:nvPicPr>
          <p:cNvPr id="2" name="Picture 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429846"/>
            <a:ext cx="2616200" cy="3111500"/>
          </a:xfrm>
          <a:prstGeom prst="rect">
            <a:avLst/>
          </a:prstGeom>
        </p:spPr>
      </p:pic>
    </p:spTree>
    <p:extLst>
      <p:ext uri="{BB962C8B-B14F-4D97-AF65-F5344CB8AC3E}">
        <p14:creationId xmlns:p14="http://schemas.microsoft.com/office/powerpoint/2010/main" val="842112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pPr>
              <a:defRPr/>
            </a:pPr>
            <a:r>
              <a:rPr lang="en-US" sz="4000" dirty="0"/>
              <a:t>Differential Reinforcement of Incompatible Behavior (DRI)</a:t>
            </a:r>
          </a:p>
        </p:txBody>
      </p:sp>
      <p:sp>
        <p:nvSpPr>
          <p:cNvPr id="16387" name="Rectangle 3"/>
          <p:cNvSpPr>
            <a:spLocks noGrp="1" noChangeArrowheads="1"/>
          </p:cNvSpPr>
          <p:nvPr>
            <p:ph idx="1"/>
          </p:nvPr>
        </p:nvSpPr>
        <p:spPr>
          <a:xfrm>
            <a:off x="1905000" y="1752601"/>
            <a:ext cx="5715000" cy="4265613"/>
          </a:xfrm>
        </p:spPr>
        <p:txBody>
          <a:bodyPr>
            <a:noAutofit/>
          </a:bodyPr>
          <a:lstStyle/>
          <a:p>
            <a:pPr marL="533400" indent="-533400"/>
            <a:r>
              <a:rPr lang="en-US" sz="2600" dirty="0"/>
              <a:t>Problem behavior is extinguished</a:t>
            </a:r>
          </a:p>
          <a:p>
            <a:pPr marL="533400" indent="-533400">
              <a:buNone/>
            </a:pPr>
            <a:r>
              <a:rPr lang="en-US" sz="2600" dirty="0"/>
              <a:t>Example:</a:t>
            </a:r>
          </a:p>
          <a:p>
            <a:pPr marL="533400" indent="-533400">
              <a:buNone/>
            </a:pPr>
            <a:r>
              <a:rPr lang="en-US" sz="2600" dirty="0"/>
              <a:t>The teacher reinforces child sitting in seat and does not reinforce out of seat behavior. </a:t>
            </a:r>
          </a:p>
          <a:p>
            <a:pPr marL="533400" indent="-533400">
              <a:buNone/>
            </a:pPr>
            <a:r>
              <a:rPr lang="en-US" sz="2600" dirty="0"/>
              <a:t>	</a:t>
            </a:r>
            <a:r>
              <a:rPr lang="en-US" sz="2600" dirty="0">
                <a:sym typeface="Wingdings"/>
              </a:rPr>
              <a:t> impossible to emit both behaviors at the same time</a:t>
            </a:r>
            <a:endParaRPr lang="en-US" sz="2600" dirty="0"/>
          </a:p>
          <a:p>
            <a:pPr marL="533400" indent="-533400">
              <a:buNone/>
            </a:pPr>
            <a:endParaRPr lang="en-US" sz="2600" dirty="0"/>
          </a:p>
        </p:txBody>
      </p:sp>
      <p:pic>
        <p:nvPicPr>
          <p:cNvPr id="2" name="Picture 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429846"/>
            <a:ext cx="2616200" cy="3111500"/>
          </a:xfrm>
          <a:prstGeom prst="rect">
            <a:avLst/>
          </a:prstGeom>
        </p:spPr>
      </p:pic>
    </p:spTree>
    <p:extLst>
      <p:ext uri="{BB962C8B-B14F-4D97-AF65-F5344CB8AC3E}">
        <p14:creationId xmlns:p14="http://schemas.microsoft.com/office/powerpoint/2010/main" val="2885645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DRI/DRA </a:t>
            </a:r>
          </a:p>
        </p:txBody>
      </p:sp>
      <p:sp>
        <p:nvSpPr>
          <p:cNvPr id="3" name="Content Placeholder 2"/>
          <p:cNvSpPr>
            <a:spLocks noGrp="1"/>
          </p:cNvSpPr>
          <p:nvPr>
            <p:ph idx="1"/>
          </p:nvPr>
        </p:nvSpPr>
        <p:spPr/>
        <p:txBody>
          <a:bodyPr>
            <a:normAutofit/>
          </a:bodyPr>
          <a:lstStyle/>
          <a:p>
            <a:r>
              <a:rPr lang="en-US" sz="2600" dirty="0"/>
              <a:t>Weaken problem behavior</a:t>
            </a:r>
          </a:p>
          <a:p>
            <a:r>
              <a:rPr lang="en-US" sz="2600" dirty="0"/>
              <a:t>Strengthen appropriate behavior </a:t>
            </a:r>
          </a:p>
          <a:p>
            <a:pPr lvl="1"/>
            <a:r>
              <a:rPr lang="en-US" sz="2600" dirty="0"/>
              <a:t>Teach new behaviors </a:t>
            </a:r>
          </a:p>
          <a:p>
            <a:r>
              <a:rPr lang="en-US" sz="2600" dirty="0"/>
              <a:t>Used the most by clinicians </a:t>
            </a:r>
          </a:p>
          <a:p>
            <a:r>
              <a:rPr lang="en-US" sz="2600" dirty="0"/>
              <a:t>Always withhold reinforcement for problem behavior </a:t>
            </a:r>
          </a:p>
          <a:p>
            <a:r>
              <a:rPr lang="en-US" sz="2600" dirty="0"/>
              <a:t>Can be combined with other procedures </a:t>
            </a:r>
          </a:p>
        </p:txBody>
      </p:sp>
    </p:spTree>
    <p:extLst>
      <p:ext uri="{BB962C8B-B14F-4D97-AF65-F5344CB8AC3E}">
        <p14:creationId xmlns:p14="http://schemas.microsoft.com/office/powerpoint/2010/main" val="311937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Reinforcement of Other Behavior (DRO)</a:t>
            </a:r>
          </a:p>
        </p:txBody>
      </p:sp>
      <p:sp>
        <p:nvSpPr>
          <p:cNvPr id="3" name="Content Placeholder 2"/>
          <p:cNvSpPr>
            <a:spLocks noGrp="1"/>
          </p:cNvSpPr>
          <p:nvPr>
            <p:ph idx="1"/>
          </p:nvPr>
        </p:nvSpPr>
        <p:spPr/>
        <p:txBody>
          <a:bodyPr>
            <a:noAutofit/>
          </a:bodyPr>
          <a:lstStyle/>
          <a:p>
            <a:pPr>
              <a:lnSpc>
                <a:spcPct val="80000"/>
              </a:lnSpc>
            </a:pPr>
            <a:r>
              <a:rPr lang="en-US" sz="2600" b="1" dirty="0"/>
              <a:t>AKA DR of ZERO behavior</a:t>
            </a:r>
          </a:p>
          <a:p>
            <a:pPr>
              <a:lnSpc>
                <a:spcPct val="80000"/>
              </a:lnSpc>
            </a:pPr>
            <a:r>
              <a:rPr lang="en-US" sz="2600" dirty="0" err="1"/>
              <a:t>Reinforcer</a:t>
            </a:r>
            <a:r>
              <a:rPr lang="en-US" sz="2600" dirty="0"/>
              <a:t> is delivered for the </a:t>
            </a:r>
            <a:r>
              <a:rPr lang="en-US" sz="2600" u="sng" dirty="0"/>
              <a:t>absence</a:t>
            </a:r>
            <a:r>
              <a:rPr lang="en-US" sz="2600" dirty="0"/>
              <a:t> of the problem behavior in a certain time interval (e.g. 10 seconds, or 2 hours)</a:t>
            </a:r>
          </a:p>
          <a:p>
            <a:pPr>
              <a:lnSpc>
                <a:spcPct val="80000"/>
              </a:lnSpc>
            </a:pPr>
            <a:r>
              <a:rPr lang="en-US" sz="2600" dirty="0"/>
              <a:t>NO new behavior is taught</a:t>
            </a:r>
          </a:p>
          <a:p>
            <a:pPr>
              <a:lnSpc>
                <a:spcPct val="80000"/>
              </a:lnSpc>
            </a:pPr>
            <a:r>
              <a:rPr lang="en-US" sz="2600" dirty="0"/>
              <a:t>Intervals are chosen based on the baseline level of the problem behavior</a:t>
            </a:r>
          </a:p>
          <a:p>
            <a:pPr>
              <a:lnSpc>
                <a:spcPct val="80000"/>
              </a:lnSpc>
            </a:pPr>
            <a:r>
              <a:rPr lang="en-US" sz="2600" dirty="0"/>
              <a:t>Extinction for the occurrence of the problem behavior</a:t>
            </a:r>
          </a:p>
        </p:txBody>
      </p:sp>
    </p:spTree>
    <p:extLst>
      <p:ext uri="{BB962C8B-B14F-4D97-AF65-F5344CB8AC3E}">
        <p14:creationId xmlns:p14="http://schemas.microsoft.com/office/powerpoint/2010/main" val="232928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Reinforcement of Other Behavior (DRO)</a:t>
            </a:r>
          </a:p>
        </p:txBody>
      </p:sp>
      <p:sp>
        <p:nvSpPr>
          <p:cNvPr id="3" name="Content Placeholder 2"/>
          <p:cNvSpPr>
            <a:spLocks noGrp="1"/>
          </p:cNvSpPr>
          <p:nvPr>
            <p:ph idx="1"/>
          </p:nvPr>
        </p:nvSpPr>
        <p:spPr/>
        <p:txBody>
          <a:bodyPr>
            <a:noAutofit/>
          </a:bodyPr>
          <a:lstStyle/>
          <a:p>
            <a:pPr>
              <a:lnSpc>
                <a:spcPct val="80000"/>
              </a:lnSpc>
            </a:pPr>
            <a:r>
              <a:rPr lang="en-US" sz="2600" dirty="0"/>
              <a:t>If the problem behavior occurs, the interval is reset</a:t>
            </a:r>
          </a:p>
          <a:p>
            <a:pPr marL="0" indent="0">
              <a:lnSpc>
                <a:spcPct val="80000"/>
              </a:lnSpc>
              <a:buNone/>
            </a:pPr>
            <a:endParaRPr lang="en-US" sz="2600" dirty="0"/>
          </a:p>
          <a:p>
            <a:pPr lvl="1">
              <a:lnSpc>
                <a:spcPct val="80000"/>
              </a:lnSpc>
            </a:pPr>
            <a:r>
              <a:rPr lang="en-US" sz="2600" dirty="0"/>
              <a:t>Example: Sara does not get to hear a story while sucking thumb in bed. When she is not sucking her thumb, she was read a story. The absence of the behavior is reinforced.</a:t>
            </a:r>
          </a:p>
          <a:p>
            <a:endParaRPr lang="en-US" sz="2600" dirty="0"/>
          </a:p>
        </p:txBody>
      </p:sp>
    </p:spTree>
    <p:extLst>
      <p:ext uri="{BB962C8B-B14F-4D97-AF65-F5344CB8AC3E}">
        <p14:creationId xmlns:p14="http://schemas.microsoft.com/office/powerpoint/2010/main" val="244049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Reinforcement of Low Rates (DRL)</a:t>
            </a:r>
          </a:p>
        </p:txBody>
      </p:sp>
      <p:sp>
        <p:nvSpPr>
          <p:cNvPr id="3" name="Content Placeholder 2"/>
          <p:cNvSpPr>
            <a:spLocks noGrp="1"/>
          </p:cNvSpPr>
          <p:nvPr>
            <p:ph idx="1"/>
          </p:nvPr>
        </p:nvSpPr>
        <p:spPr/>
        <p:txBody>
          <a:bodyPr>
            <a:noAutofit/>
          </a:bodyPr>
          <a:lstStyle/>
          <a:p>
            <a:pPr>
              <a:defRPr/>
            </a:pPr>
            <a:r>
              <a:rPr lang="en-US" sz="2600" dirty="0">
                <a:ea typeface="ＭＳ Ｐゴシック" pitchFamily="26" charset="-128"/>
                <a:cs typeface="ＭＳ Ｐゴシック" pitchFamily="26" charset="-128"/>
              </a:rPr>
              <a:t>Used to get a behavior to occur less (not necessarily to eliminate the behavior)</a:t>
            </a:r>
          </a:p>
          <a:p>
            <a:pPr>
              <a:defRPr/>
            </a:pPr>
            <a:r>
              <a:rPr lang="en-US" sz="2600" dirty="0">
                <a:ea typeface="ＭＳ Ｐゴシック" pitchFamily="26" charset="-128"/>
                <a:cs typeface="ＭＳ Ｐゴシック" pitchFamily="26" charset="-128"/>
              </a:rPr>
              <a:t>Examples:</a:t>
            </a:r>
          </a:p>
          <a:p>
            <a:pPr>
              <a:lnSpc>
                <a:spcPct val="80000"/>
              </a:lnSpc>
              <a:defRPr/>
            </a:pPr>
            <a:r>
              <a:rPr lang="en-US" sz="2600" dirty="0" err="1">
                <a:ea typeface="ＭＳ Ｐゴシック" pitchFamily="26" charset="-128"/>
                <a:cs typeface="ＭＳ Ｐゴシック" pitchFamily="26" charset="-128"/>
              </a:rPr>
              <a:t>Reinforcer</a:t>
            </a:r>
            <a:r>
              <a:rPr lang="en-US" sz="2600" dirty="0">
                <a:ea typeface="ＭＳ Ｐゴシック" pitchFamily="26" charset="-128"/>
                <a:cs typeface="ＭＳ Ｐゴシック" pitchFamily="26" charset="-128"/>
              </a:rPr>
              <a:t> given for smoking fewer than 5 cigarettes per day</a:t>
            </a:r>
          </a:p>
          <a:p>
            <a:pPr>
              <a:lnSpc>
                <a:spcPct val="80000"/>
              </a:lnSpc>
              <a:defRPr/>
            </a:pPr>
            <a:r>
              <a:rPr lang="en-US" sz="2600" dirty="0">
                <a:ea typeface="ＭＳ Ｐゴシック" pitchFamily="26" charset="-128"/>
                <a:cs typeface="ＭＳ Ｐゴシック" pitchFamily="26" charset="-128"/>
              </a:rPr>
              <a:t>Dessert given if the child gets up from the table fewer than 3 times during supper</a:t>
            </a:r>
          </a:p>
          <a:p>
            <a:endParaRPr lang="en-US" sz="2600" dirty="0"/>
          </a:p>
        </p:txBody>
      </p:sp>
    </p:spTree>
    <p:extLst>
      <p:ext uri="{BB962C8B-B14F-4D97-AF65-F5344CB8AC3E}">
        <p14:creationId xmlns:p14="http://schemas.microsoft.com/office/powerpoint/2010/main" val="361604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Differential Reinforcement (DR)</a:t>
            </a:r>
          </a:p>
        </p:txBody>
      </p:sp>
      <p:sp>
        <p:nvSpPr>
          <p:cNvPr id="3" name="Content Placeholder 2"/>
          <p:cNvSpPr>
            <a:spLocks noGrp="1"/>
          </p:cNvSpPr>
          <p:nvPr>
            <p:ph idx="1"/>
          </p:nvPr>
        </p:nvSpPr>
        <p:spPr/>
        <p:txBody>
          <a:bodyPr>
            <a:noAutofit/>
          </a:bodyPr>
          <a:lstStyle/>
          <a:p>
            <a:r>
              <a:rPr lang="en-US" sz="2600" b="1" dirty="0"/>
              <a:t>Contains two parts:</a:t>
            </a:r>
          </a:p>
          <a:p>
            <a:pPr lvl="1"/>
            <a:r>
              <a:rPr lang="en-US" sz="2600" b="1" dirty="0"/>
              <a:t>Reinforcing</a:t>
            </a:r>
            <a:r>
              <a:rPr lang="en-US" sz="2600" dirty="0"/>
              <a:t> the occurrence of a behavior other than the problem behavior or the problem behavior occurring less often (reduced rate)</a:t>
            </a:r>
          </a:p>
          <a:p>
            <a:pPr lvl="1"/>
            <a:r>
              <a:rPr lang="en-US" sz="2600" b="1" dirty="0"/>
              <a:t>Withholding</a:t>
            </a:r>
            <a:r>
              <a:rPr lang="en-US" sz="2600" dirty="0"/>
              <a:t> reinforcement as much as possible for the problem behavior </a:t>
            </a:r>
          </a:p>
          <a:p>
            <a:r>
              <a:rPr lang="en-US" sz="3000" dirty="0"/>
              <a:t>AKA reinforcement &amp; extinction </a:t>
            </a:r>
          </a:p>
        </p:txBody>
      </p:sp>
    </p:spTree>
    <p:extLst>
      <p:ext uri="{BB962C8B-B14F-4D97-AF65-F5344CB8AC3E}">
        <p14:creationId xmlns:p14="http://schemas.microsoft.com/office/powerpoint/2010/main" val="188093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Reinforcement of Low Rates (DRL)</a:t>
            </a:r>
          </a:p>
        </p:txBody>
      </p:sp>
      <p:sp>
        <p:nvSpPr>
          <p:cNvPr id="3" name="Content Placeholder 2"/>
          <p:cNvSpPr>
            <a:spLocks noGrp="1"/>
          </p:cNvSpPr>
          <p:nvPr>
            <p:ph idx="1"/>
          </p:nvPr>
        </p:nvSpPr>
        <p:spPr/>
        <p:txBody>
          <a:bodyPr>
            <a:noAutofit/>
          </a:bodyPr>
          <a:lstStyle/>
          <a:p>
            <a:pPr>
              <a:lnSpc>
                <a:spcPct val="80000"/>
              </a:lnSpc>
              <a:defRPr/>
            </a:pPr>
            <a:r>
              <a:rPr lang="en-US" sz="2600" dirty="0">
                <a:ea typeface="ＭＳ Ｐゴシック" pitchFamily="26" charset="-128"/>
                <a:cs typeface="ＭＳ Ｐゴシック" pitchFamily="26" charset="-128"/>
              </a:rPr>
              <a:t>Child called on to answer in class only if it has been 10 minutes since he last raised his hand</a:t>
            </a:r>
          </a:p>
          <a:p>
            <a:pPr>
              <a:lnSpc>
                <a:spcPct val="80000"/>
              </a:lnSpc>
              <a:defRPr/>
            </a:pPr>
            <a:r>
              <a:rPr lang="en-US" sz="2600" dirty="0">
                <a:ea typeface="ＭＳ Ｐゴシック" pitchFamily="26" charset="-128"/>
                <a:cs typeface="ＭＳ Ｐゴシック" pitchFamily="26" charset="-128"/>
              </a:rPr>
              <a:t>Adult with mental retardation allowed to take a bite of food only if 10 sec since her last bite of food</a:t>
            </a:r>
          </a:p>
          <a:p>
            <a:endParaRPr lang="en-US" sz="2600" dirty="0"/>
          </a:p>
        </p:txBody>
      </p:sp>
    </p:spTree>
    <p:extLst>
      <p:ext uri="{BB962C8B-B14F-4D97-AF65-F5344CB8AC3E}">
        <p14:creationId xmlns:p14="http://schemas.microsoft.com/office/powerpoint/2010/main" val="403081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09800" y="152400"/>
            <a:ext cx="7772400" cy="1143000"/>
          </a:xfrm>
        </p:spPr>
        <p:txBody>
          <a:bodyPr/>
          <a:lstStyle/>
          <a:p>
            <a:pPr>
              <a:defRPr/>
            </a:pPr>
            <a:r>
              <a:rPr lang="en-US" cap="small" dirty="0">
                <a:ea typeface="+mj-ea"/>
                <a:cs typeface="+mj-cs"/>
              </a:rPr>
              <a:t>Review</a:t>
            </a:r>
          </a:p>
        </p:txBody>
      </p:sp>
      <p:sp>
        <p:nvSpPr>
          <p:cNvPr id="40962" name="Rectangle 3"/>
          <p:cNvSpPr>
            <a:spLocks noGrp="1" noChangeArrowheads="1"/>
          </p:cNvSpPr>
          <p:nvPr>
            <p:ph idx="1"/>
          </p:nvPr>
        </p:nvSpPr>
        <p:spPr>
          <a:xfrm>
            <a:off x="1157288" y="1600200"/>
            <a:ext cx="8824912" cy="4572000"/>
          </a:xfrm>
        </p:spPr>
        <p:txBody>
          <a:bodyPr rtlCol="0">
            <a:noAutofit/>
          </a:bodyPr>
          <a:lstStyle/>
          <a:p>
            <a:pPr>
              <a:buNone/>
              <a:defRPr/>
            </a:pPr>
            <a:r>
              <a:rPr lang="en-US" sz="2600" dirty="0"/>
              <a:t>4 Types of Differential Reinforcement </a:t>
            </a:r>
          </a:p>
          <a:p>
            <a:pPr marL="173736" lvl="1" indent="-173736">
              <a:buFont typeface="Wingdings" pitchFamily="2" charset="2"/>
              <a:buChar char="§"/>
              <a:defRPr/>
            </a:pPr>
            <a:r>
              <a:rPr lang="en-US" sz="2600" dirty="0"/>
              <a:t>DRA (alternative behavior)</a:t>
            </a:r>
          </a:p>
          <a:p>
            <a:pPr marL="173736" lvl="1" indent="-173736">
              <a:buFont typeface="Wingdings" pitchFamily="2" charset="2"/>
              <a:buChar char="§"/>
              <a:defRPr/>
            </a:pPr>
            <a:r>
              <a:rPr lang="en-US" sz="2600" dirty="0"/>
              <a:t>DRO (zero rates of behavior)</a:t>
            </a:r>
          </a:p>
          <a:p>
            <a:pPr marL="173736" lvl="1" indent="-173736">
              <a:buFont typeface="Wingdings" pitchFamily="2" charset="2"/>
              <a:buChar char="§"/>
              <a:defRPr/>
            </a:pPr>
            <a:r>
              <a:rPr lang="en-US" sz="2600" dirty="0"/>
              <a:t>DRL (lower rates)</a:t>
            </a:r>
          </a:p>
          <a:p>
            <a:pPr marL="173736" lvl="1" indent="-173736">
              <a:buFont typeface="Wingdings" pitchFamily="2" charset="2"/>
              <a:buChar char="§"/>
              <a:defRPr/>
            </a:pPr>
            <a:r>
              <a:rPr lang="en-US" sz="2600" dirty="0"/>
              <a:t>DRI (incompatible)</a:t>
            </a:r>
          </a:p>
          <a:p>
            <a:pPr>
              <a:buNone/>
              <a:defRPr/>
            </a:pPr>
            <a:r>
              <a:rPr lang="en-US" sz="2600" dirty="0"/>
              <a:t>Mnemonic: </a:t>
            </a:r>
            <a:r>
              <a:rPr lang="en-US" sz="2600" b="1" dirty="0"/>
              <a:t>AOLI </a:t>
            </a:r>
            <a:r>
              <a:rPr lang="en-US" sz="2600" dirty="0"/>
              <a:t>(alternative, other, low, incompatible)</a:t>
            </a:r>
          </a:p>
          <a:p>
            <a:pPr>
              <a:buNone/>
              <a:defRPr/>
            </a:pPr>
            <a:r>
              <a:rPr lang="en-US" sz="2600" dirty="0"/>
              <a:t>What are some examples of each?</a:t>
            </a:r>
          </a:p>
          <a:p>
            <a:pPr>
              <a:buNone/>
              <a:defRPr/>
            </a:pPr>
            <a:r>
              <a:rPr lang="en-US" sz="2600" dirty="0"/>
              <a:t>How do DRA and DRO differ from each other?</a:t>
            </a:r>
          </a:p>
          <a:p>
            <a:pPr>
              <a:buNone/>
              <a:defRPr/>
            </a:pPr>
            <a:endParaRPr lang="en-US" sz="2600" dirty="0"/>
          </a:p>
        </p:txBody>
      </p:sp>
    </p:spTree>
    <p:extLst>
      <p:ext uri="{BB962C8B-B14F-4D97-AF65-F5344CB8AC3E}">
        <p14:creationId xmlns:p14="http://schemas.microsoft.com/office/powerpoint/2010/main" val="3521526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a:defRPr/>
            </a:pPr>
            <a:r>
              <a:rPr lang="en-US" sz="4000" dirty="0"/>
              <a:t>Why is my DR </a:t>
            </a:r>
            <a:br>
              <a:rPr lang="en-US" sz="4000" dirty="0"/>
            </a:br>
            <a:r>
              <a:rPr lang="en-US" sz="4000" dirty="0"/>
              <a:t>Procedure Not Working?</a:t>
            </a:r>
          </a:p>
        </p:txBody>
      </p:sp>
      <p:sp>
        <p:nvSpPr>
          <p:cNvPr id="32770" name="Content Placeholder 2"/>
          <p:cNvSpPr>
            <a:spLocks noGrp="1"/>
          </p:cNvSpPr>
          <p:nvPr>
            <p:ph idx="1"/>
          </p:nvPr>
        </p:nvSpPr>
        <p:spPr>
          <a:xfrm>
            <a:off x="2057401" y="1752600"/>
            <a:ext cx="8042275" cy="4343400"/>
          </a:xfrm>
        </p:spPr>
        <p:txBody>
          <a:bodyPr>
            <a:noAutofit/>
          </a:bodyPr>
          <a:lstStyle/>
          <a:p>
            <a:r>
              <a:rPr lang="en-US" sz="2600" dirty="0"/>
              <a:t>The </a:t>
            </a:r>
            <a:r>
              <a:rPr lang="en-US" sz="2600" dirty="0" err="1"/>
              <a:t>reinforcers</a:t>
            </a:r>
            <a:r>
              <a:rPr lang="en-US" sz="2600" dirty="0"/>
              <a:t> are not as effective as planned</a:t>
            </a:r>
          </a:p>
          <a:p>
            <a:pPr lvl="1"/>
            <a:r>
              <a:rPr lang="en-US" sz="2600" dirty="0"/>
              <a:t>Ratio of task/demand to </a:t>
            </a:r>
            <a:r>
              <a:rPr lang="en-US" sz="2600" dirty="0" err="1"/>
              <a:t>reinforcer</a:t>
            </a:r>
            <a:endParaRPr lang="en-US" sz="2600" dirty="0"/>
          </a:p>
          <a:p>
            <a:pPr lvl="1"/>
            <a:r>
              <a:rPr lang="en-US" sz="2600" dirty="0"/>
              <a:t>Motivating operations (satiation)</a:t>
            </a:r>
          </a:p>
          <a:p>
            <a:r>
              <a:rPr lang="en-US" sz="2600" dirty="0"/>
              <a:t>Inconsistent delivery of </a:t>
            </a:r>
            <a:r>
              <a:rPr lang="en-US" sz="2600" dirty="0" err="1"/>
              <a:t>reinforcers</a:t>
            </a:r>
            <a:endParaRPr lang="en-US" sz="2600" dirty="0"/>
          </a:p>
          <a:p>
            <a:pPr marL="349250" lvl="1" indent="0">
              <a:buNone/>
            </a:pPr>
            <a:endParaRPr lang="en-US" sz="2600" dirty="0">
              <a:latin typeface="Century Gothic" charset="0"/>
            </a:endParaRPr>
          </a:p>
        </p:txBody>
      </p:sp>
    </p:spTree>
    <p:extLst>
      <p:ext uri="{BB962C8B-B14F-4D97-AF65-F5344CB8AC3E}">
        <p14:creationId xmlns:p14="http://schemas.microsoft.com/office/powerpoint/2010/main" val="112280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a:defRPr/>
            </a:pPr>
            <a:r>
              <a:rPr lang="en-US" sz="4000" dirty="0"/>
              <a:t>Why is my DR </a:t>
            </a:r>
            <a:br>
              <a:rPr lang="en-US" sz="4000" dirty="0"/>
            </a:br>
            <a:r>
              <a:rPr lang="en-US" sz="4000" dirty="0"/>
              <a:t>Procedure Not Working?</a:t>
            </a:r>
          </a:p>
        </p:txBody>
      </p:sp>
      <p:sp>
        <p:nvSpPr>
          <p:cNvPr id="32770" name="Content Placeholder 2"/>
          <p:cNvSpPr>
            <a:spLocks noGrp="1"/>
          </p:cNvSpPr>
          <p:nvPr>
            <p:ph idx="1"/>
          </p:nvPr>
        </p:nvSpPr>
        <p:spPr>
          <a:xfrm>
            <a:off x="1063753" y="1871662"/>
            <a:ext cx="9035924" cy="4224337"/>
          </a:xfrm>
        </p:spPr>
        <p:txBody>
          <a:bodyPr>
            <a:noAutofit/>
          </a:bodyPr>
          <a:lstStyle/>
          <a:p>
            <a:r>
              <a:rPr lang="en-US" sz="2600" dirty="0"/>
              <a:t>Individual is unable to engage in the target behavior</a:t>
            </a:r>
          </a:p>
          <a:p>
            <a:r>
              <a:rPr lang="en-US" sz="2600" dirty="0" err="1"/>
              <a:t>Reinforcers</a:t>
            </a:r>
            <a:r>
              <a:rPr lang="en-US" sz="2600" dirty="0"/>
              <a:t> faded too quickly or slowly</a:t>
            </a:r>
          </a:p>
          <a:p>
            <a:r>
              <a:rPr lang="en-US" sz="2600" dirty="0"/>
              <a:t>Generalization was not promoted</a:t>
            </a:r>
          </a:p>
          <a:p>
            <a:pPr lvl="1"/>
            <a:r>
              <a:rPr lang="en-US" sz="2600" dirty="0"/>
              <a:t>With other people or in other settings</a:t>
            </a:r>
          </a:p>
          <a:p>
            <a:pPr lvl="1"/>
            <a:endParaRPr lang="en-US" sz="2600" dirty="0">
              <a:latin typeface="Century Gothic" charset="0"/>
            </a:endParaRPr>
          </a:p>
          <a:p>
            <a:pPr lvl="1"/>
            <a:endParaRPr lang="en-US" sz="2600" dirty="0">
              <a:latin typeface="Century Gothic" charset="0"/>
            </a:endParaRPr>
          </a:p>
        </p:txBody>
      </p:sp>
    </p:spTree>
    <p:extLst>
      <p:ext uri="{BB962C8B-B14F-4D97-AF65-F5344CB8AC3E}">
        <p14:creationId xmlns:p14="http://schemas.microsoft.com/office/powerpoint/2010/main" val="2381014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a:defRPr/>
            </a:pPr>
            <a:r>
              <a:rPr lang="en-US" sz="4000">
                <a:latin typeface="Century Gothic" charset="0"/>
              </a:rPr>
              <a:t>Let’s Take a Look at DR in Action</a:t>
            </a:r>
          </a:p>
        </p:txBody>
      </p:sp>
      <p:sp>
        <p:nvSpPr>
          <p:cNvPr id="14338" name="Content Placeholder 2"/>
          <p:cNvSpPr>
            <a:spLocks noGrp="1"/>
          </p:cNvSpPr>
          <p:nvPr>
            <p:ph idx="1"/>
          </p:nvPr>
        </p:nvSpPr>
        <p:spPr>
          <a:xfrm>
            <a:off x="2362200" y="1646238"/>
            <a:ext cx="7848600" cy="4525962"/>
          </a:xfrm>
        </p:spPr>
        <p:txBody>
          <a:bodyPr/>
          <a:lstStyle/>
          <a:p>
            <a:pPr>
              <a:buFont typeface="Wingdings 2" charset="0"/>
              <a:buNone/>
            </a:pPr>
            <a:r>
              <a:rPr lang="en-US" dirty="0">
                <a:latin typeface="Century Gothic" charset="0"/>
              </a:rPr>
              <a:t>Video 1</a:t>
            </a:r>
          </a:p>
          <a:p>
            <a:pPr>
              <a:buFont typeface="Wingdings 2" charset="0"/>
              <a:buNone/>
            </a:pPr>
            <a:r>
              <a:rPr lang="en-US" dirty="0">
                <a:latin typeface="Century Gothic" charset="0"/>
              </a:rPr>
              <a:t>http://</a:t>
            </a:r>
            <a:r>
              <a:rPr lang="en-US" dirty="0" err="1">
                <a:latin typeface="Century Gothic" charset="0"/>
              </a:rPr>
              <a:t>www.youtube.com</a:t>
            </a:r>
            <a:r>
              <a:rPr lang="en-US" dirty="0">
                <a:latin typeface="Century Gothic" charset="0"/>
              </a:rPr>
              <a:t>/</a:t>
            </a:r>
            <a:r>
              <a:rPr lang="en-US" dirty="0" err="1">
                <a:latin typeface="Century Gothic" charset="0"/>
              </a:rPr>
              <a:t>watch?v</a:t>
            </a:r>
            <a:r>
              <a:rPr lang="en-US" dirty="0">
                <a:latin typeface="Century Gothic" charset="0"/>
              </a:rPr>
              <a:t>=OKl2aQSTFno</a:t>
            </a:r>
          </a:p>
        </p:txBody>
      </p:sp>
    </p:spTree>
    <p:extLst>
      <p:ext uri="{BB962C8B-B14F-4D97-AF65-F5344CB8AC3E}">
        <p14:creationId xmlns:p14="http://schemas.microsoft.com/office/powerpoint/2010/main" val="240334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pPr>
              <a:defRPr/>
            </a:pPr>
            <a:r>
              <a:rPr lang="en-US" sz="3600" dirty="0"/>
              <a:t>Differential Reinforcement vs. Reinforcement</a:t>
            </a:r>
          </a:p>
        </p:txBody>
      </p:sp>
      <p:sp>
        <p:nvSpPr>
          <p:cNvPr id="77827" name="Rectangle 3"/>
          <p:cNvSpPr>
            <a:spLocks noGrp="1" noChangeArrowheads="1"/>
          </p:cNvSpPr>
          <p:nvPr>
            <p:ph idx="1"/>
          </p:nvPr>
        </p:nvSpPr>
        <p:spPr>
          <a:xfrm>
            <a:off x="1063752" y="1714500"/>
            <a:ext cx="9299448" cy="4411664"/>
          </a:xfrm>
        </p:spPr>
        <p:txBody>
          <a:bodyPr>
            <a:normAutofit/>
          </a:bodyPr>
          <a:lstStyle/>
          <a:p>
            <a:r>
              <a:rPr lang="en-US" sz="2600" dirty="0"/>
              <a:t>When do we use regular reinforcement?</a:t>
            </a:r>
          </a:p>
          <a:p>
            <a:pPr lvl="1"/>
            <a:r>
              <a:rPr lang="en-US" sz="2600" dirty="0"/>
              <a:t>When we just want to increase the frequency of a response and don’t care too much about its details</a:t>
            </a:r>
          </a:p>
        </p:txBody>
      </p:sp>
      <p:grpSp>
        <p:nvGrpSpPr>
          <p:cNvPr id="2" name="Group 4"/>
          <p:cNvGrpSpPr>
            <a:grpSpLocks/>
          </p:cNvGrpSpPr>
          <p:nvPr/>
        </p:nvGrpSpPr>
        <p:grpSpPr bwMode="auto">
          <a:xfrm>
            <a:off x="2971800" y="3816318"/>
            <a:ext cx="6248400" cy="2057400"/>
            <a:chOff x="6101" y="11340"/>
            <a:chExt cx="5797" cy="1448"/>
          </a:xfrm>
        </p:grpSpPr>
        <p:sp>
          <p:nvSpPr>
            <p:cNvPr id="6148" name="AutoShape 5"/>
            <p:cNvSpPr>
              <a:spLocks noChangeArrowheads="1"/>
            </p:cNvSpPr>
            <p:nvPr/>
          </p:nvSpPr>
          <p:spPr bwMode="auto">
            <a:xfrm>
              <a:off x="6101" y="11340"/>
              <a:ext cx="1683" cy="1448"/>
            </a:xfrm>
            <a:prstGeom prst="roundRect">
              <a:avLst>
                <a:gd name="adj" fmla="val 16667"/>
              </a:avLst>
            </a:prstGeom>
            <a:solidFill>
              <a:srgbClr val="FFFFFF"/>
            </a:solidFill>
            <a:ln w="9525">
              <a:solidFill>
                <a:srgbClr val="000000"/>
              </a:solidFill>
              <a:round/>
              <a:headEnd/>
              <a:tailEnd/>
            </a:ln>
          </p:spPr>
          <p:txBody>
            <a:bodyPr/>
            <a:lstStyle/>
            <a:p>
              <a:pPr algn="ctr"/>
              <a:r>
                <a:rPr lang="en-US" b="1" dirty="0">
                  <a:solidFill>
                    <a:srgbClr val="000000"/>
                  </a:solidFill>
                  <a:latin typeface="Times New Roman" charset="0"/>
                </a:rPr>
                <a:t>Before:</a:t>
              </a:r>
            </a:p>
            <a:p>
              <a:pPr algn="ctr"/>
              <a:r>
                <a:rPr lang="en-US" dirty="0">
                  <a:solidFill>
                    <a:srgbClr val="000000"/>
                  </a:solidFill>
                </a:rPr>
                <a:t>Dude does NOT get a point.</a:t>
              </a:r>
            </a:p>
            <a:p>
              <a:endParaRPr lang="en-US" dirty="0">
                <a:solidFill>
                  <a:srgbClr val="000000"/>
                </a:solidFill>
              </a:endParaRPr>
            </a:p>
          </p:txBody>
        </p:sp>
        <p:sp>
          <p:nvSpPr>
            <p:cNvPr id="6149" name="AutoShape 6"/>
            <p:cNvSpPr>
              <a:spLocks noChangeArrowheads="1"/>
            </p:cNvSpPr>
            <p:nvPr/>
          </p:nvSpPr>
          <p:spPr bwMode="auto">
            <a:xfrm>
              <a:off x="8158" y="11340"/>
              <a:ext cx="1683" cy="144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000000"/>
                  </a:solidFill>
                  <a:latin typeface="Times New Roman" charset="0"/>
                </a:rPr>
                <a:t>Behavior:</a:t>
              </a:r>
            </a:p>
            <a:p>
              <a:pPr algn="ctr"/>
              <a:r>
                <a:rPr lang="en-US">
                  <a:solidFill>
                    <a:srgbClr val="000000"/>
                  </a:solidFill>
                </a:rPr>
                <a:t>Dude makes any comment.</a:t>
              </a:r>
            </a:p>
            <a:p>
              <a:endParaRPr lang="en-US">
                <a:solidFill>
                  <a:srgbClr val="000000"/>
                </a:solidFill>
              </a:endParaRPr>
            </a:p>
          </p:txBody>
        </p:sp>
        <p:sp>
          <p:nvSpPr>
            <p:cNvPr id="6150" name="AutoShape 7"/>
            <p:cNvSpPr>
              <a:spLocks noChangeArrowheads="1"/>
            </p:cNvSpPr>
            <p:nvPr/>
          </p:nvSpPr>
          <p:spPr bwMode="auto">
            <a:xfrm>
              <a:off x="10215" y="11340"/>
              <a:ext cx="1683" cy="144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000000"/>
                  </a:solidFill>
                  <a:latin typeface="Times New Roman" charset="0"/>
                </a:rPr>
                <a:t>After:</a:t>
              </a:r>
            </a:p>
            <a:p>
              <a:pPr algn="ctr"/>
              <a:r>
                <a:rPr lang="en-US">
                  <a:solidFill>
                    <a:srgbClr val="000000"/>
                  </a:solidFill>
                </a:rPr>
                <a:t>Dude gets a point.</a:t>
              </a:r>
            </a:p>
            <a:p>
              <a:endParaRPr lang="en-US">
                <a:solidFill>
                  <a:srgbClr val="000000"/>
                </a:solidFill>
              </a:endParaRPr>
            </a:p>
          </p:txBody>
        </p:sp>
        <p:sp>
          <p:nvSpPr>
            <p:cNvPr id="6151" name="AutoShape 8"/>
            <p:cNvSpPr>
              <a:spLocks noChangeArrowheads="1"/>
            </p:cNvSpPr>
            <p:nvPr/>
          </p:nvSpPr>
          <p:spPr bwMode="auto">
            <a:xfrm>
              <a:off x="7784" y="11700"/>
              <a:ext cx="374" cy="724"/>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sp>
          <p:nvSpPr>
            <p:cNvPr id="6152" name="AutoShape 9"/>
            <p:cNvSpPr>
              <a:spLocks noChangeArrowheads="1"/>
            </p:cNvSpPr>
            <p:nvPr/>
          </p:nvSpPr>
          <p:spPr bwMode="auto">
            <a:xfrm>
              <a:off x="9841" y="11700"/>
              <a:ext cx="374" cy="724"/>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410545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Group 4"/>
          <p:cNvGrpSpPr>
            <a:grpSpLocks/>
          </p:cNvGrpSpPr>
          <p:nvPr/>
        </p:nvGrpSpPr>
        <p:grpSpPr bwMode="auto">
          <a:xfrm>
            <a:off x="2971800" y="2438400"/>
            <a:ext cx="6248400" cy="3657600"/>
            <a:chOff x="4979" y="6300"/>
            <a:chExt cx="6732" cy="3600"/>
          </a:xfrm>
        </p:grpSpPr>
        <p:sp>
          <p:nvSpPr>
            <p:cNvPr id="8217" name="AutoShape 5"/>
            <p:cNvSpPr>
              <a:spLocks noChangeArrowheads="1"/>
            </p:cNvSpPr>
            <p:nvPr/>
          </p:nvSpPr>
          <p:spPr bwMode="auto">
            <a:xfrm>
              <a:off x="4979" y="72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Before:</a:t>
              </a:r>
            </a:p>
            <a:p>
              <a:pPr algn="ctr"/>
              <a:r>
                <a:rPr lang="en-US"/>
                <a:t>Dude doesn’t get a point.</a:t>
              </a:r>
            </a:p>
            <a:p>
              <a:endParaRPr lang="en-US"/>
            </a:p>
          </p:txBody>
        </p:sp>
        <p:sp>
          <p:nvSpPr>
            <p:cNvPr id="8218" name="AutoShape 6"/>
            <p:cNvSpPr>
              <a:spLocks noChangeArrowheads="1"/>
            </p:cNvSpPr>
            <p:nvPr/>
          </p:nvSpPr>
          <p:spPr bwMode="auto">
            <a:xfrm>
              <a:off x="7223"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Dude makes a lame comment.</a:t>
              </a:r>
            </a:p>
          </p:txBody>
        </p:sp>
        <p:sp>
          <p:nvSpPr>
            <p:cNvPr id="8219" name="AutoShape 7"/>
            <p:cNvSpPr>
              <a:spLocks noChangeArrowheads="1"/>
            </p:cNvSpPr>
            <p:nvPr/>
          </p:nvSpPr>
          <p:spPr bwMode="auto">
            <a:xfrm>
              <a:off x="7223"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Dude makes a cool comment.</a:t>
              </a:r>
            </a:p>
          </p:txBody>
        </p:sp>
        <p:sp>
          <p:nvSpPr>
            <p:cNvPr id="8220" name="AutoShape 8"/>
            <p:cNvSpPr>
              <a:spLocks noChangeArrowheads="1"/>
            </p:cNvSpPr>
            <p:nvPr/>
          </p:nvSpPr>
          <p:spPr bwMode="auto">
            <a:xfrm>
              <a:off x="9654"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Dude gets a point.</a:t>
              </a:r>
            </a:p>
          </p:txBody>
        </p:sp>
        <p:sp>
          <p:nvSpPr>
            <p:cNvPr id="8221" name="AutoShape 9"/>
            <p:cNvSpPr>
              <a:spLocks noChangeArrowheads="1"/>
            </p:cNvSpPr>
            <p:nvPr/>
          </p:nvSpPr>
          <p:spPr bwMode="auto">
            <a:xfrm>
              <a:off x="9654"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Dude doesn’t get a point.</a:t>
              </a:r>
            </a:p>
            <a:p>
              <a:endParaRPr lang="en-US"/>
            </a:p>
          </p:txBody>
        </p:sp>
        <p:sp>
          <p:nvSpPr>
            <p:cNvPr id="8222" name="Line 10"/>
            <p:cNvSpPr>
              <a:spLocks noChangeShapeType="1"/>
            </p:cNvSpPr>
            <p:nvPr/>
          </p:nvSpPr>
          <p:spPr bwMode="auto">
            <a:xfrm flipV="1">
              <a:off x="7036" y="72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23" name="Line 11"/>
            <p:cNvSpPr>
              <a:spLocks noChangeShapeType="1"/>
            </p:cNvSpPr>
            <p:nvPr/>
          </p:nvSpPr>
          <p:spPr bwMode="auto">
            <a:xfrm>
              <a:off x="7036" y="81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24" name="AutoShape 12"/>
            <p:cNvSpPr>
              <a:spLocks noChangeArrowheads="1"/>
            </p:cNvSpPr>
            <p:nvPr/>
          </p:nvSpPr>
          <p:spPr bwMode="auto">
            <a:xfrm>
              <a:off x="9280" y="86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sp>
          <p:nvSpPr>
            <p:cNvPr id="8225" name="AutoShape 13"/>
            <p:cNvSpPr>
              <a:spLocks noChangeArrowheads="1"/>
            </p:cNvSpPr>
            <p:nvPr/>
          </p:nvSpPr>
          <p:spPr bwMode="auto">
            <a:xfrm>
              <a:off x="9280" y="68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grpSp>
      <p:grpSp>
        <p:nvGrpSpPr>
          <p:cNvPr id="8194" name="Group 18"/>
          <p:cNvGrpSpPr>
            <a:grpSpLocks/>
          </p:cNvGrpSpPr>
          <p:nvPr/>
        </p:nvGrpSpPr>
        <p:grpSpPr bwMode="auto">
          <a:xfrm>
            <a:off x="2971800" y="2438400"/>
            <a:ext cx="6248400" cy="3657600"/>
            <a:chOff x="4979" y="6300"/>
            <a:chExt cx="6732" cy="3600"/>
          </a:xfrm>
        </p:grpSpPr>
        <p:sp>
          <p:nvSpPr>
            <p:cNvPr id="8208" name="AutoShape 19"/>
            <p:cNvSpPr>
              <a:spLocks noChangeArrowheads="1"/>
            </p:cNvSpPr>
            <p:nvPr/>
          </p:nvSpPr>
          <p:spPr bwMode="auto">
            <a:xfrm>
              <a:off x="4979" y="72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Before:</a:t>
              </a:r>
            </a:p>
            <a:p>
              <a:pPr algn="ctr"/>
              <a:r>
                <a:rPr lang="en-US"/>
                <a:t>Dude doesn’t get a point.</a:t>
              </a:r>
            </a:p>
            <a:p>
              <a:endParaRPr lang="en-US"/>
            </a:p>
          </p:txBody>
        </p:sp>
        <p:sp>
          <p:nvSpPr>
            <p:cNvPr id="8209" name="AutoShape 20"/>
            <p:cNvSpPr>
              <a:spLocks noChangeArrowheads="1"/>
            </p:cNvSpPr>
            <p:nvPr/>
          </p:nvSpPr>
          <p:spPr bwMode="auto">
            <a:xfrm>
              <a:off x="7223"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Dude makes a lame comment.</a:t>
              </a:r>
            </a:p>
          </p:txBody>
        </p:sp>
        <p:sp>
          <p:nvSpPr>
            <p:cNvPr id="8210" name="AutoShape 21"/>
            <p:cNvSpPr>
              <a:spLocks noChangeArrowheads="1"/>
            </p:cNvSpPr>
            <p:nvPr/>
          </p:nvSpPr>
          <p:spPr bwMode="auto">
            <a:xfrm>
              <a:off x="7223"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Dude makes a cool comment.</a:t>
              </a:r>
            </a:p>
          </p:txBody>
        </p:sp>
        <p:sp>
          <p:nvSpPr>
            <p:cNvPr id="8211" name="AutoShape 22"/>
            <p:cNvSpPr>
              <a:spLocks noChangeArrowheads="1"/>
            </p:cNvSpPr>
            <p:nvPr/>
          </p:nvSpPr>
          <p:spPr bwMode="auto">
            <a:xfrm>
              <a:off x="9654"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Dude gets a point.</a:t>
              </a:r>
            </a:p>
          </p:txBody>
        </p:sp>
        <p:sp>
          <p:nvSpPr>
            <p:cNvPr id="8212" name="AutoShape 23"/>
            <p:cNvSpPr>
              <a:spLocks noChangeArrowheads="1"/>
            </p:cNvSpPr>
            <p:nvPr/>
          </p:nvSpPr>
          <p:spPr bwMode="auto">
            <a:xfrm>
              <a:off x="9654"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Dude doesn’t get a point.</a:t>
              </a:r>
            </a:p>
            <a:p>
              <a:endParaRPr lang="en-US"/>
            </a:p>
          </p:txBody>
        </p:sp>
        <p:sp>
          <p:nvSpPr>
            <p:cNvPr id="8213" name="Line 24"/>
            <p:cNvSpPr>
              <a:spLocks noChangeShapeType="1"/>
            </p:cNvSpPr>
            <p:nvPr/>
          </p:nvSpPr>
          <p:spPr bwMode="auto">
            <a:xfrm flipV="1">
              <a:off x="7036" y="72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14" name="Line 25"/>
            <p:cNvSpPr>
              <a:spLocks noChangeShapeType="1"/>
            </p:cNvSpPr>
            <p:nvPr/>
          </p:nvSpPr>
          <p:spPr bwMode="auto">
            <a:xfrm>
              <a:off x="7036" y="81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15" name="AutoShape 26"/>
            <p:cNvSpPr>
              <a:spLocks noChangeArrowheads="1"/>
            </p:cNvSpPr>
            <p:nvPr/>
          </p:nvSpPr>
          <p:spPr bwMode="auto">
            <a:xfrm>
              <a:off x="9280" y="86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sp>
          <p:nvSpPr>
            <p:cNvPr id="8216" name="AutoShape 27"/>
            <p:cNvSpPr>
              <a:spLocks noChangeArrowheads="1"/>
            </p:cNvSpPr>
            <p:nvPr/>
          </p:nvSpPr>
          <p:spPr bwMode="auto">
            <a:xfrm>
              <a:off x="9280" y="68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grpSp>
      <p:sp>
        <p:nvSpPr>
          <p:cNvPr id="119818" name="Text Box 29"/>
          <p:cNvSpPr txBox="1">
            <a:spLocks noChangeArrowheads="1"/>
          </p:cNvSpPr>
          <p:nvPr/>
        </p:nvSpPr>
        <p:spPr bwMode="auto">
          <a:xfrm>
            <a:off x="4881033" y="6278564"/>
            <a:ext cx="2595940" cy="579437"/>
          </a:xfrm>
          <a:prstGeom prst="rect">
            <a:avLst/>
          </a:prstGeom>
          <a:noFill/>
          <a:ln w="9525">
            <a:noFill/>
            <a:miter lim="800000"/>
            <a:headEnd/>
            <a:tailEnd/>
          </a:ln>
        </p:spPr>
        <p:txBody>
          <a:bodyPr wrap="square">
            <a:spAutoFit/>
          </a:bodyPr>
          <a:lstStyle/>
          <a:p>
            <a:pPr algn="ctr">
              <a:spcBef>
                <a:spcPct val="50000"/>
              </a:spcBef>
              <a:defRPr/>
            </a:pPr>
            <a:r>
              <a:rPr lang="en-US" sz="3200" dirty="0">
                <a:solidFill>
                  <a:srgbClr val="2C7C9F"/>
                </a:solidFill>
              </a:rPr>
              <a:t>Extinction</a:t>
            </a:r>
          </a:p>
        </p:txBody>
      </p:sp>
      <p:grpSp>
        <p:nvGrpSpPr>
          <p:cNvPr id="8196" name="Group 30"/>
          <p:cNvGrpSpPr>
            <a:grpSpLocks/>
          </p:cNvGrpSpPr>
          <p:nvPr/>
        </p:nvGrpSpPr>
        <p:grpSpPr bwMode="auto">
          <a:xfrm>
            <a:off x="2971800" y="2438400"/>
            <a:ext cx="6248400" cy="3657600"/>
            <a:chOff x="4979" y="6300"/>
            <a:chExt cx="6732" cy="3600"/>
          </a:xfrm>
        </p:grpSpPr>
        <p:sp>
          <p:nvSpPr>
            <p:cNvPr id="8199" name="AutoShape 31"/>
            <p:cNvSpPr>
              <a:spLocks noChangeArrowheads="1"/>
            </p:cNvSpPr>
            <p:nvPr/>
          </p:nvSpPr>
          <p:spPr bwMode="auto">
            <a:xfrm>
              <a:off x="4979" y="72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000000"/>
                  </a:solidFill>
                  <a:latin typeface="Times New Roman" charset="0"/>
                </a:rPr>
                <a:t>Before:</a:t>
              </a:r>
            </a:p>
            <a:p>
              <a:pPr algn="ctr"/>
              <a:r>
                <a:rPr lang="en-US">
                  <a:solidFill>
                    <a:srgbClr val="000000"/>
                  </a:solidFill>
                </a:rPr>
                <a:t>Dude doesn’t get a point.</a:t>
              </a:r>
            </a:p>
            <a:p>
              <a:endParaRPr lang="en-US">
                <a:solidFill>
                  <a:srgbClr val="000000"/>
                </a:solidFill>
              </a:endParaRPr>
            </a:p>
          </p:txBody>
        </p:sp>
        <p:sp>
          <p:nvSpPr>
            <p:cNvPr id="8200" name="AutoShape 32"/>
            <p:cNvSpPr>
              <a:spLocks noChangeArrowheads="1"/>
            </p:cNvSpPr>
            <p:nvPr/>
          </p:nvSpPr>
          <p:spPr bwMode="auto">
            <a:xfrm>
              <a:off x="7223"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000000"/>
                  </a:solidFill>
                  <a:latin typeface="Times New Roman" charset="0"/>
                </a:rPr>
                <a:t>Behavior:</a:t>
              </a:r>
            </a:p>
            <a:p>
              <a:pPr algn="ctr"/>
              <a:r>
                <a:rPr lang="en-US">
                  <a:solidFill>
                    <a:srgbClr val="000000"/>
                  </a:solidFill>
                </a:rPr>
                <a:t>Dude makes a lame comment.</a:t>
              </a:r>
            </a:p>
          </p:txBody>
        </p:sp>
        <p:sp>
          <p:nvSpPr>
            <p:cNvPr id="8201" name="AutoShape 33"/>
            <p:cNvSpPr>
              <a:spLocks noChangeArrowheads="1"/>
            </p:cNvSpPr>
            <p:nvPr/>
          </p:nvSpPr>
          <p:spPr bwMode="auto">
            <a:xfrm>
              <a:off x="7223"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000000"/>
                  </a:solidFill>
                  <a:latin typeface="Times New Roman" charset="0"/>
                </a:rPr>
                <a:t>Behavior:</a:t>
              </a:r>
            </a:p>
            <a:p>
              <a:pPr algn="ctr"/>
              <a:r>
                <a:rPr lang="en-US">
                  <a:solidFill>
                    <a:srgbClr val="000000"/>
                  </a:solidFill>
                </a:rPr>
                <a:t>Dude makes a cool comment.</a:t>
              </a:r>
            </a:p>
          </p:txBody>
        </p:sp>
        <p:sp>
          <p:nvSpPr>
            <p:cNvPr id="8202" name="AutoShape 34"/>
            <p:cNvSpPr>
              <a:spLocks noChangeArrowheads="1"/>
            </p:cNvSpPr>
            <p:nvPr/>
          </p:nvSpPr>
          <p:spPr bwMode="auto">
            <a:xfrm>
              <a:off x="9654"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000000"/>
                  </a:solidFill>
                  <a:latin typeface="Times New Roman" charset="0"/>
                </a:rPr>
                <a:t>After:</a:t>
              </a:r>
            </a:p>
            <a:p>
              <a:pPr algn="ctr"/>
              <a:r>
                <a:rPr lang="en-US">
                  <a:solidFill>
                    <a:srgbClr val="000000"/>
                  </a:solidFill>
                </a:rPr>
                <a:t>Dude gets a point.</a:t>
              </a:r>
            </a:p>
          </p:txBody>
        </p:sp>
        <p:sp>
          <p:nvSpPr>
            <p:cNvPr id="8203" name="AutoShape 35"/>
            <p:cNvSpPr>
              <a:spLocks noChangeArrowheads="1"/>
            </p:cNvSpPr>
            <p:nvPr/>
          </p:nvSpPr>
          <p:spPr bwMode="auto">
            <a:xfrm>
              <a:off x="9654"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000000"/>
                  </a:solidFill>
                  <a:latin typeface="Times New Roman" charset="0"/>
                </a:rPr>
                <a:t>After:</a:t>
              </a:r>
            </a:p>
            <a:p>
              <a:pPr algn="ctr"/>
              <a:r>
                <a:rPr lang="en-US">
                  <a:solidFill>
                    <a:srgbClr val="000000"/>
                  </a:solidFill>
                </a:rPr>
                <a:t>Dude doesn’t get a point.</a:t>
              </a:r>
            </a:p>
            <a:p>
              <a:endParaRPr lang="en-US">
                <a:solidFill>
                  <a:srgbClr val="000000"/>
                </a:solidFill>
              </a:endParaRPr>
            </a:p>
          </p:txBody>
        </p:sp>
        <p:sp>
          <p:nvSpPr>
            <p:cNvPr id="8204" name="Line 36"/>
            <p:cNvSpPr>
              <a:spLocks noChangeShapeType="1"/>
            </p:cNvSpPr>
            <p:nvPr/>
          </p:nvSpPr>
          <p:spPr bwMode="auto">
            <a:xfrm flipV="1">
              <a:off x="7036" y="72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05" name="Line 37"/>
            <p:cNvSpPr>
              <a:spLocks noChangeShapeType="1"/>
            </p:cNvSpPr>
            <p:nvPr/>
          </p:nvSpPr>
          <p:spPr bwMode="auto">
            <a:xfrm>
              <a:off x="7036" y="81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06" name="AutoShape 38"/>
            <p:cNvSpPr>
              <a:spLocks noChangeArrowheads="1"/>
            </p:cNvSpPr>
            <p:nvPr/>
          </p:nvSpPr>
          <p:spPr bwMode="auto">
            <a:xfrm>
              <a:off x="9280" y="86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sp>
          <p:nvSpPr>
            <p:cNvPr id="8207" name="AutoShape 39"/>
            <p:cNvSpPr>
              <a:spLocks noChangeArrowheads="1"/>
            </p:cNvSpPr>
            <p:nvPr/>
          </p:nvSpPr>
          <p:spPr bwMode="auto">
            <a:xfrm>
              <a:off x="9280" y="68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grpSp>
      <p:sp>
        <p:nvSpPr>
          <p:cNvPr id="119820" name="Text Box 40"/>
          <p:cNvSpPr txBox="1">
            <a:spLocks noChangeArrowheads="1"/>
          </p:cNvSpPr>
          <p:nvPr/>
        </p:nvSpPr>
        <p:spPr bwMode="auto">
          <a:xfrm>
            <a:off x="4572000" y="1752600"/>
            <a:ext cx="3657600" cy="584200"/>
          </a:xfrm>
          <a:prstGeom prst="rect">
            <a:avLst/>
          </a:prstGeom>
          <a:noFill/>
          <a:ln w="9525">
            <a:noFill/>
            <a:miter lim="800000"/>
            <a:headEnd/>
            <a:tailEnd/>
          </a:ln>
        </p:spPr>
        <p:txBody>
          <a:bodyPr>
            <a:spAutoFit/>
          </a:bodyPr>
          <a:lstStyle/>
          <a:p>
            <a:pPr algn="ctr">
              <a:spcBef>
                <a:spcPct val="50000"/>
              </a:spcBef>
              <a:defRPr/>
            </a:pPr>
            <a:r>
              <a:rPr lang="en-US" sz="3200" dirty="0">
                <a:solidFill>
                  <a:srgbClr val="2C7C9F"/>
                </a:solidFill>
              </a:rPr>
              <a:t>Reinforcement</a:t>
            </a:r>
          </a:p>
        </p:txBody>
      </p:sp>
      <p:sp>
        <p:nvSpPr>
          <p:cNvPr id="23558" name="Title 2"/>
          <p:cNvSpPr>
            <a:spLocks noGrp="1"/>
          </p:cNvSpPr>
          <p:nvPr>
            <p:ph type="title"/>
          </p:nvPr>
        </p:nvSpPr>
        <p:spPr/>
        <p:txBody>
          <a:bodyPr/>
          <a:lstStyle/>
          <a:p>
            <a:pPr>
              <a:defRPr/>
            </a:pPr>
            <a:r>
              <a:rPr lang="en-US" sz="3600" dirty="0"/>
              <a:t>Differential Reinforcement vs. Reinforcement</a:t>
            </a:r>
          </a:p>
        </p:txBody>
      </p:sp>
    </p:spTree>
    <p:extLst>
      <p:ext uri="{BB962C8B-B14F-4D97-AF65-F5344CB8AC3E}">
        <p14:creationId xmlns:p14="http://schemas.microsoft.com/office/powerpoint/2010/main" val="314320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lstStyle/>
          <a:p>
            <a:pPr>
              <a:defRPr/>
            </a:pPr>
            <a:r>
              <a:rPr lang="en-US" sz="3600" dirty="0"/>
              <a:t>Differential Reinforcement: aka. messing with your professors</a:t>
            </a:r>
          </a:p>
        </p:txBody>
      </p:sp>
      <p:sp>
        <p:nvSpPr>
          <p:cNvPr id="62467" name="Rectangle 3"/>
          <p:cNvSpPr>
            <a:spLocks noGrp="1" noChangeArrowheads="1"/>
          </p:cNvSpPr>
          <p:nvPr>
            <p:ph type="body" sz="half" idx="1"/>
          </p:nvPr>
        </p:nvSpPr>
        <p:spPr>
          <a:xfrm>
            <a:off x="1981200" y="1600201"/>
            <a:ext cx="8382000" cy="4525963"/>
          </a:xfrm>
        </p:spPr>
        <p:txBody>
          <a:bodyPr/>
          <a:lstStyle/>
          <a:p>
            <a:pPr marL="0" indent="0"/>
            <a:endParaRPr lang="en-US">
              <a:latin typeface="Gill Sans Light" charset="0"/>
            </a:endParaRPr>
          </a:p>
        </p:txBody>
      </p:sp>
      <p:pic>
        <p:nvPicPr>
          <p:cNvPr id="10243" name="Picture 11" descr="classroom_01.siz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981200"/>
            <a:ext cx="5851525" cy="392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88229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Group 4"/>
          <p:cNvGrpSpPr>
            <a:grpSpLocks/>
          </p:cNvGrpSpPr>
          <p:nvPr/>
        </p:nvGrpSpPr>
        <p:grpSpPr bwMode="auto">
          <a:xfrm>
            <a:off x="2819400" y="1981200"/>
            <a:ext cx="6248400" cy="3657600"/>
            <a:chOff x="4979" y="6300"/>
            <a:chExt cx="6732" cy="3600"/>
          </a:xfrm>
        </p:grpSpPr>
        <p:sp>
          <p:nvSpPr>
            <p:cNvPr id="12311" name="AutoShape 5"/>
            <p:cNvSpPr>
              <a:spLocks noChangeArrowheads="1"/>
            </p:cNvSpPr>
            <p:nvPr/>
          </p:nvSpPr>
          <p:spPr bwMode="auto">
            <a:xfrm>
              <a:off x="4979" y="72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Before:</a:t>
              </a:r>
            </a:p>
            <a:p>
              <a:pPr algn="ctr"/>
              <a:r>
                <a:rPr lang="en-US"/>
                <a:t>The prof gets smiles</a:t>
              </a:r>
            </a:p>
            <a:p>
              <a:endParaRPr lang="en-US"/>
            </a:p>
          </p:txBody>
        </p:sp>
        <p:sp>
          <p:nvSpPr>
            <p:cNvPr id="12312" name="AutoShape 6"/>
            <p:cNvSpPr>
              <a:spLocks noChangeArrowheads="1"/>
            </p:cNvSpPr>
            <p:nvPr/>
          </p:nvSpPr>
          <p:spPr bwMode="auto">
            <a:xfrm>
              <a:off x="7223"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The prof lectures from the right</a:t>
              </a:r>
            </a:p>
          </p:txBody>
        </p:sp>
        <p:sp>
          <p:nvSpPr>
            <p:cNvPr id="12313" name="AutoShape 7"/>
            <p:cNvSpPr>
              <a:spLocks noChangeArrowheads="1"/>
            </p:cNvSpPr>
            <p:nvPr/>
          </p:nvSpPr>
          <p:spPr bwMode="auto">
            <a:xfrm>
              <a:off x="7223"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The prof lectures from the left</a:t>
              </a:r>
            </a:p>
          </p:txBody>
        </p:sp>
        <p:sp>
          <p:nvSpPr>
            <p:cNvPr id="12314" name="AutoShape 8"/>
            <p:cNvSpPr>
              <a:spLocks noChangeArrowheads="1"/>
            </p:cNvSpPr>
            <p:nvPr/>
          </p:nvSpPr>
          <p:spPr bwMode="auto">
            <a:xfrm>
              <a:off x="9654"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The prof gets smiles</a:t>
              </a:r>
            </a:p>
            <a:p>
              <a:endParaRPr lang="en-US"/>
            </a:p>
          </p:txBody>
        </p:sp>
        <p:sp>
          <p:nvSpPr>
            <p:cNvPr id="12315" name="AutoShape 9"/>
            <p:cNvSpPr>
              <a:spLocks noChangeArrowheads="1"/>
            </p:cNvSpPr>
            <p:nvPr/>
          </p:nvSpPr>
          <p:spPr bwMode="auto">
            <a:xfrm>
              <a:off x="9654"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The prof gets NO smiles</a:t>
              </a:r>
            </a:p>
            <a:p>
              <a:endParaRPr lang="en-US"/>
            </a:p>
          </p:txBody>
        </p:sp>
        <p:sp>
          <p:nvSpPr>
            <p:cNvPr id="12316" name="Line 10"/>
            <p:cNvSpPr>
              <a:spLocks noChangeShapeType="1"/>
            </p:cNvSpPr>
            <p:nvPr/>
          </p:nvSpPr>
          <p:spPr bwMode="auto">
            <a:xfrm flipV="1">
              <a:off x="7036" y="72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17" name="Line 11"/>
            <p:cNvSpPr>
              <a:spLocks noChangeShapeType="1"/>
            </p:cNvSpPr>
            <p:nvPr/>
          </p:nvSpPr>
          <p:spPr bwMode="auto">
            <a:xfrm>
              <a:off x="7036" y="81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18" name="AutoShape 12"/>
            <p:cNvSpPr>
              <a:spLocks noChangeArrowheads="1"/>
            </p:cNvSpPr>
            <p:nvPr/>
          </p:nvSpPr>
          <p:spPr bwMode="auto">
            <a:xfrm>
              <a:off x="9280" y="86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sp>
          <p:nvSpPr>
            <p:cNvPr id="12319" name="AutoShape 13"/>
            <p:cNvSpPr>
              <a:spLocks noChangeArrowheads="1"/>
            </p:cNvSpPr>
            <p:nvPr/>
          </p:nvSpPr>
          <p:spPr bwMode="auto">
            <a:xfrm>
              <a:off x="9280" y="68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grpSp>
      <p:grpSp>
        <p:nvGrpSpPr>
          <p:cNvPr id="12290" name="Group 16"/>
          <p:cNvGrpSpPr>
            <a:grpSpLocks/>
          </p:cNvGrpSpPr>
          <p:nvPr/>
        </p:nvGrpSpPr>
        <p:grpSpPr bwMode="auto">
          <a:xfrm>
            <a:off x="2819400" y="1981200"/>
            <a:ext cx="6248400" cy="3657600"/>
            <a:chOff x="4979" y="6300"/>
            <a:chExt cx="6732" cy="3600"/>
          </a:xfrm>
        </p:grpSpPr>
        <p:sp>
          <p:nvSpPr>
            <p:cNvPr id="12302" name="AutoShape 17"/>
            <p:cNvSpPr>
              <a:spLocks noChangeArrowheads="1"/>
            </p:cNvSpPr>
            <p:nvPr/>
          </p:nvSpPr>
          <p:spPr bwMode="auto">
            <a:xfrm>
              <a:off x="4979" y="72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Before:</a:t>
              </a:r>
            </a:p>
            <a:p>
              <a:pPr algn="ctr"/>
              <a:r>
                <a:rPr lang="en-US"/>
                <a:t>The prof gets smiles</a:t>
              </a:r>
            </a:p>
            <a:p>
              <a:endParaRPr lang="en-US"/>
            </a:p>
          </p:txBody>
        </p:sp>
        <p:sp>
          <p:nvSpPr>
            <p:cNvPr id="12303" name="AutoShape 18"/>
            <p:cNvSpPr>
              <a:spLocks noChangeArrowheads="1"/>
            </p:cNvSpPr>
            <p:nvPr/>
          </p:nvSpPr>
          <p:spPr bwMode="auto">
            <a:xfrm>
              <a:off x="7223"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The prof lectures from the right</a:t>
              </a:r>
            </a:p>
          </p:txBody>
        </p:sp>
        <p:sp>
          <p:nvSpPr>
            <p:cNvPr id="12304" name="AutoShape 19"/>
            <p:cNvSpPr>
              <a:spLocks noChangeArrowheads="1"/>
            </p:cNvSpPr>
            <p:nvPr/>
          </p:nvSpPr>
          <p:spPr bwMode="auto">
            <a:xfrm>
              <a:off x="7223"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Behavior:</a:t>
              </a:r>
            </a:p>
            <a:p>
              <a:pPr algn="ctr"/>
              <a:r>
                <a:rPr lang="en-US"/>
                <a:t>The prof lectures from the left</a:t>
              </a:r>
            </a:p>
          </p:txBody>
        </p:sp>
        <p:sp>
          <p:nvSpPr>
            <p:cNvPr id="12305" name="AutoShape 20"/>
            <p:cNvSpPr>
              <a:spLocks noChangeArrowheads="1"/>
            </p:cNvSpPr>
            <p:nvPr/>
          </p:nvSpPr>
          <p:spPr bwMode="auto">
            <a:xfrm>
              <a:off x="9654"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The prof gets smiles</a:t>
              </a:r>
            </a:p>
            <a:p>
              <a:endParaRPr lang="en-US"/>
            </a:p>
          </p:txBody>
        </p:sp>
        <p:sp>
          <p:nvSpPr>
            <p:cNvPr id="12306" name="AutoShape 21"/>
            <p:cNvSpPr>
              <a:spLocks noChangeArrowheads="1"/>
            </p:cNvSpPr>
            <p:nvPr/>
          </p:nvSpPr>
          <p:spPr bwMode="auto">
            <a:xfrm>
              <a:off x="9654"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latin typeface="Times New Roman" charset="0"/>
                </a:rPr>
                <a:t>After:</a:t>
              </a:r>
            </a:p>
            <a:p>
              <a:pPr algn="ctr"/>
              <a:r>
                <a:rPr lang="en-US"/>
                <a:t>The prof gets NO smiles</a:t>
              </a:r>
            </a:p>
            <a:p>
              <a:endParaRPr lang="en-US"/>
            </a:p>
          </p:txBody>
        </p:sp>
        <p:sp>
          <p:nvSpPr>
            <p:cNvPr id="12307" name="Line 22"/>
            <p:cNvSpPr>
              <a:spLocks noChangeShapeType="1"/>
            </p:cNvSpPr>
            <p:nvPr/>
          </p:nvSpPr>
          <p:spPr bwMode="auto">
            <a:xfrm flipV="1">
              <a:off x="7036" y="72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08" name="Line 23"/>
            <p:cNvSpPr>
              <a:spLocks noChangeShapeType="1"/>
            </p:cNvSpPr>
            <p:nvPr/>
          </p:nvSpPr>
          <p:spPr bwMode="auto">
            <a:xfrm>
              <a:off x="7036" y="81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09" name="AutoShape 24"/>
            <p:cNvSpPr>
              <a:spLocks noChangeArrowheads="1"/>
            </p:cNvSpPr>
            <p:nvPr/>
          </p:nvSpPr>
          <p:spPr bwMode="auto">
            <a:xfrm>
              <a:off x="9280" y="86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sp>
          <p:nvSpPr>
            <p:cNvPr id="12310" name="AutoShape 25"/>
            <p:cNvSpPr>
              <a:spLocks noChangeArrowheads="1"/>
            </p:cNvSpPr>
            <p:nvPr/>
          </p:nvSpPr>
          <p:spPr bwMode="auto">
            <a:xfrm>
              <a:off x="9280" y="68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grpSp>
      <p:grpSp>
        <p:nvGrpSpPr>
          <p:cNvPr id="12291" name="Group 28"/>
          <p:cNvGrpSpPr>
            <a:grpSpLocks/>
          </p:cNvGrpSpPr>
          <p:nvPr/>
        </p:nvGrpSpPr>
        <p:grpSpPr bwMode="auto">
          <a:xfrm>
            <a:off x="2819400" y="1981200"/>
            <a:ext cx="6248400" cy="3657600"/>
            <a:chOff x="4979" y="6300"/>
            <a:chExt cx="6732" cy="3600"/>
          </a:xfrm>
        </p:grpSpPr>
        <p:sp>
          <p:nvSpPr>
            <p:cNvPr id="12293" name="AutoShape 29"/>
            <p:cNvSpPr>
              <a:spLocks noChangeArrowheads="1"/>
            </p:cNvSpPr>
            <p:nvPr/>
          </p:nvSpPr>
          <p:spPr bwMode="auto">
            <a:xfrm>
              <a:off x="4979" y="7200"/>
              <a:ext cx="2058"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161616"/>
                  </a:solidFill>
                  <a:latin typeface="Times New Roman" charset="0"/>
                </a:rPr>
                <a:t>Before:</a:t>
              </a:r>
            </a:p>
            <a:p>
              <a:pPr algn="ctr"/>
              <a:r>
                <a:rPr lang="en-US">
                  <a:solidFill>
                    <a:srgbClr val="161616"/>
                  </a:solidFill>
                </a:rPr>
                <a:t>The prof gets NO smiles.</a:t>
              </a:r>
            </a:p>
            <a:p>
              <a:endParaRPr lang="en-US">
                <a:solidFill>
                  <a:srgbClr val="161616"/>
                </a:solidFill>
              </a:endParaRPr>
            </a:p>
          </p:txBody>
        </p:sp>
        <p:sp>
          <p:nvSpPr>
            <p:cNvPr id="12294" name="AutoShape 30"/>
            <p:cNvSpPr>
              <a:spLocks noChangeArrowheads="1"/>
            </p:cNvSpPr>
            <p:nvPr/>
          </p:nvSpPr>
          <p:spPr bwMode="auto">
            <a:xfrm>
              <a:off x="7223"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161616"/>
                  </a:solidFill>
                  <a:latin typeface="Times New Roman" charset="0"/>
                </a:rPr>
                <a:t>Behavior:</a:t>
              </a:r>
            </a:p>
            <a:p>
              <a:pPr algn="ctr"/>
              <a:r>
                <a:rPr lang="en-US">
                  <a:solidFill>
                    <a:srgbClr val="161616"/>
                  </a:solidFill>
                </a:rPr>
                <a:t>The prof lectures from the right.</a:t>
              </a:r>
            </a:p>
          </p:txBody>
        </p:sp>
        <p:sp>
          <p:nvSpPr>
            <p:cNvPr id="12295" name="AutoShape 31"/>
            <p:cNvSpPr>
              <a:spLocks noChangeArrowheads="1"/>
            </p:cNvSpPr>
            <p:nvPr/>
          </p:nvSpPr>
          <p:spPr bwMode="auto">
            <a:xfrm>
              <a:off x="7223"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dirty="0">
                  <a:solidFill>
                    <a:srgbClr val="161616"/>
                  </a:solidFill>
                  <a:latin typeface="Times New Roman" charset="0"/>
                </a:rPr>
                <a:t>Behavior:</a:t>
              </a:r>
            </a:p>
            <a:p>
              <a:pPr algn="ctr"/>
              <a:r>
                <a:rPr lang="en-US" dirty="0">
                  <a:solidFill>
                    <a:srgbClr val="161616"/>
                  </a:solidFill>
                </a:rPr>
                <a:t>The prof lectures from the left.</a:t>
              </a:r>
            </a:p>
          </p:txBody>
        </p:sp>
        <p:sp>
          <p:nvSpPr>
            <p:cNvPr id="12296" name="AutoShape 32"/>
            <p:cNvSpPr>
              <a:spLocks noChangeArrowheads="1"/>
            </p:cNvSpPr>
            <p:nvPr/>
          </p:nvSpPr>
          <p:spPr bwMode="auto">
            <a:xfrm>
              <a:off x="9654" y="630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161616"/>
                  </a:solidFill>
                  <a:latin typeface="Times New Roman" charset="0"/>
                </a:rPr>
                <a:t>After:</a:t>
              </a:r>
            </a:p>
            <a:p>
              <a:pPr algn="ctr"/>
              <a:r>
                <a:rPr lang="en-US">
                  <a:solidFill>
                    <a:srgbClr val="161616"/>
                  </a:solidFill>
                </a:rPr>
                <a:t>The prof gets smiles.</a:t>
              </a:r>
            </a:p>
            <a:p>
              <a:endParaRPr lang="en-US">
                <a:solidFill>
                  <a:srgbClr val="161616"/>
                </a:solidFill>
              </a:endParaRPr>
            </a:p>
          </p:txBody>
        </p:sp>
        <p:sp>
          <p:nvSpPr>
            <p:cNvPr id="12297" name="AutoShape 33"/>
            <p:cNvSpPr>
              <a:spLocks noChangeArrowheads="1"/>
            </p:cNvSpPr>
            <p:nvPr/>
          </p:nvSpPr>
          <p:spPr bwMode="auto">
            <a:xfrm>
              <a:off x="9654" y="8280"/>
              <a:ext cx="2057" cy="1620"/>
            </a:xfrm>
            <a:prstGeom prst="roundRect">
              <a:avLst>
                <a:gd name="adj" fmla="val 16667"/>
              </a:avLst>
            </a:prstGeom>
            <a:solidFill>
              <a:srgbClr val="FFFFFF"/>
            </a:solidFill>
            <a:ln w="9525">
              <a:solidFill>
                <a:srgbClr val="000000"/>
              </a:solidFill>
              <a:round/>
              <a:headEnd/>
              <a:tailEnd/>
            </a:ln>
          </p:spPr>
          <p:txBody>
            <a:bodyPr/>
            <a:lstStyle/>
            <a:p>
              <a:pPr algn="ctr"/>
              <a:r>
                <a:rPr lang="en-US" b="1">
                  <a:solidFill>
                    <a:srgbClr val="161616"/>
                  </a:solidFill>
                  <a:latin typeface="Times New Roman" charset="0"/>
                </a:rPr>
                <a:t>After:</a:t>
              </a:r>
            </a:p>
            <a:p>
              <a:pPr algn="ctr"/>
              <a:r>
                <a:rPr lang="en-US">
                  <a:solidFill>
                    <a:srgbClr val="161616"/>
                  </a:solidFill>
                </a:rPr>
                <a:t>The prof gets NO smiles.</a:t>
              </a:r>
            </a:p>
            <a:p>
              <a:endParaRPr lang="en-US">
                <a:solidFill>
                  <a:srgbClr val="161616"/>
                </a:solidFill>
              </a:endParaRPr>
            </a:p>
          </p:txBody>
        </p:sp>
        <p:sp>
          <p:nvSpPr>
            <p:cNvPr id="12298" name="Line 34"/>
            <p:cNvSpPr>
              <a:spLocks noChangeShapeType="1"/>
            </p:cNvSpPr>
            <p:nvPr/>
          </p:nvSpPr>
          <p:spPr bwMode="auto">
            <a:xfrm flipV="1">
              <a:off x="7036" y="72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299" name="Line 35"/>
            <p:cNvSpPr>
              <a:spLocks noChangeShapeType="1"/>
            </p:cNvSpPr>
            <p:nvPr/>
          </p:nvSpPr>
          <p:spPr bwMode="auto">
            <a:xfrm>
              <a:off x="7036" y="8100"/>
              <a:ext cx="173" cy="900"/>
            </a:xfrm>
            <a:prstGeom prst="line">
              <a:avLst/>
            </a:prstGeom>
            <a:noFill/>
            <a:ln w="9525">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00" name="AutoShape 36"/>
            <p:cNvSpPr>
              <a:spLocks noChangeArrowheads="1"/>
            </p:cNvSpPr>
            <p:nvPr/>
          </p:nvSpPr>
          <p:spPr bwMode="auto">
            <a:xfrm>
              <a:off x="9280" y="86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sp>
          <p:nvSpPr>
            <p:cNvPr id="12301" name="AutoShape 37"/>
            <p:cNvSpPr>
              <a:spLocks noChangeArrowheads="1"/>
            </p:cNvSpPr>
            <p:nvPr/>
          </p:nvSpPr>
          <p:spPr bwMode="auto">
            <a:xfrm>
              <a:off x="9280" y="6840"/>
              <a:ext cx="374" cy="72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p>
          </p:txBody>
        </p:sp>
      </p:grpSp>
      <p:sp>
        <p:nvSpPr>
          <p:cNvPr id="27652" name="Title 4"/>
          <p:cNvSpPr>
            <a:spLocks noGrp="1"/>
          </p:cNvSpPr>
          <p:nvPr>
            <p:ph type="title"/>
          </p:nvPr>
        </p:nvSpPr>
        <p:spPr>
          <a:xfrm>
            <a:off x="2073275" y="-111413"/>
            <a:ext cx="8042276" cy="1336956"/>
          </a:xfrm>
        </p:spPr>
        <p:txBody>
          <a:bodyPr/>
          <a:lstStyle/>
          <a:p>
            <a:pPr>
              <a:defRPr/>
            </a:pPr>
            <a:r>
              <a:rPr lang="en-US" dirty="0">
                <a:ea typeface="+mj-ea"/>
                <a:cs typeface="+mj-cs"/>
              </a:rPr>
              <a:t>Differential Reinforcement</a:t>
            </a:r>
          </a:p>
        </p:txBody>
      </p:sp>
      <p:sp>
        <p:nvSpPr>
          <p:cNvPr id="33" name="Text Box 40"/>
          <p:cNvSpPr txBox="1">
            <a:spLocks noChangeArrowheads="1"/>
          </p:cNvSpPr>
          <p:nvPr/>
        </p:nvSpPr>
        <p:spPr bwMode="auto">
          <a:xfrm>
            <a:off x="4411419" y="1353892"/>
            <a:ext cx="3657600" cy="584200"/>
          </a:xfrm>
          <a:prstGeom prst="rect">
            <a:avLst/>
          </a:prstGeom>
          <a:noFill/>
          <a:ln w="9525">
            <a:noFill/>
            <a:miter lim="800000"/>
            <a:headEnd/>
            <a:tailEnd/>
          </a:ln>
        </p:spPr>
        <p:txBody>
          <a:bodyPr>
            <a:spAutoFit/>
          </a:bodyPr>
          <a:lstStyle/>
          <a:p>
            <a:pPr algn="ctr">
              <a:spcBef>
                <a:spcPct val="50000"/>
              </a:spcBef>
              <a:defRPr/>
            </a:pPr>
            <a:r>
              <a:rPr lang="en-US" sz="3200" dirty="0">
                <a:solidFill>
                  <a:srgbClr val="2C7C9F"/>
                </a:solidFill>
              </a:rPr>
              <a:t>Reinforcement</a:t>
            </a:r>
          </a:p>
        </p:txBody>
      </p:sp>
      <p:sp>
        <p:nvSpPr>
          <p:cNvPr id="34" name="Text Box 29"/>
          <p:cNvSpPr txBox="1">
            <a:spLocks noChangeArrowheads="1"/>
          </p:cNvSpPr>
          <p:nvPr/>
        </p:nvSpPr>
        <p:spPr bwMode="auto">
          <a:xfrm>
            <a:off x="4881033" y="5988845"/>
            <a:ext cx="2595940" cy="579437"/>
          </a:xfrm>
          <a:prstGeom prst="rect">
            <a:avLst/>
          </a:prstGeom>
          <a:noFill/>
          <a:ln w="9525">
            <a:noFill/>
            <a:miter lim="800000"/>
            <a:headEnd/>
            <a:tailEnd/>
          </a:ln>
        </p:spPr>
        <p:txBody>
          <a:bodyPr wrap="square">
            <a:spAutoFit/>
          </a:bodyPr>
          <a:lstStyle/>
          <a:p>
            <a:pPr algn="ctr">
              <a:spcBef>
                <a:spcPct val="50000"/>
              </a:spcBef>
              <a:defRPr/>
            </a:pPr>
            <a:r>
              <a:rPr lang="en-US" sz="3200" dirty="0">
                <a:solidFill>
                  <a:srgbClr val="2C7C9F"/>
                </a:solidFill>
              </a:rPr>
              <a:t>Extinction</a:t>
            </a:r>
          </a:p>
        </p:txBody>
      </p:sp>
    </p:spTree>
    <p:extLst>
      <p:ext uri="{BB962C8B-B14F-4D97-AF65-F5344CB8AC3E}">
        <p14:creationId xmlns:p14="http://schemas.microsoft.com/office/powerpoint/2010/main" val="371011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Variations of DR </a:t>
            </a:r>
          </a:p>
        </p:txBody>
      </p:sp>
      <p:sp>
        <p:nvSpPr>
          <p:cNvPr id="3" name="Content Placeholder 2"/>
          <p:cNvSpPr>
            <a:spLocks noGrp="1"/>
          </p:cNvSpPr>
          <p:nvPr>
            <p:ph idx="1"/>
          </p:nvPr>
        </p:nvSpPr>
        <p:spPr/>
        <p:txBody>
          <a:bodyPr>
            <a:normAutofit/>
          </a:bodyPr>
          <a:lstStyle/>
          <a:p>
            <a:r>
              <a:rPr lang="en-US" sz="2600" dirty="0"/>
              <a:t>Differential Reinforcement of Alternative Behavior</a:t>
            </a:r>
          </a:p>
          <a:p>
            <a:pPr lvl="1"/>
            <a:r>
              <a:rPr lang="en-US" sz="2600" dirty="0"/>
              <a:t>DRA</a:t>
            </a:r>
          </a:p>
          <a:p>
            <a:r>
              <a:rPr lang="en-US" sz="2600" dirty="0"/>
              <a:t>Differential Reinforcement of Incompatible Behavior </a:t>
            </a:r>
          </a:p>
          <a:p>
            <a:pPr lvl="1"/>
            <a:r>
              <a:rPr lang="en-US" sz="2600" dirty="0"/>
              <a:t>DRI</a:t>
            </a:r>
          </a:p>
        </p:txBody>
      </p:sp>
    </p:spTree>
    <p:extLst>
      <p:ext uri="{BB962C8B-B14F-4D97-AF65-F5344CB8AC3E}">
        <p14:creationId xmlns:p14="http://schemas.microsoft.com/office/powerpoint/2010/main" val="307772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Variations of DR </a:t>
            </a:r>
          </a:p>
        </p:txBody>
      </p:sp>
      <p:sp>
        <p:nvSpPr>
          <p:cNvPr id="3" name="Content Placeholder 2"/>
          <p:cNvSpPr>
            <a:spLocks noGrp="1"/>
          </p:cNvSpPr>
          <p:nvPr>
            <p:ph idx="1"/>
          </p:nvPr>
        </p:nvSpPr>
        <p:spPr/>
        <p:txBody>
          <a:bodyPr>
            <a:normAutofit/>
          </a:bodyPr>
          <a:lstStyle/>
          <a:p>
            <a:r>
              <a:rPr lang="en-US" sz="2600" dirty="0"/>
              <a:t>Differential Reinforcement of Other Behavior </a:t>
            </a:r>
          </a:p>
          <a:p>
            <a:pPr lvl="1"/>
            <a:r>
              <a:rPr lang="en-US" sz="2600" dirty="0"/>
              <a:t>AKA zero rates of responding</a:t>
            </a:r>
          </a:p>
          <a:p>
            <a:pPr lvl="1"/>
            <a:r>
              <a:rPr lang="en-US" sz="2600" dirty="0"/>
              <a:t>DRO</a:t>
            </a:r>
          </a:p>
          <a:p>
            <a:r>
              <a:rPr lang="en-US" sz="2600" dirty="0"/>
              <a:t>Differential Reinforcement of Low Rates of Behavior </a:t>
            </a:r>
          </a:p>
          <a:p>
            <a:pPr lvl="1"/>
            <a:r>
              <a:rPr lang="en-US" sz="2600" dirty="0"/>
              <a:t>DRL</a:t>
            </a:r>
          </a:p>
        </p:txBody>
      </p:sp>
    </p:spTree>
    <p:extLst>
      <p:ext uri="{BB962C8B-B14F-4D97-AF65-F5344CB8AC3E}">
        <p14:creationId xmlns:p14="http://schemas.microsoft.com/office/powerpoint/2010/main" val="360972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pPr>
              <a:defRPr/>
            </a:pPr>
            <a:r>
              <a:rPr lang="en-US" sz="4000" dirty="0"/>
              <a:t>Differential Reinforcement of Alternative Behavior (DRA)</a:t>
            </a:r>
          </a:p>
        </p:txBody>
      </p:sp>
      <p:sp>
        <p:nvSpPr>
          <p:cNvPr id="16387" name="Rectangle 3"/>
          <p:cNvSpPr>
            <a:spLocks noGrp="1" noChangeArrowheads="1"/>
          </p:cNvSpPr>
          <p:nvPr>
            <p:ph idx="1"/>
          </p:nvPr>
        </p:nvSpPr>
        <p:spPr>
          <a:xfrm>
            <a:off x="771525" y="1928813"/>
            <a:ext cx="6848475" cy="4089401"/>
          </a:xfrm>
        </p:spPr>
        <p:txBody>
          <a:bodyPr>
            <a:noAutofit/>
          </a:bodyPr>
          <a:lstStyle/>
          <a:p>
            <a:pPr marL="533400" indent="-533400"/>
            <a:r>
              <a:rPr lang="en-US" sz="2600" dirty="0" err="1"/>
              <a:t>Reinforcer</a:t>
            </a:r>
            <a:r>
              <a:rPr lang="en-US" sz="2600" dirty="0"/>
              <a:t> is delivered for desirable behavior</a:t>
            </a:r>
          </a:p>
          <a:p>
            <a:pPr marL="869950" lvl="1" indent="-533400"/>
            <a:r>
              <a:rPr lang="en-US" sz="2600" dirty="0"/>
              <a:t>Desirable behavior is in repertoire</a:t>
            </a:r>
          </a:p>
          <a:p>
            <a:pPr marL="869950" lvl="1" indent="-533400"/>
            <a:r>
              <a:rPr lang="en-US" sz="2600" dirty="0"/>
              <a:t>Desirable behavior serves the same function as the problem behavior </a:t>
            </a:r>
          </a:p>
          <a:p>
            <a:pPr marL="533400" indent="-533400"/>
            <a:r>
              <a:rPr lang="en-US" sz="2600" dirty="0"/>
              <a:t>Problem behavior is extinguished</a:t>
            </a:r>
          </a:p>
        </p:txBody>
      </p:sp>
      <p:pic>
        <p:nvPicPr>
          <p:cNvPr id="17411" name="Picture 5" descr="dra.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2209800"/>
            <a:ext cx="26162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0064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1399</Words>
  <Application>Microsoft Macintosh PowerPoint</Application>
  <PresentationFormat>Widescreen</PresentationFormat>
  <Paragraphs>243</Paragraphs>
  <Slides>24</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Century Gothic</vt:lpstr>
      <vt:lpstr>Gill Sans Light</vt:lpstr>
      <vt:lpstr>Rockwell</vt:lpstr>
      <vt:lpstr>Rockwell Condensed</vt:lpstr>
      <vt:lpstr>Rockwell Extra Bold</vt:lpstr>
      <vt:lpstr>Times New Roman</vt:lpstr>
      <vt:lpstr>Wingdings</vt:lpstr>
      <vt:lpstr>Wingdings 2</vt:lpstr>
      <vt:lpstr>Wood Type</vt:lpstr>
      <vt:lpstr>Differential Reinforcement </vt:lpstr>
      <vt:lpstr>Definition of Differential Reinforcement (DR)</vt:lpstr>
      <vt:lpstr>Differential Reinforcement vs. Reinforcement</vt:lpstr>
      <vt:lpstr>Differential Reinforcement vs. Reinforcement</vt:lpstr>
      <vt:lpstr>Differential Reinforcement: aka. messing with your professors</vt:lpstr>
      <vt:lpstr>Differential Reinforcement</vt:lpstr>
      <vt:lpstr>4 Variations of DR </vt:lpstr>
      <vt:lpstr>4 Variations of DR </vt:lpstr>
      <vt:lpstr>Differential Reinforcement of Alternative Behavior (DRA)</vt:lpstr>
      <vt:lpstr>Differential Reinforcement of Alternative Behavior (DRA)</vt:lpstr>
      <vt:lpstr>Examples of DRA</vt:lpstr>
      <vt:lpstr>Examples of DRA</vt:lpstr>
      <vt:lpstr>Examples of DRA</vt:lpstr>
      <vt:lpstr>Differential Reinforcement of Incompatible Behavior (DRI)</vt:lpstr>
      <vt:lpstr>Differential Reinforcement of Incompatible Behavior (DRI)</vt:lpstr>
      <vt:lpstr>DRI/DRA </vt:lpstr>
      <vt:lpstr>Differential Reinforcement of Other Behavior (DRO)</vt:lpstr>
      <vt:lpstr>Differential Reinforcement of Other Behavior (DRO)</vt:lpstr>
      <vt:lpstr>Differential Reinforcement of Low Rates (DRL)</vt:lpstr>
      <vt:lpstr>Differential Reinforcement of Low Rates (DRL)</vt:lpstr>
      <vt:lpstr>Review</vt:lpstr>
      <vt:lpstr>Why is my DR  Procedure Not Working?</vt:lpstr>
      <vt:lpstr>Why is my DR  Procedure Not Working?</vt:lpstr>
      <vt:lpstr>Let’s Take a Look at DR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Reinforcement </dc:title>
  <dc:creator>Megan Aclan</dc:creator>
  <cp:lastModifiedBy>Megan Aclan</cp:lastModifiedBy>
  <cp:revision>1</cp:revision>
  <dcterms:created xsi:type="dcterms:W3CDTF">2019-09-25T15:07:38Z</dcterms:created>
  <dcterms:modified xsi:type="dcterms:W3CDTF">2019-09-25T15:09:19Z</dcterms:modified>
</cp:coreProperties>
</file>