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78" r:id="rId14"/>
    <p:sldId id="279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33" r:id="rId26"/>
    <p:sldId id="326" r:id="rId27"/>
    <p:sldId id="334" r:id="rId28"/>
    <p:sldId id="327" r:id="rId29"/>
    <p:sldId id="329" r:id="rId30"/>
    <p:sldId id="331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/>
    <p:restoredTop sz="86385"/>
  </p:normalViewPr>
  <p:slideViewPr>
    <p:cSldViewPr>
      <p:cViewPr varScale="1">
        <p:scale>
          <a:sx n="94" d="100"/>
          <a:sy n="94" d="100"/>
        </p:scale>
        <p:origin x="21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24C7E-476F-3149-84E9-9FAA213D1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0E0E5-930F-8E48-81BC-7B76BF546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33EDAF4-A84C-D244-AB02-5154A742D175}" type="datetimeFigureOut">
              <a:rPr lang="en-US"/>
              <a:pPr>
                <a:defRPr/>
              </a:pPr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CD563-2098-F144-8534-3B81ABC6E2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E2C4C-371A-6E4E-B460-ABDC5E7182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33E70DD-7E2D-B540-AC7A-6FE5CA8ED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FFF4838-D999-D046-9792-50F96B0148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1014B8C-CFDA-0F49-921F-D9FF751632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840D9947-031B-4641-AE21-CE9C45A8D60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DC9F6C58-80DE-6A48-80CD-9A554D5FDBC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22B1AA32-7D77-3A4E-AEF2-49D5DAD81E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1667F931-5B0B-6140-AA31-A65581F4A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BBECBC-9867-874A-8E4C-49C745558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7">
            <a:extLst>
              <a:ext uri="{FF2B5EF4-FFF2-40B4-BE49-F238E27FC236}">
                <a16:creationId xmlns:a16="http://schemas.microsoft.com/office/drawing/2014/main" id="{DB4113AC-997C-3B40-B6A5-DD558AFC8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D062B1-0BD8-6348-AB9E-16CF0D9B9659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D493853C-8DF6-5142-8D25-54FA3ABC5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DE2AFE3-8CC3-6042-86B7-20CB62C25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B3C57539-68DC-8E47-B339-99470B926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B0824A-EC19-294E-BCCF-278DAD2DA34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65ABC9D-C925-3041-A115-9CC0CF8E8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795572-BF66-5946-BAF6-BB51D9160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3D94C93C-3888-714F-80A0-286C15349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32C84F-2642-FF43-9FF1-34EDF1F456A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9F4C075C-1D73-0249-844C-744645BA7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36EB7A3-5C1A-5649-BD56-ACD3F1C24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24252AAA-0944-2E42-AC53-C013A1D93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3AB123-0B9C-A641-979F-C0477C59D79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47FC6B6-ECED-4641-B773-6F7F8A1A5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DE75E0-0D74-424B-AF3D-20803EA2E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62D158CB-7AE6-7748-8EC5-380247565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179A0B-5E3D-E346-9DBA-9699AA13249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BD74A83-D1CA-DC49-A804-FDE3E468C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FB975BA-8E86-2647-8225-4E2316D62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20CBF469-C659-7E4D-BFE3-33A417FE6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1B43AE-BE99-1846-BC1D-27735201C71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FA466652-2894-1E49-8967-19064440F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E87503C-F255-2A46-A0C3-B4FB9EAC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6875E5-F7B1-4AA8-A137-26E3E03FAFDC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Room produces a bigger counteracting response. </a:t>
            </a:r>
          </a:p>
        </p:txBody>
      </p:sp>
    </p:spTree>
    <p:extLst>
      <p:ext uri="{BB962C8B-B14F-4D97-AF65-F5344CB8AC3E}">
        <p14:creationId xmlns:p14="http://schemas.microsoft.com/office/powerpoint/2010/main" val="1010514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70954"/>
                </a:solidFill>
              </a:rPr>
              <a:t>Tone makes seeing the key more </a:t>
            </a:r>
            <a:r>
              <a:rPr lang="en-US" sz="1200" b="1" dirty="0">
                <a:solidFill>
                  <a:srgbClr val="070954"/>
                </a:solidFill>
              </a:rPr>
              <a:t>valuable</a:t>
            </a:r>
            <a:r>
              <a:rPr lang="en-US" sz="1200" dirty="0">
                <a:solidFill>
                  <a:srgbClr val="070954"/>
                </a:solidFill>
              </a:rPr>
              <a:t>, not more available. As a supposed S</a:t>
            </a:r>
            <a:r>
              <a:rPr lang="en-US" sz="1200" baseline="30000" dirty="0">
                <a:solidFill>
                  <a:srgbClr val="070954"/>
                </a:solidFill>
              </a:rPr>
              <a:t>D</a:t>
            </a:r>
            <a:r>
              <a:rPr lang="en-US" sz="1200" dirty="0">
                <a:solidFill>
                  <a:srgbClr val="070954"/>
                </a:solidFill>
              </a:rPr>
              <a:t> for looking for the key, tone is defective in two ways. (1) An S</a:t>
            </a:r>
            <a:r>
              <a:rPr lang="en-US" sz="1200" baseline="30000" dirty="0">
                <a:solidFill>
                  <a:srgbClr val="070954"/>
                </a:solidFill>
              </a:rPr>
              <a:t>D</a:t>
            </a:r>
            <a:r>
              <a:rPr lang="en-US" sz="1200" dirty="0">
                <a:solidFill>
                  <a:srgbClr val="070954"/>
                </a:solidFill>
              </a:rPr>
              <a:t> is a stimulus in the absence of which the relevant </a:t>
            </a:r>
            <a:r>
              <a:rPr lang="en-US" sz="1200" dirty="0" err="1">
                <a:solidFill>
                  <a:srgbClr val="070954"/>
                </a:solidFill>
              </a:rPr>
              <a:t>rfer</a:t>
            </a:r>
            <a:r>
              <a:rPr lang="en-US" sz="1200" dirty="0">
                <a:solidFill>
                  <a:srgbClr val="070954"/>
                </a:solidFill>
              </a:rPr>
              <a:t> is not available, but the key can be successfully looked for when tone is off. (2) When tone is off, there is no MO making sight of key valuable.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583DE-B9DF-4B95-8E1A-4991587AF3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043D9EF-834C-DF4D-AE05-3875347E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D2C1BF-C824-6C44-AE5F-F43EA700EEF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2226" name="Rectangle 1026">
            <a:extLst>
              <a:ext uri="{FF2B5EF4-FFF2-40B4-BE49-F238E27FC236}">
                <a16:creationId xmlns:a16="http://schemas.microsoft.com/office/drawing/2014/main" id="{766989C7-8CC2-F14E-A176-684B09721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34F835D-5255-8745-A80F-864CC273A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A75D9E05-D1B3-5847-B58F-0755B9A09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CD29D8-A0A6-E641-A5ED-2D558969AD6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8DD50EB-8CBB-E547-81ED-D8E553D5B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02E6F4BD-DD38-7549-9383-B97143D85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2DAA1732-1907-6D4C-9795-1281B321E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AA4C35-F061-3E47-AB1A-A3B5C10D3A8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4274" name="Rectangle 1026">
            <a:extLst>
              <a:ext uri="{FF2B5EF4-FFF2-40B4-BE49-F238E27FC236}">
                <a16:creationId xmlns:a16="http://schemas.microsoft.com/office/drawing/2014/main" id="{D35A1C0C-CFA6-F24B-9147-36D9E444A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1027">
            <a:extLst>
              <a:ext uri="{FF2B5EF4-FFF2-40B4-BE49-F238E27FC236}">
                <a16:creationId xmlns:a16="http://schemas.microsoft.com/office/drawing/2014/main" id="{5ECF1A6F-8416-FD45-9D5B-8C85D2B92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FE2E6A5-ECD0-454F-86B9-FAE90ED6AE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E481C9F-948F-594B-9453-C5C6A23E1AA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EB6D698-ED4E-6142-AD46-7D52C8650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A771CE1-519C-B542-8798-4A68C3A34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BCB6D93-3D70-3D41-B466-BD4C510F9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9094B2-0EE6-B64C-BCBA-B62ED1589EC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6F7C16A7-E9DB-ED4F-9CDF-958ED285D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4582F6B8-A24F-A348-8C71-22A9C972E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836B6AF1-DE45-1C4B-885F-0442ED59E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1AADE3-8F3E-F345-9679-A7DAD04B588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1645B5B8-BDAA-6D44-A6B7-CC335888E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EC48AFC2-60CE-C746-9DD5-8E2353F6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B5EEA7A-A6AF-CD4A-B756-0BC1101A8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7BFAD9-BEF5-D142-92B3-D8DAE60F844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7B5D2362-FE38-1F46-8E99-FC3C0A483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D75E244C-38F9-7E4D-8E3C-62CE33974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1A49848-CE0E-C34A-9443-311123C23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B7C13D-A3EE-5A40-9C85-39955C0F98F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E24EA8B-C886-3049-AE65-A68E165F9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7C203E1-8CAE-DC40-93E7-C58F33A2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40023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33930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91842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2661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83920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66759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92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15096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82791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0"/>
              <a:t>Cooper, Heron, and Heward</a:t>
            </a:r>
          </a:p>
          <a:p>
            <a:pPr>
              <a:defRPr/>
            </a:pPr>
            <a:r>
              <a:rPr lang="en-US" altLang="en-US"/>
              <a:t>Applied Behavior Analysis,</a:t>
            </a:r>
            <a:r>
              <a:rPr lang="en-US" altLang="en-US" i="0"/>
              <a:t> Second Edition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31056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Cooper, Heron, and Heward</a:t>
            </a:r>
          </a:p>
          <a:p>
            <a:pPr>
              <a:defRPr/>
            </a:pPr>
            <a:r>
              <a:rPr lang="en-US" altLang="en-US" i="1"/>
              <a:t>Applied Behavior Analysis,</a:t>
            </a:r>
            <a:r>
              <a:rPr lang="en-US" altLang="en-US"/>
              <a:t> Second Edition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2007 by Pearson Education, Inc.</a:t>
            </a:r>
          </a:p>
          <a:p>
            <a:pPr>
              <a:defRPr/>
            </a:pPr>
            <a:r>
              <a:rPr lang="en-US" altLang="en-US"/>
              <a:t>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21975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D16A7365-EDED-444D-89DD-C974ACA723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000"/>
              <a:t>Chapter 16:</a:t>
            </a:r>
            <a:br>
              <a:rPr lang="en-US" altLang="en-US" sz="4000"/>
            </a:br>
            <a:r>
              <a:rPr lang="en-US" altLang="en-US" sz="4000"/>
              <a:t>Motivating Operations</a:t>
            </a:r>
            <a:endParaRPr lang="en-US" alt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134EDBB-8D17-5D43-B004-5B4667397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Antecedent variables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D722235-6B42-4442-9148-C49DAFD85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MO’s and S</a:t>
            </a:r>
            <a:r>
              <a:rPr lang="en-US" altLang="en-US" sz="2800" baseline="30000" dirty="0"/>
              <a:t>D</a:t>
            </a:r>
            <a:r>
              <a:rPr lang="en-US" altLang="en-US" sz="2800" dirty="0"/>
              <a:t>’s</a:t>
            </a:r>
          </a:p>
          <a:p>
            <a:r>
              <a:rPr lang="en-US" altLang="en-US" sz="2800" dirty="0"/>
              <a:t>Alter the current frequency of the behavior</a:t>
            </a:r>
          </a:p>
          <a:p>
            <a:r>
              <a:rPr lang="en-US" altLang="en-US" sz="2800" dirty="0"/>
              <a:t>Operant variables </a:t>
            </a:r>
          </a:p>
          <a:p>
            <a:pPr lvl="1"/>
            <a:r>
              <a:rPr lang="en-US" altLang="en-US" sz="2800" dirty="0"/>
              <a:t>Control response frequency due to their relation to reinforcing or punishing consequences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E0F4C01-C05B-FF4C-9173-F5E544D99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Antecedent Variables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AB61C56-62BF-1A4B-880E-18D1517DB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 </a:t>
            </a:r>
          </a:p>
          <a:p>
            <a:pPr lvl="1" eaLnBrk="1" hangingPunct="1"/>
            <a:r>
              <a:rPr lang="en-US" altLang="en-US" sz="2600" dirty="0"/>
              <a:t>Related to the </a:t>
            </a:r>
            <a:r>
              <a:rPr lang="en-US" altLang="en-US" sz="2600" i="1" dirty="0"/>
              <a:t>differential availability</a:t>
            </a:r>
            <a:r>
              <a:rPr lang="en-US" altLang="en-US" sz="2600" dirty="0"/>
              <a:t> of a currently effective form of reinforcement for a particular type of behavior</a:t>
            </a:r>
          </a:p>
          <a:p>
            <a:pPr eaLnBrk="1" hangingPunct="1"/>
            <a:r>
              <a:rPr lang="en-US" altLang="en-US" sz="2600" dirty="0"/>
              <a:t>MO</a:t>
            </a:r>
          </a:p>
          <a:p>
            <a:pPr lvl="1" eaLnBrk="1" hangingPunct="1"/>
            <a:r>
              <a:rPr lang="en-US" altLang="en-US" sz="2600" dirty="0"/>
              <a:t>Related to the </a:t>
            </a:r>
            <a:r>
              <a:rPr lang="en-US" altLang="en-US" sz="2600" i="1" dirty="0"/>
              <a:t>differential reinforcing effectiveness</a:t>
            </a:r>
            <a:r>
              <a:rPr lang="en-US" altLang="en-US" sz="2600" dirty="0"/>
              <a:t> of a particular type of environmental event</a:t>
            </a:r>
          </a:p>
          <a:p>
            <a:pPr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EA2C1CB9-8C3F-E743-8E1D-ED1E51B81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80EECC9-04F0-F544-9EEA-4D8F2B9B4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9406" y="18288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Unconditioned Motivating Operations (UMO’s)</a:t>
            </a:r>
          </a:p>
          <a:p>
            <a:pPr lvl="1" eaLnBrk="1" hangingPunct="1"/>
            <a:r>
              <a:rPr lang="en-US" altLang="en-US" sz="2600" dirty="0"/>
              <a:t>Value-altering motivating effects that are unlearned</a:t>
            </a:r>
          </a:p>
          <a:p>
            <a:pPr eaLnBrk="1" hangingPunct="1"/>
            <a:r>
              <a:rPr lang="en-US" altLang="en-US" sz="2600" dirty="0"/>
              <a:t>Conditioned Motivating Operations (CMO’s)</a:t>
            </a:r>
          </a:p>
          <a:p>
            <a:pPr lvl="1" eaLnBrk="1" hangingPunct="1"/>
            <a:r>
              <a:rPr lang="en-US" altLang="en-US" sz="2600" dirty="0"/>
              <a:t>Value-altering motivating effects that are a function of a learning history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8E6E7F2F-3AA1-414E-90B9-711C3B536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Unconditioned Motivating Operations (UMO’s)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8E9F7AE-B627-934A-8A8D-A5F1A6FA9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97608"/>
            <a:ext cx="7772400" cy="405079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Deprivation and satiation UMO’s</a:t>
            </a:r>
          </a:p>
          <a:p>
            <a:r>
              <a:rPr lang="en-US" altLang="en-US" sz="2800" dirty="0"/>
              <a:t>UMO’s relevant to sexual reinforcement</a:t>
            </a:r>
          </a:p>
          <a:p>
            <a:r>
              <a:rPr lang="en-US" altLang="en-US" sz="2800" dirty="0"/>
              <a:t>Temperature changes</a:t>
            </a:r>
          </a:p>
          <a:p>
            <a:r>
              <a:rPr lang="en-US" altLang="en-US" sz="2800" dirty="0"/>
              <a:t>Painful stimulation</a:t>
            </a:r>
          </a:p>
          <a:p>
            <a:pPr lvl="1"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09DAF268-678F-AB45-AF50-1CBBA239D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Unconditioned Motivating Operations (UMO’s)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9C6F04B-3420-5842-A950-DB5A45000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Deprivation and satiation UMO’s</a:t>
            </a:r>
          </a:p>
          <a:p>
            <a:pPr lvl="1" eaLnBrk="1" hangingPunct="1"/>
            <a:r>
              <a:rPr lang="en-US" altLang="en-US" sz="2600" dirty="0"/>
              <a:t>Deprivation</a:t>
            </a:r>
          </a:p>
          <a:p>
            <a:pPr lvl="2"/>
            <a:r>
              <a:rPr lang="en-US" altLang="en-US" sz="2600" dirty="0"/>
              <a:t>Reinforcer-establishing &amp; evocative effects</a:t>
            </a:r>
          </a:p>
          <a:p>
            <a:pPr lvl="1" eaLnBrk="1" hangingPunct="1"/>
            <a:r>
              <a:rPr lang="en-US" altLang="en-US" sz="2600" dirty="0"/>
              <a:t>Satiation</a:t>
            </a:r>
          </a:p>
          <a:p>
            <a:pPr lvl="2"/>
            <a:r>
              <a:rPr lang="en-US" altLang="en-US" sz="2600" dirty="0"/>
              <a:t>Reinforcer-abolishing &amp; </a:t>
            </a:r>
            <a:r>
              <a:rPr lang="en-US" altLang="en-US" sz="2600" dirty="0" err="1"/>
              <a:t>abative</a:t>
            </a:r>
            <a:r>
              <a:rPr lang="en-US" altLang="en-US" sz="2600" dirty="0"/>
              <a:t> effects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EBCDFC8F-80A9-F04F-9E94-2DAFCAF59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Unconditioned Motivating Operations (UMO’s) – Temperature Changes</a:t>
            </a:r>
          </a:p>
        </p:txBody>
      </p:sp>
      <p:pic>
        <p:nvPicPr>
          <p:cNvPr id="32772" name="Picture 4" descr="Temperature Changes">
            <a:extLst>
              <a:ext uri="{FF2B5EF4-FFF2-40B4-BE49-F238E27FC236}">
                <a16:creationId xmlns:a16="http://schemas.microsoft.com/office/drawing/2014/main" id="{B8D9DED6-F720-7147-A311-821C52FD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0010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A43F9F6-38F2-0943-836B-5F9844134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E1BCA39-A042-8943-B230-D1C20C173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Painful Stimulation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Increase establishes pain reduction as reinforcer &amp; evokes escape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Decrease abolishes effectiveness of pain reduction as a reinforcer &amp; abates behavior that has been reinforced by pain reduction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Evokes aggressive behavior toward another organism when in the presence of that organism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3D4D222D-7C45-1F4A-966D-8B18CE207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 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D5FE945-7591-E848-BD52-E87140237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Important considerations:</a:t>
            </a:r>
          </a:p>
          <a:p>
            <a:pPr lvl="1" eaLnBrk="1" hangingPunct="1"/>
            <a:r>
              <a:rPr lang="en-US" altLang="en-US" sz="2600" dirty="0"/>
              <a:t>Individuals do not have “understand” anything for an MO to have value-altering &amp; behavior-altering effects</a:t>
            </a:r>
          </a:p>
          <a:p>
            <a:pPr lvl="1" eaLnBrk="1" hangingPunct="1"/>
            <a:r>
              <a:rPr lang="en-US" altLang="en-US" sz="2600" dirty="0"/>
              <a:t>Relevant MO must be in effect in future circumstances if behavior is to occur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2AFDDC56-BA6E-D446-8F94-2BF0ED287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Unconditioned Motivating Operations (UMO’s) 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1174AF6-5F5A-6D46-915C-458096432C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Weakening effects of an EO may be necessary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Reinforcer-establishing &amp; evocative effects of UMO’s can be temporarily weakened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err="1"/>
              <a:t>Reinfocer</a:t>
            </a:r>
            <a:r>
              <a:rPr lang="en-US" altLang="en-US" sz="2600" dirty="0"/>
              <a:t>-abolishing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 err="1"/>
              <a:t>Abative</a:t>
            </a:r>
            <a:r>
              <a:rPr lang="en-US" altLang="en-US" sz="2600" dirty="0"/>
              <a:t>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Cannot permanently weaken value-altering effects of UMO’s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Behavior-altering effects are based on history of reinforcement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7F73A56B-04F2-1549-928B-513297B66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Unconditioned Motivating Operations (UMO’s)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BA3147C-5112-7143-8EA0-4FB460B96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UMO’s for Punishment</a:t>
            </a:r>
          </a:p>
          <a:p>
            <a:pPr lvl="1" eaLnBrk="1" hangingPunct="1"/>
            <a:r>
              <a:rPr lang="en-US" altLang="en-US" sz="2600" dirty="0"/>
              <a:t>Value-altering effect does not depend on a learning history</a:t>
            </a:r>
          </a:p>
          <a:p>
            <a:pPr lvl="1" eaLnBrk="1" hangingPunct="1"/>
            <a:r>
              <a:rPr lang="en-US" altLang="en-US" sz="2600" dirty="0"/>
              <a:t>Most punishers affecting humans are conditioned – involves a learning history</a:t>
            </a:r>
          </a:p>
          <a:p>
            <a:pPr lvl="2" eaLnBrk="1" hangingPunct="1"/>
            <a:r>
              <a:rPr lang="en-US" altLang="en-US" sz="2600" dirty="0"/>
              <a:t>UMO-CMO relation</a:t>
            </a:r>
          </a:p>
          <a:p>
            <a:pPr lvl="2" eaLnBrk="1" hangingPunct="1"/>
            <a:r>
              <a:rPr lang="en-US" altLang="en-US" sz="2600" dirty="0"/>
              <a:t>Same MO’s for reinforcers as conditioned punishers</a:t>
            </a:r>
          </a:p>
          <a:p>
            <a:pPr lvl="3" eaLnBrk="1" hangingPunct="1"/>
            <a:r>
              <a:rPr lang="en-US" altLang="en-US" sz="2600" dirty="0"/>
              <a:t>Reinforcer must be effective if deprivation or removal will function as a punisher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BF53A028-4D7B-C74C-9D42-5B69C4E78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0B41B8E-57B2-D149-B7CF-1B23287F5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95567"/>
            <a:ext cx="7772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Establishing Operations (EO)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Keller &amp; Schoenfeld (1950)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/>
              <a:t>Drive concept: relation between environmental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Reintroduced (Michael 1982): any environmental variable that: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/>
              <a:t>Alters the effectiveness of some object or event as a reinforcer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600" dirty="0"/>
              <a:t>Alters the current frequency of all behavior that has been reinforced by that stimulus, object, or event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600" dirty="0"/>
          </a:p>
          <a:p>
            <a:pPr lvl="1" eaLnBrk="1" hangingPunct="1">
              <a:lnSpc>
                <a:spcPct val="90000"/>
              </a:lnSpc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22957306-C119-BE43-87EE-14131EF3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B59B5FF-60CB-C14A-BA1A-2C9D7BE3B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Behavior-altering effects are more complex in observing a punishment effect than a reinforcement effect</a:t>
            </a:r>
          </a:p>
          <a:p>
            <a:pPr lvl="1" eaLnBrk="1" hangingPunct="1"/>
            <a:r>
              <a:rPr lang="en-US" altLang="en-US" sz="2600" dirty="0"/>
              <a:t> Must consider the status of the variable responsible for the occurrence of the punished behavior</a:t>
            </a:r>
          </a:p>
          <a:p>
            <a:pPr lvl="1" eaLnBrk="1" hangingPunct="1"/>
            <a:r>
              <a:rPr lang="en-US" altLang="en-US" sz="2600" dirty="0"/>
              <a:t>Complex behavioral relations</a:t>
            </a:r>
          </a:p>
          <a:p>
            <a:pPr lvl="1"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92959C78-B849-F442-9807-8D9F1F1C7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Unconditioned Motivating Operations (UMO’s)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99979F3-E094-E643-98E5-9CBD13FD1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Environmental events will have both</a:t>
            </a:r>
          </a:p>
          <a:p>
            <a:pPr lvl="1" eaLnBrk="1" hangingPunct="1"/>
            <a:r>
              <a:rPr lang="en-US" altLang="en-US" sz="2600" dirty="0"/>
              <a:t> Behavior-altering effects on current frequency of the behavior</a:t>
            </a:r>
          </a:p>
          <a:p>
            <a:pPr lvl="1" eaLnBrk="1" hangingPunct="1"/>
            <a:r>
              <a:rPr lang="en-US" altLang="en-US" sz="2600" dirty="0"/>
              <a:t>Function-altering effects (as consequences) on future frequency of the behavior that preceded the onset of the event</a:t>
            </a:r>
          </a:p>
          <a:p>
            <a:pPr lvl="1" eaLnBrk="1" hangingPunct="1"/>
            <a:endParaRPr lang="en-US" altLang="en-US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E2B995E9-E60E-104C-8A54-7700F9768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Conditioned Motivating Operations (CMO’s)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879B71A-0974-6F47-9FFC-89CD5FB9B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/>
              <a:t>Motivating variables that alter the reinforcing effectiveness of other stimuli, objects, or events, only as a result of the organism’s learning history</a:t>
            </a:r>
          </a:p>
          <a:p>
            <a:pPr eaLnBrk="1" hangingPunct="1"/>
            <a:r>
              <a:rPr lang="en-US" altLang="en-US" sz="2600"/>
              <a:t>Alter the momentary frequency of all behavior that has been reinforced by those other events (like UMO’s)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591A7F33-1191-2D40-AE0F-F067D22AC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Conditioned Motivating Operations (CMO’s)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8C158AE-133A-FF4A-91AE-C5FC889A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Three types of CMO’s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Surrogate (CMO-S)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Reflexive (CMO-R)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Transitive (CMO-T)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All are motivationally neutral stimuli prior to their relation with another MO or to a form of reinforcement or punishment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DAC5D4B9-F4CD-8948-AE75-61756E423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Surrogate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-s)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FE9FC96-DF9D-0E42-A55D-4DE6ED5E2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Accomplishes what the MO it was paired with accomplishes</a:t>
            </a:r>
          </a:p>
          <a:p>
            <a:r>
              <a:rPr lang="en-US" altLang="en-US" sz="2600" dirty="0"/>
              <a:t>Has the same value-altering and behavior altering effects as the MO it was paired with</a:t>
            </a:r>
          </a:p>
          <a:p>
            <a:r>
              <a:rPr lang="en-US" altLang="en-US" sz="2600" dirty="0"/>
              <a:t>Can be altered in its effects by through pairing and unpairing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4801557" y="1323365"/>
            <a:ext cx="1542093" cy="411003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1787846" y="2379324"/>
            <a:ext cx="5109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500" b="1" dirty="0"/>
              <a:t>NS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575286" y="3711139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/>
              <a:t>CEO-S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2883" y="3499662"/>
            <a:ext cx="1659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Increases the value of food </a:t>
            </a:r>
          </a:p>
          <a:p>
            <a:r>
              <a:rPr lang="en-US" b="1" dirty="0"/>
              <a:t>as an effective </a:t>
            </a:r>
            <a:r>
              <a:rPr lang="en-US" b="1" dirty="0" err="1"/>
              <a:t>reinforcer</a:t>
            </a:r>
            <a:r>
              <a:rPr lang="en-US" b="1" dirty="0"/>
              <a:t>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1532" y="3567017"/>
            <a:ext cx="34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Value/Function Altering Effect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53237" y="5365859"/>
            <a:ext cx="3270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Evokes</a:t>
            </a:r>
            <a:r>
              <a:rPr lang="en-US" dirty="0"/>
              <a:t> behaviors that in the </a:t>
            </a:r>
          </a:p>
          <a:p>
            <a:r>
              <a:rPr lang="en-US" dirty="0"/>
              <a:t>past were reinforced by access to food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840697" y="3948173"/>
            <a:ext cx="2566523" cy="435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ight Arrow 28"/>
          <p:cNvSpPr/>
          <p:nvPr/>
        </p:nvSpPr>
        <p:spPr>
          <a:xfrm>
            <a:off x="2922952" y="4728513"/>
            <a:ext cx="924844" cy="435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1781210" y="5252161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Behavior Altering Effect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96" y="1313365"/>
            <a:ext cx="1219621" cy="1067168"/>
          </a:xfrm>
          <a:prstGeom prst="rect">
            <a:avLst/>
          </a:prstGeom>
        </p:spPr>
      </p:pic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2889526" y="1669735"/>
            <a:ext cx="5109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500" b="1" dirty="0"/>
              <a:t>+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05" y="4130464"/>
            <a:ext cx="1219621" cy="10671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01" y="1185757"/>
            <a:ext cx="1033379" cy="11396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131074" y="2343855"/>
            <a:ext cx="102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UEO 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Hunger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55784" y="1171800"/>
            <a:ext cx="154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Increases the value of food </a:t>
            </a:r>
          </a:p>
          <a:p>
            <a:r>
              <a:rPr lang="en-US" b="1" dirty="0"/>
              <a:t>as an effective </a:t>
            </a:r>
            <a:r>
              <a:rPr lang="en-US" b="1" dirty="0" err="1"/>
              <a:t>reinforcer</a:t>
            </a:r>
            <a:r>
              <a:rPr lang="en-US" b="1" dirty="0"/>
              <a:t>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44603" y="936202"/>
            <a:ext cx="344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Value/Function Altering Effect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50" y="1828456"/>
            <a:ext cx="907069" cy="927499"/>
          </a:xfrm>
          <a:prstGeom prst="rect">
            <a:avLst/>
          </a:prstGeom>
        </p:spPr>
      </p:pic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4118761" y="2079755"/>
            <a:ext cx="967688" cy="411003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9" name="Rectangle 38"/>
          <p:cNvSpPr/>
          <p:nvPr/>
        </p:nvSpPr>
        <p:spPr>
          <a:xfrm>
            <a:off x="4334953" y="2956863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Behavior Altering Effect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20" y="4419059"/>
            <a:ext cx="667687" cy="6827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02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4" grpId="0" animBg="1"/>
      <p:bldP spid="118797" grpId="0"/>
      <p:bldP spid="118800" grpId="0"/>
      <p:bldP spid="32" grpId="0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FEE6D2FE-7731-D04F-8A88-95613F98A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Reflexive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-r)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8C8694F-5D9C-8A4B-856B-EBBFE8CCA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6482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Alters a relation to itself</a:t>
            </a:r>
          </a:p>
          <a:p>
            <a:r>
              <a:rPr lang="en-US" altLang="en-US" sz="2600" dirty="0"/>
              <a:t>Acquires MO effectiveness by preceding some form of worsening or improvement </a:t>
            </a:r>
          </a:p>
          <a:p>
            <a:r>
              <a:rPr lang="en-US" altLang="en-US" sz="2600" dirty="0"/>
              <a:t>Exemplified by warning stimulus in a typical escape-avoidance procedure</a:t>
            </a:r>
          </a:p>
          <a:p>
            <a:pPr lvl="1"/>
            <a:r>
              <a:rPr lang="en-US" altLang="en-US" sz="2600" dirty="0"/>
              <a:t>Establishes its own offset as reinforcement and evokes all behavior that has accomplished that offset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14363"/>
          </a:xfrm>
        </p:spPr>
        <p:txBody>
          <a:bodyPr>
            <a:normAutofit fontScale="90000"/>
          </a:bodyPr>
          <a:lstStyle/>
          <a:p>
            <a:r>
              <a:rPr lang="en-US" dirty="0"/>
              <a:t>Reflexive CMO (CMO-R)-Example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36" y="1771650"/>
            <a:ext cx="8348297" cy="4114800"/>
          </a:xfrm>
        </p:spPr>
        <p:txBody>
          <a:bodyPr>
            <a:noAutofit/>
          </a:bodyPr>
          <a:lstStyle/>
          <a:p>
            <a:r>
              <a:rPr lang="en-US" sz="2400" dirty="0"/>
              <a:t>“Punishing" teacher</a:t>
            </a:r>
          </a:p>
          <a:p>
            <a:pPr lvl="1"/>
            <a:r>
              <a:rPr lang="en-US" sz="2400" dirty="0"/>
              <a:t> In the presence of this person you "can't seem to do anything right" and are constantly punished. </a:t>
            </a:r>
          </a:p>
          <a:p>
            <a:pPr lvl="1"/>
            <a:r>
              <a:rPr lang="en-US" sz="2400" dirty="0"/>
              <a:t>Because of this, you want to spend less time with this person. </a:t>
            </a:r>
          </a:p>
          <a:p>
            <a:pPr lvl="1"/>
            <a:r>
              <a:rPr lang="en-US" sz="2400" dirty="0"/>
              <a:t>Soon the environment(s) associated with this person seem to take on these aversive qualities and you avoid going anywhere near where this person might be. </a:t>
            </a:r>
          </a:p>
          <a:p>
            <a:pPr lvl="1"/>
            <a:r>
              <a:rPr lang="en-US" sz="2400" dirty="0"/>
              <a:t>Even hearing their voice down the hallway may signal you to take an early lunch and avoid running into them (and therefore avoid possible punishment).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028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B103DF9B-0B5F-B742-AEB5-8E655E277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Transitive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-t)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E2281C8-F1E8-784F-AA01-9EBD01A6B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Makes something else effective as reinforcement because of its relation or association to the unconditioned reinforcer</a:t>
            </a:r>
          </a:p>
          <a:p>
            <a:r>
              <a:rPr lang="en-US" altLang="en-US" sz="2600" dirty="0"/>
              <a:t>Environmental variable that establishes or abolishes the reinforcing effectiveness of another stimulus and evokes or abated the behavior that has been reinforced by the other stimulus</a:t>
            </a:r>
          </a:p>
          <a:p>
            <a:r>
              <a:rPr lang="en-US" sz="2500" b="1" dirty="0">
                <a:cs typeface="Arial" pitchFamily="34" charset="0"/>
              </a:rPr>
              <a:t>The stimulus that evoked the behavior of “getting what needed” is a CMO-T </a:t>
            </a:r>
          </a:p>
          <a:p>
            <a:endParaRPr lang="en-US" altLang="en-US" sz="2600" dirty="0"/>
          </a:p>
          <a:p>
            <a:pPr marL="27432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27612E7A-3B2F-B040-8E71-AE703E727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Transitive 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 (</a:t>
            </a:r>
            <a:r>
              <a:rPr lang="en-US" altLang="en-US" sz="4000" dirty="0" err="1"/>
              <a:t>cmo</a:t>
            </a:r>
            <a:r>
              <a:rPr lang="en-US" altLang="en-US" sz="4000" dirty="0"/>
              <a:t>-t)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ECC7A89-5F67-5C41-89FF-52B0E734A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Often confused with S</a:t>
            </a:r>
            <a:r>
              <a:rPr lang="en-US" altLang="en-US" sz="2600" baseline="30000" dirty="0"/>
              <a:t>D</a:t>
            </a:r>
          </a:p>
          <a:p>
            <a:pPr lvl="1"/>
            <a:r>
              <a:rPr lang="en-US" altLang="en-US" sz="2600" dirty="0"/>
              <a:t>Distinction between  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 &amp; CMO-T lies in the relation between reinforcer availability &amp; presence or absence of the stimulus</a:t>
            </a:r>
          </a:p>
          <a:p>
            <a:pPr lvl="1"/>
            <a:r>
              <a:rPr lang="en-US" altLang="en-US" sz="2600" b="1" dirty="0"/>
              <a:t>S</a:t>
            </a:r>
            <a:r>
              <a:rPr lang="en-US" altLang="en-US" sz="2600" b="1" baseline="30000" dirty="0"/>
              <a:t>D</a:t>
            </a:r>
            <a:r>
              <a:rPr lang="en-US" altLang="en-US" sz="2600" b="1" dirty="0"/>
              <a:t>: </a:t>
            </a:r>
            <a:r>
              <a:rPr lang="en-US" altLang="en-US" sz="2600" dirty="0"/>
              <a:t>if reinforcer is more available in the presence than in the absence of the stimulus</a:t>
            </a:r>
          </a:p>
          <a:p>
            <a:pPr lvl="1"/>
            <a:r>
              <a:rPr lang="en-US" altLang="en-US" sz="2600" b="1" dirty="0"/>
              <a:t>CMO-T: </a:t>
            </a:r>
            <a:r>
              <a:rPr lang="en-US" altLang="en-US" sz="2600" dirty="0"/>
              <a:t>if reinforcer is just as available in the absence as in the presence of the stimulus</a:t>
            </a:r>
            <a:endParaRPr lang="en-US" altLang="en-US" sz="2600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ABE40E53-8B8C-9847-A090-1AE558888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2D1196-9362-4F4F-8318-C77E3AF93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EO commonly used applied behavior analysis</a:t>
            </a:r>
          </a:p>
          <a:p>
            <a:pPr eaLnBrk="1" hangingPunct="1"/>
            <a:r>
              <a:rPr lang="en-US" altLang="en-US" sz="2600" dirty="0"/>
              <a:t>Motivating Operation (MO) suggested to replace term EO along with the terms:</a:t>
            </a:r>
          </a:p>
          <a:p>
            <a:pPr lvl="1" eaLnBrk="1" hangingPunct="1"/>
            <a:r>
              <a:rPr lang="en-US" altLang="en-US" sz="2600" dirty="0"/>
              <a:t>Value altering</a:t>
            </a:r>
          </a:p>
          <a:p>
            <a:pPr lvl="1" eaLnBrk="1" hangingPunct="1"/>
            <a:r>
              <a:rPr lang="en-US" altLang="en-US" sz="2600" dirty="0"/>
              <a:t>Behavior altering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3AE6F1A3-EDCD-E74E-B505-D20619CFED7F}"/>
              </a:ext>
            </a:extLst>
          </p:cNvPr>
          <p:cNvSpPr>
            <a:spLocks/>
          </p:cNvSpPr>
          <p:nvPr/>
        </p:nvSpPr>
        <p:spPr bwMode="auto">
          <a:xfrm>
            <a:off x="4152900" y="3124200"/>
            <a:ext cx="76200" cy="914400"/>
          </a:xfrm>
          <a:prstGeom prst="rightBracket">
            <a:avLst>
              <a:gd name="adj" fmla="val 1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941B6144-B394-1041-927C-41CD7828E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4306888"/>
            <a:ext cx="214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ＭＳ Ｐゴシック" charset="-128"/>
            </a:endParaRP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2A5BB58A-C619-D046-9795-48249850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66" y="3261742"/>
            <a:ext cx="426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latin typeface="Arial" charset="0"/>
                <a:ea typeface="ＭＳ Ｐゴシック" charset="-128"/>
              </a:rPr>
              <a:t>Describe the defining effects in the original definition of EO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47982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Transitive CMO (CMO-T)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714500"/>
            <a:ext cx="6400800" cy="4114800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dirty="0">
                <a:solidFill>
                  <a:srgbClr val="070954"/>
                </a:solidFill>
              </a:rPr>
              <a:t>Why is closed jar not an S</a:t>
            </a:r>
            <a:r>
              <a:rPr lang="en-US" baseline="30000" dirty="0">
                <a:solidFill>
                  <a:srgbClr val="070954"/>
                </a:solidFill>
              </a:rPr>
              <a:t>D</a:t>
            </a:r>
            <a:r>
              <a:rPr lang="en-US" dirty="0">
                <a:solidFill>
                  <a:srgbClr val="070954"/>
                </a:solidFill>
              </a:rPr>
              <a:t> for calling the husband for help?</a:t>
            </a: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dirty="0">
              <a:solidFill>
                <a:srgbClr val="070954"/>
              </a:solidFill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15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Can the husband disappear (be differentially available) if the jar is open? </a:t>
            </a:r>
          </a:p>
          <a:p>
            <a:pPr>
              <a:spcBef>
                <a:spcPct val="15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1" y="2452985"/>
            <a:ext cx="8771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SD?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0151" y="2910973"/>
            <a:ext cx="1560042" cy="415498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Closed Jar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4719" y="2517270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3250" y="2914648"/>
            <a:ext cx="1981633" cy="415498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Call Husband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1" y="2512237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2602" y="2937732"/>
            <a:ext cx="1936749" cy="415498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Get Husband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42617" y="3971653"/>
            <a:ext cx="1426994" cy="41549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Open Jar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8950" y="4017819"/>
            <a:ext cx="1981633" cy="41549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100" b="1" dirty="0">
                <a:latin typeface="Arial" pitchFamily="34" charset="0"/>
                <a:cs typeface="Arial" pitchFamily="34" charset="0"/>
              </a:rPr>
              <a:t>Call Husband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8616" y="3811932"/>
            <a:ext cx="2207657" cy="73866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100" b="1" dirty="0">
                <a:latin typeface="Arial" pitchFamily="34" charset="0"/>
                <a:cs typeface="Arial" pitchFamily="34" charset="0"/>
              </a:rPr>
              <a:t>Husband is not </a:t>
            </a:r>
          </a:p>
          <a:p>
            <a:pPr algn="ctr"/>
            <a:r>
              <a:rPr lang="en-US" sz="2100" b="1" dirty="0">
                <a:latin typeface="Arial" pitchFamily="34" charset="0"/>
                <a:cs typeface="Arial" pitchFamily="34" charset="0"/>
              </a:rPr>
              <a:t>available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6232" y="3557615"/>
            <a:ext cx="13388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latin typeface="Arial" pitchFamily="34" charset="0"/>
                <a:cs typeface="Arial" pitchFamily="34" charset="0"/>
              </a:rPr>
              <a:t>S-delta</a:t>
            </a:r>
          </a:p>
        </p:txBody>
      </p:sp>
    </p:spTree>
    <p:extLst>
      <p:ext uri="{BB962C8B-B14F-4D97-AF65-F5344CB8AC3E}">
        <p14:creationId xmlns:p14="http://schemas.microsoft.com/office/powerpoint/2010/main" val="426315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D427-03B2-C543-8FF8-D315CCC1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Tip: CMO-R, CMO-T, CMO-S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BF706-C472-854A-9A3D-24177AE9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R: </a:t>
            </a:r>
            <a:r>
              <a:rPr lang="en-US" sz="2400" dirty="0" err="1"/>
              <a:t>aveRsive</a:t>
            </a:r>
            <a:endParaRPr lang="en-US" sz="2400" dirty="0"/>
          </a:p>
          <a:p>
            <a:r>
              <a:rPr lang="en-US" sz="2400" dirty="0"/>
              <a:t>S: paired-as in “surrogate mother”</a:t>
            </a:r>
          </a:p>
          <a:p>
            <a:r>
              <a:rPr lang="en-US" sz="2400" dirty="0"/>
              <a:t>T: you’re in a “Tricky” situation and need access to something </a:t>
            </a:r>
          </a:p>
        </p:txBody>
      </p:sp>
    </p:spTree>
    <p:extLst>
      <p:ext uri="{BB962C8B-B14F-4D97-AF65-F5344CB8AC3E}">
        <p14:creationId xmlns:p14="http://schemas.microsoft.com/office/powerpoint/2010/main" val="133809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8B226B6-4C88-464A-851B-A80467EB5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Value-altering Effects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004ADCC-1024-1C48-94CE-152333161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An increase in the reinforcing effectiveness of some stimulus, object, or event</a:t>
            </a:r>
          </a:p>
          <a:p>
            <a:pPr lvl="1"/>
            <a:r>
              <a:rPr lang="en-US" altLang="en-US" sz="2600" dirty="0"/>
              <a:t>MO = EO</a:t>
            </a:r>
          </a:p>
          <a:p>
            <a:r>
              <a:rPr lang="en-US" altLang="en-US" sz="2600" dirty="0"/>
              <a:t>A decrease in reinforcing effectiveness of some stimulus, object, or event</a:t>
            </a:r>
          </a:p>
          <a:p>
            <a:pPr lvl="1"/>
            <a:r>
              <a:rPr lang="en-US" altLang="en-US" sz="2600" dirty="0"/>
              <a:t>MO = abolishing operation (AO)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E953CE72-2D18-2846-8E3E-BDB161215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3297D4C-5D51-8145-A964-2FB0F926F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/>
              <a:t>Behavior-altering effects</a:t>
            </a:r>
          </a:p>
          <a:p>
            <a:pPr lvl="1" eaLnBrk="1" hangingPunct="1"/>
            <a:r>
              <a:rPr lang="en-US" altLang="en-US" sz="2400"/>
              <a:t>Operate on the </a:t>
            </a:r>
            <a:r>
              <a:rPr lang="en-US" altLang="en-US" sz="2400" i="1"/>
              <a:t>current frequency</a:t>
            </a:r>
            <a:r>
              <a:rPr lang="en-US" altLang="en-US" sz="2400"/>
              <a:t> of the behavior</a:t>
            </a:r>
          </a:p>
          <a:p>
            <a:pPr lvl="1" eaLnBrk="1" hangingPunct="1"/>
            <a:r>
              <a:rPr lang="en-US" altLang="en-US" sz="2400"/>
              <a:t>Antecedent variables (i.e. MO’s, S</a:t>
            </a:r>
            <a:r>
              <a:rPr lang="en-US" altLang="en-US" sz="2400" baseline="30000"/>
              <a:t>D</a:t>
            </a:r>
            <a:r>
              <a:rPr lang="en-US" altLang="en-US" sz="2400"/>
              <a:t>’s )</a:t>
            </a:r>
          </a:p>
          <a:p>
            <a:pPr lvl="1" eaLnBrk="1" hangingPunct="1"/>
            <a:r>
              <a:rPr lang="en-US" altLang="en-US" sz="2400"/>
              <a:t>Can evoke or abate responses, but not alter them</a:t>
            </a:r>
          </a:p>
          <a:p>
            <a:pPr eaLnBrk="1" hangingPunct="1"/>
            <a:r>
              <a:rPr lang="en-US" altLang="en-US" sz="2800"/>
              <a:t>Repertoire-altering effects</a:t>
            </a:r>
          </a:p>
          <a:p>
            <a:pPr lvl="1" eaLnBrk="1" hangingPunct="1"/>
            <a:r>
              <a:rPr lang="en-US" altLang="en-US" sz="2400"/>
              <a:t>Operate on the </a:t>
            </a:r>
            <a:r>
              <a:rPr lang="en-US" altLang="en-US" sz="2400" i="1"/>
              <a:t>future frequency</a:t>
            </a:r>
            <a:r>
              <a:rPr lang="en-US" altLang="en-US" sz="2400"/>
              <a:t> of the behavior</a:t>
            </a:r>
          </a:p>
          <a:p>
            <a:pPr lvl="1" eaLnBrk="1" hangingPunct="1"/>
            <a:r>
              <a:rPr lang="en-US" altLang="en-US" sz="2400"/>
              <a:t>Consequence variables (i.e. reinforcers, punishers, extinction procedure, recovery from punishment procedure)</a:t>
            </a:r>
          </a:p>
          <a:p>
            <a:pPr lvl="1" eaLnBrk="1" hangingPunct="1"/>
            <a:r>
              <a:rPr lang="en-US" altLang="en-US" sz="2400"/>
              <a:t>Change repertoire of functional relations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EE25E57A-7519-5349-9969-EB7C74A40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Behavior-altering Effects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904F73-A09E-7945-8393-C993D9244C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Evocative effect</a:t>
            </a:r>
          </a:p>
          <a:p>
            <a:pPr lvl="1"/>
            <a:r>
              <a:rPr lang="en-US" altLang="en-US" sz="2800" dirty="0"/>
              <a:t>Increase in the current frequency of behavior that has been reinforced by some stimulus, object, or event</a:t>
            </a:r>
          </a:p>
          <a:p>
            <a:r>
              <a:rPr lang="en-US" altLang="en-US" sz="2800" dirty="0" err="1"/>
              <a:t>Abative</a:t>
            </a:r>
            <a:r>
              <a:rPr lang="en-US" altLang="en-US" sz="2800" dirty="0"/>
              <a:t> effect</a:t>
            </a:r>
          </a:p>
          <a:p>
            <a:pPr lvl="1"/>
            <a:r>
              <a:rPr lang="en-US" altLang="en-US" sz="2800" dirty="0"/>
              <a:t>Decrease in the current frequency of behavior that has been reinforced by some stimulus, object, or event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C5502203-66D7-6C45-A7A6-D6D79CD77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Behavior-altering Effects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E903A26-82C1-F04A-9516-7341632BC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Direct and indirect effects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Frequency of behavior result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Direct evocative or </a:t>
            </a:r>
            <a:r>
              <a:rPr lang="en-US" altLang="en-US" sz="2600" dirty="0" err="1"/>
              <a:t>abative</a:t>
            </a:r>
            <a:r>
              <a:rPr lang="en-US" altLang="en-US" sz="2600" dirty="0"/>
              <a:t> effect of the MO on response frequency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dirty="0"/>
              <a:t>Indirect effect on the evocative or </a:t>
            </a:r>
            <a:r>
              <a:rPr lang="en-US" altLang="en-US" sz="2600" dirty="0" err="1"/>
              <a:t>abative</a:t>
            </a:r>
            <a:r>
              <a:rPr lang="en-US" altLang="en-US" sz="2600" dirty="0"/>
              <a:t> strength of relevant S</a:t>
            </a:r>
            <a:r>
              <a:rPr lang="en-US" altLang="en-US" sz="2600" baseline="30000" dirty="0"/>
              <a:t>D</a:t>
            </a:r>
            <a:r>
              <a:rPr lang="en-US" altLang="en-US" sz="2600" dirty="0"/>
              <a:t>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Value-altering effects may also occur for conditioned reinforcers      conditioned MO’s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2FA70106-93D8-8E4B-91B2-C48C54907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BDF4E19E-9302-D24F-9B28-DA828392C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Behavior-altering effects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47261E7-4D34-2D47-B6F2-A657C10C1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Dimensions of behavior-altering effects</a:t>
            </a:r>
          </a:p>
          <a:p>
            <a:pPr lvl="1" eaLnBrk="1" hangingPunct="1"/>
            <a:r>
              <a:rPr lang="en-US" altLang="en-US" sz="2600" dirty="0"/>
              <a:t>Not limited to frequency</a:t>
            </a:r>
          </a:p>
          <a:p>
            <a:pPr lvl="1" eaLnBrk="1" hangingPunct="1"/>
            <a:r>
              <a:rPr lang="en-US" altLang="en-US" sz="2600" dirty="0"/>
              <a:t>Other examples:</a:t>
            </a:r>
          </a:p>
          <a:p>
            <a:pPr lvl="2" eaLnBrk="1" hangingPunct="1"/>
            <a:r>
              <a:rPr lang="en-US" altLang="en-US" sz="2600" dirty="0"/>
              <a:t>Response magnitude</a:t>
            </a:r>
          </a:p>
          <a:p>
            <a:pPr lvl="2" eaLnBrk="1" hangingPunct="1"/>
            <a:r>
              <a:rPr lang="en-US" altLang="en-US" sz="2600" dirty="0"/>
              <a:t>Response latency</a:t>
            </a:r>
          </a:p>
          <a:p>
            <a:pPr lvl="2" eaLnBrk="1" hangingPunct="1"/>
            <a:r>
              <a:rPr lang="en-US" altLang="en-US" sz="2600" dirty="0"/>
              <a:t>Relative frequency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2A8A9FDF-032F-E649-9A05-C0CB6D079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Motivating Operations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30FBFF6-5F72-9849-ADAC-5F7B8FE7F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427" y="1676400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dirty="0"/>
              <a:t>Behavior-altering effects should not be interpreted as a result of the organism encountering more or less effective forms of reinforcement</a:t>
            </a:r>
          </a:p>
          <a:p>
            <a:pPr lvl="1" eaLnBrk="1" hangingPunct="1"/>
            <a:r>
              <a:rPr lang="en-US" altLang="en-US" sz="2600" dirty="0"/>
              <a:t>Strong relating exists between MO level &amp; responding in extinction</a:t>
            </a:r>
          </a:p>
          <a:p>
            <a:pPr eaLnBrk="1" hangingPunct="1"/>
            <a:r>
              <a:rPr lang="en-US" altLang="en-US" sz="2600" dirty="0"/>
              <a:t>MO should evoke the behavior even if it is not at first successful</a:t>
            </a:r>
          </a:p>
          <a:p>
            <a:pPr eaLnBrk="1" hangingPunct="1"/>
            <a:endParaRPr lang="en-US" altLang="en-US" sz="2600" dirty="0"/>
          </a:p>
          <a:p>
            <a:pPr eaLnBrk="1" hangingPunct="1">
              <a:buFontTx/>
              <a:buNone/>
            </a:pPr>
            <a:endParaRPr lang="en-US" altLang="en-US" sz="2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{BEDDBC7A-2196-DF43-9B8B-FBFF709CC1FD}tf10001070</Template>
  <TotalTime>1199</TotalTime>
  <Words>1404</Words>
  <Application>Microsoft Macintosh PowerPoint</Application>
  <PresentationFormat>On-screen Show (4:3)</PresentationFormat>
  <Paragraphs>201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Chapter 16: Motivating Operations</vt:lpstr>
      <vt:lpstr>Motivating Operations</vt:lpstr>
      <vt:lpstr>Motivating Operations</vt:lpstr>
      <vt:lpstr>Value-altering Effects</vt:lpstr>
      <vt:lpstr>Motivating Operations</vt:lpstr>
      <vt:lpstr>Behavior-altering Effects</vt:lpstr>
      <vt:lpstr>Behavior-altering Effects</vt:lpstr>
      <vt:lpstr>Behavior-altering effects</vt:lpstr>
      <vt:lpstr>Motivating Operations</vt:lpstr>
      <vt:lpstr>Antecedent variables</vt:lpstr>
      <vt:lpstr>Antecedent Variables</vt:lpstr>
      <vt:lpstr>Motivating Operations</vt:lpstr>
      <vt:lpstr>Unconditioned Motivating Operations (UMO’s)</vt:lpstr>
      <vt:lpstr>Unconditioned Motivating Operations (UMO’s)</vt:lpstr>
      <vt:lpstr>Unconditioned Motivating Operations (UMO’s) – Temperature Changes</vt:lpstr>
      <vt:lpstr>Unconditioned Motivating Operations (UMO’s) </vt:lpstr>
      <vt:lpstr>Unconditioned Motivating Operations (UMO’s) </vt:lpstr>
      <vt:lpstr>Unconditioned Motivating Operations (UMO’s) </vt:lpstr>
      <vt:lpstr>Unconditioned Motivating Operations (UMO’s)</vt:lpstr>
      <vt:lpstr>Unconditioned Motivating Operations (UMO’s)</vt:lpstr>
      <vt:lpstr>Unconditioned Motivating Operations (UMO’s)</vt:lpstr>
      <vt:lpstr>Conditioned Motivating Operations (CMO’s)</vt:lpstr>
      <vt:lpstr>Conditioned Motivating Operations (CMO’s)</vt:lpstr>
      <vt:lpstr>Surrogate cmo (Cmo-s)</vt:lpstr>
      <vt:lpstr>PowerPoint Presentation</vt:lpstr>
      <vt:lpstr>Reflexive cmo (cmo-r)</vt:lpstr>
      <vt:lpstr>Reflexive CMO (CMO-R)-Example</vt:lpstr>
      <vt:lpstr>Transitive cmo (cmo-t)</vt:lpstr>
      <vt:lpstr>Transitive cmo (cmo-t)</vt:lpstr>
      <vt:lpstr>Transitive CMO (CMO-T)</vt:lpstr>
      <vt:lpstr>Study Tip: CMO-R, CMO-T, CMO-S</vt:lpstr>
    </vt:vector>
  </TitlesOfParts>
  <Company>Stephanie Peterson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Behavior Assessment</dc:title>
  <dc:creator>Stephanie Peterson</dc:creator>
  <cp:lastModifiedBy>Megan Aclan</cp:lastModifiedBy>
  <cp:revision>115</cp:revision>
  <dcterms:created xsi:type="dcterms:W3CDTF">2005-09-06T18:09:23Z</dcterms:created>
  <dcterms:modified xsi:type="dcterms:W3CDTF">2019-10-01T04:59:52Z</dcterms:modified>
</cp:coreProperties>
</file>