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9" r:id="rId6"/>
    <p:sldId id="271" r:id="rId7"/>
    <p:sldId id="272" r:id="rId8"/>
    <p:sldId id="274" r:id="rId9"/>
    <p:sldId id="275" r:id="rId10"/>
    <p:sldId id="296" r:id="rId11"/>
    <p:sldId id="297" r:id="rId12"/>
    <p:sldId id="298" r:id="rId13"/>
    <p:sldId id="302" r:id="rId14"/>
    <p:sldId id="301" r:id="rId15"/>
    <p:sldId id="300" r:id="rId16"/>
    <p:sldId id="303" r:id="rId17"/>
    <p:sldId id="304" r:id="rId18"/>
    <p:sldId id="305" r:id="rId19"/>
    <p:sldId id="306" r:id="rId20"/>
    <p:sldId id="308" r:id="rId21"/>
    <p:sldId id="280" r:id="rId22"/>
    <p:sldId id="289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Objects="1">
      <p:cViewPr>
        <p:scale>
          <a:sx n="98" d="100"/>
          <a:sy n="98" d="100"/>
        </p:scale>
        <p:origin x="204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39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F6A3751-0ADB-4219-BFD1-C7D21A5561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94D0869-016D-440A-AE94-6EF2D8D75A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9780A0E-4DFB-44C3-A301-C7B56CE3DF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7346D86-120F-41FF-882A-89815F1BC4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89F7D5C-8885-4062-9D97-ABFBF1DE0B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DBABD201-2F06-4E55-8770-DE51350DE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9CA6B-C988-415B-9A9E-74C20C29EB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6F038-407F-4732-AECA-5258BA728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A827C-4CBE-4269-BA4D-DC6AA36E5CA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9035B81-C5FC-433A-B986-4BD036856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CB74A18-C4B9-493A-AC28-3BF046502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BCE98C9-B544-45D1-B0DD-A3219321AA5A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Match </a:t>
            </a:r>
          </a:p>
        </p:txBody>
      </p:sp>
    </p:spTree>
    <p:extLst>
      <p:ext uri="{BB962C8B-B14F-4D97-AF65-F5344CB8AC3E}">
        <p14:creationId xmlns:p14="http://schemas.microsoft.com/office/powerpoint/2010/main" val="197052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AA1F244-BD7F-46CF-A6FD-7CED572ECC61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Match </a:t>
            </a:r>
          </a:p>
        </p:txBody>
      </p:sp>
    </p:spTree>
    <p:extLst>
      <p:ext uri="{BB962C8B-B14F-4D97-AF65-F5344CB8AC3E}">
        <p14:creationId xmlns:p14="http://schemas.microsoft.com/office/powerpoint/2010/main" val="46762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BCE98C9-B544-45D1-B0DD-A3219321AA5A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Match </a:t>
            </a:r>
          </a:p>
        </p:txBody>
      </p:sp>
    </p:spTree>
    <p:extLst>
      <p:ext uri="{BB962C8B-B14F-4D97-AF65-F5344CB8AC3E}">
        <p14:creationId xmlns:p14="http://schemas.microsoft.com/office/powerpoint/2010/main" val="306538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B45E52-CD5A-401A-AB7D-BDE6116ECD28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D67EBA-612A-46DC-AAA9-570E8B4003ED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47CDDB7-7F66-4208-87C5-3BAD298FF047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90E03C7-04BF-4487-8D4F-A79AF0889DEF}" type="slidenum">
              <a:rPr lang="en-US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84FA30-47C7-43CD-ACD6-C472E29EE3A1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2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29A207-9043-4474-9F29-0C5F31F835BF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0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A4B751-1853-4DAA-AE95-829FF79F6F7A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507EF2-DF94-4157-8122-4A141B51D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62138-37D6-4A52-9AE0-6D13496AC44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7847FD6F-8289-47A2-8734-0BD546391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A4877BA4-CFFF-4E02-A8F0-33A040F34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DD8496-68E9-4131-94F7-BCCCC4237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C5CE2-7468-4B30-9443-1F9788A107B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B631B63-0D63-4B6A-8BFF-D3C3187B5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5EE4422-D97B-4BE8-B42F-DDA27E6CE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FD4016-BF70-41F3-B7BC-1238F7938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8042C-3A9D-4110-A835-50526AC5C6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5778" name="Rectangle 1026">
            <a:extLst>
              <a:ext uri="{FF2B5EF4-FFF2-40B4-BE49-F238E27FC236}">
                <a16:creationId xmlns:a16="http://schemas.microsoft.com/office/drawing/2014/main" id="{6E7C433A-6A8F-4CC6-A8E1-55F22B6EF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1027">
            <a:extLst>
              <a:ext uri="{FF2B5EF4-FFF2-40B4-BE49-F238E27FC236}">
                <a16:creationId xmlns:a16="http://schemas.microsoft.com/office/drawing/2014/main" id="{49F0546A-82E5-47CF-A4D8-439D67A7D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7FD3A7-E738-4CAC-98CC-A8541104B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3B618-D34D-4EBF-8C0F-E57DBD8D15D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22" name="Rectangle 1026">
            <a:extLst>
              <a:ext uri="{FF2B5EF4-FFF2-40B4-BE49-F238E27FC236}">
                <a16:creationId xmlns:a16="http://schemas.microsoft.com/office/drawing/2014/main" id="{A7EBE222-C5DD-43BC-9D86-5DE21B1C9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>
            <a:extLst>
              <a:ext uri="{FF2B5EF4-FFF2-40B4-BE49-F238E27FC236}">
                <a16:creationId xmlns:a16="http://schemas.microsoft.com/office/drawing/2014/main" id="{C1F3410D-22D7-4B4D-8847-4DFD0C7DB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033457-4C61-477F-AA6F-8AE935116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9C6A-0024-476B-B5E0-5DFB895C7ED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26968FCF-D1CF-4FB2-9B18-11E3993BC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1027">
            <a:extLst>
              <a:ext uri="{FF2B5EF4-FFF2-40B4-BE49-F238E27FC236}">
                <a16:creationId xmlns:a16="http://schemas.microsoft.com/office/drawing/2014/main" id="{14D94478-5FD2-4B88-BA25-DF4B9752F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AB4976-3F10-41FB-B60B-5313174D9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E8E0A-9103-4C62-87C8-EC6578E68E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A58A8CE5-19BF-4E35-B2B1-69F5C9653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9B3ED032-D120-4A19-AF91-0508CE7C3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98E9BD-D0E7-4B24-8F07-7D7D7C748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F1FE9-345B-491B-AF28-91949AF9424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60C8A9C-EA76-42CD-93FE-1F08299A3E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51C439C-8910-41F4-9554-F2ACB0BE8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DB128E-06B2-481C-B2AD-1133D5DD1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8457-730C-432E-998E-9E1D2323238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E4F75AF0-D64A-4871-9DCE-A0437ACB9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F135294-4606-41B1-A662-F06BDCE0A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9227CA-2857-44D7-9B9A-331D1B74B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EEC3-5558-40B3-82F8-02B6DAF0A8A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C6C260D-2EE1-487C-BF7D-F26AB3EEC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51976C9-6A33-4D69-9C03-766F18B0F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1299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9938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0943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 and Chaining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FCD9-A361-431C-BEC3-E861500B0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 and Chaining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1C0C-859B-43B2-8695-E6FE0239E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758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6782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67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3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8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5102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2181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2980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505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396987-8C8B-4B8C-B618-853D829BDC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Chapter 17:</a:t>
            </a:r>
            <a:br>
              <a:rPr lang="en-US" altLang="en-US" sz="4000" dirty="0"/>
            </a:br>
            <a:r>
              <a:rPr lang="en-US" altLang="en-US" sz="4000" dirty="0"/>
              <a:t>Stimulus Control</a:t>
            </a:r>
            <a:endParaRPr lang="en-US" altLang="en-US" sz="4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F00A85C-69BF-4580-9168-2A887E1C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8077200"/>
            <a:ext cx="2971800" cy="476250"/>
          </a:xfrm>
        </p:spPr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/>
              <a:t>Stimulus Equivalence Reflexivity </a:t>
            </a:r>
            <a:br>
              <a:rPr lang="en-US" sz="3000" dirty="0"/>
            </a:br>
            <a:r>
              <a:rPr lang="en-US" sz="3000" b="1" dirty="0"/>
              <a:t>(Teaching concept of matching)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4450" y="2057400"/>
            <a:ext cx="6572250" cy="8001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First we reinforce  </a:t>
            </a:r>
          </a:p>
          <a:p>
            <a:pPr lvl="1"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A = A</a:t>
            </a:r>
          </a:p>
          <a:p>
            <a:pPr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Matching to sample  </a:t>
            </a:r>
          </a:p>
        </p:txBody>
      </p:sp>
      <p:pic>
        <p:nvPicPr>
          <p:cNvPr id="18439" name="Picture 15" descr="BlackGreyWolfePortrai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544" y="3314700"/>
            <a:ext cx="897731" cy="1257300"/>
          </a:xfrm>
        </p:spPr>
      </p:pic>
      <p:pic>
        <p:nvPicPr>
          <p:cNvPr id="18440" name="Picture 16" descr="black-bea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2142" y="3314700"/>
            <a:ext cx="1129904" cy="1314450"/>
          </a:xfr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D8DA634-4E6E-47A0-81C0-69246F9FCE4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pic>
        <p:nvPicPr>
          <p:cNvPr id="18435" name="Picture 17" descr="Kung-Fu-Pan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44" y="3314700"/>
            <a:ext cx="118467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6526" name="Picture 14" descr="Kung-Fu-Pan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914900"/>
            <a:ext cx="978694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20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6198 -0.29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6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-14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Stimulus Equivalence Reflexivity </a:t>
            </a:r>
            <a:br>
              <a:rPr lang="en-US" sz="3000" dirty="0"/>
            </a:br>
            <a:r>
              <a:rPr lang="en-US" sz="3000" b="1" dirty="0"/>
              <a:t>(Teaching concept of matching)</a:t>
            </a:r>
            <a:endParaRPr lang="en-US" sz="3000" dirty="0"/>
          </a:p>
        </p:txBody>
      </p:sp>
      <p:sp>
        <p:nvSpPr>
          <p:cNvPr id="880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14450" y="2057400"/>
            <a:ext cx="6572250" cy="8001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First we reinforce </a:t>
            </a:r>
          </a:p>
          <a:p>
            <a:pPr eaLnBrk="1" hangingPunct="1">
              <a:defRPr/>
            </a:pPr>
            <a:r>
              <a:rPr lang="en-US" sz="1400" dirty="0"/>
              <a:t>A = A</a:t>
            </a:r>
          </a:p>
          <a:p>
            <a:pPr eaLnBrk="1" hangingPunct="1">
              <a:defRPr/>
            </a:pPr>
            <a:r>
              <a:rPr lang="en-US" sz="1400" dirty="0"/>
              <a:t>Matching to sample  </a:t>
            </a:r>
          </a:p>
        </p:txBody>
      </p:sp>
      <p:pic>
        <p:nvPicPr>
          <p:cNvPr id="19463" name="Picture 6" descr="BlackGreyWolfePortrai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551" y="3429000"/>
            <a:ext cx="897731" cy="1257300"/>
          </a:xfrm>
        </p:spPr>
      </p:pic>
      <p:pic>
        <p:nvPicPr>
          <p:cNvPr id="19464" name="Picture 7" descr="black-bea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4950" y="3371850"/>
            <a:ext cx="1129904" cy="1314450"/>
          </a:xfrm>
        </p:spPr>
      </p:pic>
      <p:sp>
        <p:nvSpPr>
          <p:cNvPr id="194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7CA24F-6EBF-412C-936E-922258215022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pic>
        <p:nvPicPr>
          <p:cNvPr id="19459" name="Picture 2" descr="Kung-Fu-Pan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3371850"/>
            <a:ext cx="118467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65" name="Picture 5" descr="Kung-Fu-Pan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40" y="4857750"/>
            <a:ext cx="978694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3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83874E-7 L -0.02969 -0.372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-186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Stimulus Equivalence Reflexivity </a:t>
            </a:r>
            <a:br>
              <a:rPr lang="en-US" sz="3000" dirty="0"/>
            </a:br>
            <a:r>
              <a:rPr lang="en-US" sz="3000" b="1" dirty="0"/>
              <a:t>(Teaching concept of matching)</a:t>
            </a:r>
            <a:endParaRPr lang="en-US" sz="3000" dirty="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4450" y="2057400"/>
            <a:ext cx="6572250" cy="8001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 the absence of training and reinforcement </a:t>
            </a:r>
          </a:p>
          <a:p>
            <a:pPr lvl="1"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A = A</a:t>
            </a:r>
          </a:p>
          <a:p>
            <a:pPr eaLnBrk="1" hangingPunct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Matching to sample  </a:t>
            </a:r>
          </a:p>
        </p:txBody>
      </p:sp>
      <p:pic>
        <p:nvPicPr>
          <p:cNvPr id="18439" name="Picture 15" descr="BlackGreyWolfePortrai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544" y="3314700"/>
            <a:ext cx="897731" cy="1257300"/>
          </a:xfrm>
        </p:spPr>
      </p:pic>
      <p:pic>
        <p:nvPicPr>
          <p:cNvPr id="18440" name="Picture 16" descr="black-bea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299604"/>
            <a:ext cx="1129904" cy="1314450"/>
          </a:xfrm>
        </p:spPr>
      </p:pic>
      <p:sp>
        <p:nvSpPr>
          <p:cNvPr id="184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D8DA634-4E6E-47A0-81C0-69246F9FCE40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pic>
        <p:nvPicPr>
          <p:cNvPr id="18435" name="Picture 17" descr="Kung-Fu-Pan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67" y="3299604"/>
            <a:ext cx="118467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black-be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648559"/>
            <a:ext cx="1129904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3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186 L 0.10469 0.00186 C 0.15139 0.00186 0.20937 -0.07592 0.20937 -0.13796 L 0.20937 -0.2777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02" y="857250"/>
            <a:ext cx="754599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/>
              <a:t>Stimulus Equivalence /Symmetry </a:t>
            </a:r>
            <a:br>
              <a:rPr lang="en-US" sz="3000" dirty="0"/>
            </a:br>
            <a:r>
              <a:rPr lang="en-US" sz="3000" dirty="0"/>
              <a:t>A=B (Teaching to tact “Panda”) </a:t>
            </a:r>
          </a:p>
        </p:txBody>
      </p:sp>
      <p:pic>
        <p:nvPicPr>
          <p:cNvPr id="23556" name="Picture 3" descr="Kung-Fu-Pan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580481"/>
            <a:ext cx="2311400" cy="2565400"/>
          </a:xfrm>
        </p:spPr>
      </p:pic>
      <p:sp>
        <p:nvSpPr>
          <p:cNvPr id="235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BA8EB84-E192-4581-9C76-BB7790EF575B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164501" y="2114550"/>
            <a:ext cx="24256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3300"/>
                </a:solidFill>
                <a:latin typeface="Arial" charset="0"/>
              </a:rPr>
              <a:t>Tacts Panda</a:t>
            </a:r>
          </a:p>
          <a:p>
            <a:pPr algn="ctr" eaLnBrk="1" hangingPunct="1"/>
            <a:r>
              <a:rPr lang="en-US" b="1">
                <a:latin typeface="Arial" charset="0"/>
              </a:rPr>
              <a:t>(Spoken Name)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3143250" y="2057400"/>
            <a:ext cx="2514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1880" name="AutoShape 8"/>
          <p:cNvSpPr>
            <a:spLocks noChangeArrowheads="1"/>
          </p:cNvSpPr>
          <p:nvPr/>
        </p:nvSpPr>
        <p:spPr bwMode="auto">
          <a:xfrm rot="10800000">
            <a:off x="3268541" y="5363549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3668591" y="5405222"/>
            <a:ext cx="1398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latin typeface="Arial" charset="0"/>
              </a:rPr>
              <a:t>Picture  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61524" y="2106607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739916" y="536354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A</a:t>
            </a:r>
            <a:endParaRPr lang="en-US" b="1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67" y="931068"/>
            <a:ext cx="8181518" cy="112633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000" dirty="0"/>
              <a:t>Stimulus Equivalence / Symmetry</a:t>
            </a:r>
            <a:br>
              <a:rPr lang="en-US" sz="3000" dirty="0"/>
            </a:br>
            <a:r>
              <a:rPr lang="en-US" sz="3000" dirty="0" err="1"/>
              <a:t>Symmetry</a:t>
            </a:r>
            <a:r>
              <a:rPr lang="en-US" sz="3000" dirty="0"/>
              <a:t> (</a:t>
            </a:r>
            <a:r>
              <a:rPr lang="en-US" sz="3000" dirty="0" err="1"/>
              <a:t>LR</a:t>
            </a:r>
            <a:r>
              <a:rPr lang="en-US" sz="3000" dirty="0"/>
              <a:t> for objects: Target Panda) after teaching to tact “Panda” B-A</a:t>
            </a:r>
          </a:p>
        </p:txBody>
      </p:sp>
      <p:pic>
        <p:nvPicPr>
          <p:cNvPr id="22532" name="Picture 3" descr="Kung-Fu-Pan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451" y="2457451"/>
            <a:ext cx="1735931" cy="1926431"/>
          </a:xfrm>
        </p:spPr>
      </p:pic>
      <p:pic>
        <p:nvPicPr>
          <p:cNvPr id="22533" name="Picture 4" descr="BlackGreyWolfePortrai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51" y="2400300"/>
            <a:ext cx="1388269" cy="1943100"/>
          </a:xfrm>
        </p:spPr>
      </p:pic>
      <p:pic>
        <p:nvPicPr>
          <p:cNvPr id="22534" name="Picture 5" descr="black-bea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3550" y="2514600"/>
            <a:ext cx="1776413" cy="1885950"/>
          </a:xfrm>
        </p:spPr>
      </p:pic>
      <p:sp>
        <p:nvSpPr>
          <p:cNvPr id="225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39DD760-3697-49F1-8F70-9AFC40A37CC0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2878114" y="5029200"/>
            <a:ext cx="26805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Panda</a:t>
            </a:r>
          </a:p>
          <a:p>
            <a:pPr algn="ctr" eaLnBrk="1" hangingPunct="1"/>
            <a:r>
              <a:rPr lang="en-US" b="1" dirty="0">
                <a:latin typeface="Arial" charset="0"/>
              </a:rPr>
              <a:t>(Spoken Sample)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628900" y="5045870"/>
            <a:ext cx="2971800" cy="38338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0856" name="AutoShape 8"/>
          <p:cNvSpPr>
            <a:spLocks noChangeArrowheads="1"/>
          </p:cNvSpPr>
          <p:nvPr/>
        </p:nvSpPr>
        <p:spPr bwMode="auto">
          <a:xfrm>
            <a:off x="4229100" y="2000250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0317" y="520996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59300" y="200025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A</a:t>
            </a:r>
            <a:endParaRPr lang="en-US" b="1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80" y="1046560"/>
            <a:ext cx="8469191" cy="59412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dirty="0"/>
              <a:t>Stimulus Equivalence</a:t>
            </a:r>
            <a:br>
              <a:rPr lang="en-US" sz="3000" dirty="0"/>
            </a:br>
            <a:r>
              <a:rPr lang="en-US" sz="3000" dirty="0"/>
              <a:t>Symmetry (</a:t>
            </a:r>
            <a:r>
              <a:rPr lang="en-US" sz="3000" dirty="0" err="1"/>
              <a:t>LR</a:t>
            </a:r>
            <a:r>
              <a:rPr lang="en-US" sz="3000" dirty="0"/>
              <a:t> for objects: Target Panda) after teaching to tact “Panda” B-A</a:t>
            </a:r>
          </a:p>
        </p:txBody>
      </p:sp>
      <p:pic>
        <p:nvPicPr>
          <p:cNvPr id="21508" name="Picture 5" descr="Kung-Fu-Pan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1" y="2343151"/>
            <a:ext cx="1735931" cy="1926431"/>
          </a:xfrm>
        </p:spPr>
      </p:pic>
      <p:pic>
        <p:nvPicPr>
          <p:cNvPr id="21509" name="Picture 8" descr="BlackGreyWolfePortrai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3301" y="2343150"/>
            <a:ext cx="1388269" cy="1943100"/>
          </a:xfrm>
        </p:spPr>
      </p:pic>
      <p:pic>
        <p:nvPicPr>
          <p:cNvPr id="21510" name="Picture 11" descr="black-bea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2569" y="2400300"/>
            <a:ext cx="1776413" cy="1885950"/>
          </a:xfrm>
        </p:spPr>
      </p:pic>
      <p:sp>
        <p:nvSpPr>
          <p:cNvPr id="215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A98AA53-19D7-4F95-B766-F51B74D37E56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2878114" y="5029200"/>
            <a:ext cx="26805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Panda</a:t>
            </a:r>
          </a:p>
          <a:p>
            <a:pPr algn="ctr" eaLnBrk="1" hangingPunct="1"/>
            <a:r>
              <a:rPr lang="en-US" b="1" dirty="0">
                <a:latin typeface="Arial" charset="0"/>
              </a:rPr>
              <a:t>(Spoken Sample)</a:t>
            </a:r>
          </a:p>
        </p:txBody>
      </p:sp>
      <p:sp>
        <p:nvSpPr>
          <p:cNvPr id="21512" name="Oval 14"/>
          <p:cNvSpPr>
            <a:spLocks noChangeArrowheads="1"/>
          </p:cNvSpPr>
          <p:nvPr/>
        </p:nvSpPr>
        <p:spPr bwMode="auto">
          <a:xfrm>
            <a:off x="2743200" y="5045869"/>
            <a:ext cx="2857500" cy="38338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6767" name="AutoShape 15"/>
          <p:cNvSpPr>
            <a:spLocks noChangeArrowheads="1"/>
          </p:cNvSpPr>
          <p:nvPr/>
        </p:nvSpPr>
        <p:spPr bwMode="auto">
          <a:xfrm>
            <a:off x="2228850" y="1885950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0317" y="520996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91167" y="182880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A</a:t>
            </a:r>
            <a:endParaRPr lang="en-US" b="1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074" y="2927777"/>
            <a:ext cx="179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Reinforced A=B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0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68" y="1003964"/>
            <a:ext cx="8363683" cy="112130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/>
              <a:t>Stimulus Equivalence / Symmetry</a:t>
            </a:r>
            <a:br>
              <a:rPr lang="en-US" sz="3000" dirty="0"/>
            </a:br>
            <a:r>
              <a:rPr lang="en-US" sz="3000" dirty="0"/>
              <a:t>Teaching B=C 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AD812E-C58D-4FF3-9C5F-F07198B668DA}" type="slidenum">
              <a:rPr lang="en-US" smtClean="0"/>
              <a:pPr/>
              <a:t>‹#›</a:t>
            </a:fld>
            <a:endParaRPr lang="en-US" dirty="0">
              <a:latin typeface="Arial" charset="0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050201" y="4629150"/>
            <a:ext cx="24256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3300"/>
                </a:solidFill>
                <a:latin typeface="Arial" charset="0"/>
              </a:rPr>
              <a:t>Panda</a:t>
            </a:r>
          </a:p>
          <a:p>
            <a:pPr algn="ctr" eaLnBrk="1" hangingPunct="1"/>
            <a:r>
              <a:rPr lang="en-US" b="1">
                <a:latin typeface="Arial" charset="0"/>
              </a:rPr>
              <a:t>(Spoken Name)</a:t>
            </a:r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4013093" y="2908958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3616641" y="3366031"/>
            <a:ext cx="119295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Panda </a:t>
            </a:r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5496880" y="3366030"/>
            <a:ext cx="87075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Bear</a:t>
            </a:r>
          </a:p>
        </p:txBody>
      </p:sp>
      <p:sp>
        <p:nvSpPr>
          <p:cNvPr id="24584" name="Text Box 13"/>
          <p:cNvSpPr txBox="1">
            <a:spLocks noChangeArrowheads="1"/>
          </p:cNvSpPr>
          <p:nvPr/>
        </p:nvSpPr>
        <p:spPr bwMode="auto">
          <a:xfrm>
            <a:off x="1714500" y="3366030"/>
            <a:ext cx="1150830" cy="46166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Wolf  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559400" y="485775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589759" y="296610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C</a:t>
            </a:r>
            <a:endParaRPr lang="en-US" b="1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9680" y="2228424"/>
            <a:ext cx="24867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700" b="1" dirty="0">
                <a:latin typeface="Arial" charset="0"/>
              </a:rPr>
              <a:t>Written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5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Stimulus Equivalence  / Symmetry</a:t>
            </a:r>
            <a:br>
              <a:rPr lang="en-US" sz="3000" dirty="0"/>
            </a:br>
            <a:r>
              <a:rPr lang="en-US" sz="3000" dirty="0"/>
              <a:t>Teaching B=C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AD812E-C58D-4FF3-9C5F-F07198B668DA}" type="slidenum">
              <a:rPr lang="en-US" smtClean="0"/>
              <a:pPr/>
              <a:t>‹#›</a:t>
            </a:fld>
            <a:endParaRPr lang="en-US">
              <a:latin typeface="Arial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050201" y="4629150"/>
            <a:ext cx="24256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3300"/>
                </a:solidFill>
                <a:latin typeface="Arial" charset="0"/>
              </a:rPr>
              <a:t>Panda</a:t>
            </a:r>
          </a:p>
          <a:p>
            <a:pPr algn="ctr" eaLnBrk="1" hangingPunct="1"/>
            <a:r>
              <a:rPr lang="en-US" b="1">
                <a:latin typeface="Arial" charset="0"/>
              </a:rPr>
              <a:t>(Spoken Name)</a:t>
            </a:r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2340314" y="2286000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920317" y="520996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42096" y="230462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C</a:t>
            </a:r>
            <a:endParaRPr lang="en-US" b="1" dirty="0">
              <a:latin typeface="Arial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41895" y="2833158"/>
            <a:ext cx="119295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Panda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756477" y="2857500"/>
            <a:ext cx="87075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Bear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69064" y="2857501"/>
            <a:ext cx="1150830" cy="46166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Wolf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8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10" y="1314450"/>
            <a:ext cx="7492878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000" dirty="0"/>
              <a:t>Stimulus Equivalence / Symmetry</a:t>
            </a:r>
            <a:br>
              <a:rPr lang="en-US" sz="3000" dirty="0"/>
            </a:br>
            <a:r>
              <a:rPr lang="en-US" sz="3000" dirty="0"/>
              <a:t>Testing for Symmetry C=B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AD812E-C58D-4FF3-9C5F-F07198B668DA}" type="slidenum">
              <a:rPr lang="en-US" smtClean="0"/>
              <a:pPr/>
              <a:t>‹#›</a:t>
            </a:fld>
            <a:endParaRPr lang="en-US">
              <a:latin typeface="Arial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107351" y="2457450"/>
            <a:ext cx="24256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Says Panda</a:t>
            </a:r>
          </a:p>
          <a:p>
            <a:pPr algn="ctr" eaLnBrk="1" hangingPunct="1"/>
            <a:r>
              <a:rPr lang="en-US" b="1" dirty="0">
                <a:latin typeface="Arial" charset="0"/>
              </a:rPr>
              <a:t>(Spoken Name)</a:t>
            </a:r>
          </a:p>
        </p:txBody>
      </p:sp>
      <p:sp>
        <p:nvSpPr>
          <p:cNvPr id="598020" name="AutoShape 4"/>
          <p:cNvSpPr>
            <a:spLocks noChangeArrowheads="1"/>
          </p:cNvSpPr>
          <p:nvPr/>
        </p:nvSpPr>
        <p:spPr bwMode="auto">
          <a:xfrm rot="10800000">
            <a:off x="1828800" y="4743450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06017" y="268536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315576" y="463887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C</a:t>
            </a:r>
            <a:endParaRPr lang="en-US" b="1" dirty="0">
              <a:latin typeface="Arial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30306" y="4183608"/>
            <a:ext cx="119295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Panda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01970" y="4166916"/>
            <a:ext cx="87075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Bear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57600" y="4183607"/>
            <a:ext cx="1150830" cy="46166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Wolf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9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27" y="1131094"/>
            <a:ext cx="8317523" cy="9941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/>
              <a:t>Stimulus Equivalence / Transitivity</a:t>
            </a:r>
            <a:br>
              <a:rPr lang="en-US" sz="3000" dirty="0"/>
            </a:br>
            <a:r>
              <a:rPr lang="en-US" sz="3000" dirty="0"/>
              <a:t>Testing for Transitivity A=C (No Training)</a:t>
            </a:r>
          </a:p>
        </p:txBody>
      </p:sp>
      <p:pic>
        <p:nvPicPr>
          <p:cNvPr id="27655" name="Picture 8" descr="Kung-Fu-Pand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451" y="4057650"/>
            <a:ext cx="1545431" cy="1714500"/>
          </a:xfrm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AD812E-C58D-4FF3-9C5F-F07198B668DA}" type="slidenum">
              <a:rPr lang="en-US" smtClean="0"/>
              <a:pPr/>
              <a:t>‹#›</a:t>
            </a:fld>
            <a:endParaRPr lang="en-US">
              <a:latin typeface="Arial" charset="0"/>
            </a:endParaRPr>
          </a:p>
        </p:txBody>
      </p:sp>
      <p:sp>
        <p:nvSpPr>
          <p:cNvPr id="602122" name="AutoShape 10"/>
          <p:cNvSpPr>
            <a:spLocks noChangeArrowheads="1"/>
          </p:cNvSpPr>
          <p:nvPr/>
        </p:nvSpPr>
        <p:spPr bwMode="auto">
          <a:xfrm>
            <a:off x="2000250" y="2171700"/>
            <a:ext cx="400050" cy="4572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92328" y="219032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C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92778" y="4791867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A</a:t>
            </a:r>
            <a:endParaRPr lang="en-US" b="1" dirty="0">
              <a:latin typeface="Arial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15375" y="2800351"/>
            <a:ext cx="119295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Panda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76978" y="2786781"/>
            <a:ext cx="87075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Bear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00450" y="2800351"/>
            <a:ext cx="1150830" cy="46166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2"/>
                </a:solidFill>
                <a:latin typeface="Arial" charset="0"/>
              </a:rPr>
              <a:t>Wolf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4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7CA8F44-622A-410C-9EAF-F4D413148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/>
              <a:t>What is stimulus control?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4E1A7A8-2164-4E14-A6AA-0A416EA9B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rate, latency, duration, or amplitude of a response is altered</a:t>
            </a:r>
          </a:p>
          <a:p>
            <a:r>
              <a:rPr lang="en-US" altLang="en-US" sz="2600" dirty="0"/>
              <a:t>In the presence of an antecedent stimulus</a:t>
            </a:r>
          </a:p>
          <a:p>
            <a:r>
              <a:rPr lang="en-US" altLang="en-US" sz="2600" dirty="0"/>
              <a:t>Stimulus control is acquired when</a:t>
            </a:r>
          </a:p>
          <a:p>
            <a:pPr lvl="1"/>
            <a:r>
              <a:rPr lang="en-US" altLang="en-US" sz="2600" dirty="0"/>
              <a:t>Responses are reinforced only in the presence of a specific stimulus </a:t>
            </a:r>
          </a:p>
          <a:p>
            <a:pPr lvl="2"/>
            <a:r>
              <a:rPr lang="en-US" altLang="en-US" sz="2600" i="1" dirty="0"/>
              <a:t>Discriminative stimulus</a:t>
            </a:r>
            <a:r>
              <a:rPr lang="en-US" altLang="en-US" sz="2600" dirty="0"/>
              <a:t> (S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And not in the presence of other stimuli</a:t>
            </a:r>
          </a:p>
          <a:p>
            <a:pPr lvl="2"/>
            <a:r>
              <a:rPr lang="en-US" altLang="en-US" sz="2600" i="1" dirty="0"/>
              <a:t>Stimulus deltas</a:t>
            </a:r>
            <a:r>
              <a:rPr lang="en-US" altLang="en-US" sz="2600" dirty="0"/>
              <a:t> (S</a:t>
            </a:r>
            <a:r>
              <a:rPr lang="en-US" altLang="en-US" sz="26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sz="2600" dirty="0">
                <a:latin typeface="Symbol" panose="05050102010706020507" pitchFamily="18" charset="2"/>
                <a:sym typeface="Symbol" panose="05050102010706020507" pitchFamily="18" charset="2"/>
              </a:rPr>
              <a:t>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837" y="10037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Stimulus Equivalence</a:t>
            </a:r>
            <a:br>
              <a:rPr lang="en-US"/>
            </a:br>
            <a:r>
              <a:rPr lang="en-US"/>
              <a:t>Symmetry and </a:t>
            </a:r>
            <a:r>
              <a:rPr lang="en-US" dirty="0"/>
              <a:t>Transitivity </a:t>
            </a:r>
          </a:p>
        </p:txBody>
      </p:sp>
      <p:pic>
        <p:nvPicPr>
          <p:cNvPr id="5" name="Picture 14" descr="Kung-Fu-P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29" y="3088112"/>
            <a:ext cx="978694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30590" y="4725576"/>
            <a:ext cx="2188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b="1" dirty="0">
                <a:latin typeface="Arial" charset="0"/>
              </a:rPr>
              <a:t>Written Word </a:t>
            </a:r>
          </a:p>
          <a:p>
            <a:pPr algn="ctr" eaLnBrk="1" hangingPunct="1"/>
            <a:r>
              <a:rPr lang="en-US" b="1" dirty="0">
                <a:latin typeface="Arial" charset="0"/>
              </a:rPr>
              <a:t>Panda 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76419" y="2701704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A</a:t>
            </a:r>
            <a:endParaRPr lang="en-US" b="1" dirty="0">
              <a:latin typeface="Arial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034617" y="434340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C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09783" y="2179884"/>
            <a:ext cx="1255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 err="1">
                <a:latin typeface="Arial" charset="0"/>
              </a:rPr>
              <a:t>Tacting</a:t>
            </a:r>
            <a:endParaRPr lang="en-US" b="1" dirty="0">
              <a:latin typeface="Arial" charset="0"/>
            </a:endParaRPr>
          </a:p>
          <a:p>
            <a:pPr algn="ctr" eaLnBrk="1" hangingPunct="1"/>
            <a:r>
              <a:rPr lang="en-US" b="1" dirty="0">
                <a:latin typeface="Arial" charset="0"/>
              </a:rPr>
              <a:t> Panda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806194" y="2052806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Arial" charset="0"/>
              </a:rPr>
              <a:t>B</a:t>
            </a:r>
            <a:endParaRPr lang="en-US" b="1" dirty="0"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 bwMode="auto">
          <a:xfrm flipV="1">
            <a:off x="2183423" y="2595383"/>
            <a:ext cx="2526360" cy="1035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 bwMode="auto">
          <a:xfrm>
            <a:off x="2183423" y="3631037"/>
            <a:ext cx="2247167" cy="15100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5216121" y="3850329"/>
            <a:ext cx="0" cy="7123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600700" y="3850328"/>
            <a:ext cx="0" cy="742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2415040" y="2730238"/>
            <a:ext cx="2318636" cy="97160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7542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C563D68-641C-4E2F-A06D-D66C8D59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Matching-to-Sample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512981C-ACCB-4A32-80D6-163EB529C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Participant observes the sample stimulus</a:t>
            </a:r>
          </a:p>
          <a:p>
            <a:r>
              <a:rPr lang="en-US" altLang="en-US" sz="2600" dirty="0"/>
              <a:t>The comparison stimuli are then presented</a:t>
            </a:r>
          </a:p>
          <a:p>
            <a:r>
              <a:rPr lang="en-US" altLang="en-US" sz="2600" dirty="0"/>
              <a:t>Participant makes a selection response</a:t>
            </a:r>
          </a:p>
          <a:p>
            <a:pPr lvl="1"/>
            <a:r>
              <a:rPr lang="en-US" altLang="en-US" sz="2600" dirty="0"/>
              <a:t>Matches are reinforced</a:t>
            </a:r>
          </a:p>
          <a:p>
            <a:pPr lvl="1"/>
            <a:r>
              <a:rPr lang="en-US" altLang="en-US" sz="2600" dirty="0"/>
              <a:t>Nonmatches are not reinforced</a:t>
            </a:r>
          </a:p>
          <a:p>
            <a:r>
              <a:rPr lang="en-US" altLang="en-US" sz="2600" dirty="0"/>
              <a:t>Conditional discrimination training</a:t>
            </a:r>
          </a:p>
          <a:p>
            <a:pPr lvl="1"/>
            <a:r>
              <a:rPr lang="en-US" altLang="en-US" sz="2600" dirty="0"/>
              <a:t>Same selection must be correct with one conditional stimulus, but incorrect with one or more other sample stimuli</a:t>
            </a:r>
          </a:p>
          <a:p>
            <a:pPr marL="274320" lvl="1" indent="0"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A89E0C0-A724-49DB-BC6F-2AC955D1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of Stimulus Control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314D8B0-14A9-4348-9D00-D0A557F42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dirty="0"/>
              <a:t>Transfer stimulus control from prompt to naturally-existing stimuli quickly using fading</a:t>
            </a:r>
          </a:p>
          <a:p>
            <a:r>
              <a:rPr lang="en-US" altLang="en-US" sz="2600" dirty="0"/>
              <a:t>Most-to-least prompts</a:t>
            </a:r>
          </a:p>
          <a:p>
            <a:pPr lvl="1"/>
            <a:r>
              <a:rPr lang="en-US" altLang="en-US" sz="2600" dirty="0"/>
              <a:t>Physical </a:t>
            </a:r>
          </a:p>
          <a:p>
            <a:pPr lvl="1"/>
            <a:r>
              <a:rPr lang="en-US" altLang="en-US" sz="2600" dirty="0"/>
              <a:t>Partial Physical</a:t>
            </a:r>
          </a:p>
          <a:p>
            <a:pPr lvl="1"/>
            <a:r>
              <a:rPr lang="en-US" altLang="en-US" sz="2600" dirty="0"/>
              <a:t>Modeling</a:t>
            </a:r>
          </a:p>
          <a:p>
            <a:pPr lvl="1"/>
            <a:r>
              <a:rPr lang="en-US" altLang="en-US" sz="2600" dirty="0"/>
              <a:t>Verbal instruction</a:t>
            </a:r>
          </a:p>
          <a:p>
            <a:pPr lvl="1"/>
            <a:r>
              <a:rPr lang="en-US" altLang="en-US" sz="2600" dirty="0"/>
              <a:t>Natural stimulus</a:t>
            </a:r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1B63F4A-0A29-4078-8100-821F58D50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Transferring from Response Prompts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ACDD11B-8AC0-4DE0-86EC-A16A6E5B1E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Graduated guidance</a:t>
            </a:r>
          </a:p>
          <a:p>
            <a:pPr lvl="1"/>
            <a:r>
              <a:rPr lang="en-US" altLang="en-US" sz="2600" dirty="0"/>
              <a:t>Immediately fade physical prompts</a:t>
            </a:r>
          </a:p>
          <a:p>
            <a:pPr lvl="1"/>
            <a:r>
              <a:rPr lang="en-US" altLang="en-US" sz="2600" dirty="0"/>
              <a:t>Follow participant closely with hands</a:t>
            </a:r>
          </a:p>
          <a:p>
            <a:pPr lvl="1"/>
            <a:r>
              <a:rPr lang="en-US" altLang="en-US" sz="2600" dirty="0"/>
              <a:t>Gradually increase distance between hands and participant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4362C5F-9F87-4AD9-8E76-202E2398D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Transferring from Response Prompts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9117943-A91A-4153-AE3C-768FE0217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Least-to-most prompts</a:t>
            </a:r>
          </a:p>
          <a:p>
            <a:pPr lvl="1"/>
            <a:r>
              <a:rPr lang="en-US" altLang="en-US" sz="2600" dirty="0"/>
              <a:t>Provide participant with an opportunity to perform the response with the least amount of assistance on each trial</a:t>
            </a:r>
          </a:p>
          <a:p>
            <a:pPr lvl="1"/>
            <a:r>
              <a:rPr lang="en-US" altLang="en-US" sz="2600" dirty="0"/>
              <a:t>Participant receives greater degrees of assistance with each successive trial without a correct response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504F1C5-4DE6-4157-831B-CA17A315B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Transferring from Response Prompts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9CE38E9-9E50-474F-803D-345D169D9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Autofit/>
          </a:bodyPr>
          <a:lstStyle/>
          <a:p>
            <a:r>
              <a:rPr lang="en-US" altLang="en-US" sz="2500" dirty="0"/>
              <a:t>Time delay</a:t>
            </a:r>
          </a:p>
          <a:p>
            <a:pPr lvl="1"/>
            <a:r>
              <a:rPr lang="en-US" altLang="en-US" sz="2500" dirty="0"/>
              <a:t>Varying the time interval between presentation of a natural stimulus and the presentation of a response prompt</a:t>
            </a:r>
          </a:p>
          <a:p>
            <a:pPr lvl="2"/>
            <a:r>
              <a:rPr lang="en-US" altLang="en-US" sz="2500" dirty="0"/>
              <a:t>Constant time delay</a:t>
            </a:r>
          </a:p>
          <a:p>
            <a:pPr lvl="3"/>
            <a:r>
              <a:rPr lang="en-US" altLang="en-US" sz="2500" dirty="0"/>
              <a:t>Begin with a 0-sec delay</a:t>
            </a:r>
          </a:p>
          <a:p>
            <a:pPr lvl="3"/>
            <a:r>
              <a:rPr lang="en-US" altLang="en-US" sz="2500" dirty="0"/>
              <a:t>Then use a fixed delay (e.g., 3 sec)</a:t>
            </a:r>
          </a:p>
          <a:p>
            <a:pPr lvl="2"/>
            <a:r>
              <a:rPr lang="en-US" altLang="en-US" sz="2500" dirty="0"/>
              <a:t>Progressive time delay</a:t>
            </a:r>
          </a:p>
          <a:p>
            <a:pPr lvl="3"/>
            <a:r>
              <a:rPr lang="en-US" altLang="en-US" sz="2500" dirty="0"/>
              <a:t>Begin with a 0-sec delay</a:t>
            </a:r>
          </a:p>
          <a:p>
            <a:pPr lvl="3"/>
            <a:r>
              <a:rPr lang="en-US" altLang="en-US" sz="2500" dirty="0"/>
              <a:t>Gradually and systematically increase delay (e.g., in 1-sec intervals) according to some rule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4D157EC-D0DD-40DB-B902-0C6DABACB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Transferring from Stimulus Prompts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6648159-AECD-40EC-8BB4-1EBE86224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Stimulus fading</a:t>
            </a:r>
          </a:p>
          <a:p>
            <a:pPr lvl="1"/>
            <a:r>
              <a:rPr lang="en-US" altLang="en-US" sz="2600" dirty="0"/>
              <a:t>Highlighting a physical dimension of a stimulus and then gradually fading that exaggerated dimension</a:t>
            </a:r>
          </a:p>
          <a:p>
            <a:pPr lvl="1"/>
            <a:r>
              <a:rPr lang="en-US" altLang="en-US" sz="2600" dirty="0"/>
              <a:t>Superimposing one stimulus on top of another and gradually fading it out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A51B43-27A7-48C5-9EEA-C6DE0015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Transferring from Stimulus Prompts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0484F44-617F-4D14-B2D9-E7E48A371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Stimulus shape transformations</a:t>
            </a:r>
          </a:p>
          <a:p>
            <a:pPr lvl="1"/>
            <a:r>
              <a:rPr lang="en-US" altLang="en-US" sz="2600" dirty="0"/>
              <a:t>Use an initial stimulus shape that will prompt a correct response</a:t>
            </a:r>
          </a:p>
          <a:p>
            <a:pPr lvl="1"/>
            <a:r>
              <a:rPr lang="en-US" altLang="en-US" sz="2600" dirty="0"/>
              <a:t>This shape is gradually changed to form the natural stimulus, while maintaining correct responding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883925D-7B10-49CE-B9F6-65403CC63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Stimulus Control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3614E052-2B30-48AF-A1B4-7A571BB7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80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S</a:t>
            </a:r>
            <a:r>
              <a:rPr lang="en-US" altLang="en-US" sz="3600" baseline="30000">
                <a:solidFill>
                  <a:schemeClr val="accent2"/>
                </a:solidFill>
              </a:rPr>
              <a:t>D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E43ADFDE-0299-4ED6-8ACE-7E6B8AE3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Response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C55BFFD1-5A0F-4931-AA9B-785AE8B8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3622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S</a:t>
            </a:r>
            <a:r>
              <a:rPr lang="en-US" altLang="en-US" sz="3600" baseline="30000">
                <a:solidFill>
                  <a:schemeClr val="accent2"/>
                </a:solidFill>
              </a:rPr>
              <a:t>R+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838026DA-BD86-4C03-9296-CF52C2EE2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26670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78A571B4-47D3-41BD-81FF-F3C05A951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6670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AD1410C6-2BF7-4795-9B28-93952E8D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718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Telephone rings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6616676E-2A2C-4A88-95E2-25D9D63E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971800"/>
            <a:ext cx="1295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Pick up phone and say “hello”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3C7882AA-E8EE-4090-8AF3-03152232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95600"/>
            <a:ext cx="171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Friendly conversation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1C504B2-443A-4398-9392-727DD6E8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0"/>
            <a:ext cx="95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S</a:t>
            </a:r>
            <a:r>
              <a:rPr lang="en-US" altLang="en-US" sz="3600" baseline="30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60E8793E-313A-485D-AF0D-BD2A85EF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4196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S</a:t>
            </a:r>
            <a:r>
              <a:rPr lang="en-US" altLang="en-US" sz="3600" baseline="30000">
                <a:solidFill>
                  <a:schemeClr val="accent2"/>
                </a:solidFill>
              </a:rPr>
              <a:t>O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73B70AFF-317A-46B5-8AAE-CCC00B8BD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47244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D6EECCD1-AAEC-4BF3-82F3-2814F063E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244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CC4CE167-43BF-4663-95B3-56FA29D3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0292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Doorbell rings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C189E665-5E8B-4075-8866-93B42050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5029200"/>
            <a:ext cx="1295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Pick up phone and say “hello”</a:t>
            </a: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1E42C378-0055-45D4-9047-F42B4D8E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5029200"/>
            <a:ext cx="1714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Friendly conversation withheld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7D82EBAF-1AD8-407B-812D-0AB9A8D8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343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5834A6B-6BB5-45D9-9482-974BE5AAA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Stimulus Generalization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7EF855A-52CC-4929-85A4-CABF134AA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Occurs when stimuli that share similar physical characteristics with the controlling stimulus evoke the same behavior as the controlling stimulus</a:t>
            </a:r>
          </a:p>
          <a:p>
            <a:r>
              <a:rPr lang="en-US" altLang="en-US" sz="2600" dirty="0"/>
              <a:t>Occurs when new stimuli that are similar to the controlling stimulus do not evoke the same response as the controlling stimulus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17C4C9C-575A-4A39-B93C-9474B23DD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 Formation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490A364-BF34-42D2-9373-70CBFFFED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Not a hypothetical construct or mental process</a:t>
            </a:r>
          </a:p>
          <a:p>
            <a:r>
              <a:rPr lang="en-US" altLang="en-US" sz="2600" dirty="0"/>
              <a:t>Complex example of stimulus control that requires</a:t>
            </a:r>
          </a:p>
          <a:p>
            <a:pPr lvl="1"/>
            <a:r>
              <a:rPr lang="en-US" altLang="en-US" sz="2600" dirty="0"/>
              <a:t>Stimulus generalization within a class of stimuli</a:t>
            </a:r>
          </a:p>
          <a:p>
            <a:pPr lvl="1"/>
            <a:r>
              <a:rPr lang="en-US" altLang="en-US" sz="2600" dirty="0"/>
              <a:t>Stimulus discrimination between classes of stimuli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5148C60-FCEC-488E-AD34-2203B4D9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Teaching Concepts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D926F99-F979-4290-B953-28E1F8562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Requires discrimination training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Antecedent stimuli representative of a group of stimuli sharing a common relationship (examples) are presented, along with…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Antecedent stimuli from other stimulus classes (nonexamples)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So that the examples form a stimulus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B457AE2-1F3F-4CAA-9DBC-16B32C798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Types of Stimulus Classes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2FE7B05-A540-4942-95F1-06BE3F29A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Feature stimulus class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Stimuli share common physical forms (i.e., topographical structures)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Stimuli share common relative relationship (i.e., spatial arrangements)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Developed through stimulus generalization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Arbitrary stimulus class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Do not share a common stimulus feature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Limited number of stimuli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Developed using stimulus equivalence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54523F0-0047-40C9-BD93-C071A8B1A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/>
              <a:t>Stimulus Equivalence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B364F1-21BE-4090-9BFE-A6EC75638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emergence of accurate responding to untrained and nonreinforced stimulus-stimulus relations following the reinforcement of responses to some stimulus-stimulus relations</a:t>
            </a:r>
          </a:p>
          <a:p>
            <a:r>
              <a:rPr lang="en-US" altLang="en-US" sz="2600" dirty="0"/>
              <a:t>Useful for teaching complex verbal relations</a:t>
            </a:r>
          </a:p>
          <a:p>
            <a:pPr lvl="1"/>
            <a:r>
              <a:rPr lang="en-US" altLang="en-US" sz="2600" dirty="0"/>
              <a:t>Reading</a:t>
            </a:r>
          </a:p>
          <a:p>
            <a:pPr lvl="1"/>
            <a:r>
              <a:rPr lang="en-US" altLang="en-US" sz="2600" dirty="0"/>
              <a:t>Language arts</a:t>
            </a:r>
          </a:p>
          <a:p>
            <a:pPr lvl="1"/>
            <a:r>
              <a:rPr lang="en-US" altLang="en-US" sz="2600" dirty="0"/>
              <a:t>Mathematics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7172604-9E13-4612-A3D4-344E43421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Stimulus Equivalence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450BC24-9105-4F7A-828D-A57EF8899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Must have a positive demonstration on 3 different behavioral tests that represent the following mathematical statement:</a:t>
            </a:r>
          </a:p>
          <a:p>
            <a:pPr lvl="1"/>
            <a:r>
              <a:rPr lang="en-US" altLang="en-US" sz="2600" dirty="0"/>
              <a:t>If A = B, and</a:t>
            </a:r>
          </a:p>
          <a:p>
            <a:pPr lvl="1"/>
            <a:r>
              <a:rPr lang="en-US" altLang="en-US" sz="2600" dirty="0"/>
              <a:t>B = C, then</a:t>
            </a:r>
          </a:p>
          <a:p>
            <a:pPr lvl="1"/>
            <a:r>
              <a:rPr lang="en-US" altLang="en-US" sz="2600" dirty="0"/>
              <a:t>A = C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514</TotalTime>
  <Words>791</Words>
  <Application>Microsoft Macintosh PowerPoint</Application>
  <PresentationFormat>On-screen Show (4:3)</PresentationFormat>
  <Paragraphs>200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Rockwell</vt:lpstr>
      <vt:lpstr>Rockwell Condensed</vt:lpstr>
      <vt:lpstr>Rockwell Extra Bold</vt:lpstr>
      <vt:lpstr>Symbol</vt:lpstr>
      <vt:lpstr>Wingdings</vt:lpstr>
      <vt:lpstr>Wood Type</vt:lpstr>
      <vt:lpstr>Chapter 17: Stimulus Control</vt:lpstr>
      <vt:lpstr>What is stimulus control?</vt:lpstr>
      <vt:lpstr>The Development of Stimulus Control</vt:lpstr>
      <vt:lpstr>Stimulus Generalization</vt:lpstr>
      <vt:lpstr>Concept Formation</vt:lpstr>
      <vt:lpstr>Teaching Concepts</vt:lpstr>
      <vt:lpstr>Types of Stimulus Classes</vt:lpstr>
      <vt:lpstr>Stimulus Equivalence</vt:lpstr>
      <vt:lpstr>Testing for Stimulus Equivalence</vt:lpstr>
      <vt:lpstr>Stimulus Equivalence Reflexivity  (Teaching concept of matching)</vt:lpstr>
      <vt:lpstr>Stimulus Equivalence Reflexivity  (Teaching concept of matching)</vt:lpstr>
      <vt:lpstr>Stimulus Equivalence Reflexivity  (Teaching concept of matching)</vt:lpstr>
      <vt:lpstr>Stimulus Equivalence /Symmetry  A=B (Teaching to tact “Panda”) </vt:lpstr>
      <vt:lpstr>Stimulus Equivalence / Symmetry Symmetry (LR for objects: Target Panda) after teaching to tact “Panda” B-A</vt:lpstr>
      <vt:lpstr>Stimulus Equivalence Symmetry (LR for objects: Target Panda) after teaching to tact “Panda” B-A</vt:lpstr>
      <vt:lpstr>Stimulus Equivalence / Symmetry Teaching B=C </vt:lpstr>
      <vt:lpstr>Stimulus Equivalence  / Symmetry Teaching B=C</vt:lpstr>
      <vt:lpstr>Stimulus Equivalence / Symmetry Testing for Symmetry C=B</vt:lpstr>
      <vt:lpstr>Stimulus Equivalence / Transitivity Testing for Transitivity A=C (No Training)</vt:lpstr>
      <vt:lpstr>Stimulus Equivalence Symmetry and Transitivity </vt:lpstr>
      <vt:lpstr>Matching-to-Sample</vt:lpstr>
      <vt:lpstr>Transfer of Stimulus Control</vt:lpstr>
      <vt:lpstr>Transferring from Response Prompts</vt:lpstr>
      <vt:lpstr>Transferring from Response Prompts</vt:lpstr>
      <vt:lpstr>Transferring from Response Prompts</vt:lpstr>
      <vt:lpstr>Transferring from Stimulus Prompts</vt:lpstr>
      <vt:lpstr>Transferring from Stimulus Prompts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Reinforcement</dc:title>
  <dc:creator>Stephanie Peterson</dc:creator>
  <cp:lastModifiedBy>Megan Aclan</cp:lastModifiedBy>
  <cp:revision>82</cp:revision>
  <dcterms:created xsi:type="dcterms:W3CDTF">2006-06-17T02:16:15Z</dcterms:created>
  <dcterms:modified xsi:type="dcterms:W3CDTF">2019-10-07T03:40:54Z</dcterms:modified>
</cp:coreProperties>
</file>