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463" r:id="rId2"/>
    <p:sldId id="468" r:id="rId3"/>
    <p:sldId id="260" r:id="rId4"/>
    <p:sldId id="327" r:id="rId5"/>
    <p:sldId id="481" r:id="rId6"/>
    <p:sldId id="415" r:id="rId7"/>
    <p:sldId id="416" r:id="rId8"/>
    <p:sldId id="405" r:id="rId9"/>
    <p:sldId id="406" r:id="rId10"/>
    <p:sldId id="482" r:id="rId11"/>
    <p:sldId id="407" r:id="rId12"/>
    <p:sldId id="402" r:id="rId13"/>
    <p:sldId id="469" r:id="rId14"/>
    <p:sldId id="397" r:id="rId15"/>
    <p:sldId id="408" r:id="rId16"/>
    <p:sldId id="409" r:id="rId17"/>
    <p:sldId id="410" r:id="rId18"/>
    <p:sldId id="274" r:id="rId19"/>
    <p:sldId id="400" r:id="rId20"/>
    <p:sldId id="275" r:id="rId21"/>
    <p:sldId id="396" r:id="rId22"/>
    <p:sldId id="395" r:id="rId23"/>
    <p:sldId id="4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26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D8892-49C0-6941-AA1B-C0225CF55253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86150-5685-D544-85E5-FE7A36083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7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>
            <a:extLst>
              <a:ext uri="{FF2B5EF4-FFF2-40B4-BE49-F238E27FC236}">
                <a16:creationId xmlns:a16="http://schemas.microsoft.com/office/drawing/2014/main" id="{99517024-8BCA-D546-8D29-CB7FF88C97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>
            <a:extLst>
              <a:ext uri="{FF2B5EF4-FFF2-40B4-BE49-F238E27FC236}">
                <a16:creationId xmlns:a16="http://schemas.microsoft.com/office/drawing/2014/main" id="{091846FD-0CE6-A244-B6AF-F27C78DCD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00FF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Task Analysis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An analysis of complex behavior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and sequences of behavior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into their component parts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2467" name="Slide Number Placeholder 3">
            <a:extLst>
              <a:ext uri="{FF2B5EF4-FFF2-40B4-BE49-F238E27FC236}">
                <a16:creationId xmlns:a16="http://schemas.microsoft.com/office/drawing/2014/main" id="{8F485CFC-D020-9042-93AA-6DB88A23AB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5296781-104E-BD44-802E-3D846A0B9470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4956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>
            <a:extLst>
              <a:ext uri="{FF2B5EF4-FFF2-40B4-BE49-F238E27FC236}">
                <a16:creationId xmlns:a16="http://schemas.microsoft.com/office/drawing/2014/main" id="{BA096212-5C62-2241-950B-34DB6B4E3E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>
            <a:extLst>
              <a:ext uri="{FF2B5EF4-FFF2-40B4-BE49-F238E27FC236}">
                <a16:creationId xmlns:a16="http://schemas.microsoft.com/office/drawing/2014/main" id="{E3139F3F-1C8D-6948-AC83-5116F030F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00FF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Task Analysis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An analysis of complex behavior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and sequences of behavior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into their component parts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4515" name="Slide Number Placeholder 3">
            <a:extLst>
              <a:ext uri="{FF2B5EF4-FFF2-40B4-BE49-F238E27FC236}">
                <a16:creationId xmlns:a16="http://schemas.microsoft.com/office/drawing/2014/main" id="{B88C4761-49CD-7946-B047-FA9939F02C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B108455-91F4-9A43-8175-5C239EFDAB31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0695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49ABB938-13E8-4649-A881-DA5A94464D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Pct val="100000"/>
            </a:pPr>
            <a:fld id="{46884F6A-A40D-3F4D-A8CE-4A24CFACE223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SzPct val="100000"/>
              </a:pPr>
              <a:t>19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5" name="Rectangle 1">
            <a:extLst>
              <a:ext uri="{FF2B5EF4-FFF2-40B4-BE49-F238E27FC236}">
                <a16:creationId xmlns:a16="http://schemas.microsoft.com/office/drawing/2014/main" id="{F9ECC18F-351C-F84E-B34A-9D12F143440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>
            <a:extLst>
              <a:ext uri="{FF2B5EF4-FFF2-40B4-BE49-F238E27FC236}">
                <a16:creationId xmlns:a16="http://schemas.microsoft.com/office/drawing/2014/main" id="{A72C252B-0EAA-8641-A159-CBE8BF74B67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1844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>
            <a:extLst>
              <a:ext uri="{FF2B5EF4-FFF2-40B4-BE49-F238E27FC236}">
                <a16:creationId xmlns:a16="http://schemas.microsoft.com/office/drawing/2014/main" id="{A9F4E139-EAF7-0B4C-8667-1B799D442B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6" name="Notes Placeholder 2">
            <a:extLst>
              <a:ext uri="{FF2B5EF4-FFF2-40B4-BE49-F238E27FC236}">
                <a16:creationId xmlns:a16="http://schemas.microsoft.com/office/drawing/2014/main" id="{70BB02B3-B703-8B4E-8809-A5408E0DC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i="1">
                <a:latin typeface="Calibri" panose="020F0502020204030204" pitchFamily="34" charset="0"/>
                <a:ea typeface="ＭＳ Ｐゴシック" panose="020B0600070205080204" pitchFamily="34" charset="-128"/>
              </a:rPr>
              <a:t>D-06. Use chaining</a:t>
            </a:r>
          </a:p>
          <a:p>
            <a:pPr eaLnBrk="1" hangingPunct="1"/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2947" name="Slide Number Placeholder 3">
            <a:extLst>
              <a:ext uri="{FF2B5EF4-FFF2-40B4-BE49-F238E27FC236}">
                <a16:creationId xmlns:a16="http://schemas.microsoft.com/office/drawing/2014/main" id="{4B880287-6C23-5241-95AA-A02848D7CB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A01440E-1A17-BD43-9D81-242F7E3ECB4A}" type="slidenum">
              <a:rPr lang="en-US" altLang="en-US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159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>
            <a:extLst>
              <a:ext uri="{FF2B5EF4-FFF2-40B4-BE49-F238E27FC236}">
                <a16:creationId xmlns:a16="http://schemas.microsoft.com/office/drawing/2014/main" id="{AF9B6ACF-06AE-8342-B32D-9684910B357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4" name="Notes Placeholder 2">
            <a:extLst>
              <a:ext uri="{FF2B5EF4-FFF2-40B4-BE49-F238E27FC236}">
                <a16:creationId xmlns:a16="http://schemas.microsoft.com/office/drawing/2014/main" id="{4980F5A4-6BD8-DF46-B968-BAD904B4B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i="1">
                <a:latin typeface="Calibri" panose="020F0502020204030204" pitchFamily="34" charset="0"/>
                <a:ea typeface="ＭＳ Ｐゴシック" panose="020B0600070205080204" pitchFamily="34" charset="-128"/>
              </a:rPr>
              <a:t>D-06. Use chaining</a:t>
            </a:r>
          </a:p>
          <a:p>
            <a:pPr eaLnBrk="1" hangingPunct="1"/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4995" name="Slide Number Placeholder 3">
            <a:extLst>
              <a:ext uri="{FF2B5EF4-FFF2-40B4-BE49-F238E27FC236}">
                <a16:creationId xmlns:a16="http://schemas.microsoft.com/office/drawing/2014/main" id="{8B63E074-1028-0341-A513-68C7720CAD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1119B96-62CE-5445-B22A-B6BB559FA681}" type="slidenum">
              <a:rPr lang="en-US" altLang="en-US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5208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1C3C-FEC7-064E-B6E7-D5EF206EEDEC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36B03E1-E695-BA48-B16C-2F25BC5A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4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1C3C-FEC7-064E-B6E7-D5EF206EEDEC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03E1-E695-BA48-B16C-2F25BC5A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7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1C3C-FEC7-064E-B6E7-D5EF206EEDEC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03E1-E695-BA48-B16C-2F25BC5A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7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1C3C-FEC7-064E-B6E7-D5EF206EEDEC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03E1-E695-BA48-B16C-2F25BC5A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9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A1A1C3C-FEC7-064E-B6E7-D5EF206EEDEC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36B03E1-E695-BA48-B16C-2F25BC5A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1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1C3C-FEC7-064E-B6E7-D5EF206EEDEC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03E1-E695-BA48-B16C-2F25BC5A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9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1C3C-FEC7-064E-B6E7-D5EF206EEDEC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03E1-E695-BA48-B16C-2F25BC5A96D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7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1C3C-FEC7-064E-B6E7-D5EF206EEDEC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03E1-E695-BA48-B16C-2F25BC5A96D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6879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1C3C-FEC7-064E-B6E7-D5EF206EEDEC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03E1-E695-BA48-B16C-2F25BC5A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0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1C3C-FEC7-064E-B6E7-D5EF206EEDEC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03E1-E695-BA48-B16C-2F25BC5A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3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1C3C-FEC7-064E-B6E7-D5EF206EEDEC}" type="datetimeFigureOut">
              <a:rPr lang="en-US" smtClean="0"/>
              <a:t>10/19/19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03E1-E695-BA48-B16C-2F25BC5A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1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A1A1C3C-FEC7-064E-B6E7-D5EF206EEDEC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36B03E1-E695-BA48-B16C-2F25BC5A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5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6">
            <a:extLst>
              <a:ext uri="{FF2B5EF4-FFF2-40B4-BE49-F238E27FC236}">
                <a16:creationId xmlns:a16="http://schemas.microsoft.com/office/drawing/2014/main" id="{7C05CE59-3D39-944F-A4F3-7C401901F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Lecture 13: Chaining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95824ED-F272-104C-ACBA-F811AC7FB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97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>
            <a:extLst>
              <a:ext uri="{FF2B5EF4-FFF2-40B4-BE49-F238E27FC236}">
                <a16:creationId xmlns:a16="http://schemas.microsoft.com/office/drawing/2014/main" id="{89513650-1217-2941-B608-57FFA7814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Chaining</a:t>
            </a:r>
          </a:p>
        </p:txBody>
      </p:sp>
      <p:sp>
        <p:nvSpPr>
          <p:cNvPr id="69634" name="Content Placeholder 2">
            <a:extLst>
              <a:ext uri="{FF2B5EF4-FFF2-40B4-BE49-F238E27FC236}">
                <a16:creationId xmlns:a16="http://schemas.microsoft.com/office/drawing/2014/main" id="{41369419-1558-0142-928C-8CF78E097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52600"/>
            <a:ext cx="7848600" cy="5105400"/>
          </a:xfrm>
        </p:spPr>
        <p:txBody>
          <a:bodyPr/>
          <a:lstStyle/>
          <a:p>
            <a:pPr eaLnBrk="1" hangingPunct="1"/>
            <a:r>
              <a:rPr lang="en-US" altLang="en-US" sz="2600" dirty="0">
                <a:ea typeface="ＭＳ Ｐゴシック" panose="020B0600070205080204" pitchFamily="34" charset="-128"/>
              </a:rPr>
              <a:t>Backward Chaining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Last step first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Then, next-to-the last step is taught and linked with last step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On each trial, last step in the chain is reinforced</a:t>
            </a:r>
          </a:p>
        </p:txBody>
      </p:sp>
      <p:pic>
        <p:nvPicPr>
          <p:cNvPr id="69635" name="Picture 2">
            <a:extLst>
              <a:ext uri="{FF2B5EF4-FFF2-40B4-BE49-F238E27FC236}">
                <a16:creationId xmlns:a16="http://schemas.microsoft.com/office/drawing/2014/main" id="{BD358619-7E97-3144-BEAA-70614B979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49" b="43440"/>
          <a:stretch>
            <a:fillRect/>
          </a:stretch>
        </p:blipFill>
        <p:spPr bwMode="auto">
          <a:xfrm>
            <a:off x="1762125" y="3993705"/>
            <a:ext cx="6762750" cy="237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290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>
            <a:extLst>
              <a:ext uri="{FF2B5EF4-FFF2-40B4-BE49-F238E27FC236}">
                <a16:creationId xmlns:a16="http://schemas.microsoft.com/office/drawing/2014/main" id="{64401A41-FC8D-2741-B796-B4683E76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84" y="338328"/>
            <a:ext cx="10058400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Chaining</a:t>
            </a:r>
          </a:p>
        </p:txBody>
      </p:sp>
      <p:sp>
        <p:nvSpPr>
          <p:cNvPr id="70658" name="Content Placeholder 2">
            <a:extLst>
              <a:ext uri="{FF2B5EF4-FFF2-40B4-BE49-F238E27FC236}">
                <a16:creationId xmlns:a16="http://schemas.microsoft.com/office/drawing/2014/main" id="{E70FCC45-9242-3146-A328-18FC14EFC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84" y="1606296"/>
            <a:ext cx="7848600" cy="5105400"/>
          </a:xfrm>
        </p:spPr>
        <p:txBody>
          <a:bodyPr/>
          <a:lstStyle/>
          <a:p>
            <a:pPr eaLnBrk="1" hangingPunct="1"/>
            <a:r>
              <a:rPr lang="en-US" altLang="en-US" sz="2600" dirty="0">
                <a:ea typeface="ＭＳ Ｐゴシック" panose="020B0600070205080204" pitchFamily="34" charset="-128"/>
              </a:rPr>
              <a:t>Forward Chaining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Initial step first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Then, first and second… etc.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On each trial, last step that was developed is reinforced</a:t>
            </a:r>
          </a:p>
        </p:txBody>
      </p:sp>
    </p:spTree>
    <p:extLst>
      <p:ext uri="{BB962C8B-B14F-4D97-AF65-F5344CB8AC3E}">
        <p14:creationId xmlns:p14="http://schemas.microsoft.com/office/powerpoint/2010/main" val="384581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>
            <a:extLst>
              <a:ext uri="{FF2B5EF4-FFF2-40B4-BE49-F238E27FC236}">
                <a16:creationId xmlns:a16="http://schemas.microsoft.com/office/drawing/2014/main" id="{E9711C9F-5A97-2A45-B4BB-E8BEB567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id="{B47FF5E1-FD65-C742-99EB-6197BF09E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>
              <a:latin typeface="Gill Sans Light" panose="020B0302020104020203" pitchFamily="34" charset="-79"/>
              <a:ea typeface="ＭＳ Ｐゴシック" panose="020B0600070205080204" pitchFamily="34" charset="-128"/>
            </a:endParaRPr>
          </a:p>
        </p:txBody>
      </p:sp>
      <p:pic>
        <p:nvPicPr>
          <p:cNvPr id="71683" name="Picture 2">
            <a:extLst>
              <a:ext uri="{FF2B5EF4-FFF2-40B4-BE49-F238E27FC236}">
                <a16:creationId xmlns:a16="http://schemas.microsoft.com/office/drawing/2014/main" id="{2C9CF518-B2CC-A240-9D1D-59F6ECEE8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45"/>
          <a:stretch>
            <a:fillRect/>
          </a:stretch>
        </p:blipFill>
        <p:spPr bwMode="auto">
          <a:xfrm>
            <a:off x="2514601" y="381000"/>
            <a:ext cx="7275513" cy="631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3064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>
            <a:extLst>
              <a:ext uri="{FF2B5EF4-FFF2-40B4-BE49-F238E27FC236}">
                <a16:creationId xmlns:a16="http://schemas.microsoft.com/office/drawing/2014/main" id="{DB95EE58-1A6D-0742-94DE-D46AE59A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How to decide on the type of chaining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1A3A8-5AC2-7E45-8CDF-2E91A8244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600" dirty="0">
                <a:ea typeface="ＭＳ Ｐゴシック" panose="020B0600070205080204" pitchFamily="34" charset="-128"/>
              </a:rPr>
              <a:t>Depends on the number of steps that can be completed independently by the learner during the initial task analysis</a:t>
            </a:r>
          </a:p>
          <a:p>
            <a:pPr lvl="1" eaLnBrk="1" hangingPunct="1"/>
            <a:r>
              <a:rPr lang="en-US" altLang="en-US" sz="2600" dirty="0">
                <a:ea typeface="ＭＳ Ｐゴシック" panose="020B0600070205080204" pitchFamily="34" charset="-128"/>
              </a:rPr>
              <a:t>Physical abilities of the learner </a:t>
            </a:r>
          </a:p>
          <a:p>
            <a:pPr lvl="1" eaLnBrk="1" hangingPunct="1"/>
            <a:r>
              <a:rPr lang="en-US" altLang="en-US" sz="2600" dirty="0">
                <a:ea typeface="ＭＳ Ｐゴシック" panose="020B0600070205080204" pitchFamily="34" charset="-128"/>
              </a:rPr>
              <a:t>Cognitive levels </a:t>
            </a:r>
          </a:p>
          <a:p>
            <a:pPr lvl="1" eaLnBrk="1" hangingPunct="1"/>
            <a:endParaRPr lang="en-US" altLang="en-US" sz="2600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600" dirty="0">
                <a:ea typeface="ＭＳ Ｐゴシック" panose="020B0600070205080204" pitchFamily="34" charset="-128"/>
              </a:rPr>
              <a:t>*HOWEVER, THESE ARE JUST TIPS</a:t>
            </a:r>
            <a:r>
              <a:rPr lang="en-US" altLang="en-US" sz="2600" dirty="0">
                <a:ea typeface="ＭＳ Ｐゴシック" panose="020B0600070205080204" pitchFamily="34" charset="-128"/>
                <a:sym typeface="Wingdings" pitchFamily="2" charset="2"/>
              </a:rPr>
              <a:t> NO CLEAR ANSWER TO THIS QUESTION </a:t>
            </a:r>
            <a:endParaRPr lang="en-US" altLang="en-US" sz="26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385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2D09-B065-B242-8296-66F7317F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17FCB-622B-354D-A623-E34BCD4EE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4756" name="Picture 4">
            <a:extLst>
              <a:ext uri="{FF2B5EF4-FFF2-40B4-BE49-F238E27FC236}">
                <a16:creationId xmlns:a16="http://schemas.microsoft.com/office/drawing/2014/main" id="{A2A7436A-9BAF-D947-8F77-B7466E96D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72"/>
          <a:stretch>
            <a:fillRect/>
          </a:stretch>
        </p:blipFill>
        <p:spPr bwMode="auto">
          <a:xfrm>
            <a:off x="1524000" y="2719388"/>
            <a:ext cx="9144000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422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C7F0-9306-314A-912A-EC6F723C9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C11FE-9BEC-704F-B5C7-CB221A91A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5780" name="Picture 4">
            <a:extLst>
              <a:ext uri="{FF2B5EF4-FFF2-40B4-BE49-F238E27FC236}">
                <a16:creationId xmlns:a16="http://schemas.microsoft.com/office/drawing/2014/main" id="{3A824CBE-E8B6-CB47-AD72-2FB268CD1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31"/>
          <a:stretch>
            <a:fillRect/>
          </a:stretch>
        </p:blipFill>
        <p:spPr bwMode="auto">
          <a:xfrm>
            <a:off x="1524000" y="1416050"/>
            <a:ext cx="9144000" cy="353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9527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A27E-D14A-434F-BA71-62C1C04B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9A13D-152E-7D4C-B64C-0A9292BBD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6804" name="Picture 4">
            <a:extLst>
              <a:ext uri="{FF2B5EF4-FFF2-40B4-BE49-F238E27FC236}">
                <a16:creationId xmlns:a16="http://schemas.microsoft.com/office/drawing/2014/main" id="{66E74979-9DE6-E443-870B-E2B72E311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55"/>
          <a:stretch>
            <a:fillRect/>
          </a:stretch>
        </p:blipFill>
        <p:spPr bwMode="auto">
          <a:xfrm>
            <a:off x="1524000" y="887414"/>
            <a:ext cx="9144000" cy="520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4848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F68E-B984-F549-B859-96D6583B0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64361-7A6C-A54A-B2E9-DCE540689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7828" name="Picture 4">
            <a:extLst>
              <a:ext uri="{FF2B5EF4-FFF2-40B4-BE49-F238E27FC236}">
                <a16:creationId xmlns:a16="http://schemas.microsoft.com/office/drawing/2014/main" id="{C9358672-6114-1843-80FA-901922C53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496" y="323088"/>
            <a:ext cx="8570976" cy="642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212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9BE76BA-6D76-8D43-B5FD-ECC80D64F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Which procedure to use?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ED0AEAE-928B-D94D-9164-7CD85AAA6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7008" y="1792224"/>
            <a:ext cx="8775192" cy="39989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No data to indicate one is more effective than another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Choose total-task chaining if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Learner knows many of the tasks but needs to learn how to do them in sequence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Has an imitative repertoire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Has moderate to severe disabilities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Task is not long or complex</a:t>
            </a:r>
          </a:p>
        </p:txBody>
      </p:sp>
    </p:spTree>
    <p:extLst>
      <p:ext uri="{BB962C8B-B14F-4D97-AF65-F5344CB8AC3E}">
        <p14:creationId xmlns:p14="http://schemas.microsoft.com/office/powerpoint/2010/main" val="2562674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ext Box 3">
            <a:extLst>
              <a:ext uri="{FF2B5EF4-FFF2-40B4-BE49-F238E27FC236}">
                <a16:creationId xmlns:a16="http://schemas.microsoft.com/office/drawing/2014/main" id="{5F555430-8229-F646-BE98-250847C0A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6538" y="1469136"/>
            <a:ext cx="8077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 marL="341313" indent="-341313"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45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1363" indent="-284163"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4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4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4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4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4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4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4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4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>
              <a:spcBef>
                <a:spcPts val="800"/>
              </a:spcBef>
              <a:buClrTx/>
              <a:defRPr/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Can we use strategies for independent learners?</a:t>
            </a:r>
          </a:p>
          <a:p>
            <a:pPr marL="914400" lvl="1" indent="-457200">
              <a:spcBef>
                <a:spcPts val="700"/>
              </a:spcBef>
              <a:buClrTx/>
              <a:buFont typeface="Arial"/>
              <a:buChar char="•"/>
              <a:defRPr/>
            </a:pPr>
            <a:r>
              <a:rPr lang="en-US" sz="2600" dirty="0">
                <a:solidFill>
                  <a:srgbClr val="000000"/>
                </a:solidFill>
                <a:latin typeface="+mn-lt"/>
                <a:cs typeface="ＭＳ Ｐゴシック" charset="0"/>
              </a:rPr>
              <a:t>E.g., written task analysis, picture prompts</a:t>
            </a:r>
          </a:p>
          <a:p>
            <a:pPr marL="0" indent="0">
              <a:lnSpc>
                <a:spcPct val="80000"/>
              </a:lnSpc>
              <a:spcBef>
                <a:spcPts val="750"/>
              </a:spcBef>
              <a:buClrTx/>
              <a:defRPr/>
            </a:pPr>
            <a:r>
              <a:rPr lang="en-US" sz="2600" dirty="0">
                <a:solidFill>
                  <a:srgbClr val="000000"/>
                </a:solidFill>
                <a:latin typeface="+mn-lt"/>
              </a:rPr>
              <a:t>Begin teaching the behavior chain</a:t>
            </a:r>
          </a:p>
          <a:p>
            <a:pPr marL="914400" lvl="1" indent="-457200">
              <a:lnSpc>
                <a:spcPct val="80000"/>
              </a:lnSpc>
              <a:spcBef>
                <a:spcPts val="650"/>
              </a:spcBef>
              <a:buClrTx/>
              <a:buFont typeface="Arial"/>
              <a:buChar char="•"/>
              <a:defRPr/>
            </a:pPr>
            <a:r>
              <a:rPr lang="en-US" sz="2600" dirty="0">
                <a:solidFill>
                  <a:srgbClr val="000000"/>
                </a:solidFill>
                <a:latin typeface="+mn-lt"/>
                <a:cs typeface="ＭＳ Ｐゴシック" charset="0"/>
              </a:rPr>
              <a:t>Give instructions to begin work</a:t>
            </a:r>
          </a:p>
          <a:p>
            <a:pPr marL="914400" lvl="1" indent="-457200">
              <a:lnSpc>
                <a:spcPct val="80000"/>
              </a:lnSpc>
              <a:spcBef>
                <a:spcPts val="650"/>
              </a:spcBef>
              <a:buClrTx/>
              <a:buFont typeface="Arial"/>
              <a:buChar char="•"/>
              <a:defRPr/>
            </a:pPr>
            <a:r>
              <a:rPr lang="en-US" sz="2600" dirty="0">
                <a:solidFill>
                  <a:srgbClr val="000000"/>
                </a:solidFill>
                <a:latin typeface="+mn-lt"/>
                <a:cs typeface="ＭＳ Ｐゴシック" charset="0"/>
              </a:rPr>
              <a:t>Start with appropriate step for the type of chaining method used</a:t>
            </a:r>
          </a:p>
          <a:p>
            <a:pPr marL="914400" lvl="1" indent="-457200">
              <a:lnSpc>
                <a:spcPct val="80000"/>
              </a:lnSpc>
              <a:spcBef>
                <a:spcPts val="650"/>
              </a:spcBef>
              <a:buClrTx/>
              <a:buFont typeface="Arial"/>
              <a:buChar char="•"/>
              <a:defRPr/>
            </a:pPr>
            <a:r>
              <a:rPr lang="en-US" sz="2600" dirty="0">
                <a:solidFill>
                  <a:srgbClr val="000000"/>
                </a:solidFill>
                <a:latin typeface="+mn-lt"/>
                <a:cs typeface="ＭＳ Ｐゴシック" charset="0"/>
              </a:rPr>
              <a:t>If learner makes a mistake, use error correction</a:t>
            </a:r>
          </a:p>
          <a:p>
            <a:pPr marL="1257300" lvl="2" indent="-342900">
              <a:lnSpc>
                <a:spcPct val="80000"/>
              </a:lnSpc>
              <a:spcBef>
                <a:spcPts val="550"/>
              </a:spcBef>
              <a:buClrTx/>
              <a:buFont typeface="Arial"/>
              <a:buChar char="•"/>
              <a:defRPr/>
            </a:pPr>
            <a:r>
              <a:rPr lang="en-US" sz="2600" dirty="0">
                <a:solidFill>
                  <a:srgbClr val="000000"/>
                </a:solidFill>
                <a:latin typeface="+mn-lt"/>
                <a:cs typeface="ＭＳ Ｐゴシック" charset="0"/>
              </a:rPr>
              <a:t>Provide necessary instruction or physical guidance</a:t>
            </a:r>
          </a:p>
          <a:p>
            <a:pPr marL="1257300" lvl="2" indent="-342900">
              <a:lnSpc>
                <a:spcPct val="80000"/>
              </a:lnSpc>
              <a:spcBef>
                <a:spcPts val="550"/>
              </a:spcBef>
              <a:buClrTx/>
              <a:buFont typeface="Arial"/>
              <a:buChar char="•"/>
              <a:defRPr/>
            </a:pPr>
            <a:r>
              <a:rPr lang="en-US" sz="2600" dirty="0">
                <a:solidFill>
                  <a:srgbClr val="000000"/>
                </a:solidFill>
                <a:latin typeface="+mn-lt"/>
                <a:cs typeface="ＭＳ Ｐゴシック" charset="0"/>
              </a:rPr>
              <a:t>After error corrected, move to next step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83C3F4-9229-F049-93E6-2E4934EA9625}"/>
              </a:ext>
            </a:extLst>
          </p:cNvPr>
          <p:cNvSpPr txBox="1">
            <a:spLocks/>
          </p:cNvSpPr>
          <p:nvPr/>
        </p:nvSpPr>
        <p:spPr>
          <a:xfrm>
            <a:off x="1506538" y="457200"/>
            <a:ext cx="9220201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cap="small">
                <a:solidFill>
                  <a:srgbClr val="DFE2D6"/>
                </a:solidFill>
                <a:latin typeface="+mj-lt"/>
                <a:ea typeface="ＭＳ Ｐゴシック" pitchFamily="-108" charset="-128"/>
                <a:cs typeface="ＭＳ Ｐゴシック" pitchFamily="-108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FE2D6"/>
                </a:solidFill>
                <a:latin typeface="Gill Sans Light" pitchFamily="32" charset="0"/>
                <a:ea typeface="ＭＳ Ｐゴシック" pitchFamily="-108" charset="-128"/>
                <a:cs typeface="ＭＳ Ｐゴシック" pitchFamily="-108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FE2D6"/>
                </a:solidFill>
                <a:latin typeface="Gill Sans Light" pitchFamily="32" charset="0"/>
                <a:ea typeface="ＭＳ Ｐゴシック" pitchFamily="-108" charset="-128"/>
                <a:cs typeface="ＭＳ Ｐゴシック" pitchFamily="-108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FE2D6"/>
                </a:solidFill>
                <a:latin typeface="Gill Sans Light" pitchFamily="32" charset="0"/>
                <a:ea typeface="ＭＳ Ｐゴシック" pitchFamily="-108" charset="-128"/>
                <a:cs typeface="ＭＳ Ｐゴシック" pitchFamily="-108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FE2D6"/>
                </a:solidFill>
                <a:latin typeface="Gill Sans Light" pitchFamily="32" charset="0"/>
                <a:ea typeface="ＭＳ Ｐゴシック" pitchFamily="-108" charset="-128"/>
                <a:cs typeface="ＭＳ Ｐゴシック" pitchFamily="-108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FE2D6"/>
                </a:solidFill>
                <a:latin typeface="Gill Sans Light" pitchFamily="32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FE2D6"/>
                </a:solidFill>
                <a:latin typeface="Gill Sans Light" pitchFamily="32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FE2D6"/>
                </a:solidFill>
                <a:latin typeface="Gill Sans Light" pitchFamily="32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FE2D6"/>
                </a:solidFill>
                <a:latin typeface="Gill Sans Light" pitchFamily="32" charset="0"/>
              </a:defRPr>
            </a:lvl9pPr>
          </a:lstStyle>
          <a:p>
            <a:pPr algn="l">
              <a:defRPr/>
            </a:pPr>
            <a:r>
              <a:rPr lang="en-US" sz="4800" b="0" dirty="0">
                <a:solidFill>
                  <a:srgbClr val="000000"/>
                </a:solidFill>
              </a:rPr>
              <a:t>Influencing</a:t>
            </a:r>
            <a:r>
              <a:rPr lang="en-US" sz="4800" b="0" dirty="0">
                <a:solidFill>
                  <a:srgbClr val="FFFFFF"/>
                </a:solidFill>
              </a:rPr>
              <a:t> </a:t>
            </a:r>
            <a:r>
              <a:rPr lang="en-US" sz="4800" b="0" dirty="0">
                <a:solidFill>
                  <a:srgbClr val="000000"/>
                </a:solidFill>
              </a:rPr>
              <a:t>the Effectiveness of Chaining</a:t>
            </a:r>
          </a:p>
        </p:txBody>
      </p:sp>
    </p:spTree>
    <p:extLst>
      <p:ext uri="{BB962C8B-B14F-4D97-AF65-F5344CB8AC3E}">
        <p14:creationId xmlns:p14="http://schemas.microsoft.com/office/powerpoint/2010/main" val="2120767219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4">
            <a:extLst>
              <a:ext uri="{FF2B5EF4-FFF2-40B4-BE49-F238E27FC236}">
                <a16:creationId xmlns:a16="http://schemas.microsoft.com/office/drawing/2014/main" id="{C979A34D-C2B2-B749-B65D-0F122C5F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Behavior Chain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747D7E-760F-0C41-863E-769074DA3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Char char=""/>
              <a:defRPr/>
            </a:pPr>
            <a:r>
              <a:rPr lang="en-US" sz="2600" dirty="0"/>
              <a:t>A specific sequence of stimuli and responses </a:t>
            </a:r>
          </a:p>
          <a:p>
            <a:pPr>
              <a:buFont typeface="Wingdings 2" pitchFamily="18" charset="2"/>
              <a:buChar char=""/>
              <a:defRPr/>
            </a:pPr>
            <a:r>
              <a:rPr lang="en-US" sz="2600" dirty="0"/>
              <a:t>Each behavior produces a stimulus (i.e., a change in the environment through our senses) that serves as a reinforcer for that response and an SD (discriminative stimulus) or CUE for the next behavior in the chain to occur</a:t>
            </a:r>
          </a:p>
          <a:p>
            <a:pPr>
              <a:buFont typeface="Wingdings 2" pitchFamily="18" charset="2"/>
              <a:buChar char=""/>
              <a:defRPr/>
            </a:pPr>
            <a:r>
              <a:rPr lang="en-US" sz="2600" dirty="0"/>
              <a:t>Individual behaviors (so they look different from each other) that are linked together to form a terminal behavior</a:t>
            </a:r>
          </a:p>
        </p:txBody>
      </p:sp>
    </p:spTree>
    <p:extLst>
      <p:ext uri="{BB962C8B-B14F-4D97-AF65-F5344CB8AC3E}">
        <p14:creationId xmlns:p14="http://schemas.microsoft.com/office/powerpoint/2010/main" val="3870240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97C4F1D-219A-F544-814E-E09A1402E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Behavior Chain Interruption Strategy (BCIS)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465AFFF-C4CD-7C42-9149-C25778912D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76400"/>
            <a:ext cx="7772400" cy="449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Chain is interrupted at a predetermined step so that another behavior can be emitted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Interruption may cause some distress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It momentarily blocks access to reinforcement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This is somewhat desirable because it creates motivation to learn the new behavior in the chain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As long as it is not so distressful that it causes emotional responding or self-injurious behavior</a:t>
            </a:r>
          </a:p>
        </p:txBody>
      </p:sp>
    </p:spTree>
    <p:extLst>
      <p:ext uri="{BB962C8B-B14F-4D97-AF65-F5344CB8AC3E}">
        <p14:creationId xmlns:p14="http://schemas.microsoft.com/office/powerpoint/2010/main" val="458565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>
            <a:extLst>
              <a:ext uri="{FF2B5EF4-FFF2-40B4-BE49-F238E27FC236}">
                <a16:creationId xmlns:a16="http://schemas.microsoft.com/office/drawing/2014/main" id="{64C6C109-427A-8249-B663-822DE9BCE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Shaping vs. Chaining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796C78-EFA0-8C47-8C8B-D3A5AA4856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273338"/>
              </p:ext>
            </p:extLst>
          </p:nvPr>
        </p:nvGraphicFramePr>
        <p:xfrm>
          <a:off x="1981200" y="1600200"/>
          <a:ext cx="8229600" cy="483235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04900"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Shaping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Chaining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4900"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Several distinctly different responses (response classes)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No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Yes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1275"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Behavior changes along a single response dimension (e.g., force)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Yes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No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1275"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Skinner Box Example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Increasing the force of the lever press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Walking toward the lever, pressing the lever, approaching the food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851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>
            <a:extLst>
              <a:ext uri="{FF2B5EF4-FFF2-40B4-BE49-F238E27FC236}">
                <a16:creationId xmlns:a16="http://schemas.microsoft.com/office/drawing/2014/main" id="{AF2D2BFE-08D5-FD4A-946C-368E8B274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Shaping vs. Behavioral Chaining</a:t>
            </a:r>
          </a:p>
        </p:txBody>
      </p:sp>
      <p:sp>
        <p:nvSpPr>
          <p:cNvPr id="81922" name="Content Placeholder 2">
            <a:extLst>
              <a:ext uri="{FF2B5EF4-FFF2-40B4-BE49-F238E27FC236}">
                <a16:creationId xmlns:a16="http://schemas.microsoft.com/office/drawing/2014/main" id="{BE615B32-7E46-104F-B679-E08B57342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192" y="2008187"/>
            <a:ext cx="5562600" cy="4525963"/>
          </a:xfrm>
        </p:spPr>
        <p:txBody>
          <a:bodyPr/>
          <a:lstStyle/>
          <a:p>
            <a:pPr eaLnBrk="1" hangingPunct="1"/>
            <a:r>
              <a:rPr lang="en-US" altLang="en-US" sz="2600" dirty="0">
                <a:ea typeface="ＭＳ Ｐゴシック" panose="020B0600070205080204" pitchFamily="34" charset="-128"/>
              </a:rPr>
              <a:t>THEY ARE NOT THE SAME!</a:t>
            </a:r>
          </a:p>
          <a:p>
            <a:pPr eaLnBrk="1" hangingPunct="1"/>
            <a:r>
              <a:rPr lang="en-US" altLang="en-US" sz="2600" dirty="0">
                <a:ea typeface="ＭＳ Ｐゴシック" panose="020B0600070205080204" pitchFamily="34" charset="-128"/>
              </a:rPr>
              <a:t>Shaping– using differential reinforcement procedures for the same response (i.e. pushing lever down) where we gradually change the requirements along some response dimension (like the force of the lever) </a:t>
            </a:r>
          </a:p>
        </p:txBody>
      </p:sp>
      <p:pic>
        <p:nvPicPr>
          <p:cNvPr id="81923" name="Picture 1">
            <a:extLst>
              <a:ext uri="{FF2B5EF4-FFF2-40B4-BE49-F238E27FC236}">
                <a16:creationId xmlns:a16="http://schemas.microsoft.com/office/drawing/2014/main" id="{E06581FD-6BE0-8542-BBD9-385BF3497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762500"/>
            <a:ext cx="23622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4" name="Picture 2">
            <a:extLst>
              <a:ext uri="{FF2B5EF4-FFF2-40B4-BE49-F238E27FC236}">
                <a16:creationId xmlns:a16="http://schemas.microsoft.com/office/drawing/2014/main" id="{403DEE09-E9AF-884A-8CF1-8F053E5CDD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0" r="2779" b="8498"/>
          <a:stretch>
            <a:fillRect/>
          </a:stretch>
        </p:blipFill>
        <p:spPr bwMode="auto">
          <a:xfrm>
            <a:off x="8001000" y="2133601"/>
            <a:ext cx="23622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220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>
            <a:extLst>
              <a:ext uri="{FF2B5EF4-FFF2-40B4-BE49-F238E27FC236}">
                <a16:creationId xmlns:a16="http://schemas.microsoft.com/office/drawing/2014/main" id="{8E138E51-0310-3342-B02F-871584A7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Shaping vs. Behavioral Chaining</a:t>
            </a:r>
          </a:p>
        </p:txBody>
      </p:sp>
      <p:sp>
        <p:nvSpPr>
          <p:cNvPr id="83970" name="Content Placeholder 2">
            <a:extLst>
              <a:ext uri="{FF2B5EF4-FFF2-40B4-BE49-F238E27FC236}">
                <a16:creationId xmlns:a16="http://schemas.microsoft.com/office/drawing/2014/main" id="{60F2955B-FCCC-6544-AB72-7D8AD132E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847405"/>
            <a:ext cx="5562600" cy="4525963"/>
          </a:xfrm>
        </p:spPr>
        <p:txBody>
          <a:bodyPr/>
          <a:lstStyle/>
          <a:p>
            <a:pPr eaLnBrk="1" hangingPunct="1"/>
            <a:r>
              <a:rPr lang="en-US" altLang="en-US" sz="2600" dirty="0">
                <a:ea typeface="ＭＳ Ｐゴシック" panose="020B0600070205080204" pitchFamily="34" charset="-128"/>
              </a:rPr>
              <a:t>Chaining – when we are working with a sequence of distinctly different responses (like steps for approaching and pressing the lever) </a:t>
            </a:r>
          </a:p>
          <a:p>
            <a:pPr eaLnBrk="1" hangingPunct="1"/>
            <a:endParaRPr lang="en-US" altLang="en-US" sz="2600" dirty="0">
              <a:latin typeface="Gill Sans Light" panose="020B0302020104020203" pitchFamily="34" charset="-79"/>
              <a:ea typeface="ＭＳ Ｐゴシック" panose="020B0600070205080204" pitchFamily="34" charset="-128"/>
            </a:endParaRPr>
          </a:p>
        </p:txBody>
      </p:sp>
      <p:pic>
        <p:nvPicPr>
          <p:cNvPr id="83971" name="Picture 1">
            <a:extLst>
              <a:ext uri="{FF2B5EF4-FFF2-40B4-BE49-F238E27FC236}">
                <a16:creationId xmlns:a16="http://schemas.microsoft.com/office/drawing/2014/main" id="{3C45AF3D-1E1B-2C40-9828-52F0BEE3D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762500"/>
            <a:ext cx="23622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2" name="Picture 2">
            <a:extLst>
              <a:ext uri="{FF2B5EF4-FFF2-40B4-BE49-F238E27FC236}">
                <a16:creationId xmlns:a16="http://schemas.microsoft.com/office/drawing/2014/main" id="{C2F9A7E1-E77F-AF46-90AC-88F26F7040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0" r="2779" b="8498"/>
          <a:stretch>
            <a:fillRect/>
          </a:stretch>
        </p:blipFill>
        <p:spPr bwMode="auto">
          <a:xfrm>
            <a:off x="8001000" y="2133601"/>
            <a:ext cx="23622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649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8EE54-6ED8-2249-9327-454E4D1B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CCAF5-73A9-5A42-9DF0-64648D597B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855B887D-BB17-7B44-83FB-5DBE238D7F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Behavior Chains and Limited Hold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91F2F96-6DE1-BC47-8E77-DC0FEE48D1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A sequence of behaviors that must be performed correctly </a:t>
            </a:r>
            <a:r>
              <a:rPr lang="en-US" altLang="en-US" sz="2600" i="1" dirty="0"/>
              <a:t>and</a:t>
            </a:r>
            <a:r>
              <a:rPr lang="en-US" altLang="en-US" sz="2600" dirty="0"/>
              <a:t> within a specified time to produce reinforcement</a:t>
            </a:r>
          </a:p>
          <a:p>
            <a:r>
              <a:rPr lang="en-US" altLang="en-US" sz="2600" dirty="0"/>
              <a:t>Emphasizes both accuracy and proficiency</a:t>
            </a:r>
          </a:p>
        </p:txBody>
      </p:sp>
    </p:spTree>
    <p:extLst>
      <p:ext uri="{BB962C8B-B14F-4D97-AF65-F5344CB8AC3E}">
        <p14:creationId xmlns:p14="http://schemas.microsoft.com/office/powerpoint/2010/main" val="3103773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62BCCEAD-DAA1-DD43-A42A-E44ED5634A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Chaining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341C5F3F-961C-5347-9634-11E753E9A4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600" dirty="0">
                <a:ea typeface="ＭＳ Ｐゴシック" panose="020B0600070205080204" pitchFamily="34" charset="-128"/>
              </a:rPr>
              <a:t>In chaining we use a </a:t>
            </a:r>
            <a:r>
              <a:rPr lang="en-US" altLang="en-US" sz="2600" b="1" dirty="0">
                <a:ea typeface="ＭＳ Ｐゴシック" panose="020B0600070205080204" pitchFamily="34" charset="-128"/>
              </a:rPr>
              <a:t>task analysis </a:t>
            </a:r>
            <a:r>
              <a:rPr lang="en-US" altLang="en-US" sz="2600" dirty="0">
                <a:ea typeface="ＭＳ Ｐゴシック" panose="020B0600070205080204" pitchFamily="34" charset="-128"/>
              </a:rPr>
              <a:t>– </a:t>
            </a:r>
          </a:p>
          <a:p>
            <a:pPr lvl="1" eaLnBrk="1" hangingPunct="1"/>
            <a:r>
              <a:rPr lang="en-US" altLang="en-US" sz="2600" dirty="0">
                <a:ea typeface="ＭＳ Ｐゴシック" panose="020B0600070205080204" pitchFamily="34" charset="-128"/>
              </a:rPr>
              <a:t>Where we break down the skill into smaller,  teachable units</a:t>
            </a:r>
          </a:p>
          <a:p>
            <a:pPr lvl="1" eaLnBrk="1" hangingPunct="1"/>
            <a:r>
              <a:rPr lang="en-US" altLang="en-US" sz="2600" dirty="0">
                <a:ea typeface="ＭＳ Ｐゴシック" panose="020B0600070205080204" pitchFamily="34" charset="-128"/>
              </a:rPr>
              <a:t>Identification of all stimuli (S</a:t>
            </a:r>
            <a:r>
              <a:rPr lang="en-US" altLang="en-US" sz="2600" baseline="30000" dirty="0">
                <a:ea typeface="ＭＳ Ｐゴシック" panose="020B0600070205080204" pitchFamily="34" charset="-128"/>
              </a:rPr>
              <a:t>D</a:t>
            </a:r>
            <a:r>
              <a:rPr lang="en-US" altLang="en-US" sz="2600" dirty="0">
                <a:ea typeface="ＭＳ Ｐゴシック" panose="020B0600070205080204" pitchFamily="34" charset="-128"/>
              </a:rPr>
              <a:t>s) and responses (Rs)</a:t>
            </a:r>
          </a:p>
        </p:txBody>
      </p:sp>
    </p:spTree>
    <p:extLst>
      <p:ext uri="{BB962C8B-B14F-4D97-AF65-F5344CB8AC3E}">
        <p14:creationId xmlns:p14="http://schemas.microsoft.com/office/powerpoint/2010/main" val="155359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/>
      <p:bldP spid="819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C91646C9-4C86-FD4B-B70E-7F6C0623C8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Chaining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3B0F7AC0-B495-B04F-8F5C-8F74353C9C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 2" charset="0"/>
              <a:buChar char=""/>
              <a:defRPr/>
            </a:pPr>
            <a:r>
              <a:rPr lang="en-US" sz="2600" dirty="0"/>
              <a:t>Example: Eating a bowl of oatmeal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Char char=""/>
              <a:defRPr/>
            </a:pPr>
            <a:r>
              <a:rPr lang="en-US" sz="2600" dirty="0"/>
              <a:t>(S</a:t>
            </a:r>
            <a:r>
              <a:rPr lang="en-US" sz="2600" baseline="30000" dirty="0"/>
              <a:t>D</a:t>
            </a:r>
            <a:r>
              <a:rPr lang="en-US" sz="2600" dirty="0"/>
              <a:t>1) bowl of oatmeal, spoon in hand ---&gt; (R1) put spoon in food 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Char char=""/>
              <a:defRPr/>
            </a:pPr>
            <a:r>
              <a:rPr lang="en-US" sz="2600" dirty="0"/>
              <a:t>(S</a:t>
            </a:r>
            <a:r>
              <a:rPr lang="en-US" sz="2600" baseline="30000" dirty="0"/>
              <a:t>D</a:t>
            </a:r>
            <a:r>
              <a:rPr lang="en-US" sz="2600" dirty="0"/>
              <a:t>2) spoon in food  -----&gt; (R2) scoop food onto spoon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Char char=""/>
              <a:defRPr/>
            </a:pPr>
            <a:r>
              <a:rPr lang="en-US" sz="2600" dirty="0"/>
              <a:t>(S</a:t>
            </a:r>
            <a:r>
              <a:rPr lang="en-US" sz="2600" baseline="30000" dirty="0"/>
              <a:t>D</a:t>
            </a:r>
            <a:r>
              <a:rPr lang="en-US" sz="2600" dirty="0"/>
              <a:t>3) food on spoon  ----&gt; (R3) Put food in mouth ----&gt; (S</a:t>
            </a:r>
            <a:r>
              <a:rPr lang="en-US" sz="2600" baseline="30000" dirty="0"/>
              <a:t>R</a:t>
            </a:r>
            <a:r>
              <a:rPr lang="en-US" sz="2600" dirty="0"/>
              <a:t>) eat</a:t>
            </a:r>
          </a:p>
        </p:txBody>
      </p:sp>
    </p:spTree>
    <p:extLst>
      <p:ext uri="{BB962C8B-B14F-4D97-AF65-F5344CB8AC3E}">
        <p14:creationId xmlns:p14="http://schemas.microsoft.com/office/powerpoint/2010/main" val="84718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/>
      <p:bldP spid="819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6">
            <a:extLst>
              <a:ext uri="{FF2B5EF4-FFF2-40B4-BE49-F238E27FC236}">
                <a16:creationId xmlns:a16="http://schemas.microsoft.com/office/drawing/2014/main" id="{DEB9F314-F436-794E-A902-51920D65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graphicFrame>
        <p:nvGraphicFramePr>
          <p:cNvPr id="65538" name="Content Placeholder 3">
            <a:extLst>
              <a:ext uri="{FF2B5EF4-FFF2-40B4-BE49-F238E27FC236}">
                <a16:creationId xmlns:a16="http://schemas.microsoft.com/office/drawing/2014/main" id="{F33AEC1A-6337-3544-93A2-1A179F7F3EEC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665413" y="3683000"/>
          <a:ext cx="6858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Document" r:id="rId3" imgW="6858000" imgH="177800" progId="Word.Document.12">
                  <p:embed/>
                </p:oleObj>
              </mc:Choice>
              <mc:Fallback>
                <p:oleObj name="Document" r:id="rId3" imgW="6858000" imgH="177800" progId="Word.Document.12">
                  <p:embed/>
                  <p:pic>
                    <p:nvPicPr>
                      <p:cNvPr id="65538" name="Content Placeholder 3">
                        <a:extLst>
                          <a:ext uri="{FF2B5EF4-FFF2-40B4-BE49-F238E27FC236}">
                            <a16:creationId xmlns:a16="http://schemas.microsoft.com/office/drawing/2014/main" id="{F33AEC1A-6337-3544-93A2-1A179F7F3EEC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413" y="3683000"/>
                        <a:ext cx="68580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5539" name="Picture 5">
            <a:extLst>
              <a:ext uri="{FF2B5EF4-FFF2-40B4-BE49-F238E27FC236}">
                <a16:creationId xmlns:a16="http://schemas.microsoft.com/office/drawing/2014/main" id="{894F87D2-CA68-B043-842D-540A7979FD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98377"/>
            <a:ext cx="6419088" cy="6407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96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>
            <a:extLst>
              <a:ext uri="{FF2B5EF4-FFF2-40B4-BE49-F238E27FC236}">
                <a16:creationId xmlns:a16="http://schemas.microsoft.com/office/drawing/2014/main" id="{D950B7C3-4C08-4948-9719-308C6072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66562" name="Content Placeholder 3">
            <a:extLst>
              <a:ext uri="{FF2B5EF4-FFF2-40B4-BE49-F238E27FC236}">
                <a16:creationId xmlns:a16="http://schemas.microsoft.com/office/drawing/2014/main" id="{4312C940-8D75-B047-8E16-610549A72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085" r="-46085"/>
          <a:stretch>
            <a:fillRect/>
          </a:stretch>
        </p:blipFill>
        <p:spPr>
          <a:xfrm>
            <a:off x="1414272" y="0"/>
            <a:ext cx="9911334" cy="6607556"/>
          </a:xfrm>
        </p:spPr>
      </p:pic>
    </p:spTree>
    <p:extLst>
      <p:ext uri="{BB962C8B-B14F-4D97-AF65-F5344CB8AC3E}">
        <p14:creationId xmlns:p14="http://schemas.microsoft.com/office/powerpoint/2010/main" val="1074902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>
            <a:extLst>
              <a:ext uri="{FF2B5EF4-FFF2-40B4-BE49-F238E27FC236}">
                <a16:creationId xmlns:a16="http://schemas.microsoft.com/office/drawing/2014/main" id="{C1E7947F-3787-FC48-8533-A20C1F91E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607" y="381000"/>
            <a:ext cx="10058400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Chaining</a:t>
            </a:r>
          </a:p>
        </p:txBody>
      </p:sp>
      <p:sp>
        <p:nvSpPr>
          <p:cNvPr id="67586" name="Content Placeholder 2">
            <a:extLst>
              <a:ext uri="{FF2B5EF4-FFF2-40B4-BE49-F238E27FC236}">
                <a16:creationId xmlns:a16="http://schemas.microsoft.com/office/drawing/2014/main" id="{1EAA2DA3-15C8-774B-BB7E-54E9D26A6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008" y="1603248"/>
            <a:ext cx="7848600" cy="5105400"/>
          </a:xfrm>
        </p:spPr>
        <p:txBody>
          <a:bodyPr/>
          <a:lstStyle/>
          <a:p>
            <a:pPr eaLnBrk="1" hangingPunct="1"/>
            <a:r>
              <a:rPr lang="en-US" altLang="en-US" sz="2600" dirty="0">
                <a:ea typeface="ＭＳ Ｐゴシック" panose="020B0600070205080204" pitchFamily="34" charset="-128"/>
              </a:rPr>
              <a:t>Total Task Presentation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Attempt all steps of the chain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Continue until every step is mastered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Prompting provided as needed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Reinforcement provided upon completing last step</a:t>
            </a:r>
          </a:p>
        </p:txBody>
      </p:sp>
      <p:pic>
        <p:nvPicPr>
          <p:cNvPr id="67587" name="Picture 2">
            <a:extLst>
              <a:ext uri="{FF2B5EF4-FFF2-40B4-BE49-F238E27FC236}">
                <a16:creationId xmlns:a16="http://schemas.microsoft.com/office/drawing/2014/main" id="{8340F2D9-CB82-4148-994A-1D646E0A2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04"/>
          <a:stretch>
            <a:fillRect/>
          </a:stretch>
        </p:blipFill>
        <p:spPr bwMode="auto">
          <a:xfrm>
            <a:off x="1207008" y="4303014"/>
            <a:ext cx="8329613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4764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>
            <a:extLst>
              <a:ext uri="{FF2B5EF4-FFF2-40B4-BE49-F238E27FC236}">
                <a16:creationId xmlns:a16="http://schemas.microsoft.com/office/drawing/2014/main" id="{01787A09-3B0F-7740-AD96-5B2D7E63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Chaining</a:t>
            </a:r>
          </a:p>
        </p:txBody>
      </p:sp>
      <p:sp>
        <p:nvSpPr>
          <p:cNvPr id="68610" name="Content Placeholder 2">
            <a:extLst>
              <a:ext uri="{FF2B5EF4-FFF2-40B4-BE49-F238E27FC236}">
                <a16:creationId xmlns:a16="http://schemas.microsoft.com/office/drawing/2014/main" id="{01EAE143-7180-4747-847E-9EAD612F4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1862328"/>
            <a:ext cx="7848600" cy="5105400"/>
          </a:xfrm>
        </p:spPr>
        <p:txBody>
          <a:bodyPr/>
          <a:lstStyle/>
          <a:p>
            <a:pPr eaLnBrk="1" hangingPunct="1"/>
            <a:r>
              <a:rPr lang="en-US" altLang="en-US" sz="2600" dirty="0">
                <a:ea typeface="ＭＳ Ｐゴシック" panose="020B0600070205080204" pitchFamily="34" charset="-128"/>
              </a:rPr>
              <a:t>Total Task Presentation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Attempt all steps of the chain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Continue until every step is mastered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Prompting provided as needed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Reinforcement provided upon completing last step</a:t>
            </a:r>
          </a:p>
        </p:txBody>
      </p:sp>
    </p:spTree>
    <p:extLst>
      <p:ext uri="{BB962C8B-B14F-4D97-AF65-F5344CB8AC3E}">
        <p14:creationId xmlns:p14="http://schemas.microsoft.com/office/powerpoint/2010/main" val="3929519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{BEDDBC7A-2196-DF43-9B8B-FBFF709CC1FD}tf10001070</Template>
  <TotalTime>12</TotalTime>
  <Words>730</Words>
  <Application>Microsoft Macintosh PowerPoint</Application>
  <PresentationFormat>Widescreen</PresentationFormat>
  <Paragraphs>103</Paragraphs>
  <Slides>23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Calibri</vt:lpstr>
      <vt:lpstr>Gill Sans Light</vt:lpstr>
      <vt:lpstr>Rockwell</vt:lpstr>
      <vt:lpstr>Rockwell Condensed</vt:lpstr>
      <vt:lpstr>Rockwell Extra Bold</vt:lpstr>
      <vt:lpstr>Times New Roman</vt:lpstr>
      <vt:lpstr>Wingdings</vt:lpstr>
      <vt:lpstr>Wingdings 2</vt:lpstr>
      <vt:lpstr>Wood Type</vt:lpstr>
      <vt:lpstr>Microsoft Word Document</vt:lpstr>
      <vt:lpstr>Lecture 13: Chaining </vt:lpstr>
      <vt:lpstr>Behavior Chain</vt:lpstr>
      <vt:lpstr>Behavior Chains and Limited Hold</vt:lpstr>
      <vt:lpstr>Chaining</vt:lpstr>
      <vt:lpstr>Chaining</vt:lpstr>
      <vt:lpstr>PowerPoint Presentation</vt:lpstr>
      <vt:lpstr>PowerPoint Presentation</vt:lpstr>
      <vt:lpstr>Chaining</vt:lpstr>
      <vt:lpstr>Chaining</vt:lpstr>
      <vt:lpstr>Chaining</vt:lpstr>
      <vt:lpstr>Chaining</vt:lpstr>
      <vt:lpstr>PowerPoint Presentation</vt:lpstr>
      <vt:lpstr>How to decide on the type of chaining to use</vt:lpstr>
      <vt:lpstr>PowerPoint Presentation</vt:lpstr>
      <vt:lpstr>PowerPoint Presentation</vt:lpstr>
      <vt:lpstr>PowerPoint Presentation</vt:lpstr>
      <vt:lpstr>PowerPoint Presentation</vt:lpstr>
      <vt:lpstr>Which procedure to use?</vt:lpstr>
      <vt:lpstr>PowerPoint Presentation</vt:lpstr>
      <vt:lpstr>Behavior Chain Interruption Strategy (BCIS)</vt:lpstr>
      <vt:lpstr>Shaping vs. Chaining</vt:lpstr>
      <vt:lpstr>Shaping vs. Behavioral Chaining</vt:lpstr>
      <vt:lpstr>Shaping vs. Behavioral Chaining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13: Chaining </dc:title>
  <dc:creator>Megan Aclan</dc:creator>
  <cp:lastModifiedBy>Megan Aclan</cp:lastModifiedBy>
  <cp:revision>2</cp:revision>
  <dcterms:created xsi:type="dcterms:W3CDTF">2019-10-19T18:43:18Z</dcterms:created>
  <dcterms:modified xsi:type="dcterms:W3CDTF">2019-10-19T18:55:46Z</dcterms:modified>
</cp:coreProperties>
</file>