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5"/>
  </p:notesMasterIdLst>
  <p:sldIdLst>
    <p:sldId id="256" r:id="rId2"/>
    <p:sldId id="330" r:id="rId3"/>
    <p:sldId id="258" r:id="rId4"/>
    <p:sldId id="298" r:id="rId5"/>
    <p:sldId id="332" r:id="rId6"/>
    <p:sldId id="267" r:id="rId7"/>
    <p:sldId id="269" r:id="rId8"/>
    <p:sldId id="272" r:id="rId9"/>
    <p:sldId id="274" r:id="rId10"/>
    <p:sldId id="311" r:id="rId11"/>
    <p:sldId id="276" r:id="rId12"/>
    <p:sldId id="277" r:id="rId13"/>
    <p:sldId id="278" r:id="rId14"/>
    <p:sldId id="279" r:id="rId15"/>
    <p:sldId id="282" r:id="rId16"/>
    <p:sldId id="285" r:id="rId17"/>
    <p:sldId id="288" r:id="rId18"/>
    <p:sldId id="287" r:id="rId19"/>
    <p:sldId id="290" r:id="rId20"/>
    <p:sldId id="292" r:id="rId21"/>
    <p:sldId id="294" r:id="rId22"/>
    <p:sldId id="296" r:id="rId23"/>
    <p:sldId id="29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4861"/>
  </p:normalViewPr>
  <p:slideViewPr>
    <p:cSldViewPr snapToGrid="0" snapToObjects="1">
      <p:cViewPr varScale="1">
        <p:scale>
          <a:sx n="88" d="100"/>
          <a:sy n="88" d="100"/>
        </p:scale>
        <p:origin x="1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9B5A3-2C61-3043-A0BE-0FDCDD802F25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7CE04-D648-C645-9E4A-6B30E5844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66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265D8172-A53A-E44A-9B24-4105D968BF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E507F7FD-DA42-0D49-B03D-6485D2DB64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This does not mean that the behavior stops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https://</a:t>
            </a:r>
            <a:r>
              <a:rPr lang="en-US" altLang="en-US" dirty="0" err="1">
                <a:ea typeface="ＭＳ Ｐゴシック" panose="020B0600070205080204" pitchFamily="34" charset="-128"/>
              </a:rPr>
              <a:t>www.youtube.com</a:t>
            </a:r>
            <a:r>
              <a:rPr lang="en-US" altLang="en-US" dirty="0">
                <a:ea typeface="ＭＳ Ｐゴシック" panose="020B0600070205080204" pitchFamily="34" charset="-128"/>
              </a:rPr>
              <a:t>/</a:t>
            </a:r>
            <a:r>
              <a:rPr lang="en-US" altLang="en-US" dirty="0" err="1">
                <a:ea typeface="ＭＳ Ｐゴシック" panose="020B0600070205080204" pitchFamily="34" charset="-128"/>
              </a:rPr>
              <a:t>watch?v</a:t>
            </a:r>
            <a:r>
              <a:rPr lang="en-US" altLang="en-US" dirty="0">
                <a:ea typeface="ＭＳ Ｐゴシック" panose="020B0600070205080204" pitchFamily="34" charset="-128"/>
              </a:rPr>
              <a:t>=MfKjg20KM0s&amp;list=PLveg46XkRCLTcCdVkq9NfvwavgBwKJMX2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2338017E-ABB4-164B-A5AD-8E7074555C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DF91FFC-AAB3-0043-95A5-4BF45F96549C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312208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0191-A2C6-164F-B509-46C233159D62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15A694E-6755-4842-BC0E-B70E0B52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7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0191-A2C6-164F-B509-46C233159D62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694E-6755-4842-BC0E-B70E0B52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3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0191-A2C6-164F-B509-46C233159D62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694E-6755-4842-BC0E-B70E0B52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81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2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F1E76BEA-AE3E-994A-B48E-4FEBAC688F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 rtlCol="0"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E609A42B-23CD-F34B-BE5C-817AC3A555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DE3CD58D-5BED-4244-A90A-76F7A9D68B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9BA350-0250-7B44-AF45-1391D557B6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398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0191-A2C6-164F-B509-46C233159D62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694E-6755-4842-BC0E-B70E0B52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4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FE80191-A2C6-164F-B509-46C233159D62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15A694E-6755-4842-BC0E-B70E0B52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5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0191-A2C6-164F-B509-46C233159D62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694E-6755-4842-BC0E-B70E0B52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2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0191-A2C6-164F-B509-46C233159D62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694E-6755-4842-BC0E-B70E0B52E2C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2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0191-A2C6-164F-B509-46C233159D62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694E-6755-4842-BC0E-B70E0B52E2C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008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0191-A2C6-164F-B509-46C233159D62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694E-6755-4842-BC0E-B70E0B52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0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0191-A2C6-164F-B509-46C233159D62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694E-6755-4842-BC0E-B70E0B52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0191-A2C6-164F-B509-46C233159D62}" type="datetimeFigureOut">
              <a:rPr lang="en-US" smtClean="0"/>
              <a:t>10/19/19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694E-6755-4842-BC0E-B70E0B52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0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FE80191-A2C6-164F-B509-46C233159D62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15A694E-6755-4842-BC0E-B70E0B52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7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79D8-C964-544E-A836-5F4F4E88C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14: Extinction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250F4-B28A-014D-8298-E2B6DF08F4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59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Screen shot 2013-02-25 at 6.27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157" y="541316"/>
            <a:ext cx="7391400" cy="539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7799593" y="3429000"/>
            <a:ext cx="0" cy="9524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D92EB44-34D8-6A46-B7D1-0410A868F19D}"/>
              </a:ext>
            </a:extLst>
          </p:cNvPr>
          <p:cNvSpPr txBox="1"/>
          <p:nvPr/>
        </p:nvSpPr>
        <p:spPr>
          <a:xfrm>
            <a:off x="7112000" y="2782669"/>
            <a:ext cx="2235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Spontaneous Recovery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17B451-E215-0A46-9B21-898C155DC897}"/>
              </a:ext>
            </a:extLst>
          </p:cNvPr>
          <p:cNvCxnSpPr/>
          <p:nvPr/>
        </p:nvCxnSpPr>
        <p:spPr>
          <a:xfrm flipH="1">
            <a:off x="5733143" y="1799771"/>
            <a:ext cx="362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3BDF20-F590-3C43-B949-AD681354A0EE}"/>
              </a:ext>
            </a:extLst>
          </p:cNvPr>
          <p:cNvSpPr txBox="1"/>
          <p:nvPr/>
        </p:nvSpPr>
        <p:spPr>
          <a:xfrm>
            <a:off x="6255657" y="1625600"/>
            <a:ext cx="210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Extinction Burst</a:t>
            </a:r>
          </a:p>
        </p:txBody>
      </p:sp>
    </p:spTree>
    <p:extLst>
      <p:ext uri="{BB962C8B-B14F-4D97-AF65-F5344CB8AC3E}">
        <p14:creationId xmlns:p14="http://schemas.microsoft.com/office/powerpoint/2010/main" val="198107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22B689E-7223-5C4F-A1BA-98EB5396B1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Extinction Effects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C60B75C-2CE2-A24B-ADEB-44D47FD5F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Problem behaviors can worsen during extinction before they show improvement</a:t>
            </a:r>
          </a:p>
          <a:p>
            <a:r>
              <a:rPr lang="en-US" altLang="en-US" sz="2600" dirty="0"/>
              <a:t>Extinction bursts usually suggest that the reinforcer(s) maintaining the problem behavior was successfully identified, indicating that there is a good chance of an effective intervention</a:t>
            </a:r>
          </a:p>
        </p:txBody>
      </p:sp>
    </p:spTree>
    <p:extLst>
      <p:ext uri="{BB962C8B-B14F-4D97-AF65-F5344CB8AC3E}">
        <p14:creationId xmlns:p14="http://schemas.microsoft.com/office/powerpoint/2010/main" val="3584837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736D540-D091-8F47-9839-BBCEC3839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Extinction Effects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0C0F156-1E9B-6B41-BA19-E8832A8B7F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Spontaneous Recovery</a:t>
            </a:r>
          </a:p>
          <a:p>
            <a:pPr lvl="1"/>
            <a:r>
              <a:rPr lang="en-US" altLang="en-US" sz="2600" dirty="0"/>
              <a:t>The behavior that diminished during the extinction process recurs even though the behavior does not produce reinforcement</a:t>
            </a:r>
          </a:p>
          <a:p>
            <a:pPr lvl="1"/>
            <a:r>
              <a:rPr lang="en-US" altLang="en-US" sz="2600" dirty="0"/>
              <a:t>Short-lived and limited if the extinction procedure remains in effect</a:t>
            </a:r>
          </a:p>
        </p:txBody>
      </p:sp>
    </p:spTree>
    <p:extLst>
      <p:ext uri="{BB962C8B-B14F-4D97-AF65-F5344CB8AC3E}">
        <p14:creationId xmlns:p14="http://schemas.microsoft.com/office/powerpoint/2010/main" val="3073912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FCD6969-99D3-B743-A1DE-CCC5EBF475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Variables Affecting Resistance to Extinction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5CB7651-1D17-B94B-9A9F-6ABC41E2B5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Resistance to extinction</a:t>
            </a:r>
          </a:p>
          <a:p>
            <a:pPr lvl="1"/>
            <a:r>
              <a:rPr lang="en-US" altLang="en-US" sz="2600" dirty="0"/>
              <a:t>Continued responding during the extinction process.  </a:t>
            </a:r>
          </a:p>
          <a:p>
            <a:pPr lvl="1"/>
            <a:r>
              <a:rPr lang="en-US" altLang="en-US" sz="2600" dirty="0"/>
              <a:t>Behavior that continues to occur during extinction is said to have better resistance to extinction than behavior that diminishes more quickly</a:t>
            </a:r>
          </a:p>
        </p:txBody>
      </p:sp>
    </p:spTree>
    <p:extLst>
      <p:ext uri="{BB962C8B-B14F-4D97-AF65-F5344CB8AC3E}">
        <p14:creationId xmlns:p14="http://schemas.microsoft.com/office/powerpoint/2010/main" val="1292446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C49D44C-203F-8346-AF22-284065A4E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Variables Affecting Resistance to Extinction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CAA712D-C517-8B4C-8C96-5340A34725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Three tentative statements describing resistance to extinction as it relates to continuous and intermittent reinforcement: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en-US" sz="2600" dirty="0"/>
              <a:t>Intermittent reinforcement may produce behavior with greater resistance to extinction than the resistance produced by continuous reinforcement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en-US" sz="2600" dirty="0"/>
              <a:t>Some intermittent schedules may produce more resistant than others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altLang="en-US" sz="2600" dirty="0"/>
              <a:t>To a degree, the thinner the intermittent schedule of reinforcement is the greater the resistance to extinction will be</a:t>
            </a:r>
          </a:p>
        </p:txBody>
      </p:sp>
    </p:spTree>
    <p:extLst>
      <p:ext uri="{BB962C8B-B14F-4D97-AF65-F5344CB8AC3E}">
        <p14:creationId xmlns:p14="http://schemas.microsoft.com/office/powerpoint/2010/main" val="310092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6F6CB7A-D965-404E-8F4C-452480719C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Variables Affecting Resistance to Extinction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2B3F983-258C-724E-9210-78F738577B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b="1" dirty="0"/>
              <a:t>Establishing Operations</a:t>
            </a:r>
          </a:p>
          <a:p>
            <a:pPr lvl="1"/>
            <a:r>
              <a:rPr lang="en-US" altLang="en-US" sz="2600" dirty="0"/>
              <a:t>All stimuli that function as reinforcers require a minimum level of an establishing operation (i.e., motivation must be present)</a:t>
            </a:r>
          </a:p>
          <a:p>
            <a:r>
              <a:rPr lang="en-US" altLang="en-US" sz="2600" b="1" dirty="0"/>
              <a:t>Number, Magnitude, and Quality of Reinforcement</a:t>
            </a:r>
          </a:p>
          <a:p>
            <a:pPr lvl="1"/>
            <a:r>
              <a:rPr lang="en-US" altLang="en-US" sz="2600" dirty="0"/>
              <a:t>The number of times a behavior produces reinforcement may influence resistance to extinction</a:t>
            </a:r>
          </a:p>
          <a:p>
            <a:pPr lvl="1"/>
            <a:r>
              <a:rPr lang="en-US" altLang="en-US" sz="2600" dirty="0"/>
              <a:t>A behavior with a long history of reinforcement may have more resistance to extinction than a behavior with a shorter history of reinforcement</a:t>
            </a:r>
          </a:p>
          <a:p>
            <a:pPr lvl="1"/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584271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B82612E-8170-9846-A5E7-28C0392EF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Variables Affecting Resistance to Extinction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923AA1C-23A5-8D42-8B35-492290D80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712686"/>
            <a:ext cx="8991600" cy="4489678"/>
          </a:xfrm>
        </p:spPr>
        <p:txBody>
          <a:bodyPr>
            <a:normAutofit/>
          </a:bodyPr>
          <a:lstStyle/>
          <a:p>
            <a:r>
              <a:rPr lang="en-US" altLang="en-US" sz="2600" b="1" dirty="0"/>
              <a:t>Number of Previous Extinction Trials</a:t>
            </a:r>
          </a:p>
          <a:p>
            <a:pPr lvl="1"/>
            <a:r>
              <a:rPr lang="en-US" altLang="en-US" sz="2600" dirty="0"/>
              <a:t>Successive applications of conditioning and extinction may influence the resistance to extinction</a:t>
            </a:r>
          </a:p>
          <a:p>
            <a:r>
              <a:rPr lang="en-US" altLang="en-US" sz="2600" b="1" dirty="0"/>
              <a:t>Response Effort</a:t>
            </a:r>
          </a:p>
          <a:p>
            <a:pPr lvl="1"/>
            <a:r>
              <a:rPr lang="en-US" altLang="en-US" sz="2600" dirty="0"/>
              <a:t>The effort required for a response apparently influences its resistance to extinction</a:t>
            </a:r>
          </a:p>
          <a:p>
            <a:pPr lvl="2"/>
            <a:r>
              <a:rPr lang="en-US" altLang="en-US" sz="2600" dirty="0"/>
              <a:t>A response requiring great effort diminishes more quickly during extinction than a response requiring less effort</a:t>
            </a:r>
          </a:p>
          <a:p>
            <a:pPr lvl="1"/>
            <a:endParaRPr lang="en-US" altLang="en-US" sz="2600" dirty="0"/>
          </a:p>
          <a:p>
            <a:endParaRPr lang="en-US" altLang="en-US" sz="2600" dirty="0"/>
          </a:p>
          <a:p>
            <a:pPr lvl="1"/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741685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>
            <a:extLst>
              <a:ext uri="{FF2B5EF4-FFF2-40B4-BE49-F238E27FC236}">
                <a16:creationId xmlns:a16="http://schemas.microsoft.com/office/drawing/2014/main" id="{9F4D4ACD-4A85-8B45-907A-F557DCE82F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10 Guidelines for Application of Extinction</a:t>
            </a:r>
          </a:p>
        </p:txBody>
      </p:sp>
      <p:sp>
        <p:nvSpPr>
          <p:cNvPr id="34819" name="Rectangle 1027">
            <a:extLst>
              <a:ext uri="{FF2B5EF4-FFF2-40B4-BE49-F238E27FC236}">
                <a16:creationId xmlns:a16="http://schemas.microsoft.com/office/drawing/2014/main" id="{E88B76F0-1006-884F-97AB-FF5E60C06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sz="1600" dirty="0"/>
              <a:t>Withholding all reinforcers maintaining the problem behavior</a:t>
            </a:r>
          </a:p>
          <a:p>
            <a:pPr>
              <a:lnSpc>
                <a:spcPct val="80000"/>
              </a:lnSpc>
            </a:pP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/>
              <a:t>Withholding reinforcement consistently</a:t>
            </a:r>
          </a:p>
          <a:p>
            <a:pPr>
              <a:lnSpc>
                <a:spcPct val="80000"/>
              </a:lnSpc>
            </a:pP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/>
              <a:t>Combining extinction with other procedures</a:t>
            </a:r>
          </a:p>
          <a:p>
            <a:pPr>
              <a:lnSpc>
                <a:spcPct val="80000"/>
              </a:lnSpc>
            </a:pP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/>
              <a:t>Using instructions</a:t>
            </a:r>
          </a:p>
          <a:p>
            <a:pPr>
              <a:lnSpc>
                <a:spcPct val="80000"/>
              </a:lnSpc>
            </a:pP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/>
              <a:t>Planning for extinction-produced aggression</a:t>
            </a:r>
          </a:p>
          <a:p>
            <a:pPr>
              <a:lnSpc>
                <a:spcPct val="80000"/>
              </a:lnSpc>
            </a:pP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/>
              <a:t>Increasing the number of extinction trials</a:t>
            </a:r>
          </a:p>
          <a:p>
            <a:pPr>
              <a:lnSpc>
                <a:spcPct val="80000"/>
              </a:lnSpc>
            </a:pP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/>
              <a:t>Including significant others in extinction</a:t>
            </a:r>
          </a:p>
          <a:p>
            <a:pPr>
              <a:lnSpc>
                <a:spcPct val="80000"/>
              </a:lnSpc>
            </a:pP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/>
              <a:t>Guarding against unintentional extinction</a:t>
            </a:r>
          </a:p>
          <a:p>
            <a:pPr>
              <a:lnSpc>
                <a:spcPct val="80000"/>
              </a:lnSpc>
            </a:pP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/>
              <a:t>Maintaining extinction-decreased behavior</a:t>
            </a:r>
          </a:p>
          <a:p>
            <a:pPr>
              <a:lnSpc>
                <a:spcPct val="80000"/>
              </a:lnSpc>
            </a:pP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600" dirty="0"/>
              <a:t>When not to use extinction</a:t>
            </a:r>
          </a:p>
        </p:txBody>
      </p:sp>
    </p:spTree>
    <p:extLst>
      <p:ext uri="{BB962C8B-B14F-4D97-AF65-F5344CB8AC3E}">
        <p14:creationId xmlns:p14="http://schemas.microsoft.com/office/powerpoint/2010/main" val="4101446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4F247EF-B466-3C45-B58F-B8F03F16C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Extinction Effectively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FF509B6-A06C-1B40-9E18-7BC57CA4F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b="1" dirty="0"/>
              <a:t>Withholding all reinforcers maintaining the problem behavior</a:t>
            </a:r>
          </a:p>
          <a:p>
            <a:pPr lvl="1"/>
            <a:r>
              <a:rPr lang="en-US" altLang="en-US" sz="2600" dirty="0"/>
              <a:t>Identify &amp; withhold all possible sources of reinforcement that maintain the target behavior</a:t>
            </a:r>
          </a:p>
          <a:p>
            <a:r>
              <a:rPr lang="en-US" altLang="en-US" sz="2600" b="1" dirty="0"/>
              <a:t>Withholding Reinforcement Consistently</a:t>
            </a:r>
          </a:p>
          <a:p>
            <a:pPr lvl="1"/>
            <a:r>
              <a:rPr lang="en-US" altLang="en-US" sz="2600" dirty="0"/>
              <a:t>All behavior change procedures require consistent application, but consistency is essential for extinction</a:t>
            </a:r>
          </a:p>
          <a:p>
            <a:pPr lvl="1"/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047330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29BF06D-6206-9A44-96BF-BF09FB1828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Extinction Effectively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AB222D2-526E-554D-86CE-E27EF1535A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b="1" dirty="0"/>
              <a:t>Combining Extinction with Other Procedures</a:t>
            </a:r>
          </a:p>
          <a:p>
            <a:pPr lvl="1"/>
            <a:r>
              <a:rPr lang="en-US" altLang="en-US" sz="2600" dirty="0"/>
              <a:t>Differential reinforcement and antecedent procedures hold promise for reducing extinction effects such as bursting and aggression</a:t>
            </a:r>
          </a:p>
          <a:p>
            <a:r>
              <a:rPr lang="en-US" altLang="en-US" sz="2600" b="1" dirty="0"/>
              <a:t>Using Instructions</a:t>
            </a:r>
          </a:p>
          <a:p>
            <a:pPr lvl="1"/>
            <a:r>
              <a:rPr lang="en-US" altLang="en-US" sz="2600" dirty="0"/>
              <a:t>Behaviors sometime diminish more quickly during extinction when teachers describe the extinction procedure to students</a:t>
            </a:r>
          </a:p>
          <a:p>
            <a:pPr lvl="1"/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38238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0FA017-E8A2-7E4D-BB6E-694613947925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2449513"/>
          <a:ext cx="8229600" cy="24495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7582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98" marB="45698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2"/>
                          </a:solidFill>
                        </a:rPr>
                        <a:t>Presentation</a:t>
                      </a:r>
                    </a:p>
                    <a:p>
                      <a:pPr algn="ctr"/>
                      <a:r>
                        <a:rPr lang="en-US" sz="1800" dirty="0"/>
                        <a:t>of</a:t>
                      </a:r>
                      <a:r>
                        <a:rPr lang="en-US" sz="1800" baseline="0" dirty="0"/>
                        <a:t> stimulus</a:t>
                      </a:r>
                      <a:endParaRPr lang="en-US" sz="1800" dirty="0"/>
                    </a:p>
                  </a:txBody>
                  <a:tcPr marT="45698" marB="4569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96A1B"/>
                          </a:solidFill>
                        </a:rPr>
                        <a:t>Removal</a:t>
                      </a:r>
                    </a:p>
                    <a:p>
                      <a:pPr algn="ctr"/>
                      <a:r>
                        <a:rPr lang="en-US" sz="1800" dirty="0"/>
                        <a:t>of</a:t>
                      </a:r>
                      <a:r>
                        <a:rPr lang="en-US" sz="1800" baseline="0" dirty="0"/>
                        <a:t> stimulus</a:t>
                      </a:r>
                      <a:endParaRPr lang="en-US" sz="1800" dirty="0"/>
                    </a:p>
                  </a:txBody>
                  <a:tcPr marT="45698" marB="456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34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96A1B"/>
                          </a:solidFill>
                        </a:rPr>
                        <a:t>Increase</a:t>
                      </a:r>
                    </a:p>
                    <a:p>
                      <a:pPr algn="ctr"/>
                      <a:r>
                        <a:rPr lang="en-US" sz="1800" dirty="0"/>
                        <a:t>probability of behavior</a:t>
                      </a:r>
                    </a:p>
                  </a:txBody>
                  <a:tcPr marT="45698" marB="45698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Positive Reinforcement</a:t>
                      </a:r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Negative Reinforcement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marT="45698" marB="456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58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96A1B"/>
                          </a:solidFill>
                        </a:rPr>
                        <a:t>Decrease</a:t>
                      </a:r>
                    </a:p>
                    <a:p>
                      <a:pPr algn="ctr"/>
                      <a:r>
                        <a:rPr lang="en-US" sz="1800" dirty="0"/>
                        <a:t>probability</a:t>
                      </a:r>
                      <a:r>
                        <a:rPr lang="en-US" sz="1800" baseline="0" dirty="0"/>
                        <a:t> of behavior</a:t>
                      </a:r>
                      <a:endParaRPr lang="en-US" sz="18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Positive Punishment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marT="45698" marB="4569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Negative Punishment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marT="45698" marB="456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2002" name="Rectangle 2">
            <a:extLst>
              <a:ext uri="{FF2B5EF4-FFF2-40B4-BE49-F238E27FC236}">
                <a16:creationId xmlns:a16="http://schemas.microsoft.com/office/drawing/2014/main" id="{5E556B3A-AA18-DF4A-A733-47BB462C7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Let’s Review…Basic Behavioral Contingencies</a:t>
            </a:r>
            <a:endParaRPr lang="en-US" altLang="en-US" sz="4800" dirty="0">
              <a:solidFill>
                <a:srgbClr val="E2751D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6" name="Text Box 65">
            <a:extLst>
              <a:ext uri="{FF2B5EF4-FFF2-40B4-BE49-F238E27FC236}">
                <a16:creationId xmlns:a16="http://schemas.microsoft.com/office/drawing/2014/main" id="{FB8A2162-E811-D944-BE59-3D0D4436A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6338" y="2487613"/>
            <a:ext cx="2119312" cy="6778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900">
                <a:solidFill>
                  <a:srgbClr val="000000"/>
                </a:solidFill>
              </a:rPr>
              <a:t>Consequences of operant behavior</a:t>
            </a:r>
          </a:p>
        </p:txBody>
      </p:sp>
      <p:sp>
        <p:nvSpPr>
          <p:cNvPr id="512066" name="Rectangle 66">
            <a:extLst>
              <a:ext uri="{FF2B5EF4-FFF2-40B4-BE49-F238E27FC236}">
                <a16:creationId xmlns:a16="http://schemas.microsoft.com/office/drawing/2014/main" id="{30AD0BD9-83F6-5E4D-A02A-EE148B0BE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9" y="1674813"/>
            <a:ext cx="8391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solidFill>
                  <a:srgbClr val="000000"/>
                </a:solidFill>
              </a:rPr>
              <a:t>Operant conditioning = modification by </a:t>
            </a:r>
            <a:r>
              <a:rPr lang="en-US" altLang="en-US" i="1" u="sng" dirty="0">
                <a:solidFill>
                  <a:srgbClr val="000000"/>
                </a:solidFill>
              </a:rPr>
              <a:t>consequences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92062C0-A203-4643-90F6-D6BCBA1C5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4713" y="3236914"/>
            <a:ext cx="2774950" cy="72548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1DCE7F6-71C5-2649-B00C-846ED646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0" y="3251200"/>
            <a:ext cx="2774950" cy="7254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15E748-F794-8542-96D2-85F7370BB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3997325"/>
            <a:ext cx="2774950" cy="7254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B7D231-EA3C-0B42-B861-013741B98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0" y="3983039"/>
            <a:ext cx="2774950" cy="7270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8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81E3229-01BB-D649-8B52-C662CC330E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Extinction Effectively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0C91B7EA-2FDC-A146-88D7-92297174DF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b="1" dirty="0"/>
              <a:t>Planning for Extinction-Produced Aggression</a:t>
            </a:r>
          </a:p>
          <a:p>
            <a:pPr lvl="1"/>
            <a:r>
              <a:rPr lang="en-US" altLang="en-US" sz="2600" dirty="0"/>
              <a:t>Behaviors that occurred infrequently in the past will sometimes become prominent during extinction by replacing the problem behaviors.  Frequently, these side effect replacement behaviors are aggressive (</a:t>
            </a:r>
            <a:r>
              <a:rPr lang="en-US" altLang="en-US" sz="2600" dirty="0" err="1"/>
              <a:t>Lerman</a:t>
            </a:r>
            <a:r>
              <a:rPr lang="en-US" altLang="en-US" sz="2600" dirty="0"/>
              <a:t> et al., 1999)</a:t>
            </a:r>
          </a:p>
          <a:p>
            <a:r>
              <a:rPr lang="en-US" altLang="en-US" sz="2600" b="1" dirty="0"/>
              <a:t>Increasing the Number of Extinction Trials</a:t>
            </a:r>
          </a:p>
          <a:p>
            <a:pPr lvl="1"/>
            <a:r>
              <a:rPr lang="en-US" altLang="en-US" sz="2600" dirty="0"/>
              <a:t>An extinction trial occurs each time the behavior does not produce reinforcement</a:t>
            </a:r>
          </a:p>
          <a:p>
            <a:pPr marL="274320" lvl="1" indent="0">
              <a:buNone/>
            </a:pP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531271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CFA7DD98-4B7D-0D40-A0C0-1DA9C2EC5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Extinction Effectively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248CDF6-D8E9-B84F-BD22-8FADF75C3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b="1" dirty="0"/>
              <a:t>Including Significant Others in Extinction</a:t>
            </a:r>
          </a:p>
          <a:p>
            <a:pPr lvl="1"/>
            <a:r>
              <a:rPr lang="en-US" altLang="en-US" sz="2600" dirty="0"/>
              <a:t>All individuals in contact with the learner must apply the same extinction procedure for effective treatment</a:t>
            </a:r>
          </a:p>
          <a:p>
            <a:r>
              <a:rPr lang="en-US" altLang="en-US" sz="2600" b="1" dirty="0"/>
              <a:t>Guarding against Unintentional Extinction</a:t>
            </a:r>
          </a:p>
          <a:p>
            <a:pPr lvl="1"/>
            <a:r>
              <a:rPr lang="en-US" altLang="en-US" sz="2600" dirty="0"/>
              <a:t>Desirable behaviors are often unintentionally placed on extinction</a:t>
            </a:r>
          </a:p>
          <a:p>
            <a:pPr lvl="1"/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973071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760D5AE-3F47-DE4F-B1D1-02E31A8EF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Extinction Effectively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EB2E59A-5789-954F-BAC9-0125029B4A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b="1" dirty="0"/>
              <a:t>Maintaining Extinction-Decreased Behavior</a:t>
            </a:r>
          </a:p>
          <a:p>
            <a:pPr lvl="1"/>
            <a:r>
              <a:rPr lang="en-US" altLang="en-US" sz="2600" dirty="0"/>
              <a:t>Applied behavior analysts leave the extinction procedure in effect permanently for maintaining the extinction-diminished behavior</a:t>
            </a:r>
          </a:p>
        </p:txBody>
      </p:sp>
    </p:spTree>
    <p:extLst>
      <p:ext uri="{BB962C8B-B14F-4D97-AF65-F5344CB8AC3E}">
        <p14:creationId xmlns:p14="http://schemas.microsoft.com/office/powerpoint/2010/main" val="166923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E00DC407-796C-C448-A425-E051EE5037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When not to use extinction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6EBBDA9-1A00-4646-9B23-6E533FD8CD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8857" y="1320800"/>
            <a:ext cx="8831943" cy="4775200"/>
          </a:xfrm>
        </p:spPr>
        <p:txBody>
          <a:bodyPr>
            <a:normAutofit/>
          </a:bodyPr>
          <a:lstStyle/>
          <a:p>
            <a:r>
              <a:rPr lang="en-US" altLang="en-US" sz="2600" b="1" dirty="0"/>
              <a:t>Imitation</a:t>
            </a:r>
          </a:p>
          <a:p>
            <a:pPr lvl="1"/>
            <a:r>
              <a:rPr lang="en-US" altLang="en-US" sz="2600" dirty="0"/>
              <a:t>Extinction can be inappropriate if the behavior placed on extinction are likely to be imitated by others</a:t>
            </a:r>
          </a:p>
          <a:p>
            <a:r>
              <a:rPr lang="en-US" altLang="en-US" sz="2600" b="1" dirty="0"/>
              <a:t>Extreme Behaviors</a:t>
            </a:r>
          </a:p>
          <a:p>
            <a:pPr lvl="1"/>
            <a:r>
              <a:rPr lang="en-US" altLang="en-US" sz="2600" dirty="0"/>
              <a:t>Some behaviors are so harmful to self or others or so destructive to property that they must be controlled with the most rapid and humane procedure available</a:t>
            </a:r>
          </a:p>
          <a:p>
            <a:pPr lvl="1"/>
            <a:r>
              <a:rPr lang="en-US" altLang="en-US" sz="2600" dirty="0"/>
              <a:t>Extinction as a singular intervention is not recommended in such situations</a:t>
            </a:r>
          </a:p>
        </p:txBody>
      </p:sp>
    </p:spTree>
    <p:extLst>
      <p:ext uri="{BB962C8B-B14F-4D97-AF65-F5344CB8AC3E}">
        <p14:creationId xmlns:p14="http://schemas.microsoft.com/office/powerpoint/2010/main" val="271366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1EE21D7D-46F0-AB4F-A75D-F455C2381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Extinction Definition  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77217718-6304-1740-8CB7-DA8CD2A921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>
                <a:ea typeface="ＭＳ Ｐゴシック" panose="020B0600070205080204" pitchFamily="34" charset="-128"/>
              </a:rPr>
              <a:t>Reinforcement for a previously reinforced behavior is </a:t>
            </a:r>
            <a:r>
              <a:rPr lang="en-US" altLang="en-US" sz="2600" b="1">
                <a:ea typeface="ＭＳ Ｐゴシック" panose="020B0600070205080204" pitchFamily="34" charset="-128"/>
              </a:rPr>
              <a:t>withheld</a:t>
            </a:r>
            <a:r>
              <a:rPr lang="en-US" altLang="en-US" sz="2600">
                <a:ea typeface="ＭＳ Ｐゴシック" panose="020B0600070205080204" pitchFamily="34" charset="-128"/>
              </a:rPr>
              <a:t> and as a result the frequency of that behavior </a:t>
            </a:r>
            <a:r>
              <a:rPr lang="en-US" altLang="en-US" sz="2600" b="1">
                <a:ea typeface="ＭＳ Ｐゴシック" panose="020B0600070205080204" pitchFamily="34" charset="-128"/>
              </a:rPr>
              <a:t>decreases in the future </a:t>
            </a:r>
          </a:p>
          <a:p>
            <a:pPr eaLnBrk="1" hangingPunct="1"/>
            <a:r>
              <a:rPr lang="en-US" altLang="en-US" sz="2600">
                <a:ea typeface="ＭＳ Ｐゴシック" panose="020B0600070205080204" pitchFamily="34" charset="-128"/>
              </a:rPr>
              <a:t>Reinforcer is withheld</a:t>
            </a:r>
          </a:p>
          <a:p>
            <a:pPr eaLnBrk="1" hangingPunct="1"/>
            <a:r>
              <a:rPr lang="en-US" altLang="en-US" sz="2600">
                <a:ea typeface="ＭＳ Ｐゴシック" panose="020B0600070205080204" pitchFamily="34" charset="-128"/>
              </a:rPr>
              <a:t>Break Behavior</a:t>
            </a:r>
            <a:r>
              <a:rPr lang="en-US" altLang="en-US" sz="2600">
                <a:ea typeface="ＭＳ Ｐゴシック" panose="020B0600070205080204" pitchFamily="34" charset="-128"/>
                <a:sym typeface="Wingdings" pitchFamily="2" charset="2"/>
              </a:rPr>
              <a:t> Consequence relationship</a:t>
            </a:r>
            <a:endParaRPr lang="en-US" altLang="en-US" sz="260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600">
                <a:ea typeface="ＭＳ Ｐゴシック" panose="020B0600070205080204" pitchFamily="34" charset="-128"/>
              </a:rPr>
              <a:t>We are not removing something</a:t>
            </a:r>
            <a:r>
              <a:rPr lang="en-US" altLang="en-US" sz="2600">
                <a:ea typeface="ＭＳ Ｐゴシック" panose="020B0600070205080204" pitchFamily="34" charset="-128"/>
                <a:sym typeface="Wingdings" pitchFamily="2" charset="2"/>
              </a:rPr>
              <a:t> </a:t>
            </a:r>
            <a:r>
              <a:rPr lang="en-US" altLang="en-US" sz="2600">
                <a:ea typeface="ＭＳ Ｐゴシック" panose="020B0600070205080204" pitchFamily="34" charset="-128"/>
              </a:rPr>
              <a:t>we are no longer presenting it</a:t>
            </a:r>
          </a:p>
        </p:txBody>
      </p:sp>
    </p:spTree>
    <p:extLst>
      <p:ext uri="{BB962C8B-B14F-4D97-AF65-F5344CB8AC3E}">
        <p14:creationId xmlns:p14="http://schemas.microsoft.com/office/powerpoint/2010/main" val="5970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>
            <a:extLst>
              <a:ext uri="{FF2B5EF4-FFF2-40B4-BE49-F238E27FC236}">
                <a16:creationId xmlns:a16="http://schemas.microsoft.com/office/drawing/2014/main" id="{35A8113E-1C83-C64B-BBDD-1926F03EB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Diagram of Extinction</a:t>
            </a:r>
          </a:p>
        </p:txBody>
      </p:sp>
      <p:sp>
        <p:nvSpPr>
          <p:cNvPr id="46085" name="Text Box 1029">
            <a:extLst>
              <a:ext uri="{FF2B5EF4-FFF2-40B4-BE49-F238E27FC236}">
                <a16:creationId xmlns:a16="http://schemas.microsoft.com/office/drawing/2014/main" id="{D85A6D4E-5569-2643-94BA-96BFCCDB5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828800"/>
            <a:ext cx="1676400" cy="208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>
                <a:ea typeface="ＭＳ Ｐゴシック" panose="020B0600070205080204" pitchFamily="34" charset="-128"/>
              </a:rPr>
              <a:t>S</a:t>
            </a:r>
            <a:r>
              <a:rPr lang="en-US" altLang="en-US" sz="2000" baseline="30000">
                <a:ea typeface="ＭＳ Ｐゴシック" panose="020B0600070205080204" pitchFamily="34" charset="-128"/>
              </a:rPr>
              <a:t>D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altLang="en-US" sz="2000">
                <a:ea typeface="ＭＳ Ｐゴシック" panose="020B0600070205080204" pitchFamily="34" charset="-128"/>
              </a:rPr>
              <a:t>Tap on faucet marked with blue dot or letter “C”</a:t>
            </a:r>
          </a:p>
        </p:txBody>
      </p:sp>
      <p:sp>
        <p:nvSpPr>
          <p:cNvPr id="46086" name="Text Box 1030">
            <a:extLst>
              <a:ext uri="{FF2B5EF4-FFF2-40B4-BE49-F238E27FC236}">
                <a16:creationId xmlns:a16="http://schemas.microsoft.com/office/drawing/2014/main" id="{7A241F1C-9CD2-764D-ACAF-7B57B05C9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828800"/>
            <a:ext cx="1371600" cy="17851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>
                <a:ea typeface="ＭＳ Ｐゴシック" panose="020B0600070205080204" pitchFamily="34" charset="-128"/>
              </a:rPr>
              <a:t>Response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en-US" sz="2000">
                <a:ea typeface="ＭＳ Ｐゴシック" panose="020B0600070205080204" pitchFamily="34" charset="-128"/>
              </a:rPr>
              <a:t>Turn tap with blue dot or “C”</a:t>
            </a:r>
          </a:p>
        </p:txBody>
      </p:sp>
      <p:sp>
        <p:nvSpPr>
          <p:cNvPr id="46087" name="Text Box 1031">
            <a:extLst>
              <a:ext uri="{FF2B5EF4-FFF2-40B4-BE49-F238E27FC236}">
                <a16:creationId xmlns:a16="http://schemas.microsoft.com/office/drawing/2014/main" id="{D213546C-192D-824A-B9F6-F089F1B0F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828800"/>
            <a:ext cx="1676400" cy="116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>
                <a:ea typeface="ＭＳ Ｐゴシック" panose="020B0600070205080204" pitchFamily="34" charset="-128"/>
              </a:rPr>
              <a:t>S</a:t>
            </a:r>
            <a:r>
              <a:rPr lang="en-US" altLang="en-US" sz="2000" baseline="30000">
                <a:ea typeface="ＭＳ Ｐゴシック" panose="020B0600070205080204" pitchFamily="34" charset="-128"/>
              </a:rPr>
              <a:t>R+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altLang="en-US" sz="2000">
                <a:ea typeface="ＭＳ Ｐゴシック" panose="020B0600070205080204" pitchFamily="34" charset="-128"/>
              </a:rPr>
              <a:t>Cold water withheld</a:t>
            </a:r>
          </a:p>
        </p:txBody>
      </p:sp>
      <p:sp>
        <p:nvSpPr>
          <p:cNvPr id="46088" name="Line 1032">
            <a:extLst>
              <a:ext uri="{FF2B5EF4-FFF2-40B4-BE49-F238E27FC236}">
                <a16:creationId xmlns:a16="http://schemas.microsoft.com/office/drawing/2014/main" id="{C1E584E8-F9D4-B84E-BA1E-479D28CD45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286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Line 1033">
            <a:extLst>
              <a:ext uri="{FF2B5EF4-FFF2-40B4-BE49-F238E27FC236}">
                <a16:creationId xmlns:a16="http://schemas.microsoft.com/office/drawing/2014/main" id="{E8BB5038-DACF-5E40-902D-4EE2D63138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28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AutoShape 1034">
            <a:extLst>
              <a:ext uri="{FF2B5EF4-FFF2-40B4-BE49-F238E27FC236}">
                <a16:creationId xmlns:a16="http://schemas.microsoft.com/office/drawing/2014/main" id="{57C4CBCF-DC3E-4C44-8578-2636A4A000D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9372600" y="1752600"/>
            <a:ext cx="304800" cy="1219200"/>
          </a:xfrm>
          <a:prstGeom prst="up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Text Box 1035">
            <a:extLst>
              <a:ext uri="{FF2B5EF4-FFF2-40B4-BE49-F238E27FC236}">
                <a16:creationId xmlns:a16="http://schemas.microsoft.com/office/drawing/2014/main" id="{8B0D639D-9418-DF4D-A86F-EB28D16DA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2895601"/>
            <a:ext cx="16002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400">
                <a:ea typeface="ＭＳ Ｐゴシック" panose="020B0600070205080204" pitchFamily="34" charset="-128"/>
              </a:rPr>
              <a:t>Turning tap marked with blue dot or “C” occurs less often in the future</a:t>
            </a:r>
          </a:p>
        </p:txBody>
      </p:sp>
      <p:sp>
        <p:nvSpPr>
          <p:cNvPr id="46092" name="Text Box 1036">
            <a:extLst>
              <a:ext uri="{FF2B5EF4-FFF2-40B4-BE49-F238E27FC236}">
                <a16:creationId xmlns:a16="http://schemas.microsoft.com/office/drawing/2014/main" id="{3797E2B9-0337-A841-BFEB-A9F1C18D2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828800"/>
            <a:ext cx="1752600" cy="391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>
                <a:ea typeface="ＭＳ Ｐゴシック" panose="020B0600070205080204" pitchFamily="34" charset="-128"/>
              </a:rPr>
              <a:t>EO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en-US" sz="2000">
                <a:ea typeface="ＭＳ Ｐゴシック" panose="020B0600070205080204" pitchFamily="34" charset="-128"/>
              </a:rPr>
              <a:t>Deprived of water for a long period of time and person has history of reinforcement for getting water when turning the “C” tap</a:t>
            </a:r>
          </a:p>
        </p:txBody>
      </p:sp>
      <p:sp>
        <p:nvSpPr>
          <p:cNvPr id="46094" name="Text Box 1038">
            <a:extLst>
              <a:ext uri="{FF2B5EF4-FFF2-40B4-BE49-F238E27FC236}">
                <a16:creationId xmlns:a16="http://schemas.microsoft.com/office/drawing/2014/main" id="{7026BFA9-6C05-C343-A488-434BBA2AD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029201"/>
            <a:ext cx="5029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>
                    <a:alpha val="5000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>
                <a:solidFill>
                  <a:schemeClr val="accent2"/>
                </a:solidFill>
                <a:ea typeface="ＭＳ Ｐゴシック" panose="020B0600070205080204" pitchFamily="34" charset="-128"/>
              </a:rPr>
              <a:t>Let’s assume the tap is broken or the water has been turned off to the tap.</a:t>
            </a:r>
          </a:p>
        </p:txBody>
      </p:sp>
      <p:sp>
        <p:nvSpPr>
          <p:cNvPr id="46095" name="AutoShape 1039">
            <a:extLst>
              <a:ext uri="{FF2B5EF4-FFF2-40B4-BE49-F238E27FC236}">
                <a16:creationId xmlns:a16="http://schemas.microsoft.com/office/drawing/2014/main" id="{548DFD30-4F7A-3E41-9044-AEFCE4A8026E}"/>
              </a:ext>
            </a:extLst>
          </p:cNvPr>
          <p:cNvSpPr>
            <a:spLocks noChangeArrowheads="1"/>
          </p:cNvSpPr>
          <p:nvPr/>
        </p:nvSpPr>
        <p:spPr bwMode="auto">
          <a:xfrm rot="5937440">
            <a:off x="6446838" y="3595688"/>
            <a:ext cx="2057400" cy="838200"/>
          </a:xfrm>
          <a:prstGeom prst="leftArrow">
            <a:avLst>
              <a:gd name="adj1" fmla="val 50000"/>
              <a:gd name="adj2" fmla="val 61364"/>
            </a:avLst>
          </a:prstGeom>
          <a:solidFill>
            <a:srgbClr val="3366FF">
              <a:alpha val="42999"/>
            </a:srgbClr>
          </a:solidFill>
          <a:ln w="9525">
            <a:solidFill>
              <a:schemeClr val="tx1">
                <a:alpha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2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A358EA4-5088-3742-B7BA-EB823E3519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Definition of Extinction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CB2F683-D2B9-204B-B0E8-83B58B6D89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Provides zero probability of reinforcement</a:t>
            </a:r>
          </a:p>
          <a:p>
            <a:r>
              <a:rPr lang="en-US" altLang="en-US" sz="2600" dirty="0"/>
              <a:t>The effectiveness is dependent primarily on the identification of reinforcing consequences and consistent application of the procedure</a:t>
            </a:r>
          </a:p>
          <a:p>
            <a:r>
              <a:rPr lang="en-US" altLang="en-US" sz="2600" dirty="0"/>
              <a:t>Extinction does not require the application of aversive stimuli to decrease behavior</a:t>
            </a:r>
          </a:p>
        </p:txBody>
      </p:sp>
    </p:spTree>
    <p:extLst>
      <p:ext uri="{BB962C8B-B14F-4D97-AF65-F5344CB8AC3E}">
        <p14:creationId xmlns:p14="http://schemas.microsoft.com/office/powerpoint/2010/main" val="137063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74C161F-4D4B-7E47-A4ED-9A7805C935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Extinction Procedures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C93AB5A-E4EB-7A4B-A303-2FF048EBC5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600" b="1" dirty="0"/>
              <a:t>Extinction of Behavior Maintained by Positive Reinforcement</a:t>
            </a:r>
          </a:p>
          <a:p>
            <a:pPr lvl="1"/>
            <a:r>
              <a:rPr lang="en-US" altLang="en-US" sz="2600" dirty="0"/>
              <a:t>Behaviors maintained by positive reinforcement are placed on extinction when those behaviors do not produce the reinforcer</a:t>
            </a:r>
          </a:p>
          <a:p>
            <a:r>
              <a:rPr lang="en-US" altLang="en-US" sz="2600" b="1" dirty="0"/>
              <a:t>Extinction of Behavior Maintained by Negative Reinforcement</a:t>
            </a:r>
          </a:p>
          <a:p>
            <a:pPr lvl="1"/>
            <a:r>
              <a:rPr lang="en-US" altLang="en-US" sz="2600" dirty="0"/>
              <a:t>Behaviors maintained by negative reinforcement are place on extinction (escape extinction) when those behaviors do not produce a removal of the aversive stimulus</a:t>
            </a:r>
          </a:p>
          <a:p>
            <a:pPr lvl="1"/>
            <a:r>
              <a:rPr lang="en-US" altLang="en-US" sz="2600" dirty="0"/>
              <a:t>The individual cannot escape from the aversive situation</a:t>
            </a:r>
          </a:p>
          <a:p>
            <a:pPr lvl="1"/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51141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4AF4C4A-B072-A244-8D6B-2513F0A66C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Extinction Procedures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B81FE88-B7F5-2748-8424-EDB1AFA49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b="1" dirty="0"/>
              <a:t>Extinction of Behavior Maintained by Automatic Reinforcement</a:t>
            </a:r>
          </a:p>
          <a:p>
            <a:pPr lvl="1"/>
            <a:r>
              <a:rPr lang="en-US" altLang="en-US" sz="2600" dirty="0"/>
              <a:t>Behaviors maintained by automatic reinforcement are placed on extinction by masking or removing the sensory consequence (sensory extinction)</a:t>
            </a:r>
          </a:p>
          <a:p>
            <a:pPr lvl="1"/>
            <a:r>
              <a:rPr lang="en-US" altLang="en-US" sz="2600" dirty="0"/>
              <a:t>Not a recommended treatment option for problem behavior, even self-stimulatory behaviors that are maintained by social consequences or negative reinforcement</a:t>
            </a:r>
          </a:p>
          <a:p>
            <a:pPr lvl="1"/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79896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5F810E6-4A83-914E-9956-726E18F047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Extinction Effects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1D43F6C-5DD2-714D-B949-A980304B3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Gradual Decrease in Frequency and Amplitude</a:t>
            </a:r>
          </a:p>
          <a:p>
            <a:pPr lvl="1"/>
            <a:r>
              <a:rPr lang="en-US" altLang="en-US" sz="2600" dirty="0"/>
              <a:t>Extinction produces a gradual reduction in behavior</a:t>
            </a:r>
          </a:p>
          <a:p>
            <a:pPr lvl="1"/>
            <a:r>
              <a:rPr lang="en-US" altLang="en-US" sz="2600" dirty="0"/>
              <a:t>However, when reinforcement is removed abruptly, numerous unreinforced responses can follow</a:t>
            </a:r>
          </a:p>
          <a:p>
            <a:pPr lvl="1"/>
            <a:r>
              <a:rPr lang="en-US" altLang="en-US" sz="2600" dirty="0"/>
              <a:t>Often difficult for teachers and parents to apply because of the initial increase in frequency and magnitude and the gradual decrease in behavior</a:t>
            </a:r>
          </a:p>
          <a:p>
            <a:pPr lvl="1"/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88966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5717273-0D9A-1648-BD22-0C88906A44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Extinction Effects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DDEE900-B7A5-854C-A820-B5635923F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Extinction Burst</a:t>
            </a:r>
          </a:p>
          <a:p>
            <a:pPr lvl="1"/>
            <a:r>
              <a:rPr lang="en-US" altLang="en-US" sz="2600" dirty="0"/>
              <a:t>An immediate increase in the frequency of the response after the removal of the positive, negative, or automatic reinforcement</a:t>
            </a:r>
          </a:p>
          <a:p>
            <a:pPr lvl="1"/>
            <a:r>
              <a:rPr lang="en-US" altLang="en-US" sz="2600" dirty="0"/>
              <a:t>“An increase in responding during any of the first three treatment sessions above that observed during all of the last five baseline sessions or all of baseline” (</a:t>
            </a:r>
            <a:r>
              <a:rPr lang="en-US" altLang="en-US" sz="2600" dirty="0" err="1"/>
              <a:t>Lerman</a:t>
            </a:r>
            <a:r>
              <a:rPr lang="en-US" altLang="en-US" sz="2600" dirty="0"/>
              <a:t>, Iwata, &amp; Wallace, 1999)</a:t>
            </a:r>
          </a:p>
        </p:txBody>
      </p:sp>
    </p:spTree>
    <p:extLst>
      <p:ext uri="{BB962C8B-B14F-4D97-AF65-F5344CB8AC3E}">
        <p14:creationId xmlns:p14="http://schemas.microsoft.com/office/powerpoint/2010/main" val="1906113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{BEDDBC7A-2196-DF43-9B8B-FBFF709CC1FD}tf10001070</Template>
  <TotalTime>21</TotalTime>
  <Words>1086</Words>
  <Application>Microsoft Macintosh PowerPoint</Application>
  <PresentationFormat>Widescreen</PresentationFormat>
  <Paragraphs>139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Lecture 14: Extinction</vt:lpstr>
      <vt:lpstr>Let’s Review…Basic Behavioral Contingencies</vt:lpstr>
      <vt:lpstr>Extinction Definition  </vt:lpstr>
      <vt:lpstr>Diagram of Extinction</vt:lpstr>
      <vt:lpstr>Definition of Extinction</vt:lpstr>
      <vt:lpstr>Extinction Procedures</vt:lpstr>
      <vt:lpstr>Extinction Procedures</vt:lpstr>
      <vt:lpstr>Extinction Effects</vt:lpstr>
      <vt:lpstr>Extinction Effects</vt:lpstr>
      <vt:lpstr>PowerPoint Presentation</vt:lpstr>
      <vt:lpstr>Extinction Effects</vt:lpstr>
      <vt:lpstr>Extinction Effects</vt:lpstr>
      <vt:lpstr>Variables Affecting Resistance to Extinction</vt:lpstr>
      <vt:lpstr>Variables Affecting Resistance to Extinction</vt:lpstr>
      <vt:lpstr>Variables Affecting Resistance to Extinction</vt:lpstr>
      <vt:lpstr>Variables Affecting Resistance to Extinction</vt:lpstr>
      <vt:lpstr>10 Guidelines for Application of Extinction</vt:lpstr>
      <vt:lpstr>Using Extinction Effectively</vt:lpstr>
      <vt:lpstr>Using Extinction Effectively</vt:lpstr>
      <vt:lpstr>Using Extinction Effectively</vt:lpstr>
      <vt:lpstr>Using Extinction Effectively</vt:lpstr>
      <vt:lpstr>Using Extinction Effectively</vt:lpstr>
      <vt:lpstr>When not to use extinction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14: Extinction</dc:title>
  <dc:creator>Megan Aclan</dc:creator>
  <cp:lastModifiedBy>Megan Aclan</cp:lastModifiedBy>
  <cp:revision>3</cp:revision>
  <dcterms:created xsi:type="dcterms:W3CDTF">2019-10-19T18:58:52Z</dcterms:created>
  <dcterms:modified xsi:type="dcterms:W3CDTF">2019-10-19T19:20:48Z</dcterms:modified>
</cp:coreProperties>
</file>