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82" r:id="rId3"/>
    <p:sldId id="258" r:id="rId4"/>
    <p:sldId id="289" r:id="rId5"/>
    <p:sldId id="318" r:id="rId6"/>
    <p:sldId id="291" r:id="rId7"/>
    <p:sldId id="319" r:id="rId8"/>
    <p:sldId id="292" r:id="rId9"/>
    <p:sldId id="321" r:id="rId10"/>
    <p:sldId id="293" r:id="rId11"/>
    <p:sldId id="261" r:id="rId12"/>
    <p:sldId id="262" r:id="rId13"/>
    <p:sldId id="263" r:id="rId14"/>
    <p:sldId id="264" r:id="rId15"/>
    <p:sldId id="294" r:id="rId16"/>
    <p:sldId id="322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95" r:id="rId26"/>
    <p:sldId id="323" r:id="rId27"/>
    <p:sldId id="275" r:id="rId28"/>
    <p:sldId id="277" r:id="rId29"/>
    <p:sldId id="278" r:id="rId30"/>
    <p:sldId id="279" r:id="rId31"/>
    <p:sldId id="28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0"/>
  </p:normalViewPr>
  <p:slideViewPr>
    <p:cSldViewPr>
      <p:cViewPr varScale="1">
        <p:scale>
          <a:sx n="109" d="100"/>
          <a:sy n="109" d="100"/>
        </p:scale>
        <p:origin x="17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8F49882-A559-D346-8C42-4DE41FF481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1CC01FF-AAD0-2A41-AF51-AB6A19762EB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2DA62BA5-3F88-7B42-8F35-6937EFDC1A46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CDD780A1-C0CE-DB4D-8D82-A53369717B6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E6A3E9B2-A370-3549-974D-2B04CD1F7F6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E70FB8A9-DE92-6F4B-8D8A-9B3C8597D5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7B4775-7B8E-BF47-AE2E-0F715D56179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Withholding-</a:t>
            </a:r>
            <a:r>
              <a:rPr lang="en-US" baseline="0" dirty="0"/>
              <a:t> where have we heard that before? Extinction </a:t>
            </a:r>
          </a:p>
          <a:p>
            <a:r>
              <a:rPr lang="en-US" baseline="0" dirty="0" err="1"/>
              <a:t>Mos</a:t>
            </a:r>
            <a:r>
              <a:rPr lang="en-US" baseline="0" dirty="0"/>
              <a:t> commonly used </a:t>
            </a:r>
            <a:r>
              <a:rPr lang="en-US" baseline="0" dirty="0" err="1"/>
              <a:t>technqure</a:t>
            </a:r>
            <a:r>
              <a:rPr lang="en-US" baseline="0" dirty="0"/>
              <a:t> to reduce problem behavior </a:t>
            </a:r>
          </a:p>
          <a:p>
            <a:endParaRPr lang="en-US" baseline="0" dirty="0"/>
          </a:p>
          <a:p>
            <a:r>
              <a:rPr lang="en-US" baseline="0" dirty="0"/>
              <a:t>Reinforcing one set of responses and not reinforcing another set of responses aka extinction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50B1-1291-4F45-9012-F7F2EC8014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52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entury Gothic" charset="0"/>
              </a:rPr>
              <a:t>Attention delivered every 15 sec without SIB</a:t>
            </a:r>
          </a:p>
          <a:p>
            <a:r>
              <a:rPr lang="en-US" dirty="0">
                <a:latin typeface="Century Gothic" charset="0"/>
              </a:rPr>
              <a:t>Breaks from academic tasks delivered every 20 minutes for the absence of problem behaviors</a:t>
            </a:r>
          </a:p>
          <a:p>
            <a:r>
              <a:rPr lang="en-US" dirty="0">
                <a:latin typeface="Century Gothic" charset="0"/>
              </a:rPr>
              <a:t>Access to a favorite toy given each ½ hour for the absence of fighting with siblings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50B1-1291-4F45-9012-F7F2EC8014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0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0596CC1-8325-3A40-9490-F39B6C51D2D3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Gill Sans Light" charset="0"/>
                <a:ea typeface="ＭＳ Ｐゴシック" charset="0"/>
                <a:cs typeface="ＭＳ Ｐゴシック" charset="0"/>
              </a:rPr>
              <a:t>You want to increase a desirable behavior and/or decrease undesirable behaviors.</a:t>
            </a:r>
          </a:p>
          <a:p>
            <a:pPr eaLnBrk="1" hangingPunct="1"/>
            <a:r>
              <a:rPr lang="en-US" dirty="0">
                <a:latin typeface="Gill Sans Light" charset="0"/>
                <a:ea typeface="ＭＳ Ｐゴシック" charset="0"/>
                <a:cs typeface="ＭＳ Ｐゴシック" charset="0"/>
              </a:rPr>
              <a:t>2.  The desirable behavior already occurs at least occasionally.</a:t>
            </a:r>
          </a:p>
          <a:p>
            <a:pPr eaLnBrk="1" hangingPunct="1"/>
            <a:r>
              <a:rPr lang="en-US" dirty="0">
                <a:latin typeface="Gill Sans Light" charset="0"/>
                <a:ea typeface="ＭＳ Ｐゴシック" charset="0"/>
                <a:cs typeface="ＭＳ Ｐゴシック" charset="0"/>
              </a:rPr>
              <a:t>3.  You have a </a:t>
            </a:r>
            <a:r>
              <a:rPr lang="en-US" dirty="0" err="1">
                <a:latin typeface="Gill Sans Light" charset="0"/>
                <a:ea typeface="ＭＳ Ｐゴシック" charset="0"/>
                <a:cs typeface="ＭＳ Ｐゴシック" charset="0"/>
              </a:rPr>
              <a:t>reinforcer</a:t>
            </a:r>
            <a:r>
              <a:rPr lang="en-US" dirty="0">
                <a:latin typeface="Gill Sans Light" charset="0"/>
                <a:ea typeface="ＭＳ Ｐゴシック" charset="0"/>
                <a:cs typeface="ＭＳ Ｐゴシック" charset="0"/>
              </a:rPr>
              <a:t> you can use.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665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0596CC1-8325-3A40-9490-F39B6C51D2D3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Gill Sans Light" charset="0"/>
                <a:ea typeface="ＭＳ Ｐゴシック" charset="0"/>
                <a:cs typeface="ＭＳ Ｐゴシック" charset="0"/>
              </a:rPr>
              <a:t>You want to increase a desirable behavior and/or decrease undesirable behaviors.</a:t>
            </a:r>
          </a:p>
          <a:p>
            <a:pPr eaLnBrk="1" hangingPunct="1"/>
            <a:r>
              <a:rPr lang="en-US" dirty="0">
                <a:latin typeface="Gill Sans Light" charset="0"/>
                <a:ea typeface="ＭＳ Ｐゴシック" charset="0"/>
                <a:cs typeface="ＭＳ Ｐゴシック" charset="0"/>
              </a:rPr>
              <a:t>2.  The desirable behavior already occurs at least occasionally.</a:t>
            </a:r>
          </a:p>
          <a:p>
            <a:pPr eaLnBrk="1" hangingPunct="1"/>
            <a:r>
              <a:rPr lang="en-US" dirty="0">
                <a:latin typeface="Gill Sans Light" charset="0"/>
                <a:ea typeface="ＭＳ Ｐゴシック" charset="0"/>
                <a:cs typeface="ＭＳ Ｐゴシック" charset="0"/>
              </a:rPr>
              <a:t>3.  You have a </a:t>
            </a:r>
            <a:r>
              <a:rPr lang="en-US" dirty="0" err="1">
                <a:latin typeface="Gill Sans Light" charset="0"/>
                <a:ea typeface="ＭＳ Ｐゴシック" charset="0"/>
                <a:cs typeface="ＭＳ Ｐゴシック" charset="0"/>
              </a:rPr>
              <a:t>reinforcer</a:t>
            </a:r>
            <a:r>
              <a:rPr lang="en-US" dirty="0">
                <a:latin typeface="Gill Sans Light" charset="0"/>
                <a:ea typeface="ＭＳ Ｐゴシック" charset="0"/>
                <a:cs typeface="ＭＳ Ｐゴシック" charset="0"/>
              </a:rPr>
              <a:t> you can use.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774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E47B660-8DEF-6348-B4C7-D5EF27D738ED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516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E47B660-8DEF-6348-B4C7-D5EF27D738ED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314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0596CC1-8325-3A40-9490-F39B6C51D2D3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Self</a:t>
            </a:r>
            <a:r>
              <a:rPr lang="en-US" baseline="0" dirty="0">
                <a:latin typeface="Arial" charset="0"/>
                <a:ea typeface="ＭＳ Ｐゴシック" charset="0"/>
                <a:cs typeface="Arial" charset="0"/>
              </a:rPr>
              <a:t> injury- sitting with hands in lap 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66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0596CC1-8325-3A40-9490-F39B6C51D2D3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Self</a:t>
            </a:r>
            <a:r>
              <a:rPr lang="en-US" baseline="0" dirty="0">
                <a:latin typeface="Arial" charset="0"/>
                <a:ea typeface="ＭＳ Ｐゴシック" charset="0"/>
                <a:cs typeface="Arial" charset="0"/>
              </a:rPr>
              <a:t> injury- sitting with hands in lap 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022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procesdures</a:t>
            </a:r>
            <a:r>
              <a:rPr lang="en-US" dirty="0"/>
              <a:t> like time out, </a:t>
            </a:r>
            <a:r>
              <a:rPr lang="en-US" dirty="0" err="1"/>
              <a:t>resposne</a:t>
            </a:r>
            <a:r>
              <a:rPr lang="en-US" dirty="0"/>
              <a:t> blocking</a:t>
            </a:r>
            <a:r>
              <a:rPr lang="en-US" baseline="0" dirty="0"/>
              <a:t> </a:t>
            </a:r>
            <a:r>
              <a:rPr lang="en-US" baseline="0" dirty="0" err="1"/>
              <a:t>etc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50B1-1291-4F45-9012-F7F2EC8014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02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entury Gothic" charset="0"/>
              </a:rPr>
              <a:t>Attention delivered every 15 sec without SIB</a:t>
            </a:r>
          </a:p>
          <a:p>
            <a:r>
              <a:rPr lang="en-US" dirty="0">
                <a:latin typeface="Century Gothic" charset="0"/>
              </a:rPr>
              <a:t>Breaks from academic tasks delivered every 20 minutes for the absence of problem behaviors</a:t>
            </a:r>
          </a:p>
          <a:p>
            <a:r>
              <a:rPr lang="en-US" dirty="0">
                <a:latin typeface="Century Gothic" charset="0"/>
              </a:rPr>
              <a:t>Access to a favorite toy given each ½ hour for the absence of fighting with siblings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50B1-1291-4F45-9012-F7F2EC8014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1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339389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189729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74850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72551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70347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00093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6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142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18061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88213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428218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en-US" i="0"/>
              <a:t>Cooper, Heron, and Heward</a:t>
            </a:r>
          </a:p>
          <a:p>
            <a:r>
              <a:rPr lang="en-US" altLang="en-US"/>
              <a:t>Applied Behavior Analysis,</a:t>
            </a:r>
            <a:r>
              <a:rPr lang="en-US" altLang="en-US" i="0"/>
              <a:t> Second Edition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411591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F67E02E-4A97-0F44-AE03-14879EF8318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sz="4000" dirty="0"/>
              <a:t>Lecture 14:</a:t>
            </a:r>
            <a:br>
              <a:rPr lang="en-US" altLang="en-US" sz="4000" dirty="0"/>
            </a:br>
            <a:r>
              <a:rPr lang="en-US" altLang="en-US" sz="4000" dirty="0"/>
              <a:t>Differential Reinforcement</a:t>
            </a:r>
            <a:endParaRPr lang="en-US" alt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DRI/DRA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Weaken problem behavior</a:t>
            </a:r>
          </a:p>
          <a:p>
            <a:r>
              <a:rPr lang="en-US" sz="2600" dirty="0"/>
              <a:t>Strengthen appropriate behavior </a:t>
            </a:r>
          </a:p>
          <a:p>
            <a:pPr lvl="1"/>
            <a:r>
              <a:rPr lang="en-US" sz="2600" dirty="0"/>
              <a:t>Teach new behaviors </a:t>
            </a:r>
          </a:p>
          <a:p>
            <a:r>
              <a:rPr lang="en-US" sz="2600" dirty="0"/>
              <a:t>Used the most by clinicians </a:t>
            </a:r>
          </a:p>
          <a:p>
            <a:r>
              <a:rPr lang="en-US" sz="2600" dirty="0"/>
              <a:t>Always withhold reinforcement for problem behavior </a:t>
            </a:r>
          </a:p>
          <a:p>
            <a:r>
              <a:rPr lang="en-US" sz="2600" dirty="0"/>
              <a:t>Can be combined with other procedures </a:t>
            </a:r>
          </a:p>
        </p:txBody>
      </p:sp>
    </p:spTree>
    <p:extLst>
      <p:ext uri="{BB962C8B-B14F-4D97-AF65-F5344CB8AC3E}">
        <p14:creationId xmlns:p14="http://schemas.microsoft.com/office/powerpoint/2010/main" val="3334746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5C3B3CC-B2B5-704A-9597-ACAFF87D17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5400" dirty="0"/>
              <a:t>A note on terminology…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029E87C-71CC-7B4C-BDC5-55BEB4647F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Sometimes when reinforcer is a negative reinforcer:</a:t>
            </a:r>
          </a:p>
          <a:p>
            <a:pPr lvl="1"/>
            <a:r>
              <a:rPr lang="en-US" altLang="en-US" sz="2600" dirty="0"/>
              <a:t>DNRI</a:t>
            </a:r>
          </a:p>
          <a:p>
            <a:pPr lvl="2"/>
            <a:r>
              <a:rPr lang="en-US" altLang="en-US" sz="2600" dirty="0"/>
              <a:t>Differential </a:t>
            </a:r>
            <a:r>
              <a:rPr lang="en-US" altLang="en-US" sz="2600" dirty="0">
                <a:solidFill>
                  <a:schemeClr val="accent2"/>
                </a:solidFill>
              </a:rPr>
              <a:t>negative</a:t>
            </a:r>
            <a:r>
              <a:rPr lang="en-US" altLang="en-US" sz="2600" dirty="0"/>
              <a:t> reinforcement of incompatible behavior</a:t>
            </a:r>
          </a:p>
          <a:p>
            <a:pPr lvl="1"/>
            <a:r>
              <a:rPr lang="en-US" altLang="en-US" sz="2600" dirty="0"/>
              <a:t>DNRA</a:t>
            </a:r>
          </a:p>
          <a:p>
            <a:pPr lvl="2"/>
            <a:r>
              <a:rPr lang="en-US" altLang="en-US" sz="2600" dirty="0"/>
              <a:t>Differential </a:t>
            </a:r>
            <a:r>
              <a:rPr lang="en-US" altLang="en-US" sz="2600" dirty="0">
                <a:solidFill>
                  <a:schemeClr val="accent2"/>
                </a:solidFill>
              </a:rPr>
              <a:t>negative</a:t>
            </a:r>
            <a:r>
              <a:rPr lang="en-US" altLang="en-US" sz="2600" dirty="0"/>
              <a:t> reinforcement of alternative behavior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2D45BD1-8235-A04E-BF1D-1E79613E2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/>
          <a:lstStyle/>
          <a:p>
            <a:r>
              <a:rPr lang="en-US" altLang="en-US" dirty="0"/>
              <a:t>Guidelines for Implementing DRI/DRA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4F396AC-6CD9-0647-8583-F0F5409201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419600"/>
          </a:xfrm>
        </p:spPr>
        <p:txBody>
          <a:bodyPr>
            <a:normAutofit/>
          </a:bodyPr>
          <a:lstStyle/>
          <a:p>
            <a:r>
              <a:rPr lang="en-US" altLang="en-US" sz="2600" b="1" dirty="0"/>
              <a:t>Select incompatible/alternative behavior</a:t>
            </a:r>
          </a:p>
          <a:p>
            <a:pPr lvl="1"/>
            <a:r>
              <a:rPr lang="en-US" altLang="en-US" sz="2600" dirty="0"/>
              <a:t>Already exists in repertoire</a:t>
            </a:r>
          </a:p>
          <a:p>
            <a:pPr lvl="1"/>
            <a:r>
              <a:rPr lang="en-US" altLang="en-US" sz="2600" dirty="0"/>
              <a:t>Requires equal or less effort than problem behavior</a:t>
            </a:r>
          </a:p>
          <a:p>
            <a:pPr lvl="1"/>
            <a:r>
              <a:rPr lang="en-US" altLang="en-US" sz="2600" dirty="0"/>
              <a:t>Emitted at a rate that provides sufficient opportunities for reinforcement</a:t>
            </a:r>
          </a:p>
          <a:p>
            <a:pPr lvl="1"/>
            <a:r>
              <a:rPr lang="en-US" altLang="en-US" sz="2600" dirty="0"/>
              <a:t>Likely to be reinforced in natural environment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4933EB4-7212-B345-9BD6-969FB6E80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/>
              <a:t>Guidelines for Implementing DRI/DRA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72E58EB-58FC-2F41-84F9-E40C766C4E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419600"/>
          </a:xfrm>
        </p:spPr>
        <p:txBody>
          <a:bodyPr>
            <a:normAutofit/>
          </a:bodyPr>
          <a:lstStyle/>
          <a:p>
            <a:r>
              <a:rPr lang="en-US" altLang="en-US" sz="2600" b="1" dirty="0"/>
              <a:t>Select potent reinforcers that can be controlled</a:t>
            </a:r>
          </a:p>
          <a:p>
            <a:pPr lvl="1"/>
            <a:r>
              <a:rPr lang="en-US" altLang="en-US" sz="2600" dirty="0"/>
              <a:t>Identify via stimulus preference assessment &amp; behavior function</a:t>
            </a:r>
          </a:p>
          <a:p>
            <a:pPr lvl="2"/>
            <a:r>
              <a:rPr lang="en-US" altLang="en-US" sz="2600" dirty="0"/>
              <a:t>Use same consequence as is maintaining problem behavior for appropriate/incompatible behavior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3C11ED7-3BDF-B546-A52C-ABEBAEDD45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Guidelines for Implementing DRI/DRA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DE3A328-87E9-A343-88D2-B583ACB7EC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Reinforce incompatible/alternative behavior immediately &amp; consistently</a:t>
            </a:r>
          </a:p>
          <a:p>
            <a:r>
              <a:rPr lang="en-US" altLang="en-US" sz="2600" dirty="0"/>
              <a:t>Withhold reinforcement for problem behavior</a:t>
            </a:r>
          </a:p>
          <a:p>
            <a:pPr lvl="1"/>
            <a:r>
              <a:rPr lang="en-US" altLang="en-US" sz="2600" dirty="0"/>
              <a:t>Some “mistakes” may be tolerable</a:t>
            </a:r>
          </a:p>
          <a:p>
            <a:r>
              <a:rPr lang="en-US" altLang="en-US" sz="2600" dirty="0"/>
              <a:t>Combine with other procedures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Reinforcement of Other Behavior (DRO)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600" b="1" dirty="0"/>
              <a:t>AKA DR of ZERO behavior</a:t>
            </a:r>
          </a:p>
          <a:p>
            <a:pPr>
              <a:lnSpc>
                <a:spcPct val="80000"/>
              </a:lnSpc>
            </a:pPr>
            <a:r>
              <a:rPr lang="en-US" sz="2600" dirty="0" err="1"/>
              <a:t>Reinforcer</a:t>
            </a:r>
            <a:r>
              <a:rPr lang="en-US" sz="2600" dirty="0"/>
              <a:t> is delivered for the </a:t>
            </a:r>
            <a:r>
              <a:rPr lang="en-US" sz="2600" u="sng" dirty="0"/>
              <a:t>absence</a:t>
            </a:r>
            <a:r>
              <a:rPr lang="en-US" sz="2600" dirty="0"/>
              <a:t> of the problem behavior in a certain time interval (e.g. 10 seconds, or 2 hours)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NO new behavior is taught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Intervals are chosen based on the baseline level of the problem behavior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Extinction for the occurrence of the problem behavior</a:t>
            </a:r>
          </a:p>
        </p:txBody>
      </p:sp>
    </p:spTree>
    <p:extLst>
      <p:ext uri="{BB962C8B-B14F-4D97-AF65-F5344CB8AC3E}">
        <p14:creationId xmlns:p14="http://schemas.microsoft.com/office/powerpoint/2010/main" val="249164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Reinforcement of Other Behavior (DRO)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600" dirty="0"/>
              <a:t>If the problem behavior occurs, the interval is reset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2600" dirty="0"/>
          </a:p>
          <a:p>
            <a:pPr lvl="1">
              <a:lnSpc>
                <a:spcPct val="80000"/>
              </a:lnSpc>
            </a:pPr>
            <a:r>
              <a:rPr lang="en-US" sz="2600" dirty="0"/>
              <a:t>Example: Sara does not get to hear a story while sucking thumb in bed. When she is not sucking her thumb, she was read a story. The absence of the behavior is reinforced.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61863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DDE465B-4809-7F45-A1E2-B3609930AE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Forms of DRO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BF50EC1-02AE-234D-8859-A5FE4B0BCF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772400" cy="4419600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Fixed-interval DRO (FI-DRO)</a:t>
            </a:r>
          </a:p>
          <a:p>
            <a:pPr lvl="1"/>
            <a:r>
              <a:rPr lang="en-US" altLang="en-US" sz="2600" dirty="0"/>
              <a:t>Omission requirement is applied at the end of successive time intervals of equal duration</a:t>
            </a:r>
          </a:p>
          <a:p>
            <a:pPr lvl="2"/>
            <a:r>
              <a:rPr lang="en-US" altLang="en-US" sz="2600" dirty="0"/>
              <a:t>To apply:</a:t>
            </a:r>
          </a:p>
          <a:p>
            <a:pPr lvl="3"/>
            <a:r>
              <a:rPr lang="en-US" altLang="en-US" sz="2600" dirty="0"/>
              <a:t>Establish interval</a:t>
            </a:r>
          </a:p>
          <a:p>
            <a:pPr lvl="3"/>
            <a:r>
              <a:rPr lang="en-US" altLang="en-US" sz="2600" dirty="0"/>
              <a:t>Deliver reinforcement at end of interval if problem behavior didn’t occur during the interval</a:t>
            </a:r>
          </a:p>
          <a:p>
            <a:pPr lvl="3"/>
            <a:r>
              <a:rPr lang="en-US" altLang="en-US" sz="2600" dirty="0"/>
              <a:t>If problem behavior occurs, reset interval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A468A04-8D96-A144-825A-3F7097062B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Forms of DRO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9B95C9E-4382-1D4D-98A3-302DEE75C1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Variable-interval DRO (VI-DRO)</a:t>
            </a:r>
          </a:p>
          <a:p>
            <a:pPr lvl="1"/>
            <a:r>
              <a:rPr lang="en-US" altLang="en-US" sz="2600" dirty="0"/>
              <a:t>Omission requirement is applied at the end of successive time intervals of variable and unpredictable durations</a:t>
            </a:r>
          </a:p>
          <a:p>
            <a:pPr lvl="2"/>
            <a:r>
              <a:rPr lang="en-US" altLang="en-US" sz="2600" dirty="0"/>
              <a:t>To apply:</a:t>
            </a:r>
          </a:p>
          <a:p>
            <a:pPr lvl="3"/>
            <a:r>
              <a:rPr lang="en-US" altLang="en-US" sz="2600" dirty="0"/>
              <a:t>Establish variable interval schedule</a:t>
            </a:r>
          </a:p>
          <a:p>
            <a:pPr lvl="3"/>
            <a:r>
              <a:rPr lang="en-US" altLang="en-US" sz="2600" dirty="0"/>
              <a:t>Deliver reinforcement at end of interval if problem behavior didn’t occur during the interval</a:t>
            </a:r>
          </a:p>
          <a:p>
            <a:pPr lvl="3"/>
            <a:r>
              <a:rPr lang="en-US" altLang="en-US" sz="2600" dirty="0"/>
              <a:t>If problem behavior occurs, reset interval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F58D82E-C43A-6A42-8889-C5AB909B40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Forms of DRO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948F352-490B-7C47-B170-00AE675894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Fixed-momentary DRO (FM-DRO) and Variable-momentary DRO (VM-DRO)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Omission requirement is applied </a:t>
            </a:r>
            <a:r>
              <a:rPr lang="en-US" altLang="en-US" sz="2600" i="1" dirty="0"/>
              <a:t>only </a:t>
            </a:r>
            <a:r>
              <a:rPr lang="en-US" altLang="en-US" sz="2600" dirty="0"/>
              <a:t>at the end of successive time intervals of fixed or variable durations (contingency not in place during interval)</a:t>
            </a:r>
          </a:p>
          <a:p>
            <a:pPr lvl="2">
              <a:lnSpc>
                <a:spcPct val="90000"/>
              </a:lnSpc>
            </a:pPr>
            <a:r>
              <a:rPr lang="en-US" altLang="en-US" sz="2600" dirty="0"/>
              <a:t>To apply:</a:t>
            </a:r>
          </a:p>
          <a:p>
            <a:pPr lvl="3">
              <a:lnSpc>
                <a:spcPct val="90000"/>
              </a:lnSpc>
            </a:pPr>
            <a:r>
              <a:rPr lang="en-US" altLang="en-US" sz="2600" dirty="0"/>
              <a:t>Establish interval</a:t>
            </a:r>
          </a:p>
          <a:p>
            <a:pPr lvl="3">
              <a:lnSpc>
                <a:spcPct val="90000"/>
              </a:lnSpc>
            </a:pPr>
            <a:r>
              <a:rPr lang="en-US" altLang="en-US" sz="2600" dirty="0"/>
              <a:t>Deliver reinforcement at end of interval if problem behavior did not occur at the end of the interval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Differential Reinforcement (DR)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b="1" dirty="0"/>
              <a:t>Contains two parts:</a:t>
            </a:r>
          </a:p>
          <a:p>
            <a:pPr lvl="1"/>
            <a:r>
              <a:rPr lang="en-US" sz="2600" b="1" dirty="0"/>
              <a:t>Reinforcing</a:t>
            </a:r>
            <a:r>
              <a:rPr lang="en-US" sz="2600" dirty="0"/>
              <a:t> the occurrence of a behavior other than the problem behavior or the problem behavior occurring less often (reduced rate)</a:t>
            </a:r>
          </a:p>
          <a:p>
            <a:pPr lvl="1"/>
            <a:r>
              <a:rPr lang="en-US" sz="2600" b="1" dirty="0"/>
              <a:t>Withholding</a:t>
            </a:r>
            <a:r>
              <a:rPr lang="en-US" sz="2600" dirty="0"/>
              <a:t> reinforcement as much as possible for the problem behavior </a:t>
            </a:r>
          </a:p>
          <a:p>
            <a:r>
              <a:rPr lang="en-US" sz="2600" dirty="0"/>
              <a:t>AKA reinforcement &amp; extinction </a:t>
            </a:r>
          </a:p>
        </p:txBody>
      </p:sp>
    </p:spTree>
    <p:extLst>
      <p:ext uri="{BB962C8B-B14F-4D97-AF65-F5344CB8AC3E}">
        <p14:creationId xmlns:p14="http://schemas.microsoft.com/office/powerpoint/2010/main" val="166281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3D19512-3A05-184D-B531-45B6B6D122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type of DRO to use?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2F0FFBE-D9D4-4D48-A469-8F9BC86610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Interval more widely used than momentary</a:t>
            </a:r>
          </a:p>
          <a:p>
            <a:r>
              <a:rPr lang="en-US" altLang="en-US" sz="2600" dirty="0"/>
              <a:t>Interval more effective for more suppressing problem behavior</a:t>
            </a:r>
          </a:p>
          <a:p>
            <a:r>
              <a:rPr lang="en-US" altLang="en-US" sz="2600" dirty="0"/>
              <a:t>Momentary may be most useful for maintaining reduced levels of problem behavior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ECA4E97-AAC9-1949-80BE-EEEC5B6350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Guidelines for Using DRO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93369A3-1271-494C-97FF-1D7893433C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Recognize limitations</a:t>
            </a:r>
          </a:p>
          <a:p>
            <a:pPr lvl="1"/>
            <a:r>
              <a:rPr lang="en-US" altLang="en-US" sz="2600" dirty="0"/>
              <a:t>Reinforcement provided if absence of target problem behavior.</a:t>
            </a:r>
          </a:p>
          <a:p>
            <a:pPr lvl="2"/>
            <a:r>
              <a:rPr lang="en-US" altLang="en-US" sz="2600" dirty="0"/>
              <a:t>If another, nontargeted problem behavior occurs, it is reinforced.</a:t>
            </a:r>
          </a:p>
          <a:p>
            <a:pPr lvl="3"/>
            <a:r>
              <a:rPr lang="en-US" altLang="en-US" sz="2600" dirty="0"/>
              <a:t>May need to shorten interval</a:t>
            </a:r>
          </a:p>
          <a:p>
            <a:pPr lvl="3"/>
            <a:r>
              <a:rPr lang="en-US" altLang="en-US" sz="2600" dirty="0"/>
              <a:t>May need to include other problem behaviors in definition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3324FCE-421D-D043-9BEA-E083E0C07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Guidelines for Using DRO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6837E57-C9F2-1848-A8FA-9EDD1340EF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>
            <a:norm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 sz="2600" dirty="0"/>
              <a:t>Recognize limitations</a:t>
            </a:r>
          </a:p>
          <a:p>
            <a:pPr lvl="1" eaLnBrk="0" hangingPunct="0">
              <a:spcBef>
                <a:spcPct val="0"/>
              </a:spcBef>
            </a:pPr>
            <a:r>
              <a:rPr lang="en-US" altLang="en-US" sz="2600" dirty="0"/>
              <a:t>With Momentary DROs, reinforcement is delivered if problem behavior is not occurring at end of interval, </a:t>
            </a:r>
            <a:r>
              <a:rPr lang="en-US" altLang="en-US" sz="2600" i="1" dirty="0"/>
              <a:t>even if it occurred throughout the majority of the interval</a:t>
            </a:r>
          </a:p>
          <a:p>
            <a:pPr lvl="2" eaLnBrk="0" hangingPunct="0">
              <a:spcBef>
                <a:spcPct val="0"/>
              </a:spcBef>
            </a:pPr>
            <a:r>
              <a:rPr lang="en-US" altLang="en-US" sz="2600" dirty="0"/>
              <a:t>Change to interval DRO</a:t>
            </a:r>
          </a:p>
          <a:p>
            <a:pPr lvl="2" eaLnBrk="0" hangingPunct="0">
              <a:spcBef>
                <a:spcPct val="0"/>
              </a:spcBef>
            </a:pPr>
            <a:r>
              <a:rPr lang="en-US" altLang="en-US" sz="2600" dirty="0"/>
              <a:t>Shorten interval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C033ECF-27A5-8F42-9932-B64DC31B5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Guidelines for Using DRO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93AB35B-9A78-D84C-83F3-32DFC496C6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en-US" altLang="en-US" sz="2800" dirty="0"/>
              <a:t>Set initial DRO intervals that assure frequent reinforcement</a:t>
            </a:r>
          </a:p>
          <a:p>
            <a:pPr lvl="1" eaLnBrk="0" hangingPunct="0">
              <a:spcBef>
                <a:spcPct val="0"/>
              </a:spcBef>
            </a:pPr>
            <a:r>
              <a:rPr lang="en-US" altLang="en-US" sz="2400" dirty="0"/>
              <a:t>Calculate mean baseline </a:t>
            </a:r>
            <a:r>
              <a:rPr lang="en-US" altLang="en-US" sz="2400" dirty="0" err="1"/>
              <a:t>interresponse</a:t>
            </a:r>
            <a:r>
              <a:rPr lang="en-US" altLang="en-US" sz="2400" dirty="0"/>
              <a:t> time (IRT)</a:t>
            </a:r>
          </a:p>
          <a:p>
            <a:pPr lvl="1" eaLnBrk="0" hangingPunct="0">
              <a:spcBef>
                <a:spcPct val="0"/>
              </a:spcBef>
            </a:pPr>
            <a:r>
              <a:rPr lang="en-US" altLang="en-US" sz="2400" dirty="0"/>
              <a:t>Set interval that is equal to or slightly less than mean IRT</a:t>
            </a:r>
          </a:p>
          <a:p>
            <a:pPr eaLnBrk="0" hangingPunct="0">
              <a:spcBef>
                <a:spcPct val="0"/>
              </a:spcBef>
            </a:pPr>
            <a:r>
              <a:rPr lang="en-US" altLang="en-US" sz="2800" dirty="0"/>
              <a:t>Do not inadvertently reinforce other undesirable behaviors</a:t>
            </a:r>
          </a:p>
          <a:p>
            <a:pPr lvl="1" eaLnBrk="0" hangingPunct="0">
              <a:spcBef>
                <a:spcPct val="0"/>
              </a:spcBef>
            </a:pPr>
            <a:r>
              <a:rPr lang="en-US" altLang="en-US" sz="2400" dirty="0"/>
              <a:t>Make rule:  must have absence of target problem behavior </a:t>
            </a:r>
            <a:r>
              <a:rPr lang="en-US" altLang="en-US" sz="2400" i="1" dirty="0"/>
              <a:t>and</a:t>
            </a:r>
            <a:r>
              <a:rPr lang="en-US" altLang="en-US" sz="2400" dirty="0"/>
              <a:t> other inappropriate behaviors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B82EDDD-2A69-264E-BF5F-4A1608DB4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Guidelines for Using DRO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2C09C0E-C4D0-BB44-BF6F-F8CE35031B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772400" cy="4419600"/>
          </a:xfrm>
        </p:spPr>
        <p:txBody>
          <a:bodyPr>
            <a:norm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 sz="2600" dirty="0"/>
              <a:t>Gradually increase the DRO interval</a:t>
            </a:r>
          </a:p>
          <a:p>
            <a:pPr lvl="1" eaLnBrk="0" hangingPunct="0">
              <a:spcBef>
                <a:spcPct val="0"/>
              </a:spcBef>
            </a:pPr>
            <a:r>
              <a:rPr lang="en-US" altLang="en-US" sz="2600" dirty="0"/>
              <a:t>Three options:</a:t>
            </a:r>
          </a:p>
          <a:p>
            <a:pPr lvl="2" eaLnBrk="0" hangingPunct="0">
              <a:spcBef>
                <a:spcPct val="0"/>
              </a:spcBef>
            </a:pPr>
            <a:r>
              <a:rPr lang="en-US" altLang="en-US" sz="2600" dirty="0"/>
              <a:t>Increase by constant duration of time</a:t>
            </a:r>
          </a:p>
          <a:p>
            <a:pPr lvl="2" eaLnBrk="0" hangingPunct="0">
              <a:spcBef>
                <a:spcPct val="0"/>
              </a:spcBef>
            </a:pPr>
            <a:r>
              <a:rPr lang="en-US" altLang="en-US" sz="2600" dirty="0"/>
              <a:t>Increase intervals proportionately</a:t>
            </a:r>
          </a:p>
          <a:p>
            <a:pPr lvl="2" eaLnBrk="0" hangingPunct="0">
              <a:spcBef>
                <a:spcPct val="0"/>
              </a:spcBef>
            </a:pPr>
            <a:r>
              <a:rPr lang="en-US" altLang="en-US" sz="2600" dirty="0"/>
              <a:t>Increase based on learner’s performance</a:t>
            </a:r>
          </a:p>
          <a:p>
            <a:pPr eaLnBrk="0" hangingPunct="0">
              <a:spcBef>
                <a:spcPct val="0"/>
              </a:spcBef>
            </a:pPr>
            <a:r>
              <a:rPr lang="en-US" altLang="en-US" sz="2600" dirty="0"/>
              <a:t>Extend to other settings and times of day</a:t>
            </a:r>
          </a:p>
          <a:p>
            <a:pPr eaLnBrk="0" hangingPunct="0">
              <a:spcBef>
                <a:spcPct val="0"/>
              </a:spcBef>
            </a:pPr>
            <a:r>
              <a:rPr lang="en-US" altLang="en-US" sz="2600" dirty="0"/>
              <a:t>Combine with other procedures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Reinforcement of Low Rates (DRL)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ea typeface="ＭＳ Ｐゴシック" pitchFamily="26" charset="-128"/>
                <a:cs typeface="ＭＳ Ｐゴシック" pitchFamily="26" charset="-128"/>
              </a:rPr>
              <a:t>Used to get a behavior to occur less (not necessarily to eliminate the behavior)</a:t>
            </a:r>
          </a:p>
          <a:p>
            <a:pPr>
              <a:defRPr/>
            </a:pPr>
            <a:r>
              <a:rPr lang="en-US" sz="2600" dirty="0">
                <a:ea typeface="ＭＳ Ｐゴシック" pitchFamily="26" charset="-128"/>
                <a:cs typeface="ＭＳ Ｐゴシック" pitchFamily="26" charset="-128"/>
              </a:rPr>
              <a:t>Examples:</a:t>
            </a:r>
          </a:p>
          <a:p>
            <a:pPr>
              <a:lnSpc>
                <a:spcPct val="80000"/>
              </a:lnSpc>
              <a:defRPr/>
            </a:pPr>
            <a:r>
              <a:rPr lang="en-US" sz="2600" dirty="0" err="1">
                <a:ea typeface="ＭＳ Ｐゴシック" pitchFamily="26" charset="-128"/>
                <a:cs typeface="ＭＳ Ｐゴシック" pitchFamily="26" charset="-128"/>
              </a:rPr>
              <a:t>Reinforcer</a:t>
            </a:r>
            <a:r>
              <a:rPr lang="en-US" sz="2600" dirty="0">
                <a:ea typeface="ＭＳ Ｐゴシック" pitchFamily="26" charset="-128"/>
                <a:cs typeface="ＭＳ Ｐゴシック" pitchFamily="26" charset="-128"/>
              </a:rPr>
              <a:t> given for smoking fewer than 5 cigarettes per day</a:t>
            </a:r>
          </a:p>
          <a:p>
            <a:pPr>
              <a:lnSpc>
                <a:spcPct val="80000"/>
              </a:lnSpc>
              <a:defRPr/>
            </a:pPr>
            <a:r>
              <a:rPr lang="en-US" sz="2600" dirty="0">
                <a:ea typeface="ＭＳ Ｐゴシック" pitchFamily="26" charset="-128"/>
                <a:cs typeface="ＭＳ Ｐゴシック" pitchFamily="26" charset="-128"/>
              </a:rPr>
              <a:t>Dessert given if the child gets up from the table fewer than 3 times during supper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42539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Reinforcement of Low Rates (DRL)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600" dirty="0">
                <a:ea typeface="ＭＳ Ｐゴシック" pitchFamily="26" charset="-128"/>
                <a:cs typeface="ＭＳ Ｐゴシック" pitchFamily="26" charset="-128"/>
              </a:rPr>
              <a:t>Child called on to answer in class only if it has been 10 minutes since he last raised his hand</a:t>
            </a:r>
          </a:p>
          <a:p>
            <a:pPr>
              <a:lnSpc>
                <a:spcPct val="80000"/>
              </a:lnSpc>
              <a:defRPr/>
            </a:pPr>
            <a:r>
              <a:rPr lang="en-US" sz="2600" dirty="0">
                <a:ea typeface="ＭＳ Ｐゴシック" pitchFamily="26" charset="-128"/>
                <a:cs typeface="ＭＳ Ｐゴシック" pitchFamily="26" charset="-128"/>
              </a:rPr>
              <a:t>Adult with mental retardation allowed to take a bite of food only if 10 sec since her last bite of food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17292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1416F4B-28C2-554D-8D68-8047B313DB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DRL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BDBB8D3-B552-8941-93CB-99469C23B8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Full-session DRL</a:t>
            </a:r>
          </a:p>
          <a:p>
            <a:pPr lvl="1"/>
            <a:r>
              <a:rPr lang="en-US" altLang="en-US" sz="2600" dirty="0"/>
              <a:t>Reinforcement is delivered at the end of a session if during the entire session, the target behavior occurred equal to or fewer times than a predetermined criterion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850CA24-62AE-4F43-A85A-B9E83BF483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DRL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DE76E0E-5453-CD45-A452-0820769A97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Interval DRL</a:t>
            </a:r>
          </a:p>
          <a:p>
            <a:pPr lvl="1"/>
            <a:r>
              <a:rPr lang="en-US" altLang="en-US" sz="2600" dirty="0"/>
              <a:t>Divide the total session into a series of equal intervals of time</a:t>
            </a:r>
          </a:p>
          <a:p>
            <a:pPr lvl="1"/>
            <a:r>
              <a:rPr lang="en-US" altLang="en-US" sz="2600" dirty="0"/>
              <a:t>Provide reinforcement at the end of each interval in which the number of occurrences of target behavior is equal to or below predetermined criterion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AF2A3A5-F56D-1B4D-857A-8038BC2C45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DRL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3214808-6D90-3841-9250-10644A3426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Spaced-responding DRL</a:t>
            </a:r>
          </a:p>
          <a:p>
            <a:pPr lvl="1"/>
            <a:r>
              <a:rPr lang="en-US" altLang="en-US" sz="2600" dirty="0"/>
              <a:t>Deliver reinforcer following an occurrence of a behavior that is separated by at least a minimum amount of time from a previous behavior</a:t>
            </a:r>
          </a:p>
          <a:p>
            <a:pPr lvl="1"/>
            <a:r>
              <a:rPr lang="en-US" altLang="en-US" sz="2600" dirty="0"/>
              <a:t>In other words, reinforcement is contingent on increasingly longer IRTs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51A9AA6-0584-0A41-9A6E-819FD31DC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Diagram of Differential Reinforcement</a:t>
            </a: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6E61B823-B039-7948-823F-433C57F74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905000"/>
            <a:ext cx="1676400" cy="177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/>
              <a:t>S</a:t>
            </a:r>
            <a:r>
              <a:rPr lang="en-US" altLang="en-US" sz="2000" baseline="30000"/>
              <a:t>D</a:t>
            </a:r>
            <a:endParaRPr lang="en-US" altLang="en-US" sz="2000"/>
          </a:p>
          <a:p>
            <a:pPr algn="ctr">
              <a:spcBef>
                <a:spcPct val="50000"/>
              </a:spcBef>
            </a:pPr>
            <a:r>
              <a:rPr lang="en-US" altLang="en-US" sz="2000"/>
              <a:t>“Play by your self while I wash the dishes”</a:t>
            </a:r>
          </a:p>
        </p:txBody>
      </p:sp>
      <p:sp>
        <p:nvSpPr>
          <p:cNvPr id="4102" name="Text Box 6">
            <a:extLst>
              <a:ext uri="{FF2B5EF4-FFF2-40B4-BE49-F238E27FC236}">
                <a16:creationId xmlns:a16="http://schemas.microsoft.com/office/drawing/2014/main" id="{719A5D77-A080-5F42-AB06-3831E3235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905000"/>
            <a:ext cx="1371600" cy="147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/>
              <a:t>Response</a:t>
            </a:r>
          </a:p>
          <a:p>
            <a:pPr algn="ctr">
              <a:spcBef>
                <a:spcPct val="50000"/>
              </a:spcBef>
            </a:pPr>
            <a:r>
              <a:rPr lang="en-US" altLang="en-US" sz="2000"/>
              <a:t>Child plays with toys</a:t>
            </a:r>
          </a:p>
        </p:txBody>
      </p:sp>
      <p:sp>
        <p:nvSpPr>
          <p:cNvPr id="4103" name="Text Box 7">
            <a:extLst>
              <a:ext uri="{FF2B5EF4-FFF2-40B4-BE49-F238E27FC236}">
                <a16:creationId xmlns:a16="http://schemas.microsoft.com/office/drawing/2014/main" id="{611912C0-01DD-3C48-8311-CF53350AB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905000"/>
            <a:ext cx="1676400" cy="116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/>
              <a:t>S</a:t>
            </a:r>
            <a:r>
              <a:rPr lang="en-US" altLang="en-US" sz="2000" baseline="30000"/>
              <a:t>R+</a:t>
            </a:r>
            <a:endParaRPr lang="en-US" altLang="en-US" sz="2000"/>
          </a:p>
          <a:p>
            <a:pPr algn="ctr">
              <a:spcBef>
                <a:spcPct val="50000"/>
              </a:spcBef>
            </a:pPr>
            <a:r>
              <a:rPr lang="en-US" altLang="en-US" sz="2000"/>
              <a:t>Praise delivered</a:t>
            </a:r>
          </a:p>
        </p:txBody>
      </p:sp>
      <p:sp>
        <p:nvSpPr>
          <p:cNvPr id="4104" name="Line 8">
            <a:extLst>
              <a:ext uri="{FF2B5EF4-FFF2-40B4-BE49-F238E27FC236}">
                <a16:creationId xmlns:a16="http://schemas.microsoft.com/office/drawing/2014/main" id="{0B8D07F4-68E0-8041-B6FE-32EFB203D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Line 9">
            <a:extLst>
              <a:ext uri="{FF2B5EF4-FFF2-40B4-BE49-F238E27FC236}">
                <a16:creationId xmlns:a16="http://schemas.microsoft.com/office/drawing/2014/main" id="{0831D243-6E73-9842-BB22-BA9A49CA8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36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AutoShape 10">
            <a:extLst>
              <a:ext uri="{FF2B5EF4-FFF2-40B4-BE49-F238E27FC236}">
                <a16:creationId xmlns:a16="http://schemas.microsoft.com/office/drawing/2014/main" id="{F30F2EF2-62FF-D541-8208-A5B1650CD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447800"/>
            <a:ext cx="304800" cy="762000"/>
          </a:xfrm>
          <a:prstGeom prst="upArrow">
            <a:avLst>
              <a:gd name="adj1" fmla="val 50000"/>
              <a:gd name="adj2" fmla="val 62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Text Box 11">
            <a:extLst>
              <a:ext uri="{FF2B5EF4-FFF2-40B4-BE49-F238E27FC236}">
                <a16:creationId xmlns:a16="http://schemas.microsoft.com/office/drawing/2014/main" id="{63817F22-65B1-CA4F-860C-CBA102250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133600"/>
            <a:ext cx="17526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Playing with toys occurs more often in the future </a:t>
            </a:r>
            <a:r>
              <a:rPr lang="en-US" altLang="en-US" sz="1400" i="1"/>
              <a:t>when the individual has been deprived of attention for periods of time</a:t>
            </a:r>
            <a:endParaRPr lang="en-US" altLang="en-US" sz="1400"/>
          </a:p>
        </p:txBody>
      </p:sp>
      <p:sp>
        <p:nvSpPr>
          <p:cNvPr id="4108" name="Text Box 12">
            <a:extLst>
              <a:ext uri="{FF2B5EF4-FFF2-40B4-BE49-F238E27FC236}">
                <a16:creationId xmlns:a16="http://schemas.microsoft.com/office/drawing/2014/main" id="{60F0D61B-6BD9-7D4F-95B9-04CBDB980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05000"/>
            <a:ext cx="1676400" cy="208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/>
              <a:t>EO</a:t>
            </a:r>
          </a:p>
          <a:p>
            <a:pPr algn="ctr">
              <a:spcBef>
                <a:spcPct val="50000"/>
              </a:spcBef>
            </a:pPr>
            <a:r>
              <a:rPr lang="en-US" altLang="en-US" sz="2000"/>
              <a:t>Deprived of one-on-one attention for a period of time</a:t>
            </a:r>
          </a:p>
        </p:txBody>
      </p:sp>
      <p:sp>
        <p:nvSpPr>
          <p:cNvPr id="4112" name="Line 16">
            <a:extLst>
              <a:ext uri="{FF2B5EF4-FFF2-40B4-BE49-F238E27FC236}">
                <a16:creationId xmlns:a16="http://schemas.microsoft.com/office/drawing/2014/main" id="{841B6464-8D7E-9044-9AD0-80A47D3311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362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Text Box 17">
            <a:extLst>
              <a:ext uri="{FF2B5EF4-FFF2-40B4-BE49-F238E27FC236}">
                <a16:creationId xmlns:a16="http://schemas.microsoft.com/office/drawing/2014/main" id="{087164C6-BAF1-934D-898E-0FC764471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724400"/>
            <a:ext cx="1752600" cy="116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/>
              <a:t>Response</a:t>
            </a:r>
          </a:p>
          <a:p>
            <a:pPr algn="ctr">
              <a:spcBef>
                <a:spcPct val="50000"/>
              </a:spcBef>
            </a:pPr>
            <a:r>
              <a:rPr lang="en-US" altLang="en-US" sz="2000"/>
              <a:t>Child tantrums</a:t>
            </a:r>
            <a:endParaRPr lang="en-US" altLang="en-US"/>
          </a:p>
        </p:txBody>
      </p:sp>
      <p:sp>
        <p:nvSpPr>
          <p:cNvPr id="4114" name="Line 18">
            <a:extLst>
              <a:ext uri="{FF2B5EF4-FFF2-40B4-BE49-F238E27FC236}">
                <a16:creationId xmlns:a16="http://schemas.microsoft.com/office/drawing/2014/main" id="{97C44928-BD50-AD41-ADF8-B60C6E297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657600"/>
            <a:ext cx="533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Text Box 19">
            <a:extLst>
              <a:ext uri="{FF2B5EF4-FFF2-40B4-BE49-F238E27FC236}">
                <a16:creationId xmlns:a16="http://schemas.microsoft.com/office/drawing/2014/main" id="{F0F33D77-493D-414F-9B2F-AB8AAC496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724400"/>
            <a:ext cx="1752600" cy="116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/>
              <a:t>S</a:t>
            </a:r>
            <a:r>
              <a:rPr lang="en-US" altLang="en-US" sz="2000" baseline="30000"/>
              <a:t>O</a:t>
            </a:r>
            <a:endParaRPr lang="en-US" altLang="en-US" sz="2000"/>
          </a:p>
          <a:p>
            <a:pPr algn="ctr">
              <a:spcBef>
                <a:spcPct val="50000"/>
              </a:spcBef>
            </a:pPr>
            <a:r>
              <a:rPr lang="en-US" altLang="en-US" sz="2000"/>
              <a:t>Praise withheld</a:t>
            </a:r>
          </a:p>
        </p:txBody>
      </p:sp>
      <p:sp>
        <p:nvSpPr>
          <p:cNvPr id="4116" name="Line 20">
            <a:extLst>
              <a:ext uri="{FF2B5EF4-FFF2-40B4-BE49-F238E27FC236}">
                <a16:creationId xmlns:a16="http://schemas.microsoft.com/office/drawing/2014/main" id="{1127193F-AE66-7C4B-8171-F8CB8F6BEF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AutoShape 21">
            <a:extLst>
              <a:ext uri="{FF2B5EF4-FFF2-40B4-BE49-F238E27FC236}">
                <a16:creationId xmlns:a16="http://schemas.microsoft.com/office/drawing/2014/main" id="{0D1A2267-EC6D-0440-AAEF-2410E4F3F194}"/>
              </a:ext>
            </a:extLst>
          </p:cNvPr>
          <p:cNvSpPr>
            <a:spLocks noChangeArrowheads="1"/>
          </p:cNvSpPr>
          <p:nvPr/>
        </p:nvSpPr>
        <p:spPr bwMode="auto">
          <a:xfrm rot="-10782090">
            <a:off x="7696200" y="3886200"/>
            <a:ext cx="304800" cy="762000"/>
          </a:xfrm>
          <a:prstGeom prst="upArrow">
            <a:avLst>
              <a:gd name="adj1" fmla="val 50000"/>
              <a:gd name="adj2" fmla="val 62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Text Box 22">
            <a:extLst>
              <a:ext uri="{FF2B5EF4-FFF2-40B4-BE49-F238E27FC236}">
                <a16:creationId xmlns:a16="http://schemas.microsoft.com/office/drawing/2014/main" id="{85683642-4C2B-224C-9297-96859C8A6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572000"/>
            <a:ext cx="17526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Tantrums occur less often in the future </a:t>
            </a:r>
            <a:r>
              <a:rPr lang="en-US" altLang="en-US" sz="1400" i="1"/>
              <a:t>when the individual has been deprived of attention for periods of time</a:t>
            </a:r>
            <a:endParaRPr lang="en-US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F9A7D79-F9AC-7A4E-A484-784DFCF01D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Guidelines for Using DRL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5C7F229D-6A8A-AC4B-A2D2-68F25FCEF9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Recognize limitations</a:t>
            </a:r>
          </a:p>
          <a:p>
            <a:pPr lvl="1"/>
            <a:r>
              <a:rPr lang="en-US" altLang="en-US" sz="2400" dirty="0"/>
              <a:t>DRL is slow &amp; does not reduce a behavior quickly</a:t>
            </a:r>
          </a:p>
          <a:p>
            <a:r>
              <a:rPr lang="en-US" altLang="en-US" sz="2400" dirty="0"/>
              <a:t>Choose most appropriate DRL procedure</a:t>
            </a:r>
          </a:p>
          <a:p>
            <a:pPr lvl="1"/>
            <a:r>
              <a:rPr lang="en-US" altLang="en-US" sz="2400" dirty="0"/>
              <a:t>Spaced responding only procedure that delivers reinforcement immediately following response and maintains lower rates</a:t>
            </a:r>
          </a:p>
          <a:p>
            <a:pPr lvl="1"/>
            <a:r>
              <a:rPr lang="en-US" altLang="en-US" sz="2400" dirty="0"/>
              <a:t>Use full-session and interval DRO when it is okay to have either no or low rates of target behavior</a:t>
            </a:r>
          </a:p>
          <a:p>
            <a:pPr lvl="1"/>
            <a:r>
              <a:rPr lang="en-US" altLang="en-US" sz="2400" dirty="0"/>
              <a:t>Spaced responding provides higher rates of reinforcement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9AC2F20-E6B6-A14A-A342-1C007A41B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Guidelines for Using DRL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36A482F-4FF6-0B4A-B998-32F18E8E27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Use baseline data to guide selection of initial response or IRT limits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Set at mean baseline or slightly lower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Gradually thin the DRL schedule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Full-session DRL:  set new criterion based on learner’s current performance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Interval DRL:  gradually decrease number of responses per interval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Spaced-responding:  adjust IRT criterion based on performance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>
                <a:ea typeface="+mj-ea"/>
                <a:cs typeface="+mj-cs"/>
              </a:rPr>
              <a:t>Differential Reinforcement of Alternative Behavior (DRA)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6587"/>
            <a:ext cx="5715000" cy="4265613"/>
          </a:xfrm>
        </p:spPr>
        <p:txBody>
          <a:bodyPr>
            <a:noAutofit/>
          </a:bodyPr>
          <a:lstStyle/>
          <a:p>
            <a:pPr marL="533400" indent="-533400"/>
            <a:r>
              <a:rPr lang="en-US" sz="2600" dirty="0" err="1"/>
              <a:t>Reinforcer</a:t>
            </a:r>
            <a:r>
              <a:rPr lang="en-US" sz="2600" dirty="0"/>
              <a:t> is delivered for desirable behavior</a:t>
            </a:r>
          </a:p>
          <a:p>
            <a:pPr marL="869950" lvl="1" indent="-533400"/>
            <a:r>
              <a:rPr lang="en-US" sz="2600" dirty="0"/>
              <a:t>Desirable behavior is in repertoire</a:t>
            </a:r>
          </a:p>
          <a:p>
            <a:pPr marL="869950" lvl="1" indent="-533400"/>
            <a:r>
              <a:rPr lang="en-US" sz="2600" dirty="0"/>
              <a:t>Desirable behavior serves the same function as the problem behavior </a:t>
            </a:r>
          </a:p>
          <a:p>
            <a:pPr marL="533400" indent="-533400"/>
            <a:r>
              <a:rPr lang="en-US" sz="2600" dirty="0"/>
              <a:t>Problem behavior is extinguished</a:t>
            </a:r>
          </a:p>
        </p:txBody>
      </p:sp>
      <p:pic>
        <p:nvPicPr>
          <p:cNvPr id="17411" name="Picture 5" descr="dra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209800"/>
            <a:ext cx="26162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2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>
                <a:ea typeface="+mj-ea"/>
                <a:cs typeface="+mj-cs"/>
              </a:rPr>
              <a:t>Differential Reinforcement of Alternative Behavior (DRA)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058193"/>
            <a:ext cx="5715000" cy="4265613"/>
          </a:xfrm>
        </p:spPr>
        <p:txBody>
          <a:bodyPr>
            <a:noAutofit/>
          </a:bodyPr>
          <a:lstStyle/>
          <a:p>
            <a:pPr marL="533400" indent="-533400">
              <a:buFontTx/>
              <a:buNone/>
            </a:pPr>
            <a:r>
              <a:rPr lang="en-US" sz="2600" dirty="0"/>
              <a:t>Example:</a:t>
            </a:r>
          </a:p>
          <a:p>
            <a:pPr marL="533400" indent="-533400">
              <a:buFontTx/>
              <a:buNone/>
            </a:pPr>
            <a:r>
              <a:rPr lang="en-US" sz="2600" dirty="0"/>
              <a:t>Teaching child to say “help” instead of hitting adult. </a:t>
            </a:r>
          </a:p>
          <a:p>
            <a:pPr marL="533400" indent="-533400">
              <a:buFontTx/>
              <a:buNone/>
            </a:pPr>
            <a:r>
              <a:rPr lang="en-US" sz="2600" dirty="0"/>
              <a:t>Teaching a child to say “all done” instead of throwing all his work on the ground. (escape response) </a:t>
            </a:r>
          </a:p>
        </p:txBody>
      </p:sp>
      <p:pic>
        <p:nvPicPr>
          <p:cNvPr id="17411" name="Picture 5" descr="dra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209800"/>
            <a:ext cx="26162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01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610600" cy="13366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200" dirty="0">
                <a:ea typeface="+mj-ea"/>
                <a:cs typeface="+mj-cs"/>
              </a:rPr>
              <a:t>Examples of DRA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600" dirty="0"/>
              <a:t>TABLE MANNERS:</a:t>
            </a:r>
          </a:p>
          <a:p>
            <a:pPr lvl="1">
              <a:lnSpc>
                <a:spcPct val="80000"/>
              </a:lnSpc>
            </a:pPr>
            <a:r>
              <a:rPr lang="en-US" sz="2600" dirty="0"/>
              <a:t>A child’s good table manners are </a:t>
            </a:r>
            <a:r>
              <a:rPr lang="en-US" sz="2600" b="1" dirty="0"/>
              <a:t>reinforced </a:t>
            </a:r>
            <a:r>
              <a:rPr lang="en-US" sz="2600" dirty="0"/>
              <a:t>with praise and by passing the requested food</a:t>
            </a:r>
          </a:p>
          <a:p>
            <a:pPr marL="349250" lvl="1" indent="0">
              <a:lnSpc>
                <a:spcPct val="80000"/>
              </a:lnSpc>
              <a:buNone/>
            </a:pPr>
            <a:r>
              <a:rPr lang="en-US" sz="26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2600" dirty="0"/>
              <a:t>The child’s bad table manners are </a:t>
            </a:r>
            <a:r>
              <a:rPr lang="en-US" sz="2600" b="1" dirty="0"/>
              <a:t>extinguished</a:t>
            </a:r>
            <a:r>
              <a:rPr lang="en-US" sz="2600" dirty="0"/>
              <a:t> by ignoring and not passing food</a:t>
            </a:r>
          </a:p>
          <a:p>
            <a:pPr marL="349250" lvl="1" indent="0">
              <a:lnSpc>
                <a:spcPct val="80000"/>
              </a:lnSpc>
              <a:buNone/>
            </a:pPr>
            <a:endParaRPr lang="en-US" sz="2600" dirty="0"/>
          </a:p>
          <a:p>
            <a:pPr lvl="1">
              <a:lnSpc>
                <a:spcPct val="80000"/>
              </a:lnSpc>
            </a:pPr>
            <a:r>
              <a:rPr lang="en-US" sz="2600" dirty="0"/>
              <a:t>Increases the behavior of appropriate table manners</a:t>
            </a:r>
          </a:p>
        </p:txBody>
      </p:sp>
    </p:spTree>
    <p:extLst>
      <p:ext uri="{BB962C8B-B14F-4D97-AF65-F5344CB8AC3E}">
        <p14:creationId xmlns:p14="http://schemas.microsoft.com/office/powerpoint/2010/main" val="424383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610600" cy="13366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200" dirty="0">
                <a:ea typeface="+mj-ea"/>
                <a:cs typeface="+mj-cs"/>
              </a:rPr>
              <a:t>Examples of DRA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 dirty="0"/>
              <a:t>USING THE ATM:</a:t>
            </a:r>
          </a:p>
          <a:p>
            <a:pPr lvl="1">
              <a:lnSpc>
                <a:spcPct val="80000"/>
              </a:lnSpc>
            </a:pPr>
            <a:r>
              <a:rPr lang="en-US" sz="2600" dirty="0"/>
              <a:t>Punching the correct code numbers in the ATM is </a:t>
            </a:r>
            <a:r>
              <a:rPr lang="en-US" sz="2600" b="1" dirty="0"/>
              <a:t>reinforced</a:t>
            </a:r>
            <a:r>
              <a:rPr lang="en-US" sz="2600" dirty="0"/>
              <a:t> with cash</a:t>
            </a:r>
          </a:p>
          <a:p>
            <a:pPr lvl="1">
              <a:lnSpc>
                <a:spcPct val="80000"/>
              </a:lnSpc>
            </a:pPr>
            <a:endParaRPr lang="en-US" sz="2600" dirty="0"/>
          </a:p>
          <a:p>
            <a:pPr lvl="1">
              <a:lnSpc>
                <a:spcPct val="80000"/>
              </a:lnSpc>
            </a:pPr>
            <a:r>
              <a:rPr lang="en-US" sz="2600" dirty="0"/>
              <a:t>Punching the wrong numbers in the ATM is </a:t>
            </a:r>
            <a:r>
              <a:rPr lang="en-US" sz="2600" b="1" dirty="0"/>
              <a:t>extinguished</a:t>
            </a:r>
            <a:r>
              <a:rPr lang="en-US" sz="2600" dirty="0"/>
              <a:t> by getting no cash</a:t>
            </a:r>
          </a:p>
          <a:p>
            <a:pPr marL="349250" lvl="1" indent="0">
              <a:lnSpc>
                <a:spcPct val="80000"/>
              </a:lnSpc>
              <a:buNone/>
            </a:pPr>
            <a:endParaRPr lang="en-US" sz="2600" dirty="0"/>
          </a:p>
          <a:p>
            <a:pPr lvl="1">
              <a:lnSpc>
                <a:spcPct val="80000"/>
              </a:lnSpc>
            </a:pPr>
            <a:r>
              <a:rPr lang="en-US" sz="2600" dirty="0"/>
              <a:t>Increases the behavior of entering the correct code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PLAY SKILLS:</a:t>
            </a:r>
          </a:p>
          <a:p>
            <a:pPr lvl="1">
              <a:lnSpc>
                <a:spcPct val="80000"/>
              </a:lnSpc>
            </a:pPr>
            <a:r>
              <a:rPr lang="en-US" sz="2600" dirty="0"/>
              <a:t>Reinforce appropriate playing or sharing</a:t>
            </a:r>
          </a:p>
          <a:p>
            <a:pPr lvl="1">
              <a:lnSpc>
                <a:spcPct val="80000"/>
              </a:lnSpc>
            </a:pPr>
            <a:r>
              <a:rPr lang="en-US" sz="2600" dirty="0"/>
              <a:t>Extinguish children’s fighting behavior	</a:t>
            </a:r>
          </a:p>
          <a:p>
            <a:pPr lvl="1">
              <a:lnSpc>
                <a:spcPct val="80000"/>
              </a:lnSpc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3961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>
                <a:ea typeface="+mj-ea"/>
                <a:cs typeface="+mj-cs"/>
              </a:rPr>
              <a:t>Differential Reinforcement of Incompatible Behavior (DRI)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5715000" cy="4265613"/>
          </a:xfrm>
        </p:spPr>
        <p:txBody>
          <a:bodyPr>
            <a:noAutofit/>
          </a:bodyPr>
          <a:lstStyle/>
          <a:p>
            <a:pPr marL="533400" indent="-533400"/>
            <a:r>
              <a:rPr lang="en-US" sz="2600" dirty="0" err="1"/>
              <a:t>Reinforcer</a:t>
            </a:r>
            <a:r>
              <a:rPr lang="en-US" sz="2600" dirty="0"/>
              <a:t> is delivered for incompatible behavior </a:t>
            </a:r>
          </a:p>
          <a:p>
            <a:pPr marL="533400" indent="-533400"/>
            <a:r>
              <a:rPr lang="en-US" sz="2600" dirty="0"/>
              <a:t>AKA behavior that cannot occur simultaneously with problem behavior </a:t>
            </a:r>
          </a:p>
          <a:p>
            <a:pPr marL="533400" indent="-533400"/>
            <a:r>
              <a:rPr lang="en-US" sz="2600" dirty="0"/>
              <a:t>Incompatible behavior is in repertoire</a:t>
            </a:r>
          </a:p>
          <a:p>
            <a:pPr marL="869950" lvl="1" indent="-533400"/>
            <a:r>
              <a:rPr lang="en-US" sz="2600" dirty="0"/>
              <a:t>Desirable behavior serves same function as problem behavior </a:t>
            </a:r>
          </a:p>
        </p:txBody>
      </p:sp>
      <p:pic>
        <p:nvPicPr>
          <p:cNvPr id="2" name="Picture 1" descr="imag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29846"/>
            <a:ext cx="26162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8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>
                <a:ea typeface="+mj-ea"/>
                <a:cs typeface="+mj-cs"/>
              </a:rPr>
              <a:t>Differential Reinforcement of Incompatible Behavior (DRI)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5715000" cy="4113213"/>
          </a:xfrm>
        </p:spPr>
        <p:txBody>
          <a:bodyPr>
            <a:noAutofit/>
          </a:bodyPr>
          <a:lstStyle/>
          <a:p>
            <a:pPr marL="533400" indent="-533400"/>
            <a:r>
              <a:rPr lang="en-US" sz="2600" dirty="0"/>
              <a:t>Problem behavior is extinguished</a:t>
            </a:r>
          </a:p>
          <a:p>
            <a:pPr marL="533400" indent="-533400">
              <a:buFontTx/>
              <a:buNone/>
            </a:pPr>
            <a:r>
              <a:rPr lang="en-US" sz="2600" dirty="0"/>
              <a:t>Example:</a:t>
            </a:r>
          </a:p>
          <a:p>
            <a:pPr marL="533400" indent="-533400">
              <a:buFontTx/>
              <a:buNone/>
            </a:pPr>
            <a:r>
              <a:rPr lang="en-US" sz="2600" dirty="0"/>
              <a:t>The teacher reinforces child sitting in seat and does not reinforce out of seat behavior. </a:t>
            </a:r>
          </a:p>
          <a:p>
            <a:pPr marL="533400" indent="-533400">
              <a:buFontTx/>
              <a:buNone/>
            </a:pPr>
            <a:r>
              <a:rPr lang="en-US" sz="2600" dirty="0"/>
              <a:t>	</a:t>
            </a:r>
            <a:r>
              <a:rPr lang="en-US" sz="2600" dirty="0">
                <a:sym typeface="Wingdings"/>
              </a:rPr>
              <a:t> impossible to emit both behaviors at the same time</a:t>
            </a:r>
            <a:endParaRPr lang="en-US" sz="2600" dirty="0"/>
          </a:p>
          <a:p>
            <a:pPr marL="533400" indent="-533400">
              <a:buFontTx/>
              <a:buNone/>
            </a:pPr>
            <a:endParaRPr lang="en-US" sz="2600" dirty="0"/>
          </a:p>
        </p:txBody>
      </p:sp>
      <p:pic>
        <p:nvPicPr>
          <p:cNvPr id="2" name="Picture 1" descr="imag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29846"/>
            <a:ext cx="26162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19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{BEDDBC7A-2196-DF43-9B8B-FBFF709CC1FD}tf10001070</Template>
  <TotalTime>510</TotalTime>
  <Words>1551</Words>
  <Application>Microsoft Macintosh PowerPoint</Application>
  <PresentationFormat>On-screen Show (4:3)</PresentationFormat>
  <Paragraphs>206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ＭＳ Ｐゴシック</vt:lpstr>
      <vt:lpstr>Wood Type</vt:lpstr>
      <vt:lpstr>Lecture 14: Differential Reinforcement</vt:lpstr>
      <vt:lpstr>Definition of Differential Reinforcement (DR)</vt:lpstr>
      <vt:lpstr>Diagram of Differential Reinforcement</vt:lpstr>
      <vt:lpstr>Differential Reinforcement of Alternative Behavior (DRA)</vt:lpstr>
      <vt:lpstr>Differential Reinforcement of Alternative Behavior (DRA)</vt:lpstr>
      <vt:lpstr>Examples of DRA</vt:lpstr>
      <vt:lpstr>Examples of DRA</vt:lpstr>
      <vt:lpstr>Differential Reinforcement of Incompatible Behavior (DRI)</vt:lpstr>
      <vt:lpstr>Differential Reinforcement of Incompatible Behavior (DRI)</vt:lpstr>
      <vt:lpstr>DRI/DRA </vt:lpstr>
      <vt:lpstr>A note on terminology…</vt:lpstr>
      <vt:lpstr>Guidelines for Implementing DRI/DRA</vt:lpstr>
      <vt:lpstr>Guidelines for Implementing DRI/DRA</vt:lpstr>
      <vt:lpstr>Guidelines for Implementing DRI/DRA</vt:lpstr>
      <vt:lpstr>Differential Reinforcement of Other Behavior (DRO)</vt:lpstr>
      <vt:lpstr>Differential Reinforcement of Other Behavior (DRO)</vt:lpstr>
      <vt:lpstr>Forms of DRO</vt:lpstr>
      <vt:lpstr>Forms of DRO</vt:lpstr>
      <vt:lpstr>Forms of DRO</vt:lpstr>
      <vt:lpstr>What type of DRO to use?</vt:lpstr>
      <vt:lpstr>Guidelines for Using DRO</vt:lpstr>
      <vt:lpstr>Guidelines for Using DRO</vt:lpstr>
      <vt:lpstr>Guidelines for Using DRO</vt:lpstr>
      <vt:lpstr>Guidelines for Using DRO</vt:lpstr>
      <vt:lpstr>Differential Reinforcement of Low Rates (DRL)</vt:lpstr>
      <vt:lpstr>Differential Reinforcement of Low Rates (DRL)</vt:lpstr>
      <vt:lpstr>DRL</vt:lpstr>
      <vt:lpstr>DRL</vt:lpstr>
      <vt:lpstr>DRL</vt:lpstr>
      <vt:lpstr>Guidelines for Using DRL</vt:lpstr>
      <vt:lpstr>Guidelines for Using DRL</vt:lpstr>
    </vt:vector>
  </TitlesOfParts>
  <Company>Stephanie Peterson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Decreasing Behavior with Differential Reinforcement</dc:title>
  <cp:lastModifiedBy>Megan Aclan</cp:lastModifiedBy>
  <cp:revision>9</cp:revision>
  <dcterms:modified xsi:type="dcterms:W3CDTF">2019-10-25T22:36:53Z</dcterms:modified>
</cp:coreProperties>
</file>