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3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2" r:id="rId33"/>
    <p:sldId id="286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2" autoAdjust="0"/>
    <p:restoredTop sz="94655" autoAdjust="0"/>
  </p:normalViewPr>
  <p:slideViewPr>
    <p:cSldViewPr>
      <p:cViewPr varScale="1">
        <p:scale>
          <a:sx n="110" d="100"/>
          <a:sy n="110" d="100"/>
        </p:scale>
        <p:origin x="20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D11A3-8A2A-544E-9312-11BC8ACE35C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D97002-BAD8-3343-9DC8-FA93F74D09AA}">
      <dgm:prSet phldrT="[Text]"/>
      <dgm:spPr/>
      <dgm:t>
        <a:bodyPr/>
        <a:lstStyle/>
        <a:p>
          <a:r>
            <a:rPr lang="en-US" dirty="0"/>
            <a:t>Behavior Analysis</a:t>
          </a:r>
        </a:p>
      </dgm:t>
    </dgm:pt>
    <dgm:pt modelId="{4C064157-C70F-8F4B-AE74-E1767C921BE9}" type="parTrans" cxnId="{5BEA834F-035B-1B42-9DE9-FE4DB02B4FE4}">
      <dgm:prSet/>
      <dgm:spPr/>
      <dgm:t>
        <a:bodyPr/>
        <a:lstStyle/>
        <a:p>
          <a:endParaRPr lang="en-US"/>
        </a:p>
      </dgm:t>
    </dgm:pt>
    <dgm:pt modelId="{65CD0C7F-9028-C145-A72A-8EBC4B3245B2}" type="sibTrans" cxnId="{5BEA834F-035B-1B42-9DE9-FE4DB02B4FE4}">
      <dgm:prSet/>
      <dgm:spPr/>
      <dgm:t>
        <a:bodyPr/>
        <a:lstStyle/>
        <a:p>
          <a:endParaRPr lang="en-US"/>
        </a:p>
      </dgm:t>
    </dgm:pt>
    <dgm:pt modelId="{33402404-C19F-8548-94D1-580AFAA7F847}">
      <dgm:prSet phldrT="[Text]"/>
      <dgm:spPr/>
      <dgm:t>
        <a:bodyPr/>
        <a:lstStyle/>
        <a:p>
          <a:r>
            <a:rPr lang="en-US" dirty="0"/>
            <a:t>Behaviorism</a:t>
          </a:r>
        </a:p>
      </dgm:t>
    </dgm:pt>
    <dgm:pt modelId="{1975A824-F4F4-0349-8014-1DDD9A5D074F}" type="parTrans" cxnId="{37F1B7E6-AB99-AE4C-8360-5061884B355A}">
      <dgm:prSet/>
      <dgm:spPr/>
      <dgm:t>
        <a:bodyPr/>
        <a:lstStyle/>
        <a:p>
          <a:endParaRPr lang="en-US"/>
        </a:p>
      </dgm:t>
    </dgm:pt>
    <dgm:pt modelId="{9CC64031-CA53-D449-8DC6-0A81F2803CA5}" type="sibTrans" cxnId="{37F1B7E6-AB99-AE4C-8360-5061884B355A}">
      <dgm:prSet/>
      <dgm:spPr/>
      <dgm:t>
        <a:bodyPr/>
        <a:lstStyle/>
        <a:p>
          <a:endParaRPr lang="en-US"/>
        </a:p>
      </dgm:t>
    </dgm:pt>
    <dgm:pt modelId="{F057929B-D49B-FC43-A051-2FFD72279D6C}">
      <dgm:prSet phldrT="[Text]"/>
      <dgm:spPr/>
      <dgm:t>
        <a:bodyPr/>
        <a:lstStyle/>
        <a:p>
          <a:r>
            <a:rPr lang="en-US" dirty="0"/>
            <a:t>EAB</a:t>
          </a:r>
        </a:p>
      </dgm:t>
    </dgm:pt>
    <dgm:pt modelId="{1B6EDBD3-4CFB-494E-BB86-6584F1AB9F4E}" type="parTrans" cxnId="{AD8EC510-3207-C149-9CD7-848BC8725A92}">
      <dgm:prSet/>
      <dgm:spPr/>
      <dgm:t>
        <a:bodyPr/>
        <a:lstStyle/>
        <a:p>
          <a:endParaRPr lang="en-US"/>
        </a:p>
      </dgm:t>
    </dgm:pt>
    <dgm:pt modelId="{8CD79059-A8B9-4441-B724-93A56B3E895A}" type="sibTrans" cxnId="{AD8EC510-3207-C149-9CD7-848BC8725A92}">
      <dgm:prSet/>
      <dgm:spPr/>
      <dgm:t>
        <a:bodyPr/>
        <a:lstStyle/>
        <a:p>
          <a:endParaRPr lang="en-US"/>
        </a:p>
      </dgm:t>
    </dgm:pt>
    <dgm:pt modelId="{43BD16F5-70FF-6F49-9688-EB257D05A0E7}">
      <dgm:prSet phldrT="[Text]"/>
      <dgm:spPr/>
      <dgm:t>
        <a:bodyPr/>
        <a:lstStyle/>
        <a:p>
          <a:r>
            <a:rPr lang="en-US" dirty="0"/>
            <a:t>ABA</a:t>
          </a:r>
        </a:p>
      </dgm:t>
    </dgm:pt>
    <dgm:pt modelId="{F43C6B43-EF7D-6141-A7EC-FBF69401EBB3}" type="parTrans" cxnId="{4CC84E9E-4BF8-FC49-968D-46B90590070B}">
      <dgm:prSet/>
      <dgm:spPr/>
      <dgm:t>
        <a:bodyPr/>
        <a:lstStyle/>
        <a:p>
          <a:endParaRPr lang="en-US"/>
        </a:p>
      </dgm:t>
    </dgm:pt>
    <dgm:pt modelId="{8E6D75F0-F091-9845-9B76-130C5CD75881}" type="sibTrans" cxnId="{4CC84E9E-4BF8-FC49-968D-46B90590070B}">
      <dgm:prSet/>
      <dgm:spPr/>
      <dgm:t>
        <a:bodyPr/>
        <a:lstStyle/>
        <a:p>
          <a:endParaRPr lang="en-US"/>
        </a:p>
      </dgm:t>
    </dgm:pt>
    <dgm:pt modelId="{5DB70096-9825-7A45-9116-999B88BFAEBA}" type="pres">
      <dgm:prSet presAssocID="{CCED11A3-8A2A-544E-9312-11BC8ACE35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43AD36-F40E-354B-9236-E5E7437166A8}" type="pres">
      <dgm:prSet presAssocID="{97D97002-BAD8-3343-9DC8-FA93F74D09AA}" presName="hierRoot1" presStyleCnt="0">
        <dgm:presLayoutVars>
          <dgm:hierBranch val="init"/>
        </dgm:presLayoutVars>
      </dgm:prSet>
      <dgm:spPr/>
    </dgm:pt>
    <dgm:pt modelId="{123C47F9-6E8F-F741-996C-C4FD9B4488E9}" type="pres">
      <dgm:prSet presAssocID="{97D97002-BAD8-3343-9DC8-FA93F74D09AA}" presName="rootComposite1" presStyleCnt="0"/>
      <dgm:spPr/>
    </dgm:pt>
    <dgm:pt modelId="{865BC858-77FC-1A40-AFC9-B89F5C6CC1F9}" type="pres">
      <dgm:prSet presAssocID="{97D97002-BAD8-3343-9DC8-FA93F74D09AA}" presName="rootText1" presStyleLbl="node0" presStyleIdx="0" presStyleCnt="1">
        <dgm:presLayoutVars>
          <dgm:chPref val="3"/>
        </dgm:presLayoutVars>
      </dgm:prSet>
      <dgm:spPr/>
    </dgm:pt>
    <dgm:pt modelId="{C3DFF168-6EAE-CC46-A587-65FADE79F309}" type="pres">
      <dgm:prSet presAssocID="{97D97002-BAD8-3343-9DC8-FA93F74D09AA}" presName="rootConnector1" presStyleLbl="node1" presStyleIdx="0" presStyleCnt="0"/>
      <dgm:spPr/>
    </dgm:pt>
    <dgm:pt modelId="{64A875AC-00D7-E14E-89EF-12284225D7F1}" type="pres">
      <dgm:prSet presAssocID="{97D97002-BAD8-3343-9DC8-FA93F74D09AA}" presName="hierChild2" presStyleCnt="0"/>
      <dgm:spPr/>
    </dgm:pt>
    <dgm:pt modelId="{888DBB0A-B907-9C43-8425-B5AB126C0B10}" type="pres">
      <dgm:prSet presAssocID="{1975A824-F4F4-0349-8014-1DDD9A5D074F}" presName="Name37" presStyleLbl="parChTrans1D2" presStyleIdx="0" presStyleCnt="3"/>
      <dgm:spPr/>
    </dgm:pt>
    <dgm:pt modelId="{31FE5833-22DE-B041-B9F0-A6FFF4B50ED2}" type="pres">
      <dgm:prSet presAssocID="{33402404-C19F-8548-94D1-580AFAA7F847}" presName="hierRoot2" presStyleCnt="0">
        <dgm:presLayoutVars>
          <dgm:hierBranch val="init"/>
        </dgm:presLayoutVars>
      </dgm:prSet>
      <dgm:spPr/>
    </dgm:pt>
    <dgm:pt modelId="{8AD1B1FC-2528-2B49-85C8-CA9CAAD24E5B}" type="pres">
      <dgm:prSet presAssocID="{33402404-C19F-8548-94D1-580AFAA7F847}" presName="rootComposite" presStyleCnt="0"/>
      <dgm:spPr/>
    </dgm:pt>
    <dgm:pt modelId="{EF46B7F7-4461-C041-AEB2-7E4865F7F915}" type="pres">
      <dgm:prSet presAssocID="{33402404-C19F-8548-94D1-580AFAA7F847}" presName="rootText" presStyleLbl="node2" presStyleIdx="0" presStyleCnt="3">
        <dgm:presLayoutVars>
          <dgm:chPref val="3"/>
        </dgm:presLayoutVars>
      </dgm:prSet>
      <dgm:spPr/>
    </dgm:pt>
    <dgm:pt modelId="{5A48C77D-F711-9847-842F-CEFB25FDE1E8}" type="pres">
      <dgm:prSet presAssocID="{33402404-C19F-8548-94D1-580AFAA7F847}" presName="rootConnector" presStyleLbl="node2" presStyleIdx="0" presStyleCnt="3"/>
      <dgm:spPr/>
    </dgm:pt>
    <dgm:pt modelId="{06278E59-0957-014A-A02A-75535A6D449B}" type="pres">
      <dgm:prSet presAssocID="{33402404-C19F-8548-94D1-580AFAA7F847}" presName="hierChild4" presStyleCnt="0"/>
      <dgm:spPr/>
    </dgm:pt>
    <dgm:pt modelId="{C2A7687B-3077-8243-903E-6A21D4B4667A}" type="pres">
      <dgm:prSet presAssocID="{33402404-C19F-8548-94D1-580AFAA7F847}" presName="hierChild5" presStyleCnt="0"/>
      <dgm:spPr/>
    </dgm:pt>
    <dgm:pt modelId="{FDD120B8-456E-F045-82A2-AA30B8B98267}" type="pres">
      <dgm:prSet presAssocID="{1B6EDBD3-4CFB-494E-BB86-6584F1AB9F4E}" presName="Name37" presStyleLbl="parChTrans1D2" presStyleIdx="1" presStyleCnt="3"/>
      <dgm:spPr/>
    </dgm:pt>
    <dgm:pt modelId="{5713188A-4591-CE41-8AE7-1F143404F5AF}" type="pres">
      <dgm:prSet presAssocID="{F057929B-D49B-FC43-A051-2FFD72279D6C}" presName="hierRoot2" presStyleCnt="0">
        <dgm:presLayoutVars>
          <dgm:hierBranch val="init"/>
        </dgm:presLayoutVars>
      </dgm:prSet>
      <dgm:spPr/>
    </dgm:pt>
    <dgm:pt modelId="{9B695049-9BF9-2549-B1B1-646C1444F4F5}" type="pres">
      <dgm:prSet presAssocID="{F057929B-D49B-FC43-A051-2FFD72279D6C}" presName="rootComposite" presStyleCnt="0"/>
      <dgm:spPr/>
    </dgm:pt>
    <dgm:pt modelId="{9D8E8A95-89D5-3840-B6E6-DF24B061F464}" type="pres">
      <dgm:prSet presAssocID="{F057929B-D49B-FC43-A051-2FFD72279D6C}" presName="rootText" presStyleLbl="node2" presStyleIdx="1" presStyleCnt="3">
        <dgm:presLayoutVars>
          <dgm:chPref val="3"/>
        </dgm:presLayoutVars>
      </dgm:prSet>
      <dgm:spPr/>
    </dgm:pt>
    <dgm:pt modelId="{10472C1B-DDE6-DE45-9AFF-67EAB908769C}" type="pres">
      <dgm:prSet presAssocID="{F057929B-D49B-FC43-A051-2FFD72279D6C}" presName="rootConnector" presStyleLbl="node2" presStyleIdx="1" presStyleCnt="3"/>
      <dgm:spPr/>
    </dgm:pt>
    <dgm:pt modelId="{3CE9E71A-6495-8049-BBF5-89BFD58F781A}" type="pres">
      <dgm:prSet presAssocID="{F057929B-D49B-FC43-A051-2FFD72279D6C}" presName="hierChild4" presStyleCnt="0"/>
      <dgm:spPr/>
    </dgm:pt>
    <dgm:pt modelId="{10382C2E-C637-FA49-A362-825CDC7B8872}" type="pres">
      <dgm:prSet presAssocID="{F057929B-D49B-FC43-A051-2FFD72279D6C}" presName="hierChild5" presStyleCnt="0"/>
      <dgm:spPr/>
    </dgm:pt>
    <dgm:pt modelId="{B87AB68B-8011-6347-A993-1C214143CB83}" type="pres">
      <dgm:prSet presAssocID="{F43C6B43-EF7D-6141-A7EC-FBF69401EBB3}" presName="Name37" presStyleLbl="parChTrans1D2" presStyleIdx="2" presStyleCnt="3"/>
      <dgm:spPr/>
    </dgm:pt>
    <dgm:pt modelId="{F04B5EF8-FF5F-3C4D-9F86-4E8261E34C30}" type="pres">
      <dgm:prSet presAssocID="{43BD16F5-70FF-6F49-9688-EB257D05A0E7}" presName="hierRoot2" presStyleCnt="0">
        <dgm:presLayoutVars>
          <dgm:hierBranch val="init"/>
        </dgm:presLayoutVars>
      </dgm:prSet>
      <dgm:spPr/>
    </dgm:pt>
    <dgm:pt modelId="{162F5D58-68F6-CD4B-BCC1-A8AF14A5DD87}" type="pres">
      <dgm:prSet presAssocID="{43BD16F5-70FF-6F49-9688-EB257D05A0E7}" presName="rootComposite" presStyleCnt="0"/>
      <dgm:spPr/>
    </dgm:pt>
    <dgm:pt modelId="{3FA95C88-1DCB-E140-A9DC-0C301409BABC}" type="pres">
      <dgm:prSet presAssocID="{43BD16F5-70FF-6F49-9688-EB257D05A0E7}" presName="rootText" presStyleLbl="node2" presStyleIdx="2" presStyleCnt="3">
        <dgm:presLayoutVars>
          <dgm:chPref val="3"/>
        </dgm:presLayoutVars>
      </dgm:prSet>
      <dgm:spPr/>
    </dgm:pt>
    <dgm:pt modelId="{0F93244E-EB8A-9947-B57A-2738B6A99078}" type="pres">
      <dgm:prSet presAssocID="{43BD16F5-70FF-6F49-9688-EB257D05A0E7}" presName="rootConnector" presStyleLbl="node2" presStyleIdx="2" presStyleCnt="3"/>
      <dgm:spPr/>
    </dgm:pt>
    <dgm:pt modelId="{C55ECAC2-3520-E446-8F41-CCCDE657FED1}" type="pres">
      <dgm:prSet presAssocID="{43BD16F5-70FF-6F49-9688-EB257D05A0E7}" presName="hierChild4" presStyleCnt="0"/>
      <dgm:spPr/>
    </dgm:pt>
    <dgm:pt modelId="{DB6B58AA-41B2-B84D-962E-86985A8A2947}" type="pres">
      <dgm:prSet presAssocID="{43BD16F5-70FF-6F49-9688-EB257D05A0E7}" presName="hierChild5" presStyleCnt="0"/>
      <dgm:spPr/>
    </dgm:pt>
    <dgm:pt modelId="{169B5A73-300B-1940-BD41-BC2831601C9E}" type="pres">
      <dgm:prSet presAssocID="{97D97002-BAD8-3343-9DC8-FA93F74D09AA}" presName="hierChild3" presStyleCnt="0"/>
      <dgm:spPr/>
    </dgm:pt>
  </dgm:ptLst>
  <dgm:cxnLst>
    <dgm:cxn modelId="{40CAF506-D906-C745-8D21-CD0C4DCD629F}" type="presOf" srcId="{F057929B-D49B-FC43-A051-2FFD72279D6C}" destId="{9D8E8A95-89D5-3840-B6E6-DF24B061F464}" srcOrd="0" destOrd="0" presId="urn:microsoft.com/office/officeart/2005/8/layout/orgChart1"/>
    <dgm:cxn modelId="{AD8EC510-3207-C149-9CD7-848BC8725A92}" srcId="{97D97002-BAD8-3343-9DC8-FA93F74D09AA}" destId="{F057929B-D49B-FC43-A051-2FFD72279D6C}" srcOrd="1" destOrd="0" parTransId="{1B6EDBD3-4CFB-494E-BB86-6584F1AB9F4E}" sibTransId="{8CD79059-A8B9-4441-B724-93A56B3E895A}"/>
    <dgm:cxn modelId="{03466711-B0A3-0D40-B166-D9EE1B3DEB16}" type="presOf" srcId="{1B6EDBD3-4CFB-494E-BB86-6584F1AB9F4E}" destId="{FDD120B8-456E-F045-82A2-AA30B8B98267}" srcOrd="0" destOrd="0" presId="urn:microsoft.com/office/officeart/2005/8/layout/orgChart1"/>
    <dgm:cxn modelId="{2165BA1E-8A11-294A-93A2-E9C9C845A7A9}" type="presOf" srcId="{97D97002-BAD8-3343-9DC8-FA93F74D09AA}" destId="{865BC858-77FC-1A40-AFC9-B89F5C6CC1F9}" srcOrd="0" destOrd="0" presId="urn:microsoft.com/office/officeart/2005/8/layout/orgChart1"/>
    <dgm:cxn modelId="{777AFA38-4AFD-0446-A547-39124C19A291}" type="presOf" srcId="{F43C6B43-EF7D-6141-A7EC-FBF69401EBB3}" destId="{B87AB68B-8011-6347-A993-1C214143CB83}" srcOrd="0" destOrd="0" presId="urn:microsoft.com/office/officeart/2005/8/layout/orgChart1"/>
    <dgm:cxn modelId="{4CE1154B-6C52-1946-8F73-C518243DF0E9}" type="presOf" srcId="{1975A824-F4F4-0349-8014-1DDD9A5D074F}" destId="{888DBB0A-B907-9C43-8425-B5AB126C0B10}" srcOrd="0" destOrd="0" presId="urn:microsoft.com/office/officeart/2005/8/layout/orgChart1"/>
    <dgm:cxn modelId="{5BEA834F-035B-1B42-9DE9-FE4DB02B4FE4}" srcId="{CCED11A3-8A2A-544E-9312-11BC8ACE35C3}" destId="{97D97002-BAD8-3343-9DC8-FA93F74D09AA}" srcOrd="0" destOrd="0" parTransId="{4C064157-C70F-8F4B-AE74-E1767C921BE9}" sibTransId="{65CD0C7F-9028-C145-A72A-8EBC4B3245B2}"/>
    <dgm:cxn modelId="{6764B568-629F-1A49-89EA-6F1F4DFD86A2}" type="presOf" srcId="{43BD16F5-70FF-6F49-9688-EB257D05A0E7}" destId="{0F93244E-EB8A-9947-B57A-2738B6A99078}" srcOrd="1" destOrd="0" presId="urn:microsoft.com/office/officeart/2005/8/layout/orgChart1"/>
    <dgm:cxn modelId="{313BBD71-907D-B145-A784-A2ECD2A3AF9F}" type="presOf" srcId="{33402404-C19F-8548-94D1-580AFAA7F847}" destId="{5A48C77D-F711-9847-842F-CEFB25FDE1E8}" srcOrd="1" destOrd="0" presId="urn:microsoft.com/office/officeart/2005/8/layout/orgChart1"/>
    <dgm:cxn modelId="{5D755D7C-D3ED-CA47-816E-D0D9B1E0FA0E}" type="presOf" srcId="{43BD16F5-70FF-6F49-9688-EB257D05A0E7}" destId="{3FA95C88-1DCB-E140-A9DC-0C301409BABC}" srcOrd="0" destOrd="0" presId="urn:microsoft.com/office/officeart/2005/8/layout/orgChart1"/>
    <dgm:cxn modelId="{4CC84E9E-4BF8-FC49-968D-46B90590070B}" srcId="{97D97002-BAD8-3343-9DC8-FA93F74D09AA}" destId="{43BD16F5-70FF-6F49-9688-EB257D05A0E7}" srcOrd="2" destOrd="0" parTransId="{F43C6B43-EF7D-6141-A7EC-FBF69401EBB3}" sibTransId="{8E6D75F0-F091-9845-9B76-130C5CD75881}"/>
    <dgm:cxn modelId="{017807B5-EF51-4D44-A62E-289BC45DAA52}" type="presOf" srcId="{F057929B-D49B-FC43-A051-2FFD72279D6C}" destId="{10472C1B-DDE6-DE45-9AFF-67EAB908769C}" srcOrd="1" destOrd="0" presId="urn:microsoft.com/office/officeart/2005/8/layout/orgChart1"/>
    <dgm:cxn modelId="{E300F8D8-F124-3E41-B6FC-D72408143F00}" type="presOf" srcId="{97D97002-BAD8-3343-9DC8-FA93F74D09AA}" destId="{C3DFF168-6EAE-CC46-A587-65FADE79F309}" srcOrd="1" destOrd="0" presId="urn:microsoft.com/office/officeart/2005/8/layout/orgChart1"/>
    <dgm:cxn modelId="{F8B2D2E2-147B-A84A-9635-024600ED10F6}" type="presOf" srcId="{CCED11A3-8A2A-544E-9312-11BC8ACE35C3}" destId="{5DB70096-9825-7A45-9116-999B88BFAEBA}" srcOrd="0" destOrd="0" presId="urn:microsoft.com/office/officeart/2005/8/layout/orgChart1"/>
    <dgm:cxn modelId="{37F1B7E6-AB99-AE4C-8360-5061884B355A}" srcId="{97D97002-BAD8-3343-9DC8-FA93F74D09AA}" destId="{33402404-C19F-8548-94D1-580AFAA7F847}" srcOrd="0" destOrd="0" parTransId="{1975A824-F4F4-0349-8014-1DDD9A5D074F}" sibTransId="{9CC64031-CA53-D449-8DC6-0A81F2803CA5}"/>
    <dgm:cxn modelId="{A7AAA3F4-6991-814C-9B8D-C4C430B72A79}" type="presOf" srcId="{33402404-C19F-8548-94D1-580AFAA7F847}" destId="{EF46B7F7-4461-C041-AEB2-7E4865F7F915}" srcOrd="0" destOrd="0" presId="urn:microsoft.com/office/officeart/2005/8/layout/orgChart1"/>
    <dgm:cxn modelId="{EE74AB95-4235-B745-B68F-978814F93182}" type="presParOf" srcId="{5DB70096-9825-7A45-9116-999B88BFAEBA}" destId="{8443AD36-F40E-354B-9236-E5E7437166A8}" srcOrd="0" destOrd="0" presId="urn:microsoft.com/office/officeart/2005/8/layout/orgChart1"/>
    <dgm:cxn modelId="{D964FE68-8F1C-8641-8F61-152AFC77DBCB}" type="presParOf" srcId="{8443AD36-F40E-354B-9236-E5E7437166A8}" destId="{123C47F9-6E8F-F741-996C-C4FD9B4488E9}" srcOrd="0" destOrd="0" presId="urn:microsoft.com/office/officeart/2005/8/layout/orgChart1"/>
    <dgm:cxn modelId="{B6C7A583-B362-8948-855E-6F3F48E10E17}" type="presParOf" srcId="{123C47F9-6E8F-F741-996C-C4FD9B4488E9}" destId="{865BC858-77FC-1A40-AFC9-B89F5C6CC1F9}" srcOrd="0" destOrd="0" presId="urn:microsoft.com/office/officeart/2005/8/layout/orgChart1"/>
    <dgm:cxn modelId="{777AB551-BFC8-5C42-9D2A-A8B5584FAFBD}" type="presParOf" srcId="{123C47F9-6E8F-F741-996C-C4FD9B4488E9}" destId="{C3DFF168-6EAE-CC46-A587-65FADE79F309}" srcOrd="1" destOrd="0" presId="urn:microsoft.com/office/officeart/2005/8/layout/orgChart1"/>
    <dgm:cxn modelId="{A4867B12-55D5-9643-9FC4-38455F8B51DC}" type="presParOf" srcId="{8443AD36-F40E-354B-9236-E5E7437166A8}" destId="{64A875AC-00D7-E14E-89EF-12284225D7F1}" srcOrd="1" destOrd="0" presId="urn:microsoft.com/office/officeart/2005/8/layout/orgChart1"/>
    <dgm:cxn modelId="{84120C6C-DE30-D44E-B9BF-A24745C7A48D}" type="presParOf" srcId="{64A875AC-00D7-E14E-89EF-12284225D7F1}" destId="{888DBB0A-B907-9C43-8425-B5AB126C0B10}" srcOrd="0" destOrd="0" presId="urn:microsoft.com/office/officeart/2005/8/layout/orgChart1"/>
    <dgm:cxn modelId="{B3690FC2-AECC-184C-9615-0B7F2D248107}" type="presParOf" srcId="{64A875AC-00D7-E14E-89EF-12284225D7F1}" destId="{31FE5833-22DE-B041-B9F0-A6FFF4B50ED2}" srcOrd="1" destOrd="0" presId="urn:microsoft.com/office/officeart/2005/8/layout/orgChart1"/>
    <dgm:cxn modelId="{050A82CF-6F49-554D-ABCD-060E1B4B5CF3}" type="presParOf" srcId="{31FE5833-22DE-B041-B9F0-A6FFF4B50ED2}" destId="{8AD1B1FC-2528-2B49-85C8-CA9CAAD24E5B}" srcOrd="0" destOrd="0" presId="urn:microsoft.com/office/officeart/2005/8/layout/orgChart1"/>
    <dgm:cxn modelId="{2BC453F5-C007-FD40-BEE5-15DA103D12B6}" type="presParOf" srcId="{8AD1B1FC-2528-2B49-85C8-CA9CAAD24E5B}" destId="{EF46B7F7-4461-C041-AEB2-7E4865F7F915}" srcOrd="0" destOrd="0" presId="urn:microsoft.com/office/officeart/2005/8/layout/orgChart1"/>
    <dgm:cxn modelId="{E0A4621C-153D-BB46-8107-6591865302DE}" type="presParOf" srcId="{8AD1B1FC-2528-2B49-85C8-CA9CAAD24E5B}" destId="{5A48C77D-F711-9847-842F-CEFB25FDE1E8}" srcOrd="1" destOrd="0" presId="urn:microsoft.com/office/officeart/2005/8/layout/orgChart1"/>
    <dgm:cxn modelId="{2DCFF5E3-DF6B-7F48-958C-1F938ED416FC}" type="presParOf" srcId="{31FE5833-22DE-B041-B9F0-A6FFF4B50ED2}" destId="{06278E59-0957-014A-A02A-75535A6D449B}" srcOrd="1" destOrd="0" presId="urn:microsoft.com/office/officeart/2005/8/layout/orgChart1"/>
    <dgm:cxn modelId="{4F819AF0-AB20-D448-9EFB-2A140EF89172}" type="presParOf" srcId="{31FE5833-22DE-B041-B9F0-A6FFF4B50ED2}" destId="{C2A7687B-3077-8243-903E-6A21D4B4667A}" srcOrd="2" destOrd="0" presId="urn:microsoft.com/office/officeart/2005/8/layout/orgChart1"/>
    <dgm:cxn modelId="{214835E9-8EF9-E447-B3DC-D2766A40BE18}" type="presParOf" srcId="{64A875AC-00D7-E14E-89EF-12284225D7F1}" destId="{FDD120B8-456E-F045-82A2-AA30B8B98267}" srcOrd="2" destOrd="0" presId="urn:microsoft.com/office/officeart/2005/8/layout/orgChart1"/>
    <dgm:cxn modelId="{114B71B1-8EFC-B74D-A522-AD1D011B2613}" type="presParOf" srcId="{64A875AC-00D7-E14E-89EF-12284225D7F1}" destId="{5713188A-4591-CE41-8AE7-1F143404F5AF}" srcOrd="3" destOrd="0" presId="urn:microsoft.com/office/officeart/2005/8/layout/orgChart1"/>
    <dgm:cxn modelId="{C3C5F39C-4B0C-ED49-861D-A5705AD3B652}" type="presParOf" srcId="{5713188A-4591-CE41-8AE7-1F143404F5AF}" destId="{9B695049-9BF9-2549-B1B1-646C1444F4F5}" srcOrd="0" destOrd="0" presId="urn:microsoft.com/office/officeart/2005/8/layout/orgChart1"/>
    <dgm:cxn modelId="{D9113073-AB80-3346-AFF3-1A3A121C56F0}" type="presParOf" srcId="{9B695049-9BF9-2549-B1B1-646C1444F4F5}" destId="{9D8E8A95-89D5-3840-B6E6-DF24B061F464}" srcOrd="0" destOrd="0" presId="urn:microsoft.com/office/officeart/2005/8/layout/orgChart1"/>
    <dgm:cxn modelId="{74467B7A-9321-1245-9B9C-720BD472E7A4}" type="presParOf" srcId="{9B695049-9BF9-2549-B1B1-646C1444F4F5}" destId="{10472C1B-DDE6-DE45-9AFF-67EAB908769C}" srcOrd="1" destOrd="0" presId="urn:microsoft.com/office/officeart/2005/8/layout/orgChart1"/>
    <dgm:cxn modelId="{5A965466-E7DC-1940-91CB-EC483C4E71F1}" type="presParOf" srcId="{5713188A-4591-CE41-8AE7-1F143404F5AF}" destId="{3CE9E71A-6495-8049-BBF5-89BFD58F781A}" srcOrd="1" destOrd="0" presId="urn:microsoft.com/office/officeart/2005/8/layout/orgChart1"/>
    <dgm:cxn modelId="{ED8B26F5-90FA-BD44-8468-390B0A44C06F}" type="presParOf" srcId="{5713188A-4591-CE41-8AE7-1F143404F5AF}" destId="{10382C2E-C637-FA49-A362-825CDC7B8872}" srcOrd="2" destOrd="0" presId="urn:microsoft.com/office/officeart/2005/8/layout/orgChart1"/>
    <dgm:cxn modelId="{DAAA815D-3742-8545-9262-6F7A8EF58881}" type="presParOf" srcId="{64A875AC-00D7-E14E-89EF-12284225D7F1}" destId="{B87AB68B-8011-6347-A993-1C214143CB83}" srcOrd="4" destOrd="0" presId="urn:microsoft.com/office/officeart/2005/8/layout/orgChart1"/>
    <dgm:cxn modelId="{1FD5A94E-13BD-394C-AEBC-A9645672BB8C}" type="presParOf" srcId="{64A875AC-00D7-E14E-89EF-12284225D7F1}" destId="{F04B5EF8-FF5F-3C4D-9F86-4E8261E34C30}" srcOrd="5" destOrd="0" presId="urn:microsoft.com/office/officeart/2005/8/layout/orgChart1"/>
    <dgm:cxn modelId="{D657D9A9-249C-414F-8DA1-88FBEE8395AF}" type="presParOf" srcId="{F04B5EF8-FF5F-3C4D-9F86-4E8261E34C30}" destId="{162F5D58-68F6-CD4B-BCC1-A8AF14A5DD87}" srcOrd="0" destOrd="0" presId="urn:microsoft.com/office/officeart/2005/8/layout/orgChart1"/>
    <dgm:cxn modelId="{5B4C2DEF-05D5-D640-8EE7-9D16ADE01A01}" type="presParOf" srcId="{162F5D58-68F6-CD4B-BCC1-A8AF14A5DD87}" destId="{3FA95C88-1DCB-E140-A9DC-0C301409BABC}" srcOrd="0" destOrd="0" presId="urn:microsoft.com/office/officeart/2005/8/layout/orgChart1"/>
    <dgm:cxn modelId="{E271C1A3-0E79-8D4F-9E86-E4C06CAA3806}" type="presParOf" srcId="{162F5D58-68F6-CD4B-BCC1-A8AF14A5DD87}" destId="{0F93244E-EB8A-9947-B57A-2738B6A99078}" srcOrd="1" destOrd="0" presId="urn:microsoft.com/office/officeart/2005/8/layout/orgChart1"/>
    <dgm:cxn modelId="{011DA4E8-F089-DD43-90A9-85C8134FE50E}" type="presParOf" srcId="{F04B5EF8-FF5F-3C4D-9F86-4E8261E34C30}" destId="{C55ECAC2-3520-E446-8F41-CCCDE657FED1}" srcOrd="1" destOrd="0" presId="urn:microsoft.com/office/officeart/2005/8/layout/orgChart1"/>
    <dgm:cxn modelId="{8942EB8B-2BBC-9E4B-8665-0AC30565BC7A}" type="presParOf" srcId="{F04B5EF8-FF5F-3C4D-9F86-4E8261E34C30}" destId="{DB6B58AA-41B2-B84D-962E-86985A8A2947}" srcOrd="2" destOrd="0" presId="urn:microsoft.com/office/officeart/2005/8/layout/orgChart1"/>
    <dgm:cxn modelId="{0970C546-611A-664C-84BA-C23ADECA81CD}" type="presParOf" srcId="{8443AD36-F40E-354B-9236-E5E7437166A8}" destId="{169B5A73-300B-1940-BD41-BC2831601C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AB68B-8011-6347-A993-1C214143CB83}">
      <dsp:nvSpPr>
        <dsp:cNvPr id="0" name=""/>
        <dsp:cNvSpPr/>
      </dsp:nvSpPr>
      <dsp:spPr>
        <a:xfrm>
          <a:off x="4114799" y="2223870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120B8-456E-F045-82A2-AA30B8B98267}">
      <dsp:nvSpPr>
        <dsp:cNvPr id="0" name=""/>
        <dsp:cNvSpPr/>
      </dsp:nvSpPr>
      <dsp:spPr>
        <a:xfrm>
          <a:off x="4069079" y="2223870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DBB0A-B907-9C43-8425-B5AB126C0B10}">
      <dsp:nvSpPr>
        <dsp:cNvPr id="0" name=""/>
        <dsp:cNvSpPr/>
      </dsp:nvSpPr>
      <dsp:spPr>
        <a:xfrm>
          <a:off x="1203548" y="2223870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BC858-77FC-1A40-AFC9-B89F5C6CC1F9}">
      <dsp:nvSpPr>
        <dsp:cNvPr id="0" name=""/>
        <dsp:cNvSpPr/>
      </dsp:nvSpPr>
      <dsp:spPr>
        <a:xfrm>
          <a:off x="2911803" y="1020874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Behavior Analysis</a:t>
          </a:r>
        </a:p>
      </dsp:txBody>
      <dsp:txXfrm>
        <a:off x="2911803" y="1020874"/>
        <a:ext cx="2405992" cy="1202996"/>
      </dsp:txXfrm>
    </dsp:sp>
    <dsp:sp modelId="{EF46B7F7-4461-C041-AEB2-7E4865F7F915}">
      <dsp:nvSpPr>
        <dsp:cNvPr id="0" name=""/>
        <dsp:cNvSpPr/>
      </dsp:nvSpPr>
      <dsp:spPr>
        <a:xfrm>
          <a:off x="552" y="272912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Behaviorism</a:t>
          </a:r>
        </a:p>
      </dsp:txBody>
      <dsp:txXfrm>
        <a:off x="552" y="2729129"/>
        <a:ext cx="2405992" cy="1202996"/>
      </dsp:txXfrm>
    </dsp:sp>
    <dsp:sp modelId="{9D8E8A95-89D5-3840-B6E6-DF24B061F464}">
      <dsp:nvSpPr>
        <dsp:cNvPr id="0" name=""/>
        <dsp:cNvSpPr/>
      </dsp:nvSpPr>
      <dsp:spPr>
        <a:xfrm>
          <a:off x="2911803" y="272912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EAB</a:t>
          </a:r>
        </a:p>
      </dsp:txBody>
      <dsp:txXfrm>
        <a:off x="2911803" y="2729129"/>
        <a:ext cx="2405992" cy="1202996"/>
      </dsp:txXfrm>
    </dsp:sp>
    <dsp:sp modelId="{3FA95C88-1DCB-E140-A9DC-0C301409BABC}">
      <dsp:nvSpPr>
        <dsp:cNvPr id="0" name=""/>
        <dsp:cNvSpPr/>
      </dsp:nvSpPr>
      <dsp:spPr>
        <a:xfrm>
          <a:off x="5823054" y="272912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ABA</a:t>
          </a:r>
        </a:p>
      </dsp:txBody>
      <dsp:txXfrm>
        <a:off x="5823054" y="2729129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9A338BB-08F7-1442-AE16-C38E3EB52D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41FE240-865E-7140-9329-CDF04C9081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44345BD6-B146-1A43-813B-DEC5FCC766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32CBA2D0-0908-5E46-AABD-484ACD7941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312B19EC-BFE2-0247-B8B7-2ED42514BA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719C666D-3786-604E-A178-03EF4CD58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1D55D8-F8A3-0945-A26F-5BF8CE0DB7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5FA865-2B07-D946-B873-AE3DBD210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17AB-2192-0247-858F-1C7614EC460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4241DB1-7532-FC4B-BDCB-27CB97F0A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A145463-63B5-F443-A410-C93256B97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0995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1696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02428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Cooper, Heron, and </a:t>
            </a:r>
            <a:r>
              <a:rPr lang="en-US" altLang="en-US" dirty="0" err="1"/>
              <a:t>Heward</a:t>
            </a:r>
            <a:endParaRPr lang="en-US" altLang="en-US" dirty="0"/>
          </a:p>
          <a:p>
            <a:r>
              <a:rPr lang="en-US" altLang="en-US" i="1" dirty="0"/>
              <a:t>Applied Behavior Analysis,</a:t>
            </a:r>
            <a:r>
              <a:rPr lang="en-US" altLang="en-US" dirty="0"/>
              <a:t> Third Edition</a:t>
            </a:r>
            <a:endParaRPr lang="en-US" altLang="en-US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2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34345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72630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029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118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90821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1220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7779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96979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F46D46-036C-A64C-A0F6-2B31BF3FE1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/>
              <a:t>Chapter 1:</a:t>
            </a:r>
            <a:br>
              <a:rPr lang="en-US" altLang="en-US" sz="4000"/>
            </a:br>
            <a:r>
              <a:rPr lang="en-US" altLang="en-US" sz="4000"/>
              <a:t>Definition and Characteristics of Applied Behavior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64D00EA-9430-AC44-876F-B5EED87C0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Attitudes of Science: Determinism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C918AA7-39D4-DC4F-948B-F65A0EA5B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Assumption upon which science is predicted</a:t>
            </a:r>
          </a:p>
          <a:p>
            <a:r>
              <a:rPr lang="en-US" altLang="en-US" sz="2600" dirty="0"/>
              <a:t>Presumption that the universe is a lawful and orderly place in which all phenomena occur as the result of other events</a:t>
            </a:r>
          </a:p>
          <a:p>
            <a:r>
              <a:rPr lang="en-US" altLang="en-US" sz="2600" dirty="0"/>
              <a:t>Events do not just occur at will</a:t>
            </a:r>
          </a:p>
          <a:p>
            <a:r>
              <a:rPr lang="en-US" altLang="en-US" sz="2600" dirty="0"/>
              <a:t>Events are related in systematic ways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3A8A57F-B613-3045-BE49-C93E713CA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Attitudes of Science: Empiricism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092DC2C-EE55-0A47-86BA-318B777CA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Practice of objective observation of phenomena of interest</a:t>
            </a:r>
          </a:p>
          <a:p>
            <a:r>
              <a:rPr lang="en-US" altLang="en-US" sz="2600" dirty="0"/>
              <a:t>What all scientific knowledge is built upon</a:t>
            </a:r>
          </a:p>
          <a:p>
            <a:r>
              <a:rPr lang="en-US" altLang="en-US" sz="2600" dirty="0"/>
              <a:t>“Objective” is the key to gaining a better understanding of what is being studied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54BB039-D8D4-5844-8D4C-2AFC08250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/>
              <a:t>Attitudes of Science: Experimentation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84153A7-1B2D-4643-99A6-E197805DD0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Basic strategy in most sciences</a:t>
            </a:r>
          </a:p>
          <a:p>
            <a:r>
              <a:rPr lang="en-US" altLang="en-US" sz="2600" dirty="0"/>
              <a:t>Experiment:</a:t>
            </a:r>
          </a:p>
          <a:p>
            <a:pPr lvl="1"/>
            <a:r>
              <a:rPr lang="en-US" altLang="en-US" sz="2600" dirty="0"/>
              <a:t>Controlled comparison of some measure of the phenomenon of interest (dependent variable) under two of more different conditions in which only one factor at a time (independent variable) differs from one condition to another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94A8427-5A5D-4840-B9CF-011EE9BF9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Attitudes of Science: Replication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DA6E7BA-8437-C540-B41F-2AD7BBE62F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The repetition of experiments to determine the reliability and usefulness of findings</a:t>
            </a:r>
          </a:p>
          <a:p>
            <a:r>
              <a:rPr lang="en-US" altLang="en-US" sz="2600" dirty="0"/>
              <a:t>Includes the repetition of independent variable conditions within experiments </a:t>
            </a:r>
          </a:p>
          <a:p>
            <a:r>
              <a:rPr lang="en-US" altLang="en-US" sz="2600" dirty="0"/>
              <a:t>Method for which mistakes are discovered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46E1C02-5E2C-2B4E-85FB-1B42DBC87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Attitudes of Science: Parsimony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8FCF4C7-2756-2E4A-8BA6-0122F671CC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The idea that simple, logical explanations must be ruled out, experimentally or conceptually, before more complex or abstract explanations are considered</a:t>
            </a:r>
          </a:p>
          <a:p>
            <a:r>
              <a:rPr lang="en-US" altLang="en-US" sz="2600" dirty="0"/>
              <a:t>Help scientists fit findings within the field’s existing knowledge base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1E156E-D251-B14C-BB75-F7A3D5BDA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Attitudes of Science: Philosophic Doubt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92CED7-9005-E141-9451-6D07CAB53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The continuous questioning of the truthfulness and validity of all scientific theory and knowledge</a:t>
            </a:r>
          </a:p>
          <a:p>
            <a:r>
              <a:rPr lang="en-US" altLang="en-US" sz="2600" dirty="0"/>
              <a:t>Involves the use of scientific evidence before implementing a new practice, then constantly monitoring the effectiveness of the practice after its implementation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A63E7C6-5DDF-6644-8780-768B8F22B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609344"/>
          </a:xfrm>
        </p:spPr>
        <p:txBody>
          <a:bodyPr/>
          <a:lstStyle/>
          <a:p>
            <a:r>
              <a:rPr lang="en-US" altLang="en-US" dirty="0"/>
              <a:t>A Definition of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07F478D-BCF4-A244-9841-A8BBB097BD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 lnSpcReduction="10000"/>
          </a:bodyPr>
          <a:lstStyle/>
          <a:p>
            <a:r>
              <a:rPr lang="en-US" altLang="en-US" sz="2600" dirty="0"/>
              <a:t>A systematic approach to the understanding of natural phenomena…</a:t>
            </a:r>
          </a:p>
          <a:p>
            <a:r>
              <a:rPr lang="en-US" altLang="en-US" sz="2600" dirty="0"/>
              <a:t>As evidenced by description, and control…</a:t>
            </a:r>
          </a:p>
          <a:p>
            <a:r>
              <a:rPr lang="en-US" altLang="en-US" sz="2600" dirty="0"/>
              <a:t>That relies on determinism as its fundamental assumption…</a:t>
            </a:r>
          </a:p>
          <a:p>
            <a:r>
              <a:rPr lang="en-US" altLang="en-US" sz="2600" dirty="0"/>
              <a:t>Empiricism as its prime directive…</a:t>
            </a:r>
          </a:p>
          <a:p>
            <a:r>
              <a:rPr lang="en-US" altLang="en-US" sz="2600" dirty="0"/>
              <a:t>Experimentation as its basic strategy…</a:t>
            </a:r>
          </a:p>
          <a:p>
            <a:r>
              <a:rPr lang="en-US" altLang="en-US" sz="2600" dirty="0"/>
              <a:t>Replication as its necessary requirement for believability…</a:t>
            </a:r>
          </a:p>
          <a:p>
            <a:r>
              <a:rPr lang="en-US" altLang="en-US" sz="2600" dirty="0"/>
              <a:t>Parsimony as its conservative value…</a:t>
            </a:r>
          </a:p>
          <a:p>
            <a:r>
              <a:rPr lang="en-US" altLang="en-US" sz="2600" dirty="0"/>
              <a:t>And philosophic doubt as its guiding conscience.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FC6E3EF-A6F0-9447-AF7D-FD8E208D1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D16C7E2-1E78-1C47-885D-96E061403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977780"/>
              </p:ext>
            </p:extLst>
          </p:nvPr>
        </p:nvGraphicFramePr>
        <p:xfrm>
          <a:off x="457200" y="10668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FC6E3EF-A6F0-9447-AF7D-FD8E208D1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68D39A5-2C25-AD47-A528-9EC715A22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Behaviorism</a:t>
            </a:r>
          </a:p>
          <a:p>
            <a:pPr lvl="1"/>
            <a:r>
              <a:rPr lang="en-US" altLang="en-US" sz="2600" dirty="0"/>
              <a:t>Philosophy of the science of behavior</a:t>
            </a:r>
          </a:p>
          <a:p>
            <a:r>
              <a:rPr lang="en-US" altLang="en-US" sz="2600" dirty="0"/>
              <a:t>Experimental analysis of behavior (EAB)</a:t>
            </a:r>
          </a:p>
          <a:p>
            <a:pPr lvl="1"/>
            <a:r>
              <a:rPr lang="en-US" altLang="en-US" sz="2600" dirty="0"/>
              <a:t>Basic research</a:t>
            </a:r>
          </a:p>
          <a:p>
            <a:r>
              <a:rPr lang="en-US" altLang="en-US" sz="2600" dirty="0"/>
              <a:t>Applied behavior analysis (ABA)</a:t>
            </a:r>
          </a:p>
          <a:p>
            <a:pPr lvl="1"/>
            <a:r>
              <a:rPr lang="en-US" altLang="en-US" sz="2600" dirty="0"/>
              <a:t>Development of a technology for improving behavior</a:t>
            </a:r>
          </a:p>
          <a:p>
            <a:pPr lvl="1"/>
            <a:r>
              <a:rPr lang="en-US" altLang="en-US" sz="2600" dirty="0"/>
              <a:t>Can only be understood in the context of the philosophy &amp; basic research traditions &amp; findings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A4AFAA9-B6B2-D645-A795-18B8937E7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BE512F3-C920-6242-8DCE-F7DDA881C4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87325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Psychology in the early 1900’s </a:t>
            </a:r>
          </a:p>
          <a:p>
            <a:pPr lvl="1"/>
            <a:r>
              <a:rPr lang="en-US" altLang="en-US" sz="2600" dirty="0"/>
              <a:t>Dominated with the study of states of consciousness, images, &amp; other mental processes</a:t>
            </a:r>
          </a:p>
          <a:p>
            <a:r>
              <a:rPr lang="en-US" altLang="en-US" sz="2600" dirty="0"/>
              <a:t>Watson recognized as moving the field of psychology in a new direction</a:t>
            </a:r>
          </a:p>
          <a:p>
            <a:endParaRPr lang="en-US" altLang="en-US" sz="2600" dirty="0"/>
          </a:p>
          <a:p>
            <a:pPr lvl="1">
              <a:buFontTx/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62055DE-88B6-1946-9A3E-4A2761C46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Characteristic of Science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D1257A-EDD3-5E4C-8897-883D93988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Systematic approach for seeking &amp; organizing knowledge about the natural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75A4343-A397-7E43-94C1-95EEC3667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267968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D7CE5BE-B06E-614B-94B4-6B0C4D5A1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Watson</a:t>
            </a:r>
          </a:p>
          <a:p>
            <a:pPr lvl="1"/>
            <a:r>
              <a:rPr lang="en-US" altLang="en-US" sz="2600" dirty="0"/>
              <a:t>Argued subject matter for psychology should be study of observable behavior, not states of mind or mental processes</a:t>
            </a:r>
          </a:p>
          <a:p>
            <a:pPr lvl="1"/>
            <a:r>
              <a:rPr lang="en-US" altLang="en-US" sz="2600" dirty="0"/>
              <a:t>Early form of behaviorism </a:t>
            </a:r>
          </a:p>
          <a:p>
            <a:pPr lvl="2"/>
            <a:r>
              <a:rPr lang="en-US" altLang="en-US" sz="2600" dirty="0"/>
              <a:t>AKA stimulus-response (S-R) psychology</a:t>
            </a:r>
          </a:p>
          <a:p>
            <a:pPr lvl="2"/>
            <a:r>
              <a:rPr lang="en-US" altLang="en-US" sz="2600" dirty="0"/>
              <a:t>AKA  Watsonian behaviorism</a:t>
            </a:r>
          </a:p>
          <a:p>
            <a:pPr lvl="1"/>
            <a:r>
              <a:rPr lang="en-US" altLang="en-US" sz="2600" dirty="0"/>
              <a:t>Created foundation for the study of behavior as a natural science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37BED65-4D7B-D048-80FB-85C5607BA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2178F62-B4B7-E14F-B177-065A99DE5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5132" y="1676400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B.F. Skinner’s </a:t>
            </a:r>
            <a:r>
              <a:rPr lang="en-US" altLang="en-US" sz="2600" i="1" dirty="0"/>
              <a:t>The Behavior of Organisms</a:t>
            </a:r>
            <a:r>
              <a:rPr lang="en-US" altLang="en-US" sz="2600" dirty="0"/>
              <a:t> (1938/1966)</a:t>
            </a:r>
          </a:p>
          <a:p>
            <a:pPr lvl="1"/>
            <a:r>
              <a:rPr lang="en-US" altLang="en-US" sz="2600" dirty="0"/>
              <a:t>Formally began the experimental branch of behavior analysis</a:t>
            </a:r>
          </a:p>
          <a:p>
            <a:pPr lvl="1"/>
            <a:r>
              <a:rPr lang="en-US" altLang="en-US" sz="2600" dirty="0"/>
              <a:t>Summarized his laboratory research from 1930-1937</a:t>
            </a:r>
          </a:p>
          <a:p>
            <a:pPr lvl="1"/>
            <a:r>
              <a:rPr lang="en-US" altLang="en-US" sz="2600" dirty="0"/>
              <a:t>Discussed two types of behavior</a:t>
            </a:r>
          </a:p>
          <a:p>
            <a:pPr lvl="2"/>
            <a:r>
              <a:rPr lang="en-US" altLang="en-US" sz="2600" dirty="0"/>
              <a:t>Respondent</a:t>
            </a:r>
          </a:p>
          <a:p>
            <a:pPr lvl="2"/>
            <a:r>
              <a:rPr lang="en-US" altLang="en-US" sz="2600" dirty="0"/>
              <a:t>Operant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0E13-A5D7-B848-A3A5-53E71B02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41CD1-B7DE-E347-9BBB-354C2BA1F7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2787393-ACB3-C545-A985-DF2CCF1E1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420368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1AD830C-1B02-EF4F-8FD5-363F790EA3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Respondent behavior</a:t>
            </a:r>
          </a:p>
          <a:p>
            <a:pPr lvl="1"/>
            <a:r>
              <a:rPr lang="en-US" altLang="en-US" sz="2400" dirty="0"/>
              <a:t>Reflexive behavior</a:t>
            </a:r>
          </a:p>
          <a:p>
            <a:pPr lvl="1"/>
            <a:r>
              <a:rPr lang="en-US" altLang="en-US" sz="2400" dirty="0"/>
              <a:t>Ivan Pavlov (1927/1960)</a:t>
            </a:r>
          </a:p>
          <a:p>
            <a:pPr lvl="1"/>
            <a:r>
              <a:rPr lang="en-US" altLang="en-US" sz="2400" dirty="0"/>
              <a:t>Respondents are elicited (“brought out”) by stimuli that immediately precede them</a:t>
            </a:r>
          </a:p>
          <a:p>
            <a:pPr lvl="1"/>
            <a:r>
              <a:rPr lang="en-US" altLang="en-US" sz="2400" dirty="0"/>
              <a:t>Antecedent stimulus &amp; response it elicits form a functional unit called a </a:t>
            </a:r>
            <a:r>
              <a:rPr lang="en-US" altLang="en-US" sz="2400" i="1" dirty="0"/>
              <a:t>reflex</a:t>
            </a:r>
          </a:p>
          <a:p>
            <a:pPr lvl="1"/>
            <a:r>
              <a:rPr lang="en-US" altLang="en-US" sz="2400" dirty="0"/>
              <a:t>Involuntary responses</a:t>
            </a:r>
          </a:p>
          <a:p>
            <a:pPr lvl="1"/>
            <a:r>
              <a:rPr lang="en-US" altLang="en-US" sz="2400" dirty="0"/>
              <a:t>Occur whenever eliciting stimulus is present</a:t>
            </a:r>
          </a:p>
          <a:p>
            <a:pPr lvl="1"/>
            <a:r>
              <a:rPr lang="en-US" altLang="en-US" sz="2400" dirty="0"/>
              <a:t>S-R model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9A0F267-9A4B-2947-A50F-CC2F97F48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029D429-DDD6-7247-B6F9-535305175C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Operant behavior</a:t>
            </a:r>
          </a:p>
          <a:p>
            <a:pPr lvl="1"/>
            <a:r>
              <a:rPr lang="en-US" altLang="en-US" sz="2600" dirty="0"/>
              <a:t>Behavior is shaped through the consequences that immediately follow it</a:t>
            </a:r>
          </a:p>
          <a:p>
            <a:pPr lvl="1"/>
            <a:r>
              <a:rPr lang="en-US" altLang="en-US" sz="2600" dirty="0"/>
              <a:t>Three term contingency</a:t>
            </a:r>
          </a:p>
          <a:p>
            <a:pPr lvl="1"/>
            <a:r>
              <a:rPr lang="en-US" altLang="en-US" sz="2600" dirty="0"/>
              <a:t>S-R-S model</a:t>
            </a:r>
          </a:p>
          <a:p>
            <a:pPr lvl="1"/>
            <a:r>
              <a:rPr lang="en-US" altLang="en-US" sz="2600" dirty="0"/>
              <a:t>Behaviors that are influenced by stimulus changes that have followed the behavior in the past</a:t>
            </a:r>
          </a:p>
          <a:p>
            <a:pPr lvl="1"/>
            <a:endParaRPr lang="en-US" altLang="en-US" sz="2600" dirty="0"/>
          </a:p>
          <a:p>
            <a:pPr lvl="1"/>
            <a:endParaRPr lang="en-US" altLang="en-US" sz="2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C9F685C-CD1D-D143-AED2-42F783B76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887DF1A-0675-514D-89C6-8C1B0E3999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Experimental analysis of behavior (EAB)</a:t>
            </a:r>
          </a:p>
          <a:p>
            <a:pPr lvl="1"/>
            <a:r>
              <a:rPr lang="en-US" altLang="en-US" sz="2400" dirty="0"/>
              <a:t>Named as a new science by Skinner</a:t>
            </a:r>
          </a:p>
          <a:p>
            <a:pPr lvl="1"/>
            <a:r>
              <a:rPr lang="en-US" altLang="en-US" sz="2400" dirty="0"/>
              <a:t>Outlined specific methodology for its practice</a:t>
            </a:r>
          </a:p>
          <a:p>
            <a:pPr lvl="2"/>
            <a:r>
              <a:rPr lang="en-US" altLang="en-US" sz="2400" dirty="0"/>
              <a:t>The rate or frequency of response is the most common dependent variable</a:t>
            </a:r>
          </a:p>
          <a:p>
            <a:pPr lvl="2"/>
            <a:r>
              <a:rPr lang="en-US" altLang="en-US" sz="2400" dirty="0"/>
              <a:t>Repeated or continuous measurement is made of carefully defined response classes</a:t>
            </a:r>
          </a:p>
          <a:p>
            <a:pPr lvl="2"/>
            <a:r>
              <a:rPr lang="en-US" altLang="en-US" sz="2400" dirty="0"/>
              <a:t>Within-subject experimental comparisons are used instead of designs comparing the behavior of experimental &amp; control groups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FE1CA1A-73C2-E14E-ADED-C2B5C563F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D3A29A2-739C-A044-8755-F140B2B6F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Experimental analysis of behavior (EAB)</a:t>
            </a:r>
          </a:p>
          <a:p>
            <a:pPr lvl="1"/>
            <a:r>
              <a:rPr lang="en-US" altLang="en-US" sz="2600" dirty="0"/>
              <a:t>Specific methodology for its practice (continued):</a:t>
            </a:r>
          </a:p>
          <a:p>
            <a:pPr lvl="2"/>
            <a:r>
              <a:rPr lang="en-US" altLang="en-US" sz="2600" dirty="0"/>
              <a:t>Visual analysis of graphed data is preferred over statistical inference</a:t>
            </a:r>
          </a:p>
          <a:p>
            <a:pPr lvl="2"/>
            <a:r>
              <a:rPr lang="en-US" altLang="en-US" sz="2600" dirty="0"/>
              <a:t>A description of functional relations is valued over formal theory testing</a:t>
            </a:r>
          </a:p>
          <a:p>
            <a:pPr lvl="1"/>
            <a:endParaRPr lang="en-US" altLang="en-US" sz="2600" dirty="0"/>
          </a:p>
          <a:p>
            <a:pPr lvl="1"/>
            <a:endParaRPr lang="en-US" altLang="en-US" sz="2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FE9D2BC-3F4E-4943-93FE-F7136E776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963DAF5-8C9F-7541-A8C2-3F4D7D071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64208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Skinner &amp; colleagues conducted many laboratory experiments between the 1930’s -1950’s </a:t>
            </a:r>
          </a:p>
          <a:p>
            <a:pPr lvl="1"/>
            <a:r>
              <a:rPr lang="en-US" altLang="en-US" sz="2600" dirty="0"/>
              <a:t>Discovered &amp; verified basic principles of operant behavior</a:t>
            </a:r>
          </a:p>
          <a:p>
            <a:pPr lvl="1"/>
            <a:r>
              <a:rPr lang="en-US" altLang="en-US" sz="2600" dirty="0"/>
              <a:t>Same principles continue to provide the empirical foundation for behavior analysis today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F3DC11F-2512-F84D-84B3-D3A08FCF3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2FAB318-C2E9-2147-892A-B299181AF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B.F. Skinner</a:t>
            </a:r>
          </a:p>
          <a:p>
            <a:pPr lvl="1"/>
            <a:r>
              <a:rPr lang="en-US" altLang="en-US" sz="2600" dirty="0"/>
              <a:t>Very influential in the guiding practice of the science of behavior &amp; in proposing the application of the principles of behavior to new areas</a:t>
            </a:r>
          </a:p>
          <a:p>
            <a:pPr lvl="2">
              <a:lnSpc>
                <a:spcPct val="90000"/>
              </a:lnSpc>
            </a:pPr>
            <a:r>
              <a:rPr lang="en-US" altLang="en-US" sz="2600" i="1" dirty="0"/>
              <a:t>Walden Two</a:t>
            </a:r>
            <a:r>
              <a:rPr lang="en-US" altLang="en-US" sz="2600" dirty="0"/>
              <a:t> (1948)</a:t>
            </a:r>
          </a:p>
          <a:p>
            <a:pPr lvl="2">
              <a:lnSpc>
                <a:spcPct val="90000"/>
              </a:lnSpc>
            </a:pPr>
            <a:r>
              <a:rPr lang="en-US" altLang="en-US" sz="2600" i="1" dirty="0"/>
              <a:t>Science and Human Behavior</a:t>
            </a:r>
            <a:r>
              <a:rPr lang="en-US" altLang="en-US" sz="2600" dirty="0"/>
              <a:t> (1953)</a:t>
            </a:r>
          </a:p>
          <a:p>
            <a:pPr lvl="2">
              <a:lnSpc>
                <a:spcPct val="90000"/>
              </a:lnSpc>
            </a:pPr>
            <a:r>
              <a:rPr lang="en-US" altLang="en-US" sz="2600" i="1" dirty="0"/>
              <a:t>About Behaviorism</a:t>
            </a:r>
            <a:r>
              <a:rPr lang="en-US" altLang="en-US" sz="2600" dirty="0"/>
              <a:t> (1974)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Philosophy of science became known as radical behaviorism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1E706A1-4E2C-6645-B3AE-F9C3C9A60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CB5AE2F-D5CD-A445-A757-E4BC1BE3CD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0690" y="1664208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Radical behaviorism</a:t>
            </a:r>
          </a:p>
          <a:p>
            <a:pPr lvl="1"/>
            <a:r>
              <a:rPr lang="en-US" altLang="en-US" sz="2600" dirty="0"/>
              <a:t>Attempts to explain all behavior, including private behavior (e.g. thinking &amp; feeling)</a:t>
            </a:r>
          </a:p>
          <a:p>
            <a:r>
              <a:rPr lang="en-US" altLang="en-US" sz="2600" dirty="0"/>
              <a:t>Methodological behaviorism</a:t>
            </a:r>
          </a:p>
          <a:p>
            <a:pPr lvl="1"/>
            <a:r>
              <a:rPr lang="en-US" altLang="en-US" sz="2600" dirty="0"/>
              <a:t>Philosophical position that considers behavioral events that cannot be publicly observed to be outside the realm of the science</a:t>
            </a:r>
          </a:p>
          <a:p>
            <a:pPr>
              <a:buFontTx/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7F7A86C-4695-A847-8029-4C6870817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85B80BC-1400-C444-835C-6E3FA5444D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654" y="1426147"/>
            <a:ext cx="8305800" cy="5029200"/>
          </a:xfrm>
        </p:spPr>
        <p:txBody>
          <a:bodyPr/>
          <a:lstStyle/>
          <a:p>
            <a:pPr>
              <a:lnSpc>
                <a:spcPct val="99000"/>
              </a:lnSpc>
            </a:pPr>
            <a:r>
              <a:rPr lang="en-US" altLang="en-US" sz="2800" dirty="0"/>
              <a:t>Mentalism</a:t>
            </a:r>
          </a:p>
          <a:p>
            <a:pPr lvl="1">
              <a:lnSpc>
                <a:spcPct val="99000"/>
              </a:lnSpc>
            </a:pPr>
            <a:r>
              <a:rPr lang="en-US" altLang="en-US" sz="2400" dirty="0"/>
              <a:t>Approach to understanding behavior that assumes that a mental or “inner” dimension exists that differs from a behavioral dimension &amp; that phenomena in this dimension either directly cause or at least mediate some forms of behavior</a:t>
            </a:r>
          </a:p>
          <a:p>
            <a:pPr lvl="1">
              <a:lnSpc>
                <a:spcPct val="99000"/>
              </a:lnSpc>
            </a:pPr>
            <a:r>
              <a:rPr lang="en-US" altLang="en-US" sz="2400" dirty="0"/>
              <a:t>Relies on hypothetical constructs and explanatory fictions</a:t>
            </a:r>
          </a:p>
          <a:p>
            <a:pPr lvl="1">
              <a:lnSpc>
                <a:spcPct val="99000"/>
              </a:lnSpc>
            </a:pPr>
            <a:r>
              <a:rPr lang="en-US" altLang="en-US" sz="2400" dirty="0"/>
              <a:t>Dominated Western intellectual thought &amp; most psychological theories (e.g. Descartes, Freud, Piaget)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62055DE-88B6-1946-9A3E-4A2761C46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Characteristic of Science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D1257A-EDD3-5E4C-8897-883D93988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Purpose</a:t>
            </a:r>
          </a:p>
          <a:p>
            <a:pPr lvl="1"/>
            <a:r>
              <a:rPr lang="en-US" altLang="en-US" sz="2600" dirty="0"/>
              <a:t>To achieve a thorough understanding of the phenomena under study</a:t>
            </a:r>
          </a:p>
          <a:p>
            <a:pPr lvl="2"/>
            <a:r>
              <a:rPr lang="en-US" altLang="en-US" sz="2600" dirty="0"/>
              <a:t>ABA – socially important behaviors</a:t>
            </a:r>
          </a:p>
          <a:p>
            <a:pPr lvl="1"/>
            <a:r>
              <a:rPr lang="en-US" altLang="en-US" sz="2600" dirty="0"/>
              <a:t>Seeks to discover the real truths (not those held by certain groups, organizations, etc.)</a:t>
            </a:r>
          </a:p>
        </p:txBody>
      </p:sp>
    </p:spTree>
    <p:extLst>
      <p:ext uri="{BB962C8B-B14F-4D97-AF65-F5344CB8AC3E}">
        <p14:creationId xmlns:p14="http://schemas.microsoft.com/office/powerpoint/2010/main" val="4023151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928C4EE-4870-294A-BAAD-7D484B893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AFAEFF7-458F-424B-8262-E7FB100D2A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7343" y="1828800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Mentalism (continued)</a:t>
            </a:r>
          </a:p>
          <a:p>
            <a:pPr lvl="1"/>
            <a:r>
              <a:rPr lang="en-US" altLang="en-US" sz="2600" dirty="0"/>
              <a:t>Relies on the premise of explanatory fiction (e.g. “knowledge)</a:t>
            </a:r>
          </a:p>
          <a:p>
            <a:pPr lvl="2"/>
            <a:r>
              <a:rPr lang="en-US" altLang="en-US" sz="2600" dirty="0"/>
              <a:t>A fictitious variable that often is simply another name for the observed behavior that contributes nothing to an understanding for the variables responsible for developing (or maintaining) the behavior</a:t>
            </a:r>
          </a:p>
          <a:p>
            <a:pPr lvl="2"/>
            <a:r>
              <a:rPr lang="en-US" altLang="en-US" sz="2600" dirty="0"/>
              <a:t>Circular view of the cause &amp; effect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C894BDE-21F4-CC40-9834-4910C202B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82BE989-1FE3-2A48-AA6B-26C405D5AC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Structuralism</a:t>
            </a:r>
          </a:p>
          <a:p>
            <a:pPr lvl="1"/>
            <a:r>
              <a:rPr lang="en-US" altLang="en-US" sz="2600" dirty="0"/>
              <a:t>Rejects all events that are not operationally defined by objective assessment</a:t>
            </a:r>
          </a:p>
          <a:p>
            <a:pPr lvl="1"/>
            <a:r>
              <a:rPr lang="en-US" altLang="en-US" sz="2600" dirty="0"/>
              <a:t>Restrict activities to descriptions of behavior</a:t>
            </a:r>
          </a:p>
          <a:p>
            <a:pPr lvl="1"/>
            <a:r>
              <a:rPr lang="en-US" altLang="en-US" sz="2600" dirty="0"/>
              <a:t>Make no scientific manipulations; do not address causal questions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1586EBA-D8A6-DE42-A94E-01025AB25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C9BF214-FBBA-9141-A7A7-0D84D6B66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Methodological behaviorism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Rejects all events that are not operationally defined by objective assessment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Deny existence of “inner variables” or consider them outside the realm of scientific account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Acknowledge the existence of mental events but do not consider them in the analysis of behavior</a:t>
            </a:r>
          </a:p>
        </p:txBody>
      </p:sp>
    </p:spTree>
    <p:extLst>
      <p:ext uri="{BB962C8B-B14F-4D97-AF65-F5344CB8AC3E}">
        <p14:creationId xmlns:p14="http://schemas.microsoft.com/office/powerpoint/2010/main" val="3214569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1586EBA-D8A6-DE42-A94E-01025AB25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C9BF214-FBBA-9141-A7A7-0D84D6B66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Methodological behaviorism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Use scientific manipulations to search for functional relationships between events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Restrictive view since it ignores major areas of importance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931B4FF-B54C-C54F-96E8-34C0C7880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ACD16C3-F7BB-964E-A424-8BEE4D6DE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Skinner did not object to cognitive psychology’s concern with thoughts &amp; feelings </a:t>
            </a:r>
          </a:p>
          <a:p>
            <a:pPr lvl="1"/>
            <a:r>
              <a:rPr lang="en-US" altLang="en-US" sz="2600" dirty="0"/>
              <a:t>Events taking place “inside the skin”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Referred to these as “private events”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They are behavior to be analyzed with the same conceptual &amp; experimental tools used to analyze publicly observable behavior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DF55CF4-3FA9-4544-B308-6865BF644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294C872-6500-9843-B4CD-ACE109BDB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Radical behaviorism (Skinner’s behaviorism)</a:t>
            </a:r>
          </a:p>
          <a:p>
            <a:pPr lvl="1"/>
            <a:r>
              <a:rPr lang="en-US" altLang="en-US" sz="2600" dirty="0"/>
              <a:t>Makes three assumptions about the nature of private events</a:t>
            </a:r>
          </a:p>
          <a:p>
            <a:pPr lvl="1"/>
            <a:r>
              <a:rPr lang="en-US" altLang="en-US" sz="2600" dirty="0"/>
              <a:t>Private events such as thoughts and feelings are behavior</a:t>
            </a:r>
          </a:p>
          <a:p>
            <a:pPr lvl="1"/>
            <a:r>
              <a:rPr lang="en-US" altLang="en-US" sz="2600" dirty="0"/>
              <a:t>Behavior that takes place within the skin is distinguished from other (“public”) behavior only by its inaccessibility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BEBD1E7-FA8D-734D-A102-557A06529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502E559-A136-154A-86C1-A78B62829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Radical behaviorism (Skinner’s behaviorism)</a:t>
            </a:r>
          </a:p>
          <a:p>
            <a:pPr lvl="1"/>
            <a:r>
              <a:rPr lang="en-US" altLang="en-US" sz="2600" dirty="0"/>
              <a:t>Private behavior has no special properties &amp; is influenced by (i.e. is a function of) the same kinds of variables as publicly accessible behavior</a:t>
            </a:r>
          </a:p>
          <a:p>
            <a:pPr lvl="1"/>
            <a:r>
              <a:rPr lang="en-US" altLang="en-US" sz="2600" dirty="0"/>
              <a:t>Includes &amp; seeks to understand all human behavior</a:t>
            </a:r>
          </a:p>
          <a:p>
            <a:pPr lvl="1"/>
            <a:r>
              <a:rPr lang="en-US" altLang="en-US" sz="2600" dirty="0"/>
              <a:t>Far-reaching &amp; thoroughgoing</a:t>
            </a:r>
          </a:p>
          <a:p>
            <a:pPr lvl="1"/>
            <a:r>
              <a:rPr lang="en-US" altLang="en-US" sz="2600" dirty="0"/>
              <a:t>Dramatic departure from other conceptual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E42C965-3CAB-404C-A963-FC13318FE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Characteristic of Science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AA025F5-7F28-0144-8955-4DB1F997A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Three different types of investigations provide different levels of understanding:</a:t>
            </a:r>
          </a:p>
          <a:p>
            <a:pPr lvl="1"/>
            <a:r>
              <a:rPr lang="en-US" altLang="en-US" sz="2600" dirty="0"/>
              <a:t>Description</a:t>
            </a:r>
          </a:p>
          <a:p>
            <a:pPr lvl="1"/>
            <a:r>
              <a:rPr lang="en-US" altLang="en-US" sz="2600" dirty="0"/>
              <a:t>Prediction</a:t>
            </a:r>
          </a:p>
          <a:p>
            <a:pPr lvl="1"/>
            <a:r>
              <a:rPr lang="en-US" altLang="en-US" sz="2600" dirty="0"/>
              <a:t>Control</a:t>
            </a:r>
          </a:p>
          <a:p>
            <a:r>
              <a:rPr lang="en-US" altLang="en-US" sz="2600" dirty="0"/>
              <a:t>Each level contributes to the overall knowledge base in a given field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4F1F93C-C52F-3C45-8BFD-D8282D6F7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Characteristic of Science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72E69C2-2400-6F44-BAE1-7E59C39F0D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Description</a:t>
            </a:r>
          </a:p>
          <a:p>
            <a:pPr lvl="1"/>
            <a:r>
              <a:rPr lang="en-US" altLang="en-US" sz="2600" dirty="0"/>
              <a:t>Collection of facts about observed events that can be quantified, classified, &amp; examined for possible relations with other know facts</a:t>
            </a:r>
          </a:p>
          <a:p>
            <a:pPr lvl="1"/>
            <a:r>
              <a:rPr lang="en-US" altLang="en-US" sz="2600" dirty="0"/>
              <a:t>Often suggests hypotheses or questions for additional research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97435D3-C862-2B4A-B2BD-071DB1B04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Characteristic of Science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590BB4-F005-FF44-B9D2-AADECD970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Prediction</a:t>
            </a:r>
          </a:p>
          <a:p>
            <a:pPr lvl="1"/>
            <a:r>
              <a:rPr lang="en-US" altLang="en-US" sz="2600" dirty="0"/>
              <a:t>Relative probability that when one event occurs, another event will or will not occur</a:t>
            </a:r>
          </a:p>
          <a:p>
            <a:pPr lvl="1"/>
            <a:r>
              <a:rPr lang="en-US" altLang="en-US" sz="2600" dirty="0"/>
              <a:t>Based on repeated observation revealing relationships between various events</a:t>
            </a:r>
          </a:p>
          <a:p>
            <a:pPr lvl="1"/>
            <a:r>
              <a:rPr lang="en-US" altLang="en-US" sz="2600" dirty="0"/>
              <a:t>Demonstrates correlation between events</a:t>
            </a:r>
          </a:p>
          <a:p>
            <a:pPr lvl="1"/>
            <a:r>
              <a:rPr lang="en-US" altLang="en-US" sz="2600" dirty="0"/>
              <a:t>No causal relationships can be interpreted</a:t>
            </a:r>
          </a:p>
          <a:p>
            <a:pPr lvl="1"/>
            <a:r>
              <a:rPr lang="en-US" altLang="en-US" sz="2600" dirty="0"/>
              <a:t>Enables preparation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04EF-127F-964B-A794-A972B4F4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AE09E-DDAC-854C-85BD-F16C50DCCC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8EBAC07-6BE5-6343-A7F1-393193329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Characteristic of Science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BBC36CE-3491-9544-B23F-49C0AE455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050792"/>
          </a:xfrm>
        </p:spPr>
        <p:txBody>
          <a:bodyPr>
            <a:noAutofit/>
          </a:bodyPr>
          <a:lstStyle/>
          <a:p>
            <a:r>
              <a:rPr lang="en-US" altLang="en-US" sz="2600" dirty="0"/>
              <a:t>Control</a:t>
            </a:r>
          </a:p>
          <a:p>
            <a:pPr lvl="1"/>
            <a:r>
              <a:rPr lang="en-US" altLang="en-US" sz="2600" dirty="0"/>
              <a:t>Highest level of scientific understanding</a:t>
            </a:r>
          </a:p>
          <a:p>
            <a:pPr lvl="1"/>
            <a:r>
              <a:rPr lang="en-US" altLang="en-US" sz="2600" dirty="0"/>
              <a:t>Functional relations can be derived</a:t>
            </a:r>
          </a:p>
          <a:p>
            <a:pPr lvl="2"/>
            <a:r>
              <a:rPr lang="en-US" altLang="en-US" sz="2600" dirty="0"/>
              <a:t>Specific change in one event (dependent variable)….</a:t>
            </a:r>
          </a:p>
          <a:p>
            <a:pPr lvl="2"/>
            <a:r>
              <a:rPr lang="en-US" altLang="en-US" sz="2600" dirty="0"/>
              <a:t>Can reliably be produced by specific manipulations of another event (independent variable)…</a:t>
            </a:r>
          </a:p>
          <a:p>
            <a:pPr lvl="2"/>
            <a:r>
              <a:rPr lang="en-US" altLang="en-US" sz="2600" dirty="0"/>
              <a:t>And the change in the dependent variable was unlikely to be the result of other extraneous factors (confounding variables)</a:t>
            </a:r>
          </a:p>
          <a:p>
            <a:pPr lvl="1"/>
            <a:endParaRPr lang="en-US" alt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6F35297-2092-044B-9B3C-78D0A65B1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Characteristic of Science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8AD5918-4001-6D4C-AE0F-3ED0A5F6B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Control (continued)</a:t>
            </a:r>
          </a:p>
          <a:p>
            <a:pPr lvl="1"/>
            <a:r>
              <a:rPr lang="en-US" altLang="en-US" sz="2600" dirty="0"/>
              <a:t>Events can only really be “co-related”</a:t>
            </a:r>
          </a:p>
          <a:p>
            <a:pPr lvl="1"/>
            <a:r>
              <a:rPr lang="en-US" altLang="en-US" sz="2600" dirty="0"/>
              <a:t>Nearly impossible to factor out all other possible “causes”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70A27B6-A7EE-7048-AAEA-DDAAC6C87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Attitudes of Science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0C93BEB-BB9A-DC4F-81DE-BBE6E79F3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Science as a set of attitudes (Skinner, 1953)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Definition of science lies within the behavior of scientists, not the instruments or materials they use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Only known as science due to an overriding idea of “scientific method”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Fundamental assumptions about the nature of events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C 530 Lecture 2" id="{A93AAD1C-31A6-2840-87FA-6D7A788DC4B1}" vid="{3CA9B986-4D3B-7440-B05E-43551F1367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</TotalTime>
  <Words>1535</Words>
  <Application>Microsoft Macintosh PowerPoint</Application>
  <PresentationFormat>On-screen Show (4:3)</PresentationFormat>
  <Paragraphs>196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Chapter 1: Definition and Characteristics of Applied Behavior Analysis</vt:lpstr>
      <vt:lpstr>Basic Characteristic of Science</vt:lpstr>
      <vt:lpstr>Basic Characteristic of Science</vt:lpstr>
      <vt:lpstr>Basic Characteristic of Science</vt:lpstr>
      <vt:lpstr>Basic Characteristic of Science</vt:lpstr>
      <vt:lpstr>Basic Characteristic of Science</vt:lpstr>
      <vt:lpstr>Basic Characteristic of Science</vt:lpstr>
      <vt:lpstr>Basic Characteristic of Science</vt:lpstr>
      <vt:lpstr>Attitudes of Science</vt:lpstr>
      <vt:lpstr>Attitudes of Science: Determinism</vt:lpstr>
      <vt:lpstr>Attitudes of Science: Empiricism</vt:lpstr>
      <vt:lpstr>Attitudes of Science: Experimentation</vt:lpstr>
      <vt:lpstr>Attitudes of Science: Replication</vt:lpstr>
      <vt:lpstr>Attitudes of Science: Parsimony</vt:lpstr>
      <vt:lpstr>Attitudes of Science: Philosophic Doubt</vt:lpstr>
      <vt:lpstr>A Definition of Science</vt:lpstr>
      <vt:lpstr>Development of ABA</vt:lpstr>
      <vt:lpstr>Development of ABA</vt:lpstr>
      <vt:lpstr>Development of ABA </vt:lpstr>
      <vt:lpstr>Development of ABA </vt:lpstr>
      <vt:lpstr>Development of ABA </vt:lpstr>
      <vt:lpstr>Development of ABA </vt:lpstr>
      <vt:lpstr>Development of ABA </vt:lpstr>
      <vt:lpstr>Development of ABA</vt:lpstr>
      <vt:lpstr>Development of ABA </vt:lpstr>
      <vt:lpstr>Development of ABA </vt:lpstr>
      <vt:lpstr>Development of Aba </vt:lpstr>
      <vt:lpstr>Development of ABA </vt:lpstr>
      <vt:lpstr>Development of ABA </vt:lpstr>
      <vt:lpstr>Development of ABA </vt:lpstr>
      <vt:lpstr>Development of ABA </vt:lpstr>
      <vt:lpstr>Development of ABA</vt:lpstr>
      <vt:lpstr>Development of ABA</vt:lpstr>
      <vt:lpstr>Development of ABA</vt:lpstr>
      <vt:lpstr>Development of ABA</vt:lpstr>
      <vt:lpstr>Development of ABA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Definition and Characteristics of Applied Behavior Analysis</dc:title>
  <dc:creator>Megan Aclan</dc:creator>
  <cp:lastModifiedBy>Megan Aclan</cp:lastModifiedBy>
  <cp:revision>1</cp:revision>
  <dcterms:created xsi:type="dcterms:W3CDTF">2019-08-28T03:45:37Z</dcterms:created>
  <dcterms:modified xsi:type="dcterms:W3CDTF">2019-08-28T03:49:25Z</dcterms:modified>
</cp:coreProperties>
</file>