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6"/>
  </p:notesMasterIdLst>
  <p:sldIdLst>
    <p:sldId id="256" r:id="rId2"/>
    <p:sldId id="287" r:id="rId3"/>
    <p:sldId id="282" r:id="rId4"/>
    <p:sldId id="288" r:id="rId5"/>
    <p:sldId id="289" r:id="rId6"/>
    <p:sldId id="292" r:id="rId7"/>
    <p:sldId id="286" r:id="rId8"/>
    <p:sldId id="283" r:id="rId9"/>
    <p:sldId id="284" r:id="rId10"/>
    <p:sldId id="285" r:id="rId11"/>
    <p:sldId id="293" r:id="rId12"/>
    <p:sldId id="258" r:id="rId13"/>
    <p:sldId id="259" r:id="rId14"/>
    <p:sldId id="260" r:id="rId15"/>
    <p:sldId id="261" r:id="rId16"/>
    <p:sldId id="264" r:id="rId17"/>
    <p:sldId id="265" r:id="rId18"/>
    <p:sldId id="266" r:id="rId19"/>
    <p:sldId id="267" r:id="rId20"/>
    <p:sldId id="278" r:id="rId21"/>
    <p:sldId id="272" r:id="rId22"/>
    <p:sldId id="269" r:id="rId23"/>
    <p:sldId id="270" r:id="rId24"/>
    <p:sldId id="274" r:id="rId25"/>
    <p:sldId id="327" r:id="rId26"/>
    <p:sldId id="299" r:id="rId27"/>
    <p:sldId id="302" r:id="rId28"/>
    <p:sldId id="279" r:id="rId29"/>
    <p:sldId id="280" r:id="rId30"/>
    <p:sldId id="281" r:id="rId31"/>
    <p:sldId id="328" r:id="rId32"/>
    <p:sldId id="329" r:id="rId33"/>
    <p:sldId id="303" r:id="rId34"/>
    <p:sldId id="304" r:id="rId35"/>
    <p:sldId id="305" r:id="rId36"/>
    <p:sldId id="326" r:id="rId37"/>
    <p:sldId id="306" r:id="rId38"/>
    <p:sldId id="310" r:id="rId39"/>
    <p:sldId id="311" r:id="rId40"/>
    <p:sldId id="312" r:id="rId41"/>
    <p:sldId id="313" r:id="rId42"/>
    <p:sldId id="309" r:id="rId43"/>
    <p:sldId id="308" r:id="rId44"/>
    <p:sldId id="314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82004" autoAdjust="0"/>
  </p:normalViewPr>
  <p:slideViewPr>
    <p:cSldViewPr>
      <p:cViewPr varScale="1">
        <p:scale>
          <a:sx n="87" d="100"/>
          <a:sy n="87" d="100"/>
        </p:scale>
        <p:origin x="-26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0C0786-CCFE-B14E-84D7-8BC33E44FE00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AC05A7BE-39FA-7045-9016-0FF870A6BA0B}">
      <dgm:prSet phldrT="[Text]"/>
      <dgm:spPr/>
      <dgm:t>
        <a:bodyPr/>
        <a:lstStyle/>
        <a:p>
          <a:r>
            <a:rPr lang="en-US" dirty="0"/>
            <a:t>Antecedent</a:t>
          </a:r>
        </a:p>
      </dgm:t>
    </dgm:pt>
    <dgm:pt modelId="{41890233-4360-A94C-B49A-1DF7A37B88AF}" type="parTrans" cxnId="{04092989-2048-C84F-B5E4-DD83879EA650}">
      <dgm:prSet/>
      <dgm:spPr/>
      <dgm:t>
        <a:bodyPr/>
        <a:lstStyle/>
        <a:p>
          <a:endParaRPr lang="en-US"/>
        </a:p>
      </dgm:t>
    </dgm:pt>
    <dgm:pt modelId="{322C203D-BF8F-4F45-90F9-36803DB6630F}" type="sibTrans" cxnId="{04092989-2048-C84F-B5E4-DD83879EA650}">
      <dgm:prSet/>
      <dgm:spPr/>
      <dgm:t>
        <a:bodyPr/>
        <a:lstStyle/>
        <a:p>
          <a:endParaRPr lang="en-US"/>
        </a:p>
      </dgm:t>
    </dgm:pt>
    <dgm:pt modelId="{321C500E-747E-8845-A401-0788324E8A55}">
      <dgm:prSet phldrT="[Text]"/>
      <dgm:spPr/>
      <dgm:t>
        <a:bodyPr/>
        <a:lstStyle/>
        <a:p>
          <a:r>
            <a:rPr lang="en-US" dirty="0"/>
            <a:t>Behavior</a:t>
          </a:r>
        </a:p>
      </dgm:t>
    </dgm:pt>
    <dgm:pt modelId="{EA3343CE-BE1F-3041-B1F4-9BDC8A1AFA71}" type="parTrans" cxnId="{00CFDFB3-F0CA-CB47-8684-23AC32B2994E}">
      <dgm:prSet/>
      <dgm:spPr/>
      <dgm:t>
        <a:bodyPr/>
        <a:lstStyle/>
        <a:p>
          <a:endParaRPr lang="en-US"/>
        </a:p>
      </dgm:t>
    </dgm:pt>
    <dgm:pt modelId="{D0AB1DA0-8466-F74C-B818-7D7EB668FE43}" type="sibTrans" cxnId="{00CFDFB3-F0CA-CB47-8684-23AC32B2994E}">
      <dgm:prSet/>
      <dgm:spPr/>
      <dgm:t>
        <a:bodyPr/>
        <a:lstStyle/>
        <a:p>
          <a:endParaRPr lang="en-US"/>
        </a:p>
      </dgm:t>
    </dgm:pt>
    <dgm:pt modelId="{F3B4D599-7653-6340-B860-97178C8A140A}">
      <dgm:prSet phldrT="[Text]"/>
      <dgm:spPr/>
      <dgm:t>
        <a:bodyPr/>
        <a:lstStyle/>
        <a:p>
          <a:r>
            <a:rPr lang="en-US" dirty="0"/>
            <a:t>Consequence</a:t>
          </a:r>
        </a:p>
      </dgm:t>
    </dgm:pt>
    <dgm:pt modelId="{1E27EF54-9643-6746-A897-801339581E99}" type="parTrans" cxnId="{8A5315EB-CA32-F548-989F-7185A4AD0F5A}">
      <dgm:prSet/>
      <dgm:spPr/>
      <dgm:t>
        <a:bodyPr/>
        <a:lstStyle/>
        <a:p>
          <a:endParaRPr lang="en-US"/>
        </a:p>
      </dgm:t>
    </dgm:pt>
    <dgm:pt modelId="{9569D6E3-987F-9F42-A45D-1F5DD5FF401B}" type="sibTrans" cxnId="{8A5315EB-CA32-F548-989F-7185A4AD0F5A}">
      <dgm:prSet/>
      <dgm:spPr/>
      <dgm:t>
        <a:bodyPr/>
        <a:lstStyle/>
        <a:p>
          <a:endParaRPr lang="en-US"/>
        </a:p>
      </dgm:t>
    </dgm:pt>
    <dgm:pt modelId="{FC298801-96D7-5C4A-9434-6868879A83A6}" type="pres">
      <dgm:prSet presAssocID="{EE0C0786-CCFE-B14E-84D7-8BC33E44FE00}" presName="Name0" presStyleCnt="0">
        <dgm:presLayoutVars>
          <dgm:dir/>
          <dgm:resizeHandles val="exact"/>
        </dgm:presLayoutVars>
      </dgm:prSet>
      <dgm:spPr/>
    </dgm:pt>
    <dgm:pt modelId="{E655C149-C5EB-234A-89C4-56F4AE1747E4}" type="pres">
      <dgm:prSet presAssocID="{AC05A7BE-39FA-7045-9016-0FF870A6BA0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2BDF5-1DE8-5747-96DB-7A59939CE1B4}" type="pres">
      <dgm:prSet presAssocID="{322C203D-BF8F-4F45-90F9-36803DB6630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E67D0C5-37B9-C243-ADD7-A7BDC8F8BF66}" type="pres">
      <dgm:prSet presAssocID="{322C203D-BF8F-4F45-90F9-36803DB6630F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558DB0A-E76D-C04F-A161-D82068DA4C2A}" type="pres">
      <dgm:prSet presAssocID="{321C500E-747E-8845-A401-0788324E8A5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D64CD6-4582-E740-8EAC-281F496D0CF2}" type="pres">
      <dgm:prSet presAssocID="{D0AB1DA0-8466-F74C-B818-7D7EB668FE4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6746545-0B55-5644-A82C-B72B44A3BB47}" type="pres">
      <dgm:prSet presAssocID="{D0AB1DA0-8466-F74C-B818-7D7EB668FE4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FAC7C24-F326-4342-B599-589D0FE061BF}" type="pres">
      <dgm:prSet presAssocID="{F3B4D599-7653-6340-B860-97178C8A140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EE20B1-026C-9042-BA40-B985BB1065D2}" type="presOf" srcId="{AC05A7BE-39FA-7045-9016-0FF870A6BA0B}" destId="{E655C149-C5EB-234A-89C4-56F4AE1747E4}" srcOrd="0" destOrd="0" presId="urn:microsoft.com/office/officeart/2005/8/layout/process1"/>
    <dgm:cxn modelId="{04092989-2048-C84F-B5E4-DD83879EA650}" srcId="{EE0C0786-CCFE-B14E-84D7-8BC33E44FE00}" destId="{AC05A7BE-39FA-7045-9016-0FF870A6BA0B}" srcOrd="0" destOrd="0" parTransId="{41890233-4360-A94C-B49A-1DF7A37B88AF}" sibTransId="{322C203D-BF8F-4F45-90F9-36803DB6630F}"/>
    <dgm:cxn modelId="{00CFDFB3-F0CA-CB47-8684-23AC32B2994E}" srcId="{EE0C0786-CCFE-B14E-84D7-8BC33E44FE00}" destId="{321C500E-747E-8845-A401-0788324E8A55}" srcOrd="1" destOrd="0" parTransId="{EA3343CE-BE1F-3041-B1F4-9BDC8A1AFA71}" sibTransId="{D0AB1DA0-8466-F74C-B818-7D7EB668FE43}"/>
    <dgm:cxn modelId="{8A5315EB-CA32-F548-989F-7185A4AD0F5A}" srcId="{EE0C0786-CCFE-B14E-84D7-8BC33E44FE00}" destId="{F3B4D599-7653-6340-B860-97178C8A140A}" srcOrd="2" destOrd="0" parTransId="{1E27EF54-9643-6746-A897-801339581E99}" sibTransId="{9569D6E3-987F-9F42-A45D-1F5DD5FF401B}"/>
    <dgm:cxn modelId="{3B1ACEFB-7574-EC46-83EC-65EA43D4C9F9}" type="presOf" srcId="{321C500E-747E-8845-A401-0788324E8A55}" destId="{E558DB0A-E76D-C04F-A161-D82068DA4C2A}" srcOrd="0" destOrd="0" presId="urn:microsoft.com/office/officeart/2005/8/layout/process1"/>
    <dgm:cxn modelId="{3AFB6A5D-4E83-C546-B059-5A261B4E007C}" type="presOf" srcId="{D0AB1DA0-8466-F74C-B818-7D7EB668FE43}" destId="{77D64CD6-4582-E740-8EAC-281F496D0CF2}" srcOrd="0" destOrd="0" presId="urn:microsoft.com/office/officeart/2005/8/layout/process1"/>
    <dgm:cxn modelId="{FE45952B-9EAD-E143-B021-B85183ABA65F}" type="presOf" srcId="{D0AB1DA0-8466-F74C-B818-7D7EB668FE43}" destId="{36746545-0B55-5644-A82C-B72B44A3BB47}" srcOrd="1" destOrd="0" presId="urn:microsoft.com/office/officeart/2005/8/layout/process1"/>
    <dgm:cxn modelId="{E03786DF-73A1-0C4F-AAB9-70365DE43221}" type="presOf" srcId="{322C203D-BF8F-4F45-90F9-36803DB6630F}" destId="{0532BDF5-1DE8-5747-96DB-7A59939CE1B4}" srcOrd="0" destOrd="0" presId="urn:microsoft.com/office/officeart/2005/8/layout/process1"/>
    <dgm:cxn modelId="{BA6EAC78-0626-094B-A0D5-4911FF721A75}" type="presOf" srcId="{EE0C0786-CCFE-B14E-84D7-8BC33E44FE00}" destId="{FC298801-96D7-5C4A-9434-6868879A83A6}" srcOrd="0" destOrd="0" presId="urn:microsoft.com/office/officeart/2005/8/layout/process1"/>
    <dgm:cxn modelId="{8FDF7EC3-5E3B-B042-9288-6B29EF553930}" type="presOf" srcId="{322C203D-BF8F-4F45-90F9-36803DB6630F}" destId="{0E67D0C5-37B9-C243-ADD7-A7BDC8F8BF66}" srcOrd="1" destOrd="0" presId="urn:microsoft.com/office/officeart/2005/8/layout/process1"/>
    <dgm:cxn modelId="{22D00CD1-B8EC-BD4D-AD49-5D4A62F864A3}" type="presOf" srcId="{F3B4D599-7653-6340-B860-97178C8A140A}" destId="{CFAC7C24-F326-4342-B599-589D0FE061BF}" srcOrd="0" destOrd="0" presId="urn:microsoft.com/office/officeart/2005/8/layout/process1"/>
    <dgm:cxn modelId="{2C4C13C0-A665-8244-8951-958F6253A866}" type="presParOf" srcId="{FC298801-96D7-5C4A-9434-6868879A83A6}" destId="{E655C149-C5EB-234A-89C4-56F4AE1747E4}" srcOrd="0" destOrd="0" presId="urn:microsoft.com/office/officeart/2005/8/layout/process1"/>
    <dgm:cxn modelId="{6E618D56-1740-2A46-95DC-64E581ED1950}" type="presParOf" srcId="{FC298801-96D7-5C4A-9434-6868879A83A6}" destId="{0532BDF5-1DE8-5747-96DB-7A59939CE1B4}" srcOrd="1" destOrd="0" presId="urn:microsoft.com/office/officeart/2005/8/layout/process1"/>
    <dgm:cxn modelId="{33876D70-27AF-A449-8F9E-ED1CF234D9A0}" type="presParOf" srcId="{0532BDF5-1DE8-5747-96DB-7A59939CE1B4}" destId="{0E67D0C5-37B9-C243-ADD7-A7BDC8F8BF66}" srcOrd="0" destOrd="0" presId="urn:microsoft.com/office/officeart/2005/8/layout/process1"/>
    <dgm:cxn modelId="{B4F2ACC2-EB63-1F41-962A-DAAF0394C6A3}" type="presParOf" srcId="{FC298801-96D7-5C4A-9434-6868879A83A6}" destId="{E558DB0A-E76D-C04F-A161-D82068DA4C2A}" srcOrd="2" destOrd="0" presId="urn:microsoft.com/office/officeart/2005/8/layout/process1"/>
    <dgm:cxn modelId="{CECBF3F9-5419-484F-873B-6E293BDA98CA}" type="presParOf" srcId="{FC298801-96D7-5C4A-9434-6868879A83A6}" destId="{77D64CD6-4582-E740-8EAC-281F496D0CF2}" srcOrd="3" destOrd="0" presId="urn:microsoft.com/office/officeart/2005/8/layout/process1"/>
    <dgm:cxn modelId="{47BB2BBD-E9A9-0546-9735-742DF31AF836}" type="presParOf" srcId="{77D64CD6-4582-E740-8EAC-281F496D0CF2}" destId="{36746545-0B55-5644-A82C-B72B44A3BB47}" srcOrd="0" destOrd="0" presId="urn:microsoft.com/office/officeart/2005/8/layout/process1"/>
    <dgm:cxn modelId="{F43D1CC7-D69D-7348-848E-640A9D85AB67}" type="presParOf" srcId="{FC298801-96D7-5C4A-9434-6868879A83A6}" destId="{CFAC7C24-F326-4342-B599-589D0FE061B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5C149-C5EB-234A-89C4-56F4AE1747E4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Antecedent</a:t>
          </a:r>
        </a:p>
      </dsp:txBody>
      <dsp:txXfrm>
        <a:off x="33499" y="1579724"/>
        <a:ext cx="1545106" cy="904550"/>
      </dsp:txXfrm>
    </dsp:sp>
    <dsp:sp modelId="{0532BDF5-1DE8-5747-96DB-7A59939CE1B4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766887" y="1912856"/>
        <a:ext cx="237646" cy="238286"/>
      </dsp:txXfrm>
    </dsp:sp>
    <dsp:sp modelId="{E558DB0A-E76D-C04F-A161-D82068DA4C2A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Behavior</a:t>
          </a:r>
        </a:p>
      </dsp:txBody>
      <dsp:txXfrm>
        <a:off x="2275446" y="1579724"/>
        <a:ext cx="1545106" cy="904550"/>
      </dsp:txXfrm>
    </dsp:sp>
    <dsp:sp modelId="{77D64CD6-4582-E740-8EAC-281F496D0CF2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008834" y="1912856"/>
        <a:ext cx="237646" cy="238286"/>
      </dsp:txXfrm>
    </dsp:sp>
    <dsp:sp modelId="{CFAC7C24-F326-4342-B599-589D0FE061BF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Consequence</a:t>
          </a:r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xmlns="" id="{89A338BB-08F7-1442-AE16-C38E3EB52D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xmlns="" id="{441FE240-865E-7140-9329-CDF04C9081A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xmlns="" id="{44345BD6-B146-1A43-813B-DEC5FCC766E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xmlns="" id="{32CBA2D0-0908-5E46-AABD-484ACD7941B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xmlns="" id="{312B19EC-BFE2-0247-B8B7-2ED42514BA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xmlns="" id="{719C666D-3786-604E-A178-03EF4CD58C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1D55D8-F8A3-0945-A26F-5BF8CE0DB7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1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815FA865-2B07-D946-B873-AE3DBD2101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17AB-2192-0247-858F-1C7614EC460B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xmlns="" id="{C4241DB1-7532-FC4B-BDCB-27CB97F0A6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xmlns="" id="{2A145463-63B5-F443-A410-C93256B97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Across</a:t>
            </a:r>
            <a:r>
              <a:rPr lang="en-US" baseline="0" dirty="0" smtClean="0"/>
              <a:t> all different stimuli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D55D8-F8A3-0945-A26F-5BF8CE0DB7EA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574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 did</a:t>
            </a:r>
            <a:r>
              <a:rPr lang="en-US" baseline="0" dirty="0"/>
              <a:t> not have to do anything in previous example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50B1-1291-4F45-9012-F7F2EC8014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57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https://</a:t>
            </a:r>
            <a:r>
              <a:rPr lang="en-US" b="1" dirty="0" err="1"/>
              <a:t>www.youtube.com</a:t>
            </a:r>
            <a:r>
              <a:rPr lang="en-US" b="1" dirty="0"/>
              <a:t>/</a:t>
            </a:r>
            <a:r>
              <a:rPr lang="en-US" b="1" dirty="0" err="1"/>
              <a:t>watch?v</a:t>
            </a:r>
            <a:r>
              <a:rPr lang="en-US" b="1" dirty="0"/>
              <a:t>=Bnos94Rtujw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50B1-1291-4F45-9012-F7F2EC8014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4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815FA865-2B07-D946-B873-AE3DBD2101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17AB-2192-0247-858F-1C7614EC460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xmlns="" id="{C4241DB1-7532-FC4B-BDCB-27CB97F0A6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xmlns="" id="{2A145463-63B5-F443-A410-C93256B97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964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Fire (seeing sign vs. smelling fire)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4EF78-B2D2-7C4F-A384-98EA5733C37A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46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 dirty="0"/>
              <a:t>Behavior is affected by stimulus changes that </a:t>
            </a:r>
          </a:p>
          <a:p>
            <a:pPr lvl="1"/>
            <a:r>
              <a:rPr lang="en-US" altLang="en-US" sz="2600" dirty="0"/>
              <a:t>Occur prior to (Antecedent)</a:t>
            </a:r>
          </a:p>
          <a:p>
            <a:pPr lvl="1"/>
            <a:r>
              <a:rPr lang="en-US" altLang="en-US" sz="2600" dirty="0"/>
              <a:t>Immediately after the behavior (Consequence)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D55D8-F8A3-0945-A26F-5BF8CE0DB7EA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287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4EF78-B2D2-7C4F-A384-98EA5733C37A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262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D55D8-F8A3-0945-A26F-5BF8CE0DB7EA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25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History and verbal</a:t>
            </a:r>
            <a:r>
              <a:rPr lang="en-US" baseline="0" dirty="0" smtClean="0"/>
              <a:t> community.</a:t>
            </a:r>
          </a:p>
          <a:p>
            <a:r>
              <a:rPr lang="en-US" baseline="0" dirty="0" smtClean="0"/>
              <a:t>Parents, teachers reinforced you when need. </a:t>
            </a:r>
          </a:p>
          <a:p>
            <a:r>
              <a:rPr lang="en-US" baseline="0" dirty="0" smtClean="0"/>
              <a:t>Functional relation, not correlation</a:t>
            </a:r>
          </a:p>
          <a:p>
            <a:r>
              <a:rPr lang="en-US" baseline="0" dirty="0" smtClean="0"/>
              <a:t>Cry evoke the xx get the bottle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 just once, </a:t>
            </a:r>
            <a:r>
              <a:rPr lang="en-US" baseline="0" dirty="0" smtClean="0"/>
              <a:t>many times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D55D8-F8A3-0945-A26F-5BF8CE0DB7EA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54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Ontogeny -- one person</a:t>
            </a:r>
            <a:r>
              <a:rPr lang="en-US" baseline="0" dirty="0" smtClean="0"/>
              <a:t> history </a:t>
            </a:r>
          </a:p>
          <a:p>
            <a:r>
              <a:rPr lang="en-US" baseline="0" dirty="0" smtClean="0"/>
              <a:t>Phylogeny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Eating cricket someone know how to deal with it</a:t>
            </a:r>
          </a:p>
          <a:p>
            <a:r>
              <a:rPr lang="en-US" baseline="0" dirty="0" smtClean="0"/>
              <a:t>Other people easy get sick </a:t>
            </a:r>
          </a:p>
          <a:p>
            <a:r>
              <a:rPr lang="en-US" baseline="0" dirty="0" smtClean="0"/>
              <a:t>Ontogeny based on consequence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D55D8-F8A3-0945-A26F-5BF8CE0DB7EA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7316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Antecedent</a:t>
            </a:r>
            <a:r>
              <a:rPr lang="en-US" baseline="0" dirty="0" smtClean="0"/>
              <a:t> and consequence a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D55D8-F8A3-0945-A26F-5BF8CE0DB7EA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230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09953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416962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024286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7D00-F4C9-6143-AA93-612D8BFC62BF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D0E0-421B-3E40-A845-CDC92253C6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083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Cooper, Heron, and </a:t>
            </a:r>
            <a:r>
              <a:rPr lang="en-US" altLang="en-US" dirty="0" err="1"/>
              <a:t>Heward</a:t>
            </a:r>
            <a:endParaRPr lang="en-US" altLang="en-US" dirty="0"/>
          </a:p>
          <a:p>
            <a:r>
              <a:rPr lang="en-US" altLang="en-US" i="1" dirty="0"/>
              <a:t>Applied Behavior Analysis,</a:t>
            </a:r>
            <a:r>
              <a:rPr lang="en-US" altLang="en-US" dirty="0"/>
              <a:t> Third Edition</a:t>
            </a:r>
            <a:endParaRPr lang="en-US" altLang="en-US" i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2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34345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72630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i="0"/>
              <a:t>Cooper, Heron, and Heward</a:t>
            </a:r>
          </a:p>
          <a:p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40291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118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90821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412209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Cooper, Heron, and Heward</a:t>
            </a:r>
          </a:p>
          <a:p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  <a:endParaRPr lang="en-US" altLang="en-US" i="1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177799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en-US" i="0"/>
              <a:t>Cooper, Heron, and Heward</a:t>
            </a:r>
          </a:p>
          <a:p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altLang="en-US"/>
              <a:t>Copyright © 2007 by Pearson Education, Inc.</a:t>
            </a:r>
          </a:p>
          <a:p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96979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6FF46D46-036C-A64C-A0F6-2B31BF3FE1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>
            <a:normAutofit fontScale="90000"/>
          </a:bodyPr>
          <a:lstStyle/>
          <a:p>
            <a:r>
              <a:rPr lang="en-US" altLang="en-US" sz="4000"/>
              <a:t>Chapter 1:</a:t>
            </a:r>
            <a:br>
              <a:rPr lang="en-US" altLang="en-US" sz="4000"/>
            </a:br>
            <a:r>
              <a:rPr lang="en-US" altLang="en-US" sz="4000"/>
              <a:t>Definition and Characteristics of Applied Behavior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8C894BDE-21F4-CC40-9834-4910C202B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Development of ABA</a:t>
            </a:r>
            <a:br>
              <a:rPr lang="en-US" altLang="en-US" sz="4000" dirty="0"/>
            </a:br>
            <a:endParaRPr lang="en-US" altLang="en-US" sz="4000" dirty="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xmlns="" id="{F82BE989-1FE3-2A48-AA6B-26C405D5AC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050792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Structuralism</a:t>
            </a:r>
          </a:p>
          <a:p>
            <a:pPr lvl="1"/>
            <a:r>
              <a:rPr lang="en-US" altLang="en-US" sz="2600" dirty="0"/>
              <a:t>Rejects all events that are not operationally defined by objective assessment</a:t>
            </a:r>
          </a:p>
          <a:p>
            <a:pPr lvl="1"/>
            <a:r>
              <a:rPr lang="en-US" altLang="en-US" sz="2600" dirty="0"/>
              <a:t>Restrict activities to descriptions of behavior</a:t>
            </a:r>
          </a:p>
          <a:p>
            <a:pPr lvl="1"/>
            <a:r>
              <a:rPr lang="en-US" altLang="en-US" sz="2600" dirty="0"/>
              <a:t>Make no scientific manipulations; do not address causal questions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6FF46D46-036C-A64C-A0F6-2B31BF3FE1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/>
              <a:t>Chapter 2: Basic concepts</a:t>
            </a:r>
          </a:p>
        </p:txBody>
      </p:sp>
    </p:spTree>
    <p:extLst>
      <p:ext uri="{BB962C8B-B14F-4D97-AF65-F5344CB8AC3E}">
        <p14:creationId xmlns:p14="http://schemas.microsoft.com/office/powerpoint/2010/main" val="4083022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361EFEA5-C08E-2D4E-A337-946E9345D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72400" cy="1143000"/>
          </a:xfrm>
        </p:spPr>
        <p:txBody>
          <a:bodyPr/>
          <a:lstStyle/>
          <a:p>
            <a:r>
              <a:rPr lang="en-US" altLang="en-US"/>
              <a:t>Definition of Behavior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62789CDA-E565-7541-B5C7-3E79B842E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Behavior of an organism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Displacements in space through time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Temporal locus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Temporal extent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Repeatability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Results in a measurable change in some aspect of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977161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xmlns="" id="{A35D226C-F108-E24C-9CCE-7929D8F3A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Behavior vs. Response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xmlns="" id="{429E11F7-9884-F040-90EC-79F120082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Behavior in reference to a larger set or class of responses sharing certain </a:t>
            </a:r>
          </a:p>
          <a:p>
            <a:pPr lvl="1"/>
            <a:r>
              <a:rPr lang="en-US" altLang="en-US" sz="2600" dirty="0"/>
              <a:t>Physical characteristics</a:t>
            </a:r>
          </a:p>
          <a:p>
            <a:pPr lvl="1"/>
            <a:r>
              <a:rPr lang="en-US" altLang="en-US" sz="2600" dirty="0"/>
              <a:t>Functions</a:t>
            </a:r>
          </a:p>
          <a:p>
            <a:r>
              <a:rPr lang="en-US" altLang="en-US" sz="2600" dirty="0"/>
              <a:t>Response </a:t>
            </a:r>
          </a:p>
          <a:p>
            <a:pPr lvl="1"/>
            <a:r>
              <a:rPr lang="en-US" altLang="en-US" sz="2600" dirty="0"/>
              <a:t>Specific instance of behavior</a:t>
            </a:r>
          </a:p>
        </p:txBody>
      </p:sp>
    </p:spTree>
    <p:extLst>
      <p:ext uri="{BB962C8B-B14F-4D97-AF65-F5344CB8AC3E}">
        <p14:creationId xmlns:p14="http://schemas.microsoft.com/office/powerpoint/2010/main" val="1893994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0C85E8B5-BC4E-0545-A60A-0DCCEEADD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/>
              <a:t>Descriptions of behavior: Structural and functional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392AFA00-247F-074C-A544-85F36B63C6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Response topography</a:t>
            </a:r>
          </a:p>
          <a:p>
            <a:pPr lvl="1"/>
            <a:r>
              <a:rPr lang="en-US" altLang="en-US" sz="2600" dirty="0"/>
              <a:t>Form</a:t>
            </a:r>
          </a:p>
          <a:p>
            <a:pPr lvl="1"/>
            <a:r>
              <a:rPr lang="en-US" altLang="en-US" sz="2600" dirty="0"/>
              <a:t>Physical characteristics</a:t>
            </a:r>
          </a:p>
          <a:p>
            <a:r>
              <a:rPr lang="en-US" altLang="en-US" sz="2600" dirty="0"/>
              <a:t>Functional</a:t>
            </a:r>
          </a:p>
          <a:p>
            <a:pPr lvl="1"/>
            <a:r>
              <a:rPr lang="en-US" altLang="en-US" sz="2600" dirty="0"/>
              <a:t>Effects of behavior on environment</a:t>
            </a:r>
          </a:p>
        </p:txBody>
      </p:sp>
    </p:spTree>
    <p:extLst>
      <p:ext uri="{BB962C8B-B14F-4D97-AF65-F5344CB8AC3E}">
        <p14:creationId xmlns:p14="http://schemas.microsoft.com/office/powerpoint/2010/main" val="4280184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2AC070A7-858F-F549-8FDE-5EFF25A25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Response Class vs. Repertoire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xmlns="" id="{307FE1E6-307B-EB43-8535-D6C4128B3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Response class</a:t>
            </a:r>
          </a:p>
          <a:p>
            <a:pPr lvl="1"/>
            <a:r>
              <a:rPr lang="en-US" altLang="en-US" sz="2600" dirty="0"/>
              <a:t>A group of responses with the same function </a:t>
            </a:r>
          </a:p>
          <a:p>
            <a:pPr lvl="2"/>
            <a:r>
              <a:rPr lang="en-US" altLang="en-US" sz="2600" dirty="0"/>
              <a:t>Each response in the group produces the same effect on the environment</a:t>
            </a:r>
          </a:p>
          <a:p>
            <a:r>
              <a:rPr lang="en-US" altLang="en-US" sz="2600" dirty="0"/>
              <a:t>Repertoire</a:t>
            </a:r>
          </a:p>
          <a:p>
            <a:pPr lvl="1"/>
            <a:r>
              <a:rPr lang="en-US" altLang="en-US" sz="2600" dirty="0"/>
              <a:t>Set or collection of knowledge and skills a person has learned that are relevant to a particular setting or tasks</a:t>
            </a:r>
          </a:p>
          <a:p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30693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1C0DE00D-3D2C-ED46-BC97-7D5892041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Environment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6C266EEF-67AE-E44D-A8E6-0745FFE320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Johnston &amp; Pennypacker (1993a) definition</a:t>
            </a:r>
          </a:p>
          <a:p>
            <a:pPr lvl="1"/>
            <a:r>
              <a:rPr lang="en-US" altLang="en-US" sz="2600" dirty="0"/>
              <a:t>Complex, dynamic universe of events that differ from instance to instance</a:t>
            </a:r>
          </a:p>
          <a:p>
            <a:r>
              <a:rPr lang="en-US" altLang="en-US" sz="2600" dirty="0"/>
              <a:t>Stimulus</a:t>
            </a:r>
          </a:p>
          <a:p>
            <a:pPr lvl="1"/>
            <a:r>
              <a:rPr lang="en-US" altLang="en-US" sz="2600" dirty="0"/>
              <a:t>“an energy change that affects an organism through its receptor cells” </a:t>
            </a:r>
          </a:p>
          <a:p>
            <a:pPr lvl="2"/>
            <a:r>
              <a:rPr lang="en-US" altLang="en-US" sz="2600" dirty="0"/>
              <a:t>Michael, 2004, p. 7</a:t>
            </a:r>
          </a:p>
        </p:txBody>
      </p:sp>
    </p:spTree>
    <p:extLst>
      <p:ext uri="{BB962C8B-B14F-4D97-AF65-F5344CB8AC3E}">
        <p14:creationId xmlns:p14="http://schemas.microsoft.com/office/powerpoint/2010/main" val="2935906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xmlns="" id="{18BB2909-5BC0-8E40-A17E-266273402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Description of Stimulus Events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xmlns="" id="{F5F1CF15-BDF6-EF4B-9D0F-CEFCDEA4E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Formally</a:t>
            </a:r>
          </a:p>
          <a:p>
            <a:pPr lvl="1"/>
            <a:r>
              <a:rPr lang="en-US" altLang="en-US" sz="2600" dirty="0"/>
              <a:t>Physical features</a:t>
            </a:r>
          </a:p>
          <a:p>
            <a:r>
              <a:rPr lang="en-US" altLang="en-US" sz="2600" dirty="0"/>
              <a:t>Temporally </a:t>
            </a:r>
          </a:p>
          <a:p>
            <a:pPr lvl="1"/>
            <a:r>
              <a:rPr lang="en-US" altLang="en-US" sz="2600" dirty="0"/>
              <a:t>Occur with respect to a behavior of interest</a:t>
            </a:r>
          </a:p>
          <a:p>
            <a:r>
              <a:rPr lang="en-US" altLang="en-US" sz="2600" dirty="0"/>
              <a:t>Functionally</a:t>
            </a:r>
          </a:p>
          <a:p>
            <a:pPr lvl="1"/>
            <a:r>
              <a:rPr lang="en-US" altLang="en-US" sz="2600" dirty="0"/>
              <a:t>Effects on behavior</a:t>
            </a:r>
          </a:p>
        </p:txBody>
      </p:sp>
    </p:spTree>
    <p:extLst>
      <p:ext uri="{BB962C8B-B14F-4D97-AF65-F5344CB8AC3E}">
        <p14:creationId xmlns:p14="http://schemas.microsoft.com/office/powerpoint/2010/main" val="343880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97D490C7-01AB-0146-BB9A-C25A74776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Stimulus Class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xmlns="" id="{E4A1BABD-C7DD-7A46-A06C-3900BB6FE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Any group of stimuli sharing a predetermined set of common elements in one of more of these dimensions </a:t>
            </a:r>
          </a:p>
          <a:p>
            <a:pPr lvl="1"/>
            <a:r>
              <a:rPr lang="en-US" altLang="en-US" sz="2600" dirty="0"/>
              <a:t>Formal dimensions of stimuli</a:t>
            </a:r>
          </a:p>
          <a:p>
            <a:pPr lvl="1"/>
            <a:r>
              <a:rPr lang="en-US" altLang="en-US" sz="2600" dirty="0"/>
              <a:t>Temporal locus of stimuli</a:t>
            </a:r>
          </a:p>
          <a:p>
            <a:pPr lvl="1"/>
            <a:r>
              <a:rPr lang="en-US" altLang="en-US" sz="2600" dirty="0"/>
              <a:t>Behavioral functions of stimulus changes</a:t>
            </a:r>
          </a:p>
        </p:txBody>
      </p:sp>
    </p:spTree>
    <p:extLst>
      <p:ext uri="{BB962C8B-B14F-4D97-AF65-F5344CB8AC3E}">
        <p14:creationId xmlns:p14="http://schemas.microsoft.com/office/powerpoint/2010/main" val="953487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9B80A219-19A4-CA49-A098-F1A247EB9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Formal dimensions of stimuli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xmlns="" id="{F7BB34E3-DB9A-5B43-9982-D92CAE020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Descriptions, measurements, manipulations based on </a:t>
            </a:r>
          </a:p>
          <a:p>
            <a:pPr lvl="1"/>
            <a:r>
              <a:rPr lang="en-US" altLang="en-US" sz="2600" dirty="0"/>
              <a:t>Size, color, intensity, etc.</a:t>
            </a:r>
          </a:p>
          <a:p>
            <a:r>
              <a:rPr lang="en-US" altLang="en-US" sz="2600" dirty="0"/>
              <a:t>Stimuli can be</a:t>
            </a:r>
          </a:p>
          <a:p>
            <a:pPr lvl="1"/>
            <a:r>
              <a:rPr lang="en-US" altLang="en-US" sz="2600" dirty="0"/>
              <a:t>Social </a:t>
            </a:r>
          </a:p>
          <a:p>
            <a:pPr lvl="1"/>
            <a:r>
              <a:rPr lang="en-US" altLang="en-US" sz="2600" dirty="0"/>
              <a:t>Nonsocial</a:t>
            </a:r>
          </a:p>
        </p:txBody>
      </p:sp>
    </p:spTree>
    <p:extLst>
      <p:ext uri="{BB962C8B-B14F-4D97-AF65-F5344CB8AC3E}">
        <p14:creationId xmlns:p14="http://schemas.microsoft.com/office/powerpoint/2010/main" val="116529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B931B4FF-B54C-C54F-96E8-34C0C7880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Development of ABA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xmlns="" id="{6ACD16C3-F7BB-964E-A424-8BEE4D6DEC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Skinner did not object to cognitive psychology’s concern with thoughts &amp; feelings </a:t>
            </a:r>
          </a:p>
          <a:p>
            <a:pPr lvl="1"/>
            <a:r>
              <a:rPr lang="en-US" altLang="en-US" sz="2600" dirty="0"/>
              <a:t>Events taking place “inside the skin”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Referred to these as “private events”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They are behavior to be analyzed with the same conceptual &amp; experimental tools used to analyze publicly observable behavior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457202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xmlns="" id="{1D132650-6E7E-FB41-B03C-1AE462D6D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Stimulus Changes: Social &amp; Nonsocial</a:t>
            </a:r>
          </a:p>
        </p:txBody>
      </p:sp>
      <p:pic>
        <p:nvPicPr>
          <p:cNvPr id="60420" name="Picture 4" descr="tab2">
            <a:extLst>
              <a:ext uri="{FF2B5EF4-FFF2-40B4-BE49-F238E27FC236}">
                <a16:creationId xmlns:a16="http://schemas.microsoft.com/office/drawing/2014/main" xmlns="" id="{1ACC12B2-9B5A-0A4D-9BC3-4085E8B17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03488"/>
            <a:ext cx="8686800" cy="244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908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xmlns="" id="{19A9C40A-87FC-AD41-B0DA-8020B4051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Temporal locus of stimuli – Big Idea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xmlns="" id="{4C15284A-A5CF-7741-9860-124C77715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Consequences combine with the antecedent conditions to determine what is learned</a:t>
            </a:r>
          </a:p>
          <a:p>
            <a:r>
              <a:rPr lang="en-US" altLang="en-US" sz="2600" dirty="0"/>
              <a:t>Three-Term Contingency</a:t>
            </a:r>
          </a:p>
          <a:p>
            <a:endParaRPr lang="en-US" altLang="en-US" sz="26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8F00A1FA-4F1A-5A4F-AA18-432C2264F7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318069"/>
              </p:ext>
            </p:extLst>
          </p:nvPr>
        </p:nvGraphicFramePr>
        <p:xfrm>
          <a:off x="1592277" y="255763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7192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0EE56342-A304-1244-AFE7-23D5E32FD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locus of stimuli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xmlns="" id="{553BF224-EA53-614B-9513-5BA3399B24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Antecedent</a:t>
            </a:r>
          </a:p>
          <a:p>
            <a:pPr lvl="1"/>
            <a:r>
              <a:rPr lang="en-US" altLang="en-US" sz="2600" dirty="0"/>
              <a:t>Environmental conditions or stimulus changes that exist or occur prior to the behavior</a:t>
            </a:r>
          </a:p>
          <a:p>
            <a:pPr lvl="2"/>
            <a:r>
              <a:rPr lang="en-US" altLang="en-US" sz="2600" dirty="0"/>
              <a:t>Play a critical part in learning and motivation</a:t>
            </a:r>
          </a:p>
          <a:p>
            <a:pPr lvl="2"/>
            <a:r>
              <a:rPr lang="en-US" altLang="en-US" sz="2600" dirty="0"/>
              <a:t>Learners do not need to be aware of antecedents for antecedents to effect behavior</a:t>
            </a:r>
          </a:p>
        </p:txBody>
      </p:sp>
    </p:spTree>
    <p:extLst>
      <p:ext uri="{BB962C8B-B14F-4D97-AF65-F5344CB8AC3E}">
        <p14:creationId xmlns:p14="http://schemas.microsoft.com/office/powerpoint/2010/main" val="4103018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xmlns="" id="{8034BA8F-5E10-534E-91B9-E4738AAC2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Temporal locus of stimuli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xmlns="" id="{3906C175-1403-884C-939E-220DA5145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Consequence</a:t>
            </a:r>
          </a:p>
          <a:p>
            <a:pPr lvl="1"/>
            <a:r>
              <a:rPr lang="en-US" altLang="en-US" sz="2600" dirty="0"/>
              <a:t>Stimulus change that follows a behavior of interest</a:t>
            </a:r>
          </a:p>
          <a:p>
            <a:pPr lvl="2"/>
            <a:r>
              <a:rPr lang="en-US" altLang="en-US" sz="2600" dirty="0"/>
              <a:t>Especially those that are immediate </a:t>
            </a:r>
          </a:p>
          <a:p>
            <a:pPr lvl="2"/>
            <a:r>
              <a:rPr lang="en-US" altLang="en-US" sz="2600" dirty="0"/>
              <a:t>Relevant to current motivational states</a:t>
            </a:r>
          </a:p>
          <a:p>
            <a:pPr lvl="2"/>
            <a:r>
              <a:rPr lang="en-US" altLang="en-US" sz="2600" dirty="0"/>
              <a:t>Influence on future behavior</a:t>
            </a:r>
          </a:p>
          <a:p>
            <a:pPr lvl="3"/>
            <a:r>
              <a:rPr lang="en-US" altLang="en-US" sz="2600" dirty="0"/>
              <a:t>Other consequences have little effect</a:t>
            </a:r>
          </a:p>
        </p:txBody>
      </p:sp>
    </p:spTree>
    <p:extLst>
      <p:ext uri="{BB962C8B-B14F-4D97-AF65-F5344CB8AC3E}">
        <p14:creationId xmlns:p14="http://schemas.microsoft.com/office/powerpoint/2010/main" val="179711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xmlns="" id="{E70741AF-829A-E14D-BC1E-D72643C38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Behavioral functions of stimulus changes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xmlns="" id="{00F2ACE3-A6A3-2D44-8BC5-5DC2CF49C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600" dirty="0"/>
              <a:t>An immediate but temporary effect of increasing or decreasing the current frequency of the behavior</a:t>
            </a:r>
          </a:p>
          <a:p>
            <a:r>
              <a:rPr lang="en-US" altLang="en-US" sz="2600" dirty="0"/>
              <a:t>A delayed but relatively permanent effect in terms of the frequency of that type of behavior in the future</a:t>
            </a:r>
          </a:p>
          <a:p>
            <a:r>
              <a:rPr lang="en-US" altLang="en-US" sz="2600" dirty="0"/>
              <a:t>Best understood through a functional analysis of their effects on behavior</a:t>
            </a:r>
          </a:p>
          <a:p>
            <a:pPr lvl="1"/>
            <a:r>
              <a:rPr lang="en-US" altLang="en-US" sz="2600" dirty="0"/>
              <a:t>Immediate control</a:t>
            </a:r>
          </a:p>
          <a:p>
            <a:pPr lvl="1"/>
            <a:r>
              <a:rPr lang="en-US" altLang="en-US" sz="2600" dirty="0"/>
              <a:t>Delayed, or no apparent effect</a:t>
            </a:r>
          </a:p>
        </p:txBody>
      </p:sp>
    </p:spTree>
    <p:extLst>
      <p:ext uri="{BB962C8B-B14F-4D97-AF65-F5344CB8AC3E}">
        <p14:creationId xmlns:p14="http://schemas.microsoft.com/office/powerpoint/2010/main" val="1683438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xmlns="" id="{3736D49A-E657-1B4E-8A2B-6E6537BF7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of Stimulus Change</a:t>
            </a:r>
          </a:p>
        </p:txBody>
      </p:sp>
      <p:pic>
        <p:nvPicPr>
          <p:cNvPr id="66564" name="Picture 4" descr="AAHQMEF0">
            <a:extLst>
              <a:ext uri="{FF2B5EF4-FFF2-40B4-BE49-F238E27FC236}">
                <a16:creationId xmlns:a16="http://schemas.microsoft.com/office/drawing/2014/main" xmlns="" id="{8B88DFF5-182F-7140-A26C-74957B96A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8" y="1752600"/>
            <a:ext cx="69342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413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Respondent Conditioning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sneezing-660x350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31" r="-28531"/>
          <a:stretch>
            <a:fillRect/>
          </a:stretch>
        </p:blipFill>
        <p:spPr/>
      </p:pic>
      <p:pic>
        <p:nvPicPr>
          <p:cNvPr id="6" name="Picture 5" descr="cough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204" y="2595238"/>
            <a:ext cx="1515125" cy="1515125"/>
          </a:xfrm>
          <a:prstGeom prst="rect">
            <a:avLst/>
          </a:prstGeom>
        </p:spPr>
      </p:pic>
      <p:pic>
        <p:nvPicPr>
          <p:cNvPr id="7" name="Picture 6" descr="images-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7" y="4590413"/>
            <a:ext cx="1416034" cy="14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90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Forget Operant Conditioning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Arial" charset="0"/>
                <a:ea typeface="ＭＳ Ｐゴシック" charset="0"/>
              </a:rPr>
              <a:t>Operant behaviors are controlled by their </a:t>
            </a:r>
            <a:r>
              <a:rPr lang="en-US" sz="2600" dirty="0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consequences</a:t>
            </a:r>
            <a:r>
              <a:rPr lang="en-US" sz="2600" dirty="0">
                <a:latin typeface="Arial" charset="0"/>
                <a:ea typeface="ＭＳ Ｐゴシック" charset="0"/>
              </a:rPr>
              <a:t>: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Positive and </a:t>
            </a:r>
            <a:r>
              <a:rPr lang="en-US" sz="26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Negative</a:t>
            </a:r>
            <a:r>
              <a:rPr lang="en-US" sz="2600" dirty="0">
                <a:latin typeface="Arial" charset="0"/>
                <a:ea typeface="ＭＳ Ｐゴシック" charset="0"/>
              </a:rPr>
              <a:t> Reinforcement or Punishment </a:t>
            </a:r>
          </a:p>
          <a:p>
            <a:r>
              <a:rPr lang="en-US" sz="2600" dirty="0">
                <a:latin typeface="Arial" charset="0"/>
                <a:ea typeface="ＭＳ Ｐゴシック" charset="0"/>
              </a:rPr>
              <a:t>Learned behaviors because of the consequences that follow them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2119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xmlns="" id="{E8C2F6DB-83DD-1749-B03B-93C0CC814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Operant Behavior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xmlns="" id="{66B5C747-EED9-9A49-86F4-923F350A0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Any behavior whose future </a:t>
            </a:r>
            <a:r>
              <a:rPr lang="en-US" altLang="en-US" sz="2600" dirty="0">
                <a:solidFill>
                  <a:srgbClr val="FF0000"/>
                </a:solidFill>
              </a:rPr>
              <a:t>frequency</a:t>
            </a:r>
            <a:r>
              <a:rPr lang="en-US" altLang="en-US" sz="2600" dirty="0"/>
              <a:t> is determined primarily by its </a:t>
            </a:r>
            <a:r>
              <a:rPr lang="en-US" altLang="en-US" sz="2600" dirty="0">
                <a:solidFill>
                  <a:srgbClr val="FF0000"/>
                </a:solidFill>
              </a:rPr>
              <a:t>history of consequences</a:t>
            </a:r>
          </a:p>
          <a:p>
            <a:pPr lvl="1"/>
            <a:r>
              <a:rPr lang="en-US" altLang="en-US" sz="2600" dirty="0"/>
              <a:t>Selected</a:t>
            </a:r>
          </a:p>
          <a:p>
            <a:pPr lvl="1"/>
            <a:r>
              <a:rPr lang="en-US" altLang="en-US" sz="2600" dirty="0"/>
              <a:t>Shaped</a:t>
            </a:r>
          </a:p>
          <a:p>
            <a:pPr lvl="1"/>
            <a:r>
              <a:rPr lang="en-US" altLang="en-US" sz="2600" dirty="0"/>
              <a:t>Maintained by consequences</a:t>
            </a:r>
          </a:p>
          <a:p>
            <a:r>
              <a:rPr lang="en-US" altLang="en-US" sz="2600" dirty="0"/>
              <a:t>Defined functionally, by their effects</a:t>
            </a:r>
          </a:p>
        </p:txBody>
      </p:sp>
    </p:spTree>
    <p:extLst>
      <p:ext uri="{BB962C8B-B14F-4D97-AF65-F5344CB8AC3E}">
        <p14:creationId xmlns:p14="http://schemas.microsoft.com/office/powerpoint/2010/main" val="678295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xmlns="" id="{11D33A5A-00A6-CF41-9664-1333372B0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by Consequences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xmlns="" id="{A70BC890-E1C5-2A48-93A1-B6CB1A4DF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All forms of life, from single cells to complex cultures, evolve as a result of selection with respect to function</a:t>
            </a:r>
          </a:p>
          <a:p>
            <a:pPr lvl="2">
              <a:buFontTx/>
              <a:buNone/>
            </a:pPr>
            <a:r>
              <a:rPr lang="en-US" altLang="en-US" sz="2000" dirty="0"/>
              <a:t>			Pennypacker, 1994, pp. 12 -13</a:t>
            </a:r>
          </a:p>
          <a:p>
            <a:r>
              <a:rPr lang="en-US" altLang="en-US" sz="2800" dirty="0"/>
              <a:t>Ontogeny</a:t>
            </a:r>
          </a:p>
          <a:p>
            <a:pPr lvl="1"/>
            <a:r>
              <a:rPr lang="en-US" altLang="en-US" sz="2400" dirty="0"/>
              <a:t>Operates during the lifetime of the individual</a:t>
            </a:r>
          </a:p>
          <a:p>
            <a:r>
              <a:rPr lang="en-US" altLang="en-US" sz="2800" dirty="0" smtClean="0">
                <a:solidFill>
                  <a:srgbClr val="FF0000"/>
                </a:solidFill>
              </a:rPr>
              <a:t>Phylogeny (evolution)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lvl="1"/>
            <a:r>
              <a:rPr lang="en-US" altLang="en-US" sz="2400" dirty="0"/>
              <a:t>Natural selection in the evolution of a species</a:t>
            </a:r>
          </a:p>
        </p:txBody>
      </p:sp>
    </p:spTree>
    <p:extLst>
      <p:ext uri="{BB962C8B-B14F-4D97-AF65-F5344CB8AC3E}">
        <p14:creationId xmlns:p14="http://schemas.microsoft.com/office/powerpoint/2010/main" val="174835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71E706A1-4E2C-6645-B3AE-F9C3C9A60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Development of ABA</a:t>
            </a:r>
            <a:br>
              <a:rPr lang="en-US" altLang="en-US" sz="4000" dirty="0"/>
            </a:br>
            <a:endParaRPr lang="en-US" altLang="en-US" sz="4000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CCB5AE2F-D5CD-A445-A757-E4BC1BE3CD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0690" y="1664208"/>
            <a:ext cx="7772400" cy="4050792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Radical behaviorism</a:t>
            </a:r>
          </a:p>
          <a:p>
            <a:pPr lvl="1"/>
            <a:r>
              <a:rPr lang="en-US" altLang="en-US" sz="2600" dirty="0"/>
              <a:t>Attempts to explain all behavior, including private behavior (e.g. thinking &amp; feeling)</a:t>
            </a:r>
          </a:p>
          <a:p>
            <a:r>
              <a:rPr lang="en-US" altLang="en-US" sz="2600" dirty="0"/>
              <a:t>Methodological behaviorism</a:t>
            </a:r>
          </a:p>
          <a:p>
            <a:pPr lvl="1"/>
            <a:r>
              <a:rPr lang="en-US" altLang="en-US" sz="2600" dirty="0"/>
              <a:t>Philosophical position that considers behavioral events that cannot be publicly observed to be outside the realm of the science</a:t>
            </a:r>
          </a:p>
          <a:p>
            <a:pPr>
              <a:buFontTx/>
              <a:buNone/>
            </a:pPr>
            <a:endParaRPr lang="en-US" altLang="en-US" sz="2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xmlns="" id="{72F2B3C8-BC6C-8F43-86AA-64869E4F9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Operant Conditioning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xmlns="" id="{B7882B54-7248-2F49-8C43-63E1DC128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>
                <a:solidFill>
                  <a:srgbClr val="FF0000"/>
                </a:solidFill>
              </a:rPr>
              <a:t>Process and selective effects of consequences on behavior</a:t>
            </a:r>
          </a:p>
          <a:p>
            <a:r>
              <a:rPr lang="en-US" altLang="en-US" sz="2600" dirty="0">
                <a:solidFill>
                  <a:srgbClr val="FF0000"/>
                </a:solidFill>
              </a:rPr>
              <a:t>“Functional consequence”</a:t>
            </a:r>
          </a:p>
          <a:p>
            <a:pPr lvl="1"/>
            <a:r>
              <a:rPr lang="en-US" altLang="en-US" sz="2600" dirty="0"/>
              <a:t>Stimulus change that follows a given behavior in </a:t>
            </a:r>
            <a:r>
              <a:rPr lang="en-US" altLang="en-US" sz="2600" dirty="0">
                <a:solidFill>
                  <a:srgbClr val="FF0000"/>
                </a:solidFill>
              </a:rPr>
              <a:t>a relatively immediate temporal sequence and alters the frequency of </a:t>
            </a:r>
            <a:r>
              <a:rPr lang="en-US" altLang="en-US" sz="2600" dirty="0" smtClean="0">
                <a:solidFill>
                  <a:srgbClr val="FF0000"/>
                </a:solidFill>
              </a:rPr>
              <a:t>th</a:t>
            </a:r>
            <a:r>
              <a:rPr lang="en-US" altLang="en-US" sz="2600" dirty="0">
                <a:solidFill>
                  <a:srgbClr val="FF0000"/>
                </a:solidFill>
              </a:rPr>
              <a:t>e</a:t>
            </a:r>
            <a:r>
              <a:rPr lang="en-US" altLang="en-US" sz="2600" dirty="0" smtClean="0">
                <a:solidFill>
                  <a:srgbClr val="FF0000"/>
                </a:solidFill>
              </a:rPr>
              <a:t> </a:t>
            </a:r>
            <a:r>
              <a:rPr lang="en-US" altLang="en-US" sz="2600" dirty="0">
                <a:solidFill>
                  <a:srgbClr val="FF0000"/>
                </a:solidFill>
              </a:rPr>
              <a:t>type of behav</a:t>
            </a:r>
            <a:r>
              <a:rPr lang="en-US" altLang="en-US" sz="2600" dirty="0"/>
              <a:t>ior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100419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xmlns="" id="{F3C4160A-B35C-1E42-9F65-6CC8CC281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Discriminated Operant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xmlns="" id="{28B8053A-F451-DC41-BFFB-E49029CAF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886200"/>
          </a:xfrm>
        </p:spPr>
        <p:txBody>
          <a:bodyPr>
            <a:norm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2600" dirty="0"/>
              <a:t>Occurs more frequently under </a:t>
            </a:r>
            <a:r>
              <a:rPr lang="en-US" altLang="en-US" sz="2600" dirty="0">
                <a:solidFill>
                  <a:srgbClr val="FF0000"/>
                </a:solidFill>
              </a:rPr>
              <a:t>some antecedent conditions than it does under others</a:t>
            </a:r>
          </a:p>
          <a:p>
            <a:pPr eaLnBrk="0" hangingPunct="0">
              <a:spcBef>
                <a:spcPct val="0"/>
              </a:spcBef>
            </a:pPr>
            <a:r>
              <a:rPr lang="en-US" altLang="en-US" sz="2600" i="1" dirty="0"/>
              <a:t>Stimulus Control	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en-US" sz="2600" dirty="0"/>
              <a:t>Differential rates of operant responding </a:t>
            </a:r>
            <a:r>
              <a:rPr lang="en-US" altLang="en-US" sz="2600" dirty="0">
                <a:solidFill>
                  <a:srgbClr val="FF0000"/>
                </a:solidFill>
              </a:rPr>
              <a:t>observed in the presence or absence of antecedent stimuli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en-US" sz="2600" dirty="0"/>
              <a:t>Due to pairings (antecedent/consequence) in the past, antecedents acquire the ability to control operant behavior</a:t>
            </a:r>
            <a:r>
              <a:rPr lang="en-US" altLang="en-US" sz="26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7750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xmlns="" id="{D893D102-0FF6-A84A-85C5-EB6E6A834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Motivating Operations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xmlns="" id="{00F2FD8E-45E1-D547-AE19-2EA942457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886200"/>
          </a:xfrm>
        </p:spPr>
        <p:txBody>
          <a:bodyPr>
            <a:norm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2600" dirty="0">
                <a:solidFill>
                  <a:srgbClr val="FF0000"/>
                </a:solidFill>
              </a:rPr>
              <a:t>Alters the current value of </a:t>
            </a:r>
            <a:r>
              <a:rPr lang="en-US" altLang="en-US" sz="2600" dirty="0"/>
              <a:t>stimulus changes as reinforcement or punishment</a:t>
            </a:r>
          </a:p>
          <a:p>
            <a:pPr lvl="1" eaLnBrk="0" hangingPunct="0">
              <a:spcBef>
                <a:spcPct val="0"/>
              </a:spcBef>
            </a:pPr>
            <a:r>
              <a:rPr lang="en-US" altLang="en-US" sz="2600" dirty="0" smtClean="0"/>
              <a:t>Satiation (full)</a:t>
            </a:r>
            <a:endParaRPr lang="en-US" altLang="en-US" sz="2600" dirty="0"/>
          </a:p>
          <a:p>
            <a:pPr lvl="1" eaLnBrk="0" hangingPunct="0">
              <a:spcBef>
                <a:spcPct val="0"/>
              </a:spcBef>
            </a:pPr>
            <a:r>
              <a:rPr lang="en-US" altLang="en-US" sz="2600" dirty="0" smtClean="0"/>
              <a:t>Deprivation (lost)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747623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Respondent Behaviors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latin typeface="Arial" charset="0"/>
                <a:ea typeface="ＭＳ Ｐゴシック" charset="0"/>
              </a:rPr>
              <a:t>Respondent behaviors are </a:t>
            </a:r>
            <a:r>
              <a:rPr lang="ja-JP" altLang="en-US" sz="26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26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elicited</a:t>
            </a:r>
            <a:r>
              <a:rPr lang="ja-JP" altLang="en-US" sz="26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2600" dirty="0">
                <a:latin typeface="Arial" charset="0"/>
                <a:ea typeface="ＭＳ Ｐゴシック" charset="0"/>
              </a:rPr>
              <a:t> by </a:t>
            </a:r>
            <a:r>
              <a:rPr lang="en-US" altLang="ja-JP" sz="26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antecedent stimuli</a:t>
            </a:r>
            <a:r>
              <a:rPr lang="en-US" altLang="ja-JP" sz="2600" dirty="0">
                <a:latin typeface="Arial" charset="0"/>
                <a:ea typeface="ＭＳ Ｐゴシック" charset="0"/>
              </a:rPr>
              <a:t>. </a:t>
            </a:r>
          </a:p>
          <a:p>
            <a:r>
              <a:rPr lang="en-US" altLang="ja-JP" sz="26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Reflexes (unlearned)</a:t>
            </a:r>
          </a:p>
          <a:p>
            <a:r>
              <a:rPr lang="en-US" altLang="ja-JP" sz="2600" dirty="0">
                <a:latin typeface="Arial" charset="0"/>
                <a:ea typeface="ＭＳ Ｐゴシック" charset="0"/>
              </a:rPr>
              <a:t>Examples:</a:t>
            </a:r>
          </a:p>
          <a:p>
            <a:pPr lvl="1"/>
            <a:r>
              <a:rPr lang="en-US" sz="2600" dirty="0">
                <a:latin typeface="Arial" charset="0"/>
                <a:cs typeface="Arial" charset="0"/>
              </a:rPr>
              <a:t>Your response to allergens </a:t>
            </a:r>
            <a:r>
              <a:rPr lang="en-US" sz="2600" dirty="0">
                <a:latin typeface="Arial" charset="0"/>
                <a:cs typeface="Arial" charset="0"/>
                <a:sym typeface="Wingdings"/>
              </a:rPr>
              <a:t> </a:t>
            </a:r>
            <a:r>
              <a:rPr lang="en-US" sz="2600" dirty="0">
                <a:latin typeface="Arial" charset="0"/>
                <a:cs typeface="Arial" charset="0"/>
              </a:rPr>
              <a:t>sneeze</a:t>
            </a:r>
          </a:p>
          <a:p>
            <a:pPr lvl="1"/>
            <a:r>
              <a:rPr lang="en-US" sz="2600" dirty="0">
                <a:latin typeface="Arial" charset="0"/>
                <a:cs typeface="Arial" charset="0"/>
              </a:rPr>
              <a:t>Your response to bright light </a:t>
            </a:r>
            <a:r>
              <a:rPr lang="en-US" sz="2600" dirty="0">
                <a:latin typeface="Arial" charset="0"/>
                <a:cs typeface="Arial" charset="0"/>
                <a:sym typeface="Wingdings"/>
              </a:rPr>
              <a:t></a:t>
            </a:r>
            <a:r>
              <a:rPr lang="en-US" sz="2600" dirty="0">
                <a:latin typeface="Arial" charset="0"/>
                <a:cs typeface="Arial" charset="0"/>
              </a:rPr>
              <a:t>pupils contract</a:t>
            </a:r>
          </a:p>
          <a:p>
            <a:pPr lvl="1"/>
            <a:r>
              <a:rPr lang="en-US" sz="2600" dirty="0">
                <a:latin typeface="Arial" charset="0"/>
                <a:cs typeface="Arial" charset="0"/>
              </a:rPr>
              <a:t>Your response to a tingle in your throat </a:t>
            </a:r>
            <a:r>
              <a:rPr lang="en-US" sz="2600" dirty="0">
                <a:latin typeface="Arial" charset="0"/>
                <a:cs typeface="Arial" charset="0"/>
                <a:sym typeface="Wingdings"/>
              </a:rPr>
              <a:t> </a:t>
            </a:r>
            <a:r>
              <a:rPr lang="en-US" sz="2600" dirty="0">
                <a:latin typeface="Arial" charset="0"/>
                <a:cs typeface="Arial" charset="0"/>
              </a:rPr>
              <a:t>cough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42858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Respondent Conditioning?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Arial" charset="0"/>
                <a:ea typeface="ＭＳ Ｐゴシック" charset="0"/>
              </a:rPr>
              <a:t>Learning occurs due to stimulus-stimulus pairings</a:t>
            </a:r>
          </a:p>
          <a:p>
            <a:r>
              <a:rPr lang="en-US" sz="2600" dirty="0">
                <a:latin typeface="Arial" charset="0"/>
                <a:ea typeface="ＭＳ Ｐゴシック" charset="0"/>
              </a:rPr>
              <a:t>New or neutral stimuli (NS) can acquire the ability to ELICIT respondents </a:t>
            </a:r>
            <a:r>
              <a:rPr lang="en-US" sz="1200" dirty="0">
                <a:latin typeface="Arial" charset="0"/>
                <a:ea typeface="ＭＳ Ｐゴシック" charset="0"/>
              </a:rPr>
              <a:t>(Cooper et. al., 2020)</a:t>
            </a:r>
          </a:p>
          <a:p>
            <a:r>
              <a:rPr lang="en-US" sz="2600" dirty="0">
                <a:latin typeface="Arial" charset="0"/>
                <a:ea typeface="ＭＳ Ｐゴシック" charset="0"/>
              </a:rPr>
              <a:t>Classical conditioning is the first prime example: PAVLOV</a:t>
            </a:r>
          </a:p>
          <a:p>
            <a:endParaRPr lang="en-US" dirty="0">
              <a:latin typeface="Arial" charset="0"/>
              <a:ea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endParaRPr lang="en-US" dirty="0"/>
          </a:p>
        </p:txBody>
      </p:sp>
      <p:pic>
        <p:nvPicPr>
          <p:cNvPr id="4" name="Picture 3" descr="ClassicalConditioning12375985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640" y="4059134"/>
            <a:ext cx="3083665" cy="253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36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Conditioning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Food in mouth (Unconditioned Stimulus </a:t>
            </a:r>
            <a:r>
              <a:rPr lang="en-US" sz="2600" b="1" dirty="0"/>
              <a:t>US</a:t>
            </a:r>
            <a:r>
              <a:rPr lang="en-US" sz="2600" dirty="0"/>
              <a:t>)= Salivation in mouth when given food (Unconditioned Response </a:t>
            </a:r>
            <a:r>
              <a:rPr lang="en-US" sz="2600" b="1" dirty="0"/>
              <a:t>UR</a:t>
            </a:r>
            <a:r>
              <a:rPr lang="en-US" sz="2600" dirty="0"/>
              <a:t>)</a:t>
            </a:r>
          </a:p>
          <a:p>
            <a:r>
              <a:rPr lang="en-US" sz="2600" dirty="0"/>
              <a:t>Neutral stimulus (</a:t>
            </a:r>
            <a:r>
              <a:rPr lang="en-US" sz="2600" b="1" dirty="0"/>
              <a:t>NS</a:t>
            </a:r>
            <a:r>
              <a:rPr lang="en-US" sz="2600" dirty="0"/>
              <a:t>)= </a:t>
            </a:r>
            <a:r>
              <a:rPr lang="en-US" sz="2600" dirty="0">
                <a:solidFill>
                  <a:srgbClr val="FF0000"/>
                </a:solidFill>
              </a:rPr>
              <a:t>Metronome </a:t>
            </a:r>
            <a:r>
              <a:rPr lang="en-US" sz="2600" dirty="0"/>
              <a:t>played right before food was given to dog </a:t>
            </a:r>
          </a:p>
        </p:txBody>
      </p:sp>
    </p:spTree>
    <p:extLst>
      <p:ext uri="{BB962C8B-B14F-4D97-AF65-F5344CB8AC3E}">
        <p14:creationId xmlns:p14="http://schemas.microsoft.com/office/powerpoint/2010/main" val="817003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Conditioning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Food was immediately followed by the sound of the metronome for a few trials. This resulted in:</a:t>
            </a:r>
          </a:p>
          <a:p>
            <a:pPr lvl="1"/>
            <a:r>
              <a:rPr lang="en-US" sz="2600" dirty="0"/>
              <a:t>Dogs salivating every time the metronome was played </a:t>
            </a:r>
          </a:p>
          <a:p>
            <a:pPr lvl="2"/>
            <a:r>
              <a:rPr lang="en-US" sz="2600" dirty="0"/>
              <a:t>Metronome= </a:t>
            </a:r>
            <a:r>
              <a:rPr lang="en-US" sz="2600" dirty="0">
                <a:solidFill>
                  <a:srgbClr val="FF0000"/>
                </a:solidFill>
              </a:rPr>
              <a:t>conditioned stimulus </a:t>
            </a:r>
            <a:r>
              <a:rPr lang="en-US" sz="2600" dirty="0"/>
              <a:t>(</a:t>
            </a:r>
            <a:r>
              <a:rPr lang="en-US" sz="2600" b="1" dirty="0"/>
              <a:t>CS</a:t>
            </a:r>
            <a:r>
              <a:rPr lang="en-US" sz="2600" dirty="0"/>
              <a:t>) </a:t>
            </a:r>
          </a:p>
          <a:p>
            <a:pPr lvl="2"/>
            <a:r>
              <a:rPr lang="en-US" sz="2600" dirty="0"/>
              <a:t>Salivating in the presence of the metronome= </a:t>
            </a:r>
            <a:r>
              <a:rPr lang="en-US" sz="2600" b="1" dirty="0"/>
              <a:t>CR </a:t>
            </a:r>
            <a:r>
              <a:rPr lang="en-US" sz="2600" dirty="0">
                <a:solidFill>
                  <a:srgbClr val="FF0000"/>
                </a:solidFill>
              </a:rPr>
              <a:t>(conditioned response)</a:t>
            </a:r>
          </a:p>
        </p:txBody>
      </p:sp>
    </p:spTree>
    <p:extLst>
      <p:ext uri="{BB962C8B-B14F-4D97-AF65-F5344CB8AC3E}">
        <p14:creationId xmlns:p14="http://schemas.microsoft.com/office/powerpoint/2010/main" val="3243269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Terms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Unconditioned stimulus (US)</a:t>
            </a:r>
          </a:p>
          <a:p>
            <a:r>
              <a:rPr lang="en-US" sz="2600" dirty="0"/>
              <a:t>Unconditioned response (UR)</a:t>
            </a:r>
          </a:p>
          <a:p>
            <a:r>
              <a:rPr lang="en-US" sz="2600" dirty="0"/>
              <a:t>Conditioned stimulus (CS)</a:t>
            </a:r>
          </a:p>
          <a:p>
            <a:r>
              <a:rPr lang="en-US" sz="2600" dirty="0"/>
              <a:t>Conditioned response (CR)</a:t>
            </a:r>
          </a:p>
          <a:p>
            <a:r>
              <a:rPr lang="en-US" sz="2600" dirty="0">
                <a:solidFill>
                  <a:srgbClr val="FF0000"/>
                </a:solidFill>
              </a:rPr>
              <a:t>Neutral Stimulus (NS) 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92190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Unconditioned Stimulus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752600" y="2209800"/>
            <a:ext cx="2362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dirty="0"/>
              <a:t>US</a:t>
            </a:r>
          </a:p>
          <a:p>
            <a:pPr algn="ctr"/>
            <a:r>
              <a:rPr lang="en-US" sz="3200" dirty="0"/>
              <a:t>(food pellet)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447800" y="4038600"/>
            <a:ext cx="6324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An US </a:t>
            </a:r>
            <a:r>
              <a:rPr lang="en-US" sz="3200" b="1" dirty="0"/>
              <a:t>elicits</a:t>
            </a:r>
            <a:r>
              <a:rPr lang="en-US" sz="3200" dirty="0"/>
              <a:t> behavior without any learning history with regard to that stimulus.</a:t>
            </a:r>
          </a:p>
        </p:txBody>
      </p:sp>
    </p:spTree>
    <p:extLst>
      <p:ext uri="{BB962C8B-B14F-4D97-AF65-F5344CB8AC3E}">
        <p14:creationId xmlns:p14="http://schemas.microsoft.com/office/powerpoint/2010/main" val="3104380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Unconditioned Response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5257800" y="2209800"/>
            <a:ext cx="23622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dirty="0"/>
              <a:t>UR</a:t>
            </a:r>
          </a:p>
          <a:p>
            <a:pPr algn="ctr"/>
            <a:r>
              <a:rPr lang="en-US" sz="3200" dirty="0"/>
              <a:t>(salivation)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447800" y="4038600"/>
            <a:ext cx="6324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An </a:t>
            </a:r>
            <a:r>
              <a:rPr lang="en-US" sz="3200" b="1" dirty="0"/>
              <a:t>UR</a:t>
            </a:r>
            <a:r>
              <a:rPr lang="en-US" sz="3200" dirty="0"/>
              <a:t> is </a:t>
            </a:r>
            <a:r>
              <a:rPr lang="en-US" sz="3200" dirty="0">
                <a:solidFill>
                  <a:srgbClr val="FF0000"/>
                </a:solidFill>
              </a:rPr>
              <a:t>a reflex </a:t>
            </a:r>
            <a:r>
              <a:rPr lang="en-US" sz="3200" dirty="0"/>
              <a:t>response elicited by an </a:t>
            </a:r>
            <a:r>
              <a:rPr lang="en-US" sz="3200" dirty="0">
                <a:solidFill>
                  <a:srgbClr val="FF0000"/>
                </a:solidFill>
              </a:rPr>
              <a:t>US.</a:t>
            </a:r>
            <a:r>
              <a:rPr lang="en-US" sz="3200" dirty="0"/>
              <a:t>  The food pellet elicits salivation.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752600" y="2209800"/>
            <a:ext cx="2362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dirty="0"/>
              <a:t>US</a:t>
            </a:r>
          </a:p>
          <a:p>
            <a:pPr algn="ctr"/>
            <a:r>
              <a:rPr lang="en-US" sz="3200" dirty="0"/>
              <a:t>(food pellet)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4038600" y="25146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5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6DF55CF4-3FA9-4544-B308-6865BF644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Development of ABA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9294C872-6500-9843-B4CD-ACE109BDB9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Radical behaviorism (Skinner’s behaviorism)</a:t>
            </a:r>
          </a:p>
          <a:p>
            <a:pPr lvl="1"/>
            <a:r>
              <a:rPr lang="en-US" altLang="en-US" sz="2600" dirty="0"/>
              <a:t>Makes three assumptions about the nature of private events</a:t>
            </a:r>
          </a:p>
          <a:p>
            <a:pPr lvl="1"/>
            <a:r>
              <a:rPr lang="en-US" altLang="en-US" sz="2600" dirty="0"/>
              <a:t>Private events such as thoughts and feelings are behavior</a:t>
            </a:r>
          </a:p>
          <a:p>
            <a:pPr lvl="1"/>
            <a:r>
              <a:rPr lang="en-US" altLang="en-US" sz="2600" dirty="0"/>
              <a:t>Behavior that takes place within the skin is distinguished from other (“public”) behavior only by its inaccessibility</a:t>
            </a:r>
          </a:p>
        </p:txBody>
      </p:sp>
    </p:spTree>
    <p:extLst>
      <p:ext uri="{BB962C8B-B14F-4D97-AF65-F5344CB8AC3E}">
        <p14:creationId xmlns:p14="http://schemas.microsoft.com/office/powerpoint/2010/main" val="2300697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Respondent Conditioning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257800" y="2209800"/>
            <a:ext cx="23622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dirty="0"/>
              <a:t>UR</a:t>
            </a:r>
          </a:p>
          <a:p>
            <a:pPr algn="ctr"/>
            <a:r>
              <a:rPr lang="en-US" sz="3200" dirty="0"/>
              <a:t>(salivation)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04288" y="5435038"/>
            <a:ext cx="86868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dirty="0"/>
              <a:t>Following repeated pairings of the US and a neutral stimulus...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752600" y="2133600"/>
            <a:ext cx="2362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dirty="0"/>
              <a:t>US</a:t>
            </a:r>
          </a:p>
          <a:p>
            <a:pPr algn="ctr"/>
            <a:r>
              <a:rPr lang="en-US" sz="3200" dirty="0"/>
              <a:t>(food pellet)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4038600" y="25146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371600" y="3716634"/>
            <a:ext cx="3581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dirty="0"/>
              <a:t>NS </a:t>
            </a:r>
          </a:p>
          <a:p>
            <a:pPr algn="ctr"/>
            <a:r>
              <a:rPr lang="en-US" sz="3200" dirty="0"/>
              <a:t>(click of pellet dispenser)</a:t>
            </a:r>
          </a:p>
        </p:txBody>
      </p:sp>
      <p:sp>
        <p:nvSpPr>
          <p:cNvPr id="7176" name="AutoShape 8"/>
          <p:cNvSpPr>
            <a:spLocks/>
          </p:cNvSpPr>
          <p:nvPr/>
        </p:nvSpPr>
        <p:spPr bwMode="auto">
          <a:xfrm>
            <a:off x="1447800" y="2133600"/>
            <a:ext cx="228600" cy="2819400"/>
          </a:xfrm>
          <a:prstGeom prst="leftBrace">
            <a:avLst>
              <a:gd name="adj1" fmla="val 10277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457200" y="3276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pairing</a:t>
            </a:r>
          </a:p>
        </p:txBody>
      </p:sp>
    </p:spTree>
    <p:extLst>
      <p:ext uri="{BB962C8B-B14F-4D97-AF65-F5344CB8AC3E}">
        <p14:creationId xmlns:p14="http://schemas.microsoft.com/office/powerpoint/2010/main" val="2110354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Respondent Conditioning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181600" y="2133600"/>
            <a:ext cx="2362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/>
              <a:t>CR</a:t>
            </a:r>
          </a:p>
          <a:p>
            <a:pPr algn="ctr"/>
            <a:r>
              <a:rPr lang="en-US" sz="3200"/>
              <a:t>(salivation)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" y="4221983"/>
            <a:ext cx="77724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dirty="0"/>
              <a:t>…the neutral stimulus, when presented alone, elicits the CR.  The neutral stimulus is now a CS (no longer neutral) because of the conditioning history.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3733800" y="23622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524000" y="2057400"/>
            <a:ext cx="27432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/>
              <a:t>CS</a:t>
            </a:r>
          </a:p>
          <a:p>
            <a:pPr algn="ctr"/>
            <a:r>
              <a:rPr lang="en-US" sz="3200"/>
              <a:t>(click of pellet dispenser)</a:t>
            </a:r>
          </a:p>
        </p:txBody>
      </p:sp>
    </p:spTree>
    <p:extLst>
      <p:ext uri="{BB962C8B-B14F-4D97-AF65-F5344CB8AC3E}">
        <p14:creationId xmlns:p14="http://schemas.microsoft.com/office/powerpoint/2010/main" val="1783258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905000" y="921379"/>
            <a:ext cx="6913563" cy="235522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In respondent conditioning, the conditioned and unconditioned stimuli are </a:t>
            </a:r>
            <a:r>
              <a:rPr lang="en-US" sz="3600" dirty="0">
                <a:solidFill>
                  <a:srgbClr val="FF0000"/>
                </a:solidFill>
              </a:rPr>
              <a:t>presented </a:t>
            </a:r>
            <a:r>
              <a:rPr lang="en-US" sz="3600" i="1" dirty="0">
                <a:solidFill>
                  <a:srgbClr val="FF0000"/>
                </a:solidFill>
              </a:rPr>
              <a:t>without regard to the organism</a:t>
            </a:r>
            <a:r>
              <a:rPr lang="ja-JP" altLang="en-US" sz="3600" i="1" dirty="0">
                <a:solidFill>
                  <a:srgbClr val="FF0000"/>
                </a:solidFill>
                <a:latin typeface="Arial"/>
              </a:rPr>
              <a:t>’</a:t>
            </a:r>
            <a:r>
              <a:rPr lang="en-US" sz="3600" i="1" dirty="0">
                <a:solidFill>
                  <a:srgbClr val="FF0000"/>
                </a:solidFill>
              </a:rPr>
              <a:t>s behavior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(no </a:t>
            </a:r>
            <a:r>
              <a:rPr lang="en-US" sz="3600" dirty="0">
                <a:solidFill>
                  <a:srgbClr val="FF0000"/>
                </a:solidFill>
              </a:rPr>
              <a:t>contingency</a:t>
            </a:r>
            <a:r>
              <a:rPr lang="en-US" sz="36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5687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Respondent vs. Operant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600" b="1" dirty="0"/>
              <a:t>Respondent conditioning</a:t>
            </a:r>
          </a:p>
          <a:p>
            <a:pPr lvl="1" fontAlgn="base"/>
            <a:r>
              <a:rPr lang="en-US" sz="2600" dirty="0">
                <a:solidFill>
                  <a:srgbClr val="FF0000"/>
                </a:solidFill>
              </a:rPr>
              <a:t>Stimuli precede response</a:t>
            </a:r>
          </a:p>
          <a:p>
            <a:pPr lvl="1" fontAlgn="base"/>
            <a:r>
              <a:rPr lang="en-US" sz="2600" dirty="0"/>
              <a:t>No response required </a:t>
            </a:r>
          </a:p>
          <a:p>
            <a:pPr lvl="1" fontAlgn="base"/>
            <a:r>
              <a:rPr lang="en-US" sz="2600" dirty="0">
                <a:solidFill>
                  <a:srgbClr val="FF0000"/>
                </a:solidFill>
              </a:rPr>
              <a:t>Involuntary</a:t>
            </a:r>
            <a:endParaRPr lang="en-US" sz="2600" b="1" dirty="0">
              <a:solidFill>
                <a:srgbClr val="FF0000"/>
              </a:solidFill>
            </a:endParaRPr>
          </a:p>
          <a:p>
            <a:endParaRPr lang="en-US" sz="2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base"/>
            <a:r>
              <a:rPr lang="en-US" sz="2600" b="1" dirty="0"/>
              <a:t>Operant conditioning</a:t>
            </a:r>
            <a:endParaRPr lang="en-US" sz="2600" dirty="0"/>
          </a:p>
          <a:p>
            <a:pPr lvl="1" fontAlgn="base"/>
            <a:r>
              <a:rPr lang="en-US" sz="2600" dirty="0">
                <a:solidFill>
                  <a:srgbClr val="FF0000"/>
                </a:solidFill>
              </a:rPr>
              <a:t>Consequences follow responses</a:t>
            </a:r>
          </a:p>
          <a:p>
            <a:pPr lvl="1" fontAlgn="base"/>
            <a:r>
              <a:rPr lang="en-US" sz="2600" dirty="0"/>
              <a:t>Response required </a:t>
            </a:r>
          </a:p>
          <a:p>
            <a:pPr lvl="1" fontAlgn="base"/>
            <a:r>
              <a:rPr lang="en-US" sz="2600" dirty="0">
                <a:solidFill>
                  <a:srgbClr val="FF0000"/>
                </a:solidFill>
              </a:rPr>
              <a:t>Voluntary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94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Phobias and Fears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</a:pPr>
            <a:r>
              <a:rPr lang="en-US" dirty="0"/>
              <a:t>Auditory</a:t>
            </a:r>
          </a:p>
          <a:p>
            <a:pPr>
              <a:buFont typeface="Wingdings" charset="0"/>
              <a:buChar char="§"/>
            </a:pPr>
            <a:r>
              <a:rPr lang="en-US" dirty="0"/>
              <a:t>Visual</a:t>
            </a:r>
          </a:p>
          <a:p>
            <a:pPr>
              <a:buFont typeface="Wingdings" charset="0"/>
              <a:buChar char="§"/>
            </a:pPr>
            <a:r>
              <a:rPr lang="en-US" dirty="0"/>
              <a:t>Tactile</a:t>
            </a:r>
          </a:p>
          <a:p>
            <a:pPr>
              <a:buFont typeface="Wingdings" charset="0"/>
              <a:buChar char="§"/>
            </a:pPr>
            <a:r>
              <a:rPr lang="en-US" dirty="0"/>
              <a:t>Gustatory</a:t>
            </a:r>
          </a:p>
          <a:p>
            <a:pPr>
              <a:buFont typeface="Wingdings" charset="0"/>
              <a:buChar char="§"/>
            </a:pPr>
            <a:r>
              <a:rPr lang="en-US" dirty="0"/>
              <a:t>Vestibular</a:t>
            </a:r>
          </a:p>
          <a:p>
            <a:pPr>
              <a:buFont typeface="Wingdings" charset="0"/>
              <a:buChar char="§"/>
            </a:pPr>
            <a:r>
              <a:rPr lang="en-US" dirty="0"/>
              <a:t>Social</a:t>
            </a:r>
          </a:p>
          <a:p>
            <a:pPr>
              <a:buFont typeface="Wingdings" charset="0"/>
              <a:buChar char="§"/>
            </a:pPr>
            <a:r>
              <a:rPr lang="en-US" dirty="0"/>
              <a:t>Thermal</a:t>
            </a:r>
          </a:p>
          <a:p>
            <a:pPr>
              <a:buFont typeface="Wingdings" charset="0"/>
              <a:buChar char="§"/>
            </a:pPr>
            <a:r>
              <a:rPr lang="en-US" dirty="0"/>
              <a:t>Olfactory </a:t>
            </a:r>
          </a:p>
          <a:p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2364922" y="1600201"/>
            <a:ext cx="2102153" cy="4343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1447800"/>
            <a:ext cx="393469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Responses</a:t>
            </a:r>
            <a:r>
              <a:rPr lang="en-US" sz="2600" dirty="0"/>
              <a:t> that can become </a:t>
            </a:r>
            <a:r>
              <a:rPr lang="en-US" sz="2600" dirty="0">
                <a:solidFill>
                  <a:srgbClr val="FF0000"/>
                </a:solidFill>
              </a:rPr>
              <a:t>CR in presence of neutral stimuli</a:t>
            </a:r>
            <a:r>
              <a:rPr lang="en-US" sz="2600" dirty="0"/>
              <a:t> (i.e., spiders, frogs, heights, etc.) after multiple stimulus-stimulus pairings </a:t>
            </a:r>
          </a:p>
        </p:txBody>
      </p:sp>
      <p:pic>
        <p:nvPicPr>
          <p:cNvPr id="7" name="Picture 6" descr="images-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923657"/>
            <a:ext cx="2321211" cy="1934343"/>
          </a:xfrm>
          <a:prstGeom prst="rect">
            <a:avLst/>
          </a:prstGeom>
        </p:spPr>
      </p:pic>
      <p:pic>
        <p:nvPicPr>
          <p:cNvPr id="8" name="Picture 7" descr="Unknow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724400"/>
            <a:ext cx="2482953" cy="159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5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xmlns="" id="{EBEBD1E7-FA8D-734D-A102-557A06529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Development of ABA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xmlns="" id="{C502E559-A136-154A-86C1-A78B62829F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050792"/>
          </a:xfrm>
        </p:spPr>
        <p:txBody>
          <a:bodyPr>
            <a:normAutofit lnSpcReduction="10000"/>
          </a:bodyPr>
          <a:lstStyle/>
          <a:p>
            <a:r>
              <a:rPr lang="en-US" altLang="en-US" sz="2600" dirty="0"/>
              <a:t>Radical behaviorism (Skinner’s behaviorism)</a:t>
            </a:r>
          </a:p>
          <a:p>
            <a:pPr lvl="1"/>
            <a:r>
              <a:rPr lang="en-US" altLang="en-US" sz="2600" dirty="0"/>
              <a:t>Private behavior has no special properties &amp; is influenced by (i.e. is a function of) the same kinds of variables as publicly accessible behavior</a:t>
            </a:r>
          </a:p>
          <a:p>
            <a:pPr lvl="1"/>
            <a:r>
              <a:rPr lang="en-US" altLang="en-US" sz="2600" dirty="0"/>
              <a:t>Includes &amp; seeks to understand all human behavior</a:t>
            </a:r>
          </a:p>
          <a:p>
            <a:pPr lvl="1"/>
            <a:r>
              <a:rPr lang="en-US" altLang="en-US" sz="2600" dirty="0"/>
              <a:t>Far-reaching &amp; thoroughgoing</a:t>
            </a:r>
          </a:p>
          <a:p>
            <a:pPr lvl="1"/>
            <a:r>
              <a:rPr lang="en-US" altLang="en-US" sz="2600" dirty="0"/>
              <a:t>Dramatic departure from other conceptual systems</a:t>
            </a:r>
          </a:p>
        </p:txBody>
      </p:sp>
    </p:spTree>
    <p:extLst>
      <p:ext uri="{BB962C8B-B14F-4D97-AF65-F5344CB8AC3E}">
        <p14:creationId xmlns:p14="http://schemas.microsoft.com/office/powerpoint/2010/main" val="388568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91586EBA-D8A6-DE42-A94E-01025AB25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Development of ABA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DC9BF214-FBBA-9141-A7A7-0D84D6B660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Methodological behaviorism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Rejects all events that are not operationally defined by objective assessment</a:t>
            </a:r>
          </a:p>
          <a:p>
            <a:pPr lvl="2">
              <a:lnSpc>
                <a:spcPct val="90000"/>
              </a:lnSpc>
            </a:pPr>
            <a:r>
              <a:rPr lang="en-US" altLang="en-US" sz="2600" dirty="0"/>
              <a:t>Deny existence of “inner variables” or consider them outside the realm of scientific account</a:t>
            </a:r>
          </a:p>
          <a:p>
            <a:pPr lvl="2">
              <a:lnSpc>
                <a:spcPct val="90000"/>
              </a:lnSpc>
            </a:pPr>
            <a:r>
              <a:rPr lang="en-US" altLang="en-US" sz="2600" dirty="0"/>
              <a:t>Acknowledge the existence of mental events but do not consider them in the analysis of behavior</a:t>
            </a:r>
          </a:p>
        </p:txBody>
      </p:sp>
    </p:spTree>
    <p:extLst>
      <p:ext uri="{BB962C8B-B14F-4D97-AF65-F5344CB8AC3E}">
        <p14:creationId xmlns:p14="http://schemas.microsoft.com/office/powerpoint/2010/main" val="186545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91586EBA-D8A6-DE42-A94E-01025AB25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Development of ABA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DC9BF214-FBBA-9141-A7A7-0D84D6B660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Methodological behaviorism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Use scientific manipulations to search for functional relationships between events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Restrictive view since it ignores major areas of importance</a:t>
            </a:r>
          </a:p>
        </p:txBody>
      </p:sp>
    </p:spTree>
    <p:extLst>
      <p:ext uri="{BB962C8B-B14F-4D97-AF65-F5344CB8AC3E}">
        <p14:creationId xmlns:p14="http://schemas.microsoft.com/office/powerpoint/2010/main" val="420328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77F7A86C-4695-A847-8029-4C6870817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Development of ABA</a:t>
            </a:r>
            <a:br>
              <a:rPr lang="en-US" altLang="en-US" sz="4000" dirty="0"/>
            </a:br>
            <a:endParaRPr lang="en-US" altLang="en-US" sz="4000" dirty="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xmlns="" id="{585B80BC-1400-C444-835C-6E3FA5444D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2654" y="1426147"/>
            <a:ext cx="8305800" cy="5029200"/>
          </a:xfrm>
        </p:spPr>
        <p:txBody>
          <a:bodyPr/>
          <a:lstStyle/>
          <a:p>
            <a:pPr>
              <a:lnSpc>
                <a:spcPct val="99000"/>
              </a:lnSpc>
            </a:pPr>
            <a:r>
              <a:rPr lang="en-US" altLang="en-US" sz="2800" dirty="0"/>
              <a:t>Mentalism</a:t>
            </a:r>
          </a:p>
          <a:p>
            <a:pPr lvl="1">
              <a:lnSpc>
                <a:spcPct val="99000"/>
              </a:lnSpc>
            </a:pPr>
            <a:r>
              <a:rPr lang="en-US" altLang="en-US" sz="2400" dirty="0"/>
              <a:t>Approach to understanding behavior that assumes that a mental or “inner” dimension exists that differs from a behavioral dimension &amp; that phenomena in this dimension either directly cause or at least mediate some forms of behavior</a:t>
            </a:r>
          </a:p>
          <a:p>
            <a:pPr lvl="1">
              <a:lnSpc>
                <a:spcPct val="99000"/>
              </a:lnSpc>
            </a:pPr>
            <a:r>
              <a:rPr lang="en-US" altLang="en-US" sz="2400" dirty="0"/>
              <a:t>Relies on hypothetical constructs and explanatory fictions</a:t>
            </a:r>
          </a:p>
          <a:p>
            <a:pPr lvl="1">
              <a:lnSpc>
                <a:spcPct val="99000"/>
              </a:lnSpc>
            </a:pPr>
            <a:r>
              <a:rPr lang="en-US" altLang="en-US" sz="2400" dirty="0"/>
              <a:t>Dominated Western intellectual thought &amp; most psychological theories (e.g. Descartes, Freud, Piaget)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E928C4EE-4870-294A-BAAD-7D484B893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Development of ABA</a:t>
            </a:r>
            <a:br>
              <a:rPr lang="en-US" altLang="en-US" sz="4000" dirty="0"/>
            </a:br>
            <a:endParaRPr lang="en-US" altLang="en-US" sz="4000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DAFAEFF7-458F-424B-8262-E7FB100D2A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7343" y="1828800"/>
            <a:ext cx="7772400" cy="4050792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Mentalism (continued)</a:t>
            </a:r>
          </a:p>
          <a:p>
            <a:pPr lvl="1"/>
            <a:r>
              <a:rPr lang="en-US" altLang="en-US" sz="2600" dirty="0"/>
              <a:t>Relies on the premise of explanatory fiction (e.g. knowledge)</a:t>
            </a:r>
          </a:p>
          <a:p>
            <a:pPr lvl="2"/>
            <a:r>
              <a:rPr lang="en-US" altLang="en-US" sz="2600" dirty="0"/>
              <a:t>A fictitious variable that often is simply another name for the observed behavior that contributes nothing to an understanding for the variables responsible for developing (or maintaining) the behavior</a:t>
            </a:r>
          </a:p>
          <a:p>
            <a:pPr lvl="2"/>
            <a:r>
              <a:rPr lang="en-US" altLang="en-US" sz="2600" dirty="0"/>
              <a:t>Circular view of the cause &amp; effect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SYC 530 Lecture 2" id="{A93AAD1C-31A6-2840-87FA-6D7A788DC4B1}" vid="{3CA9B986-4D3B-7440-B05E-43551F1367D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104</TotalTime>
  <Words>1525</Words>
  <Application>Microsoft Macintosh PowerPoint</Application>
  <PresentationFormat>On-screen Show (4:3)</PresentationFormat>
  <Paragraphs>256</Paragraphs>
  <Slides>44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Wood Type</vt:lpstr>
      <vt:lpstr>Chapter 1: Definition and Characteristics of Applied Behavior Analysis</vt:lpstr>
      <vt:lpstr>Development of ABA</vt:lpstr>
      <vt:lpstr>Development of ABA </vt:lpstr>
      <vt:lpstr>Development of ABA</vt:lpstr>
      <vt:lpstr>Development of ABA</vt:lpstr>
      <vt:lpstr>Development of ABA</vt:lpstr>
      <vt:lpstr>Development of ABA</vt:lpstr>
      <vt:lpstr>Development of ABA </vt:lpstr>
      <vt:lpstr>Development of ABA </vt:lpstr>
      <vt:lpstr>Development of ABA </vt:lpstr>
      <vt:lpstr>Chapter 2: Basic concepts</vt:lpstr>
      <vt:lpstr>Definition of Behavior</vt:lpstr>
      <vt:lpstr>Behavior vs. Response</vt:lpstr>
      <vt:lpstr>Descriptions of behavior: Structural and functional</vt:lpstr>
      <vt:lpstr>Response Class vs. Repertoire</vt:lpstr>
      <vt:lpstr>Environment</vt:lpstr>
      <vt:lpstr>Description of Stimulus Events</vt:lpstr>
      <vt:lpstr>Stimulus Class</vt:lpstr>
      <vt:lpstr>Formal dimensions of stimuli</vt:lpstr>
      <vt:lpstr>Stimulus Changes: Social &amp; Nonsocial</vt:lpstr>
      <vt:lpstr>Temporal locus of stimuli – Big Idea</vt:lpstr>
      <vt:lpstr>Temporal locus of stimuli</vt:lpstr>
      <vt:lpstr>Temporal locus of stimuli</vt:lpstr>
      <vt:lpstr>Behavioral functions of stimulus changes</vt:lpstr>
      <vt:lpstr>Type of Stimulus Change</vt:lpstr>
      <vt:lpstr>Respondent Conditioning </vt:lpstr>
      <vt:lpstr>Don’t Forget Operant Conditioning First</vt:lpstr>
      <vt:lpstr>Operant Behavior</vt:lpstr>
      <vt:lpstr>Selection by Consequences</vt:lpstr>
      <vt:lpstr>Operant Conditioning</vt:lpstr>
      <vt:lpstr>Discriminated Operant</vt:lpstr>
      <vt:lpstr>Motivating Operations</vt:lpstr>
      <vt:lpstr>Respondent Behaviors </vt:lpstr>
      <vt:lpstr>So What is Respondent Conditioning?</vt:lpstr>
      <vt:lpstr>Classical Conditioning</vt:lpstr>
      <vt:lpstr>Classical Conditioning</vt:lpstr>
      <vt:lpstr>Some Important Terms </vt:lpstr>
      <vt:lpstr>Unconditioned Stimulus</vt:lpstr>
      <vt:lpstr>PowerPoint Presentation</vt:lpstr>
      <vt:lpstr>PowerPoint Presentation</vt:lpstr>
      <vt:lpstr>PowerPoint Presentation</vt:lpstr>
      <vt:lpstr>PowerPoint Presentation</vt:lpstr>
      <vt:lpstr>Respondent vs. Operant</vt:lpstr>
      <vt:lpstr>Phobias and Fears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Definition and Characteristics of Applied Behavior Analysis</dc:title>
  <dc:creator>Megan Aclan</dc:creator>
  <cp:lastModifiedBy>zhen lin</cp:lastModifiedBy>
  <cp:revision>13</cp:revision>
  <dcterms:created xsi:type="dcterms:W3CDTF">2019-08-28T03:45:37Z</dcterms:created>
  <dcterms:modified xsi:type="dcterms:W3CDTF">2019-09-09T17:54:17Z</dcterms:modified>
</cp:coreProperties>
</file>