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2"/>
  </p:notesMasterIdLst>
  <p:sldIdLst>
    <p:sldId id="299" r:id="rId2"/>
    <p:sldId id="302" r:id="rId3"/>
    <p:sldId id="279" r:id="rId4"/>
    <p:sldId id="280" r:id="rId5"/>
    <p:sldId id="281" r:id="rId6"/>
    <p:sldId id="328" r:id="rId7"/>
    <p:sldId id="329" r:id="rId8"/>
    <p:sldId id="303" r:id="rId9"/>
    <p:sldId id="304" r:id="rId10"/>
    <p:sldId id="305" r:id="rId11"/>
    <p:sldId id="326" r:id="rId12"/>
    <p:sldId id="306" r:id="rId13"/>
    <p:sldId id="310" r:id="rId14"/>
    <p:sldId id="311" r:id="rId15"/>
    <p:sldId id="312" r:id="rId16"/>
    <p:sldId id="313" r:id="rId17"/>
    <p:sldId id="309" r:id="rId18"/>
    <p:sldId id="308" r:id="rId19"/>
    <p:sldId id="314" r:id="rId20"/>
    <p:sldId id="330" r:id="rId21"/>
    <p:sldId id="292" r:id="rId22"/>
    <p:sldId id="293" r:id="rId23"/>
    <p:sldId id="294" r:id="rId24"/>
    <p:sldId id="295" r:id="rId25"/>
    <p:sldId id="296" r:id="rId26"/>
    <p:sldId id="331" r:id="rId27"/>
    <p:sldId id="300" r:id="rId28"/>
    <p:sldId id="332" r:id="rId29"/>
    <p:sldId id="301" r:id="rId30"/>
    <p:sldId id="333" r:id="rId31"/>
    <p:sldId id="334" r:id="rId32"/>
    <p:sldId id="335" r:id="rId33"/>
    <p:sldId id="307" r:id="rId34"/>
    <p:sldId id="337" r:id="rId35"/>
    <p:sldId id="338" r:id="rId36"/>
    <p:sldId id="339" r:id="rId37"/>
    <p:sldId id="340" r:id="rId38"/>
    <p:sldId id="341" r:id="rId39"/>
    <p:sldId id="342" r:id="rId40"/>
    <p:sldId id="34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 autoAdjust="0"/>
    <p:restoredTop sz="82003" autoAdjust="0"/>
  </p:normalViewPr>
  <p:slideViewPr>
    <p:cSldViewPr>
      <p:cViewPr varScale="1">
        <p:scale>
          <a:sx n="74" d="100"/>
          <a:sy n="74" d="100"/>
        </p:scale>
        <p:origin x="24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9A338BB-08F7-1442-AE16-C38E3EB52D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41FE240-865E-7140-9329-CDF04C9081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4345BD6-B146-1A43-813B-DEC5FCC766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32CBA2D0-0908-5E46-AABD-484ACD7941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12B19EC-BFE2-0247-B8B7-2ED42514BA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719C666D-3786-604E-A178-03EF4CD58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1D55D8-F8A3-0945-A26F-5BF8CE0DB7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 did</a:t>
            </a:r>
            <a:r>
              <a:rPr lang="en-US" baseline="0" dirty="0"/>
              <a:t> not have to do anything in previous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https://</a:t>
            </a:r>
            <a:r>
              <a:rPr lang="en-US" b="1" dirty="0" err="1"/>
              <a:t>www.youtube.com</a:t>
            </a:r>
            <a:r>
              <a:rPr lang="en-US" b="1" dirty="0"/>
              <a:t>/</a:t>
            </a:r>
            <a:r>
              <a:rPr lang="en-US" b="1" dirty="0" err="1"/>
              <a:t>watch?v</a:t>
            </a:r>
            <a:r>
              <a:rPr lang="en-US" b="1" dirty="0"/>
              <a:t>=Bnos94Rtujw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600" dirty="0"/>
              <a:t>No ready outlet for publishing studies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Difficult to communicate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5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1960’s &amp; 1970’s</a:t>
            </a:r>
          </a:p>
          <a:p>
            <a:pPr lvl="1"/>
            <a:r>
              <a:rPr lang="en-US" altLang="en-US" sz="2600" dirty="0"/>
              <a:t>Many new university programs were developed in applied behavior analysis</a:t>
            </a:r>
          </a:p>
          <a:p>
            <a:pPr lvl="1"/>
            <a:r>
              <a:rPr lang="en-US" altLang="en-US" sz="2600" dirty="0"/>
              <a:t>Teaching &amp; research conducted in these programs made major contributions to the rapid growth of the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4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Recommended seven defining dimensions for research or behavior change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01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Offers society an approach toward solving problems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28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7510F-5429-0944-BBD6-BD7772C6937C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29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995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696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2428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7D00-F4C9-6143-AA93-612D8BFC62B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0E0-421B-3E40-A845-CDC92253C6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08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Cooper, Heron, and </a:t>
            </a:r>
            <a:r>
              <a:rPr lang="en-US" altLang="en-US" dirty="0" err="1"/>
              <a:t>Heward</a:t>
            </a:r>
            <a:endParaRPr lang="en-US" altLang="en-US" dirty="0"/>
          </a:p>
          <a:p>
            <a:r>
              <a:rPr lang="en-US" altLang="en-US" i="1" dirty="0"/>
              <a:t>Applied Behavior Analysis,</a:t>
            </a:r>
            <a:r>
              <a:rPr lang="en-US" altLang="en-US" dirty="0"/>
              <a:t> Third Edition</a:t>
            </a:r>
            <a:endParaRPr lang="en-US" altLang="en-US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3434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7263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9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1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9082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220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7779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697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Respondent Conditioning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sneezing-660x350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31" r="-28531"/>
          <a:stretch>
            <a:fillRect/>
          </a:stretch>
        </p:blipFill>
        <p:spPr/>
      </p:pic>
      <p:pic>
        <p:nvPicPr>
          <p:cNvPr id="6" name="Picture 5" descr="cough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04" y="2595238"/>
            <a:ext cx="1515125" cy="1515125"/>
          </a:xfrm>
          <a:prstGeom prst="rect">
            <a:avLst/>
          </a:prstGeom>
        </p:spPr>
      </p:pic>
      <p:pic>
        <p:nvPicPr>
          <p:cNvPr id="7" name="Picture 6" descr="images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7" y="4590413"/>
            <a:ext cx="1416034" cy="1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Food in mouth (Unconditioned Stimulus </a:t>
            </a:r>
            <a:r>
              <a:rPr lang="en-US" sz="2600" b="1" dirty="0"/>
              <a:t>US</a:t>
            </a:r>
            <a:r>
              <a:rPr lang="en-US" sz="2600" dirty="0"/>
              <a:t>)= Salivation in mouth when given food (Unconditioned Response </a:t>
            </a:r>
            <a:r>
              <a:rPr lang="en-US" sz="2600" b="1" dirty="0"/>
              <a:t>UR</a:t>
            </a:r>
            <a:r>
              <a:rPr lang="en-US" sz="2600" dirty="0"/>
              <a:t>)</a:t>
            </a:r>
          </a:p>
          <a:p>
            <a:r>
              <a:rPr lang="en-US" sz="2600" dirty="0"/>
              <a:t>Neutral stimulus (</a:t>
            </a:r>
            <a:r>
              <a:rPr lang="en-US" sz="2600" b="1" dirty="0"/>
              <a:t>NS</a:t>
            </a:r>
            <a:r>
              <a:rPr lang="en-US" sz="2600" dirty="0"/>
              <a:t>)= Metronome played right before food was given to dog </a:t>
            </a:r>
          </a:p>
        </p:txBody>
      </p:sp>
    </p:spTree>
    <p:extLst>
      <p:ext uri="{BB962C8B-B14F-4D97-AF65-F5344CB8AC3E}">
        <p14:creationId xmlns:p14="http://schemas.microsoft.com/office/powerpoint/2010/main" val="81700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Food was immediately followed by the sound of the metronome for a few trials. This resulted in:</a:t>
            </a:r>
          </a:p>
          <a:p>
            <a:pPr lvl="1"/>
            <a:r>
              <a:rPr lang="en-US" sz="2600" dirty="0"/>
              <a:t>Dogs salivating every time the metronome was played </a:t>
            </a:r>
          </a:p>
          <a:p>
            <a:pPr lvl="2"/>
            <a:r>
              <a:rPr lang="en-US" sz="2600" dirty="0"/>
              <a:t>Metronome= conditioned stimulus (</a:t>
            </a:r>
            <a:r>
              <a:rPr lang="en-US" sz="2600" b="1" dirty="0"/>
              <a:t>CS</a:t>
            </a:r>
            <a:r>
              <a:rPr lang="en-US" sz="2600" dirty="0"/>
              <a:t>) </a:t>
            </a:r>
          </a:p>
          <a:p>
            <a:pPr lvl="2"/>
            <a:r>
              <a:rPr lang="en-US" sz="2600" dirty="0"/>
              <a:t>Salivating in the presence of the metronome= </a:t>
            </a:r>
            <a:r>
              <a:rPr lang="en-US" sz="2600" b="1" dirty="0"/>
              <a:t>CR </a:t>
            </a:r>
            <a:r>
              <a:rPr lang="en-US" sz="2600" dirty="0"/>
              <a:t>(conditioned response)</a:t>
            </a:r>
          </a:p>
        </p:txBody>
      </p:sp>
    </p:spTree>
    <p:extLst>
      <p:ext uri="{BB962C8B-B14F-4D97-AF65-F5344CB8AC3E}">
        <p14:creationId xmlns:p14="http://schemas.microsoft.com/office/powerpoint/2010/main" val="324326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Unconditioned stimulus (US)</a:t>
            </a:r>
          </a:p>
          <a:p>
            <a:r>
              <a:rPr lang="en-US" sz="2600" dirty="0"/>
              <a:t>Unconditioned response (UR)</a:t>
            </a:r>
          </a:p>
          <a:p>
            <a:r>
              <a:rPr lang="en-US" sz="2600" dirty="0"/>
              <a:t>Conditioned stimulus (CS)</a:t>
            </a:r>
          </a:p>
          <a:p>
            <a:r>
              <a:rPr lang="en-US" sz="2600" dirty="0"/>
              <a:t>Conditioned response (CR)</a:t>
            </a:r>
          </a:p>
          <a:p>
            <a:r>
              <a:rPr lang="en-US" sz="2600" dirty="0"/>
              <a:t>Neutral Stimulus (NS)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9219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Unconditioned Stimulus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52600" y="2209800"/>
            <a:ext cx="236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US</a:t>
            </a:r>
          </a:p>
          <a:p>
            <a:pPr algn="ctr"/>
            <a:r>
              <a:rPr lang="en-US" sz="3200" dirty="0"/>
              <a:t>(food pellet)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47800" y="4038600"/>
            <a:ext cx="6324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An US </a:t>
            </a:r>
            <a:r>
              <a:rPr lang="en-US" sz="3200" b="1" dirty="0"/>
              <a:t>elicits</a:t>
            </a:r>
            <a:r>
              <a:rPr lang="en-US" sz="3200" dirty="0"/>
              <a:t> behavior without any learning history with regard to that stimulus.</a:t>
            </a:r>
          </a:p>
        </p:txBody>
      </p:sp>
    </p:spTree>
    <p:extLst>
      <p:ext uri="{BB962C8B-B14F-4D97-AF65-F5344CB8AC3E}">
        <p14:creationId xmlns:p14="http://schemas.microsoft.com/office/powerpoint/2010/main" val="310438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Unconditioned Response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257800" y="2209800"/>
            <a:ext cx="2362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UR</a:t>
            </a:r>
          </a:p>
          <a:p>
            <a:pPr algn="ctr"/>
            <a:r>
              <a:rPr lang="en-US" sz="3200" dirty="0"/>
              <a:t>(salivation)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447800" y="4038600"/>
            <a:ext cx="6324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An </a:t>
            </a:r>
            <a:r>
              <a:rPr lang="en-US" sz="3200" b="1" dirty="0"/>
              <a:t>UR</a:t>
            </a:r>
            <a:r>
              <a:rPr lang="en-US" sz="3200" dirty="0"/>
              <a:t> is a reflex response elicited by an US.  The food pellet elicits salivation.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52600" y="2209800"/>
            <a:ext cx="236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US</a:t>
            </a:r>
          </a:p>
          <a:p>
            <a:pPr algn="ctr"/>
            <a:r>
              <a:rPr lang="en-US" sz="3200" dirty="0"/>
              <a:t>(food pellet)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038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Respondent Conditioning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257800" y="2209800"/>
            <a:ext cx="2362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UR</a:t>
            </a:r>
          </a:p>
          <a:p>
            <a:pPr algn="ctr"/>
            <a:r>
              <a:rPr lang="en-US" sz="3200" dirty="0"/>
              <a:t>(salivation)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4288" y="5435038"/>
            <a:ext cx="8686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/>
              <a:t>Following repeated pairings of the US and a neutral stimulus...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752600" y="2133600"/>
            <a:ext cx="236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US</a:t>
            </a:r>
          </a:p>
          <a:p>
            <a:pPr algn="ctr"/>
            <a:r>
              <a:rPr lang="en-US" sz="3200" dirty="0"/>
              <a:t>(food pellet)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038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371600" y="3716634"/>
            <a:ext cx="358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NS </a:t>
            </a:r>
          </a:p>
          <a:p>
            <a:pPr algn="ctr"/>
            <a:r>
              <a:rPr lang="en-US" sz="3200" dirty="0"/>
              <a:t>(click of pellet dispenser)</a:t>
            </a:r>
          </a:p>
        </p:txBody>
      </p:sp>
      <p:sp>
        <p:nvSpPr>
          <p:cNvPr id="7176" name="AutoShape 8"/>
          <p:cNvSpPr>
            <a:spLocks/>
          </p:cNvSpPr>
          <p:nvPr/>
        </p:nvSpPr>
        <p:spPr bwMode="auto">
          <a:xfrm>
            <a:off x="1447800" y="2133600"/>
            <a:ext cx="228600" cy="2819400"/>
          </a:xfrm>
          <a:prstGeom prst="leftBrace">
            <a:avLst>
              <a:gd name="adj1" fmla="val 102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57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pairing</a:t>
            </a:r>
          </a:p>
        </p:txBody>
      </p:sp>
    </p:spTree>
    <p:extLst>
      <p:ext uri="{BB962C8B-B14F-4D97-AF65-F5344CB8AC3E}">
        <p14:creationId xmlns:p14="http://schemas.microsoft.com/office/powerpoint/2010/main" val="211035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Respondent Conditioning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181600" y="2133600"/>
            <a:ext cx="2362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/>
              <a:t>CR</a:t>
            </a:r>
          </a:p>
          <a:p>
            <a:pPr algn="ctr"/>
            <a:r>
              <a:rPr lang="en-US" sz="3200"/>
              <a:t>(salivation)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4221983"/>
            <a:ext cx="77724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/>
              <a:t>…the neutral stimulus, when presented alone, elicits the CR.  The neutral stimulus is now a CS (no longer neutral) because of the conditioning history.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733800" y="2362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524000" y="2057400"/>
            <a:ext cx="2743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/>
              <a:t>CS</a:t>
            </a:r>
          </a:p>
          <a:p>
            <a:pPr algn="ctr"/>
            <a:r>
              <a:rPr lang="en-US" sz="3200"/>
              <a:t>(click of pellet dispenser)</a:t>
            </a:r>
          </a:p>
        </p:txBody>
      </p:sp>
    </p:spTree>
    <p:extLst>
      <p:ext uri="{BB962C8B-B14F-4D97-AF65-F5344CB8AC3E}">
        <p14:creationId xmlns:p14="http://schemas.microsoft.com/office/powerpoint/2010/main" val="178325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5000" y="921379"/>
            <a:ext cx="6913563" cy="235522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In respondent conditioning, the conditioned and unconditioned stimuli are presented </a:t>
            </a:r>
            <a:r>
              <a:rPr lang="en-US" sz="3600" i="1" dirty="0">
                <a:solidFill>
                  <a:schemeClr val="tx1"/>
                </a:solidFill>
              </a:rPr>
              <a:t>without regard to the organism</a:t>
            </a:r>
            <a:r>
              <a:rPr lang="ja-JP" altLang="en-US" sz="3600" i="1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US" sz="3600" i="1" dirty="0">
                <a:solidFill>
                  <a:schemeClr val="tx1"/>
                </a:solidFill>
              </a:rPr>
              <a:t>s behavior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(no contingency)</a:t>
            </a:r>
          </a:p>
        </p:txBody>
      </p:sp>
    </p:spTree>
    <p:extLst>
      <p:ext uri="{BB962C8B-B14F-4D97-AF65-F5344CB8AC3E}">
        <p14:creationId xmlns:p14="http://schemas.microsoft.com/office/powerpoint/2010/main" val="218568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 vs. Operant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600" b="1" dirty="0"/>
              <a:t>Respondent conditioning</a:t>
            </a:r>
          </a:p>
          <a:p>
            <a:pPr lvl="1" fontAlgn="base"/>
            <a:r>
              <a:rPr lang="en-US" sz="2600" dirty="0"/>
              <a:t>Stimuli precede response</a:t>
            </a:r>
          </a:p>
          <a:p>
            <a:pPr lvl="1" fontAlgn="base"/>
            <a:r>
              <a:rPr lang="en-US" sz="2600" dirty="0"/>
              <a:t>No response required </a:t>
            </a:r>
          </a:p>
          <a:p>
            <a:pPr lvl="1" fontAlgn="base"/>
            <a:r>
              <a:rPr lang="en-US" sz="2600" dirty="0"/>
              <a:t>Involuntary</a:t>
            </a:r>
            <a:endParaRPr lang="en-US" sz="2600" b="1" dirty="0"/>
          </a:p>
          <a:p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sz="2600" b="1" dirty="0"/>
              <a:t>Operant conditioning</a:t>
            </a:r>
            <a:endParaRPr lang="en-US" sz="2600" dirty="0"/>
          </a:p>
          <a:p>
            <a:pPr lvl="1" fontAlgn="base"/>
            <a:r>
              <a:rPr lang="en-US" sz="2600" dirty="0"/>
              <a:t>Consequences follow responses</a:t>
            </a:r>
          </a:p>
          <a:p>
            <a:pPr lvl="1" fontAlgn="base"/>
            <a:r>
              <a:rPr lang="en-US" sz="2600" dirty="0"/>
              <a:t>Response required </a:t>
            </a:r>
          </a:p>
          <a:p>
            <a:pPr lvl="1" fontAlgn="base"/>
            <a:r>
              <a:rPr lang="en-US" sz="2600" dirty="0"/>
              <a:t>Voluntary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Phobias and Fears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</a:pPr>
            <a:r>
              <a:rPr lang="en-US" dirty="0"/>
              <a:t>Auditory</a:t>
            </a:r>
          </a:p>
          <a:p>
            <a:pPr>
              <a:buFont typeface="Wingdings" charset="0"/>
              <a:buChar char="§"/>
            </a:pPr>
            <a:r>
              <a:rPr lang="en-US" dirty="0"/>
              <a:t>Visual</a:t>
            </a:r>
          </a:p>
          <a:p>
            <a:pPr>
              <a:buFont typeface="Wingdings" charset="0"/>
              <a:buChar char="§"/>
            </a:pPr>
            <a:r>
              <a:rPr lang="en-US" dirty="0"/>
              <a:t>Tactile</a:t>
            </a:r>
          </a:p>
          <a:p>
            <a:pPr>
              <a:buFont typeface="Wingdings" charset="0"/>
              <a:buChar char="§"/>
            </a:pPr>
            <a:r>
              <a:rPr lang="en-US" dirty="0"/>
              <a:t>Gustatory</a:t>
            </a:r>
          </a:p>
          <a:p>
            <a:pPr>
              <a:buFont typeface="Wingdings" charset="0"/>
              <a:buChar char="§"/>
            </a:pPr>
            <a:r>
              <a:rPr lang="en-US" dirty="0"/>
              <a:t>Vestibular</a:t>
            </a:r>
          </a:p>
          <a:p>
            <a:pPr>
              <a:buFont typeface="Wingdings" charset="0"/>
              <a:buChar char="§"/>
            </a:pPr>
            <a:r>
              <a:rPr lang="en-US" dirty="0"/>
              <a:t>Social</a:t>
            </a:r>
          </a:p>
          <a:p>
            <a:pPr>
              <a:buFont typeface="Wingdings" charset="0"/>
              <a:buChar char="§"/>
            </a:pPr>
            <a:r>
              <a:rPr lang="en-US" dirty="0"/>
              <a:t>Thermal</a:t>
            </a:r>
          </a:p>
          <a:p>
            <a:pPr>
              <a:buFont typeface="Wingdings" charset="0"/>
              <a:buChar char="§"/>
            </a:pPr>
            <a:r>
              <a:rPr lang="en-US" dirty="0"/>
              <a:t>Olfactory 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364922" y="1600201"/>
            <a:ext cx="2102153" cy="4343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6853" y="1681194"/>
            <a:ext cx="39346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Responses that can become CR in presence of neutral stimuli (i.e., spiders, frogs, heights, etc.) after multiple stimulus-stimulus pairings </a:t>
            </a:r>
          </a:p>
        </p:txBody>
      </p:sp>
      <p:pic>
        <p:nvPicPr>
          <p:cNvPr id="7" name="Picture 6" descr="images-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57" y="4786536"/>
            <a:ext cx="2321211" cy="1934343"/>
          </a:xfrm>
          <a:prstGeom prst="rect">
            <a:avLst/>
          </a:prstGeom>
        </p:spPr>
      </p:pic>
      <p:pic>
        <p:nvPicPr>
          <p:cNvPr id="8" name="Picture 7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37" y="4295469"/>
            <a:ext cx="2482953" cy="15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Operant Conditioning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charset="0"/>
                <a:ea typeface="ＭＳ Ｐゴシック" charset="0"/>
              </a:rPr>
              <a:t>Operant behaviors are controlled by their consequences:</a:t>
            </a:r>
          </a:p>
          <a:p>
            <a:pPr lvl="1"/>
            <a:r>
              <a:rPr lang="en-US" sz="2600" dirty="0">
                <a:latin typeface="Arial" charset="0"/>
                <a:ea typeface="ＭＳ Ｐゴシック" charset="0"/>
              </a:rPr>
              <a:t>Positive and Negative Reinforcement or Punishment </a:t>
            </a:r>
          </a:p>
          <a:p>
            <a:r>
              <a:rPr lang="en-US" sz="2600" dirty="0">
                <a:latin typeface="Arial" charset="0"/>
                <a:ea typeface="ＭＳ Ｐゴシック" charset="0"/>
              </a:rPr>
              <a:t>Learned behaviors because of the consequences that follow them </a:t>
            </a:r>
            <a:endParaRPr lang="en-US" sz="2600" dirty="0"/>
          </a:p>
        </p:txBody>
      </p:sp>
      <p:pic>
        <p:nvPicPr>
          <p:cNvPr id="4" name="Picture 4" descr="AAHQMEF0">
            <a:extLst>
              <a:ext uri="{FF2B5EF4-FFF2-40B4-BE49-F238E27FC236}">
                <a16:creationId xmlns:a16="http://schemas.microsoft.com/office/drawing/2014/main" id="{4553221B-8A0D-454F-A7D3-ED1D0D61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74699"/>
            <a:ext cx="3556958" cy="219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6E839A-D2A3-4C4E-8C88-4226B13D1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Current Dimensions of applied Behavior Analysis</a:t>
            </a:r>
          </a:p>
        </p:txBody>
      </p:sp>
    </p:spTree>
    <p:extLst>
      <p:ext uri="{BB962C8B-B14F-4D97-AF65-F5344CB8AC3E}">
        <p14:creationId xmlns:p14="http://schemas.microsoft.com/office/powerpoint/2010/main" val="369635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05ECEFA-17C6-E944-A041-DD54ABB5F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E87D41B-5F59-D848-A43B-BB362EE14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1960’s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Researchers began to apply principles of behavior in an effort to improve socially important behavior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Techniques for measuring behavior &amp; controlling &amp; manipulating variables were sometimes unavailable, or inappropriate</a:t>
            </a:r>
          </a:p>
        </p:txBody>
      </p:sp>
    </p:spTree>
    <p:extLst>
      <p:ext uri="{BB962C8B-B14F-4D97-AF65-F5344CB8AC3E}">
        <p14:creationId xmlns:p14="http://schemas.microsoft.com/office/powerpoint/2010/main" val="121689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FC030AD-6326-3647-9893-92A4D0BB0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8702EBF-1F8E-0041-9E5D-4F071307E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800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2600" dirty="0"/>
              <a:t>Application of behavior principles to education is a major area of impact</a:t>
            </a:r>
          </a:p>
          <a:p>
            <a:pPr>
              <a:lnSpc>
                <a:spcPct val="85000"/>
              </a:lnSpc>
            </a:pPr>
            <a:r>
              <a:rPr lang="en-US" altLang="en-US" sz="2600" dirty="0"/>
              <a:t>Provided the foundation for:</a:t>
            </a:r>
          </a:p>
          <a:p>
            <a:pPr lvl="1">
              <a:lnSpc>
                <a:spcPct val="85000"/>
              </a:lnSpc>
            </a:pPr>
            <a:r>
              <a:rPr lang="en-US" altLang="en-US" sz="2600" dirty="0"/>
              <a:t>Behavioral approaches to curriculum design</a:t>
            </a:r>
          </a:p>
          <a:p>
            <a:pPr lvl="1">
              <a:lnSpc>
                <a:spcPct val="85000"/>
              </a:lnSpc>
            </a:pPr>
            <a:r>
              <a:rPr lang="en-US" altLang="en-US" sz="2600" dirty="0"/>
              <a:t>Instructional methods</a:t>
            </a:r>
          </a:p>
          <a:p>
            <a:pPr lvl="1">
              <a:lnSpc>
                <a:spcPct val="85000"/>
              </a:lnSpc>
            </a:pPr>
            <a:r>
              <a:rPr lang="en-US" altLang="en-US" sz="2600" dirty="0"/>
              <a:t>Classroom management</a:t>
            </a:r>
          </a:p>
          <a:p>
            <a:pPr lvl="1">
              <a:lnSpc>
                <a:spcPct val="85000"/>
              </a:lnSpc>
            </a:pPr>
            <a:r>
              <a:rPr lang="en-US" altLang="en-US" sz="2600" dirty="0"/>
              <a:t>Generalization and maintenance of learning</a:t>
            </a:r>
          </a:p>
        </p:txBody>
      </p:sp>
    </p:spTree>
    <p:extLst>
      <p:ext uri="{BB962C8B-B14F-4D97-AF65-F5344CB8AC3E}">
        <p14:creationId xmlns:p14="http://schemas.microsoft.com/office/powerpoint/2010/main" val="207072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BBE55AB-454D-F542-BAD3-CF5E0335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F72F533-7F60-4646-93D2-9887E0254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1968 – Formal beginning of contemporary applied behavior analysis</a:t>
            </a:r>
          </a:p>
          <a:p>
            <a:pPr lvl="1"/>
            <a:r>
              <a:rPr lang="en-US" altLang="en-US" sz="2600" dirty="0"/>
              <a:t>Journal of Applied Behavior Analysis (JABA) began publication</a:t>
            </a:r>
          </a:p>
          <a:p>
            <a:pPr lvl="1"/>
            <a:r>
              <a:rPr lang="en-US" altLang="en-US" sz="2600" dirty="0"/>
              <a:t>“Some Current Dimensions of Applied Behavior Analysis” (Baer, Wolf, &amp; </a:t>
            </a:r>
            <a:r>
              <a:rPr lang="en-US" altLang="en-US" sz="2600" dirty="0" err="1"/>
              <a:t>Risley</a:t>
            </a:r>
            <a:r>
              <a:rPr lang="en-US" altLang="en-US" sz="2600" dirty="0"/>
              <a:t>)</a:t>
            </a:r>
          </a:p>
          <a:p>
            <a:pPr lvl="2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4560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B5C1973-A5C0-894B-9116-2B6519623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4827F17-1D46-2D43-894E-723691537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487" y="18288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JABA</a:t>
            </a:r>
          </a:p>
          <a:p>
            <a:pPr lvl="1"/>
            <a:r>
              <a:rPr lang="en-US" altLang="en-US" sz="2600" dirty="0"/>
              <a:t>First journal in U.S.  to deal with applied problems</a:t>
            </a:r>
          </a:p>
          <a:p>
            <a:pPr lvl="1"/>
            <a:r>
              <a:rPr lang="en-US" altLang="en-US" sz="2600" dirty="0"/>
              <a:t>Published applications of information found in EAB</a:t>
            </a:r>
          </a:p>
          <a:p>
            <a:pPr lvl="1"/>
            <a:r>
              <a:rPr lang="en-US" altLang="en-US" sz="2600" dirty="0"/>
              <a:t>Flagship journal of ABA</a:t>
            </a:r>
          </a:p>
        </p:txBody>
      </p:sp>
    </p:spTree>
    <p:extLst>
      <p:ext uri="{BB962C8B-B14F-4D97-AF65-F5344CB8AC3E}">
        <p14:creationId xmlns:p14="http://schemas.microsoft.com/office/powerpoint/2010/main" val="9857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80279D0-AF47-A74F-90A7-5C5524DE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F81EF76-F399-1E43-BD00-AA55A999E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“Some Current Dimensions of Applied Behavior Analysis” (Baer, Wolf, &amp; </a:t>
            </a:r>
            <a:r>
              <a:rPr lang="en-US" altLang="en-US" sz="2600" dirty="0" err="1"/>
              <a:t>Risley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sz="2600" dirty="0"/>
              <a:t>Founding fathers of the new discipline (ABA)</a:t>
            </a:r>
          </a:p>
          <a:p>
            <a:pPr lvl="1"/>
            <a:r>
              <a:rPr lang="en-US" altLang="en-US" sz="2600" dirty="0"/>
              <a:t>Defined the criteria for judging adequacy of research &amp; practice in ABA &amp; outlined the scope of work for those in the science</a:t>
            </a:r>
          </a:p>
          <a:p>
            <a:pPr lvl="1"/>
            <a:r>
              <a:rPr lang="en-US" altLang="en-US" sz="2600" dirty="0"/>
              <a:t>Most widely cited publication in ABA </a:t>
            </a:r>
          </a:p>
          <a:p>
            <a:pPr lvl="1"/>
            <a:r>
              <a:rPr lang="en-US" altLang="en-US" sz="2600" dirty="0"/>
              <a:t>Remains standard description of the discipline</a:t>
            </a:r>
          </a:p>
          <a:p>
            <a:pPr lvl="2"/>
            <a:endParaRPr lang="en-US" altLang="en-US" sz="2600" dirty="0"/>
          </a:p>
          <a:p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2406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436AB4C-55F6-4144-81C3-FE6DFAE3C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7 Dimensions of ABA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559B2B3-3807-1048-B505-CB41A02F1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/>
              <a:t>Applied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Investigates socially significant behaviors with immediate importance to the participant(s)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Examples include behaviors such as: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Social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Language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Academic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Daily living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Self-care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Vocational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Recreation and/or leisure</a:t>
            </a:r>
          </a:p>
        </p:txBody>
      </p:sp>
    </p:spTree>
    <p:extLst>
      <p:ext uri="{BB962C8B-B14F-4D97-AF65-F5344CB8AC3E}">
        <p14:creationId xmlns:p14="http://schemas.microsoft.com/office/powerpoint/2010/main" val="146751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6709D49-6C02-E84E-B714-F8B741FCB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7 Dimensions of ABA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C0B39F6-AD38-6B4E-8ADD-459506B6E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Behavioral</a:t>
            </a:r>
          </a:p>
          <a:p>
            <a:pPr lvl="1"/>
            <a:r>
              <a:rPr lang="en-US" altLang="en-US" sz="2600" dirty="0"/>
              <a:t>Precise measurement of the actual behavior in need of improvement &amp; documents that it was the participant’s behavior that changed</a:t>
            </a:r>
          </a:p>
          <a:p>
            <a:pPr lvl="2"/>
            <a:r>
              <a:rPr lang="en-US" altLang="en-US" sz="2600" dirty="0"/>
              <a:t>The behavior in need of improvement and it is a study of behavior (not about behavior)</a:t>
            </a:r>
          </a:p>
          <a:p>
            <a:pPr lvl="2"/>
            <a:r>
              <a:rPr lang="en-US" altLang="en-US" sz="2600" dirty="0"/>
              <a:t>The behavior must be measurable</a:t>
            </a:r>
          </a:p>
          <a:p>
            <a:pPr lvl="2"/>
            <a:r>
              <a:rPr lang="en-US" altLang="en-US" sz="2600" dirty="0"/>
              <a:t>Important to note whose behavior has changed</a:t>
            </a:r>
          </a:p>
        </p:txBody>
      </p:sp>
    </p:spTree>
    <p:extLst>
      <p:ext uri="{BB962C8B-B14F-4D97-AF65-F5344CB8AC3E}">
        <p14:creationId xmlns:p14="http://schemas.microsoft.com/office/powerpoint/2010/main" val="416078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8486666-50F0-1E49-BDB8-4AB7DC3A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7 Dimensions of aba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561972B-1F1B-A040-983A-B84576126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Technological</a:t>
            </a:r>
          </a:p>
          <a:p>
            <a:pPr lvl="1"/>
            <a:r>
              <a:rPr lang="en-US" altLang="en-US" sz="2600" dirty="0"/>
              <a:t>Written description of all procedures in the study is sufficiently complete and detailed to enable others to replicate it</a:t>
            </a:r>
          </a:p>
          <a:p>
            <a:pPr lvl="1"/>
            <a:r>
              <a:rPr lang="en-US" altLang="en-US" sz="2600" dirty="0"/>
              <a:t>All operative procedures are identified and described in detail &amp; clarity</a:t>
            </a:r>
          </a:p>
          <a:p>
            <a:pPr lvl="1"/>
            <a:r>
              <a:rPr lang="en-US" altLang="en-US" sz="2600" dirty="0"/>
              <a:t>Replicable technology </a:t>
            </a:r>
          </a:p>
        </p:txBody>
      </p:sp>
    </p:spTree>
    <p:extLst>
      <p:ext uri="{BB962C8B-B14F-4D97-AF65-F5344CB8AC3E}">
        <p14:creationId xmlns:p14="http://schemas.microsoft.com/office/powerpoint/2010/main" val="424647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1883069-E222-2943-8748-52E2EFA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altLang="en-US" sz="4000" dirty="0"/>
              <a:t>7 dimensions of aba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916FDDA-202B-2A49-9A69-91D359BD4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Analytic</a:t>
            </a:r>
          </a:p>
          <a:p>
            <a:pPr lvl="1"/>
            <a:r>
              <a:rPr lang="en-US" altLang="en-US" sz="2600" dirty="0"/>
              <a:t>Demonstrates experimental control over the occurrence and non-occurrence of the behavior (a functional relation is demonstrated)</a:t>
            </a:r>
          </a:p>
          <a:p>
            <a:pPr lvl="1"/>
            <a:r>
              <a:rPr lang="en-US" altLang="en-US" sz="2600" dirty="0"/>
              <a:t>Functional &amp; replicable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404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8C2F6DB-83DD-1749-B03B-93C0CC814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Operant Behavior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6B5C747-EED9-9A49-86F4-923F350A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Any behavior whose future frequency is determined primarily by its history of consequences</a:t>
            </a:r>
          </a:p>
          <a:p>
            <a:pPr lvl="1"/>
            <a:r>
              <a:rPr lang="en-US" altLang="en-US" sz="2600" dirty="0"/>
              <a:t>Selected</a:t>
            </a:r>
          </a:p>
          <a:p>
            <a:pPr lvl="1"/>
            <a:r>
              <a:rPr lang="en-US" altLang="en-US" sz="2600" dirty="0"/>
              <a:t>Shaped</a:t>
            </a:r>
          </a:p>
          <a:p>
            <a:pPr lvl="1"/>
            <a:r>
              <a:rPr lang="en-US" altLang="en-US" sz="2600" dirty="0"/>
              <a:t>Maintained by consequences</a:t>
            </a:r>
          </a:p>
          <a:p>
            <a:r>
              <a:rPr lang="en-US" altLang="en-US" sz="2600" dirty="0"/>
              <a:t>Defined functionally, by their effects</a:t>
            </a:r>
          </a:p>
        </p:txBody>
      </p:sp>
    </p:spTree>
    <p:extLst>
      <p:ext uri="{BB962C8B-B14F-4D97-AF65-F5344CB8AC3E}">
        <p14:creationId xmlns:p14="http://schemas.microsoft.com/office/powerpoint/2010/main" val="67829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9412937-9E65-074B-A048-D790370D1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7 dimensions of aba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0037BC0-0F0B-584F-9F05-81993541D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Conceptually systematic</a:t>
            </a:r>
          </a:p>
          <a:p>
            <a:pPr lvl="1"/>
            <a:r>
              <a:rPr lang="en-US" altLang="en-US" sz="2600" dirty="0"/>
              <a:t>Behavior change interventions are derived from basic principles of behavior</a:t>
            </a:r>
          </a:p>
          <a:p>
            <a:pPr lvl="1"/>
            <a:r>
              <a:rPr lang="en-US" altLang="en-US" sz="2600" dirty="0"/>
              <a:t>Better enable research consumer to derive other similar procedures from the same principle(s)</a:t>
            </a:r>
          </a:p>
          <a:p>
            <a:pPr lvl="1"/>
            <a:r>
              <a:rPr lang="en-US" altLang="en-US" sz="2600" dirty="0"/>
              <a:t>Assist in integrating discipline into a system instead of a “collection of tricks”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18112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3FBA932-9C36-A149-9E2A-275AD7D25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7 dimensions of aba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0C1247C-4C32-5343-B227-C2A33BB42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Effective</a:t>
            </a:r>
          </a:p>
          <a:p>
            <a:pPr lvl="1"/>
            <a:r>
              <a:rPr lang="en-US" altLang="en-US" sz="2600" dirty="0"/>
              <a:t>Improves behavior sufficiently to produce practical results for the participant(s)</a:t>
            </a:r>
          </a:p>
          <a:p>
            <a:pPr lvl="1"/>
            <a:r>
              <a:rPr lang="en-US" altLang="en-US" sz="2600" dirty="0"/>
              <a:t>Improvements in behavior must reach clinical or social significance</a:t>
            </a:r>
          </a:p>
          <a:p>
            <a:pPr lvl="1"/>
            <a:r>
              <a:rPr lang="en-US" altLang="en-US" sz="2600" dirty="0"/>
              <a:t>Extent to which changes in the target behavior(s) result in noticeable changes</a:t>
            </a:r>
          </a:p>
        </p:txBody>
      </p:sp>
    </p:spTree>
    <p:extLst>
      <p:ext uri="{BB962C8B-B14F-4D97-AF65-F5344CB8AC3E}">
        <p14:creationId xmlns:p14="http://schemas.microsoft.com/office/powerpoint/2010/main" val="301633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26DC50D-3E15-DD4C-B3E4-7BD235F8F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7 dimensions of aba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B5E3245-F2E6-4040-BA41-4E251F88F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Generality</a:t>
            </a:r>
          </a:p>
          <a:p>
            <a:pPr lvl="1"/>
            <a:r>
              <a:rPr lang="en-US" altLang="en-US" sz="2600" dirty="0"/>
              <a:t>Produces behavior changes that last over time…</a:t>
            </a:r>
          </a:p>
          <a:p>
            <a:pPr lvl="1"/>
            <a:r>
              <a:rPr lang="en-US" altLang="en-US" sz="2600" dirty="0"/>
              <a:t>Appear in other environments (other than the one in which intervention was implemented)…</a:t>
            </a:r>
          </a:p>
          <a:p>
            <a:pPr lvl="1"/>
            <a:r>
              <a:rPr lang="en-US" altLang="en-US" sz="2600" dirty="0"/>
              <a:t>Or spread to other behaviors (those not directly treated by the intervention)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0201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573A980-3A23-134F-8E23-F8F20F43B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Additional Characteristics of ABA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5542737-5317-0546-BD58-D960797F4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Accountable</a:t>
            </a:r>
          </a:p>
          <a:p>
            <a:pPr lvl="1"/>
            <a:r>
              <a:rPr lang="en-US" altLang="en-US" sz="2600" dirty="0"/>
              <a:t>Created by the focus on </a:t>
            </a:r>
          </a:p>
          <a:p>
            <a:pPr lvl="2"/>
            <a:r>
              <a:rPr lang="en-US" altLang="en-US" sz="2600" dirty="0"/>
              <a:t>Accessible environmental variables that reliably influence behavior</a:t>
            </a:r>
          </a:p>
          <a:p>
            <a:pPr lvl="2"/>
            <a:r>
              <a:rPr lang="en-US" altLang="en-US" sz="2600" dirty="0"/>
              <a:t>Reliance on direct &amp; frequent measurement to detect changes in behavior</a:t>
            </a:r>
          </a:p>
          <a:p>
            <a:pPr lvl="3"/>
            <a:r>
              <a:rPr lang="en-US" altLang="en-US" sz="2600" dirty="0"/>
              <a:t>Detect successes and failures</a:t>
            </a:r>
          </a:p>
          <a:p>
            <a:pPr lvl="3"/>
            <a:r>
              <a:rPr lang="en-US" altLang="en-US" sz="2600" dirty="0"/>
              <a:t>Allow changes to be made</a:t>
            </a:r>
          </a:p>
        </p:txBody>
      </p:sp>
    </p:spTree>
    <p:extLst>
      <p:ext uri="{BB962C8B-B14F-4D97-AF65-F5344CB8AC3E}">
        <p14:creationId xmlns:p14="http://schemas.microsoft.com/office/powerpoint/2010/main" val="4040028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353D5D4-123F-BF4B-B633-6C5698CE8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Additional Characteristics of ABA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D4766C7-F674-1148-A483-851A0AD56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Public</a:t>
            </a:r>
          </a:p>
          <a:p>
            <a:pPr lvl="1"/>
            <a:r>
              <a:rPr lang="en-US" altLang="en-US" sz="2600" dirty="0"/>
              <a:t>Visible, explicit, &amp; straightforward</a:t>
            </a:r>
          </a:p>
          <a:p>
            <a:pPr lvl="1"/>
            <a:r>
              <a:rPr lang="en-US" altLang="en-US" sz="2600" dirty="0"/>
              <a:t>Of value across a very broad spectrum of fields</a:t>
            </a:r>
          </a:p>
        </p:txBody>
      </p:sp>
    </p:spTree>
    <p:extLst>
      <p:ext uri="{BB962C8B-B14F-4D97-AF65-F5344CB8AC3E}">
        <p14:creationId xmlns:p14="http://schemas.microsoft.com/office/powerpoint/2010/main" val="3151778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955A7E1-9814-4040-9742-D21BDDE2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Additional Characteristics of ABA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BB24C27-AA74-E34E-AC51-F43D7CF8D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Doable</a:t>
            </a:r>
          </a:p>
          <a:p>
            <a:pPr lvl="1"/>
            <a:r>
              <a:rPr lang="en-US" altLang="en-US" sz="2600" dirty="0"/>
              <a:t>Not prohibitively complicated or arduous</a:t>
            </a:r>
          </a:p>
          <a:p>
            <a:pPr lvl="1"/>
            <a:r>
              <a:rPr lang="en-US" altLang="en-US" sz="2600" dirty="0"/>
              <a:t>Variety of individuals are able to implement principles and interventions</a:t>
            </a:r>
          </a:p>
          <a:p>
            <a:pPr lvl="1"/>
            <a:r>
              <a:rPr lang="en-US" altLang="en-US" sz="2600" dirty="0"/>
              <a:t>Does involved more that learning to do some procedures</a:t>
            </a:r>
          </a:p>
        </p:txBody>
      </p:sp>
    </p:spTree>
    <p:extLst>
      <p:ext uri="{BB962C8B-B14F-4D97-AF65-F5344CB8AC3E}">
        <p14:creationId xmlns:p14="http://schemas.microsoft.com/office/powerpoint/2010/main" val="495118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8CCDE36-1F21-164A-9443-C93E6DA09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Additional Characteristics of ABA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C655263-10FF-DB49-911A-1FE2663C1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Empowering</a:t>
            </a:r>
          </a:p>
          <a:p>
            <a:pPr lvl="1"/>
            <a:r>
              <a:rPr lang="en-US" altLang="en-US" sz="2600" dirty="0"/>
              <a:t>Provides practitioners with real tools that work</a:t>
            </a:r>
          </a:p>
          <a:p>
            <a:pPr lvl="1"/>
            <a:r>
              <a:rPr lang="en-US" altLang="en-US" sz="2600" dirty="0"/>
              <a:t>Raises confidence</a:t>
            </a:r>
          </a:p>
          <a:p>
            <a:pPr lvl="1"/>
            <a:r>
              <a:rPr lang="en-US" altLang="en-US" sz="2600" dirty="0"/>
              <a:t>Increases confidence for future challenges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22640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E7751E4-4A88-0849-96A1-D26F06B74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Additional Characteristics of ABA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6FF31E8-1B78-1F46-9E79-937E9B681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Optimistic</a:t>
            </a:r>
          </a:p>
          <a:p>
            <a:pPr lvl="1"/>
            <a:r>
              <a:rPr lang="en-US" altLang="en-US" sz="2600" dirty="0"/>
              <a:t>Possibilities for each individual (Strain et al., 1992)</a:t>
            </a:r>
          </a:p>
          <a:p>
            <a:pPr lvl="1"/>
            <a:r>
              <a:rPr lang="en-US" altLang="en-US" sz="2600" dirty="0"/>
              <a:t>Detect small improvements</a:t>
            </a:r>
          </a:p>
          <a:p>
            <a:pPr lvl="1"/>
            <a:r>
              <a:rPr lang="en-US" altLang="en-US" sz="2600" dirty="0"/>
              <a:t>Positive outcomes yield a more optimistic attitude about future successes</a:t>
            </a:r>
          </a:p>
          <a:p>
            <a:pPr lvl="1"/>
            <a:r>
              <a:rPr lang="en-US" altLang="en-US" sz="2600" dirty="0"/>
              <a:t>Peer-reviewed literature provides many examples of success</a:t>
            </a:r>
          </a:p>
        </p:txBody>
      </p:sp>
    </p:spTree>
    <p:extLst>
      <p:ext uri="{BB962C8B-B14F-4D97-AF65-F5344CB8AC3E}">
        <p14:creationId xmlns:p14="http://schemas.microsoft.com/office/powerpoint/2010/main" val="1531590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3E9199F-5988-2645-811B-057095C78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Definition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F99ACFC-77E3-304A-B17C-97DB9C0A5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A scientific approach to improving socially significant behavior…</a:t>
            </a:r>
          </a:p>
          <a:p>
            <a:r>
              <a:rPr lang="en-US" altLang="en-US" sz="2600" dirty="0"/>
              <a:t>In which procedures derived from the principles of behavior are systematically applied to improve socially significant behavior…</a:t>
            </a:r>
          </a:p>
          <a:p>
            <a:r>
              <a:rPr lang="en-US" altLang="en-US" sz="2600" dirty="0"/>
              <a:t>And to demonstrate experimentally that the procedures employed were responsible for the improvement in behavior</a:t>
            </a:r>
          </a:p>
        </p:txBody>
      </p:sp>
    </p:spTree>
    <p:extLst>
      <p:ext uri="{BB962C8B-B14F-4D97-AF65-F5344CB8AC3E}">
        <p14:creationId xmlns:p14="http://schemas.microsoft.com/office/powerpoint/2010/main" val="1718876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9E3E52D-1D5E-5D49-85C7-37DEC0FEA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Six Key Components of ABA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6301728-0BAD-904D-884E-692580104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Guided by attitudes of methods of scientific inquiry</a:t>
            </a:r>
          </a:p>
          <a:p>
            <a:r>
              <a:rPr lang="en-US" altLang="en-US" sz="2600" dirty="0"/>
              <a:t>All behavior change procedures are described &amp; implemented in a systematic, technological manner</a:t>
            </a:r>
          </a:p>
          <a:p>
            <a:r>
              <a:rPr lang="en-US" altLang="en-US" sz="2600" dirty="0"/>
              <a:t>Only procedures conceptually derived from basic principles of behavior are circumscribed by the field</a:t>
            </a:r>
          </a:p>
        </p:txBody>
      </p:sp>
    </p:spTree>
    <p:extLst>
      <p:ext uri="{BB962C8B-B14F-4D97-AF65-F5344CB8AC3E}">
        <p14:creationId xmlns:p14="http://schemas.microsoft.com/office/powerpoint/2010/main" val="170768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1D33A5A-00A6-CF41-9664-1333372B0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by Consequences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70BC890-E1C5-2A48-93A1-B6CB1A4DF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All forms of life, from single cells to complex cultures, evolve as a result of selection with respect to function</a:t>
            </a:r>
          </a:p>
          <a:p>
            <a:pPr lvl="2">
              <a:buFontTx/>
              <a:buNone/>
            </a:pPr>
            <a:r>
              <a:rPr lang="en-US" altLang="en-US" sz="2000" dirty="0"/>
              <a:t>			Pennypacker, 1994, pp. 12 -13</a:t>
            </a:r>
          </a:p>
          <a:p>
            <a:r>
              <a:rPr lang="en-US" altLang="en-US" sz="2800" dirty="0"/>
              <a:t>Ontogeny</a:t>
            </a:r>
          </a:p>
          <a:p>
            <a:pPr lvl="1"/>
            <a:r>
              <a:rPr lang="en-US" altLang="en-US" sz="2400" dirty="0"/>
              <a:t>Operates during the lifetime of the individual</a:t>
            </a:r>
          </a:p>
          <a:p>
            <a:r>
              <a:rPr lang="en-US" altLang="en-US" sz="2800" dirty="0"/>
              <a:t>Phylogeny</a:t>
            </a:r>
          </a:p>
          <a:p>
            <a:pPr lvl="1"/>
            <a:r>
              <a:rPr lang="en-US" altLang="en-US" sz="2400" dirty="0"/>
              <a:t>Natural selection in the evolution of a species</a:t>
            </a:r>
          </a:p>
        </p:txBody>
      </p:sp>
    </p:spTree>
    <p:extLst>
      <p:ext uri="{BB962C8B-B14F-4D97-AF65-F5344CB8AC3E}">
        <p14:creationId xmlns:p14="http://schemas.microsoft.com/office/powerpoint/2010/main" val="174835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9E3E52D-1D5E-5D49-85C7-37DEC0FEA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Six Key Components of ABA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6301728-0BAD-904D-884E-692580104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Focus is socially significant behavior</a:t>
            </a:r>
          </a:p>
          <a:p>
            <a:r>
              <a:rPr lang="en-US" altLang="en-US" sz="2600" dirty="0"/>
              <a:t>Seeks to make meaningful improvement in important behavior</a:t>
            </a:r>
          </a:p>
          <a:p>
            <a:r>
              <a:rPr lang="en-US" altLang="en-US" sz="2600" dirty="0"/>
              <a:t>Seeks to produce an analysis of the factors responsible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42821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2F2B3C8-BC6C-8F43-86AA-64869E4F9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Operant Conditioning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7882B54-7248-2F49-8C43-63E1DC128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Process and selective effects of consequences on behavior</a:t>
            </a:r>
          </a:p>
          <a:p>
            <a:r>
              <a:rPr lang="en-US" altLang="en-US" sz="2600" dirty="0"/>
              <a:t>“Functional consequence”</a:t>
            </a:r>
          </a:p>
          <a:p>
            <a:pPr lvl="1"/>
            <a:r>
              <a:rPr lang="en-US" altLang="en-US" sz="2600" dirty="0"/>
              <a:t>Stimulus change that follows a given behavior in a relatively immediate temporal sequence and alters the frequency of that type of behavior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1004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3C4160A-B35C-1E42-9F65-6CC8CC281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Discriminated Operant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8B8053A-F451-DC41-BFFB-E49029CAF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600" dirty="0"/>
              <a:t>Occurs more frequently under some antecedent conditions than it does under others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2600" i="1" dirty="0"/>
              <a:t>Stimulus Control	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Differential rates of operant responding observed in the presence or absence of antecedent stimuli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Due to pairings (antecedent/consequence) in the past, antecedents acquire the ability to control operant behavior</a:t>
            </a:r>
            <a:r>
              <a:rPr lang="en-US" altLang="en-US" sz="2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75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893D102-0FF6-A84A-85C5-EB6E6A834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Motivating Operations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0F2FD8E-45E1-D547-AE19-2EA942457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600" dirty="0"/>
              <a:t>Alters the current value of stimulus changes as reinforcement or punishment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Satiation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Deprivation</a:t>
            </a:r>
          </a:p>
        </p:txBody>
      </p:sp>
    </p:spTree>
    <p:extLst>
      <p:ext uri="{BB962C8B-B14F-4D97-AF65-F5344CB8AC3E}">
        <p14:creationId xmlns:p14="http://schemas.microsoft.com/office/powerpoint/2010/main" val="74762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 Behaviors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Arial" charset="0"/>
                <a:ea typeface="ＭＳ Ｐゴシック" charset="0"/>
              </a:rPr>
              <a:t>Respondent behaviors are </a:t>
            </a:r>
            <a:r>
              <a:rPr lang="ja-JP" altLang="en-US" sz="26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Arial" charset="0"/>
                <a:ea typeface="ＭＳ Ｐゴシック" charset="0"/>
              </a:rPr>
              <a:t>elicited</a:t>
            </a:r>
            <a:r>
              <a:rPr lang="ja-JP" altLang="en-US" sz="26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Arial" charset="0"/>
                <a:ea typeface="ＭＳ Ｐゴシック" charset="0"/>
              </a:rPr>
              <a:t> by antecedent stimuli. </a:t>
            </a:r>
          </a:p>
          <a:p>
            <a:r>
              <a:rPr lang="en-US" altLang="ja-JP" sz="2600" dirty="0">
                <a:latin typeface="Arial" charset="0"/>
                <a:ea typeface="ＭＳ Ｐゴシック" charset="0"/>
              </a:rPr>
              <a:t>Reflexes (unlearned)</a:t>
            </a:r>
          </a:p>
          <a:p>
            <a:r>
              <a:rPr lang="en-US" altLang="ja-JP" sz="2600" dirty="0">
                <a:latin typeface="Arial" charset="0"/>
                <a:ea typeface="ＭＳ Ｐゴシック" charset="0"/>
              </a:rPr>
              <a:t>Examples:</a:t>
            </a:r>
          </a:p>
          <a:p>
            <a:pPr lvl="1"/>
            <a:r>
              <a:rPr lang="en-US" sz="2600" dirty="0">
                <a:latin typeface="Arial" charset="0"/>
                <a:cs typeface="Arial" charset="0"/>
              </a:rPr>
              <a:t>Your response to allergens </a:t>
            </a:r>
            <a:r>
              <a:rPr lang="en-US" sz="2600" dirty="0">
                <a:latin typeface="Arial" charset="0"/>
                <a:cs typeface="Arial" charset="0"/>
                <a:sym typeface="Wingdings"/>
              </a:rPr>
              <a:t> </a:t>
            </a:r>
            <a:r>
              <a:rPr lang="en-US" sz="2600" dirty="0">
                <a:latin typeface="Arial" charset="0"/>
                <a:cs typeface="Arial" charset="0"/>
              </a:rPr>
              <a:t>sneeze</a:t>
            </a:r>
          </a:p>
          <a:p>
            <a:pPr lvl="1"/>
            <a:r>
              <a:rPr lang="en-US" sz="2600" dirty="0">
                <a:latin typeface="Arial" charset="0"/>
                <a:cs typeface="Arial" charset="0"/>
              </a:rPr>
              <a:t>Your response to bright light </a:t>
            </a:r>
            <a:r>
              <a:rPr lang="en-US" sz="2600" dirty="0">
                <a:latin typeface="Arial" charset="0"/>
                <a:cs typeface="Arial" charset="0"/>
                <a:sym typeface="Wingdings"/>
              </a:rPr>
              <a:t></a:t>
            </a:r>
            <a:r>
              <a:rPr lang="en-US" sz="2600" dirty="0">
                <a:latin typeface="Arial" charset="0"/>
                <a:cs typeface="Arial" charset="0"/>
              </a:rPr>
              <a:t>pupils contract</a:t>
            </a:r>
          </a:p>
          <a:p>
            <a:pPr lvl="1"/>
            <a:r>
              <a:rPr lang="en-US" sz="2600" dirty="0">
                <a:latin typeface="Arial" charset="0"/>
                <a:cs typeface="Arial" charset="0"/>
              </a:rPr>
              <a:t>Your response to a tingle in your throat </a:t>
            </a:r>
            <a:r>
              <a:rPr lang="en-US" sz="2600" dirty="0">
                <a:latin typeface="Arial" charset="0"/>
                <a:cs typeface="Arial" charset="0"/>
                <a:sym typeface="Wingdings"/>
              </a:rPr>
              <a:t> </a:t>
            </a:r>
            <a:r>
              <a:rPr lang="en-US" sz="2600" dirty="0">
                <a:latin typeface="Arial" charset="0"/>
                <a:cs typeface="Arial" charset="0"/>
              </a:rPr>
              <a:t>cough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4285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Respondent Conditioning?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Arial" charset="0"/>
                <a:ea typeface="ＭＳ Ｐゴシック" charset="0"/>
              </a:rPr>
              <a:t>Learning occurs due to stimulus-stimulus pairings</a:t>
            </a:r>
          </a:p>
          <a:p>
            <a:r>
              <a:rPr lang="en-US" sz="2600" dirty="0">
                <a:latin typeface="Arial" charset="0"/>
                <a:ea typeface="ＭＳ Ｐゴシック" charset="0"/>
              </a:rPr>
              <a:t>New or neutral stimuli (NS) can acquire the ability to ELICIT respondents </a:t>
            </a:r>
            <a:r>
              <a:rPr lang="en-US" sz="1200" dirty="0">
                <a:latin typeface="Arial" charset="0"/>
                <a:ea typeface="ＭＳ Ｐゴシック" charset="0"/>
              </a:rPr>
              <a:t>(Cooper et. al., 2020)</a:t>
            </a:r>
          </a:p>
          <a:p>
            <a:r>
              <a:rPr lang="en-US" sz="2600" dirty="0">
                <a:latin typeface="Arial" charset="0"/>
                <a:ea typeface="ＭＳ Ｐゴシック" charset="0"/>
              </a:rPr>
              <a:t>Classical conditioning is the first prime example: PAVLOV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4" name="Picture 3" descr="ClassicalConditioning1237598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40" y="4059134"/>
            <a:ext cx="3083665" cy="25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C 530 Lecture 2" id="{A93AAD1C-31A6-2840-87FA-6D7A788DC4B1}" vid="{3CA9B986-4D3B-7440-B05E-43551F1367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88</TotalTime>
  <Words>1385</Words>
  <Application>Microsoft Macintosh PowerPoint</Application>
  <PresentationFormat>On-screen Show (4:3)</PresentationFormat>
  <Paragraphs>225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Respondent Conditioning </vt:lpstr>
      <vt:lpstr>Don’t Forget Operant Conditioning First</vt:lpstr>
      <vt:lpstr>Operant Behavior</vt:lpstr>
      <vt:lpstr>Selection by Consequences</vt:lpstr>
      <vt:lpstr>Operant Conditioning</vt:lpstr>
      <vt:lpstr>Discriminated Operant</vt:lpstr>
      <vt:lpstr>Motivating Operations</vt:lpstr>
      <vt:lpstr>Respondent Behaviors </vt:lpstr>
      <vt:lpstr>So What is Respondent Conditioning?</vt:lpstr>
      <vt:lpstr>Classical Conditioning</vt:lpstr>
      <vt:lpstr>Classical Conditioning</vt:lpstr>
      <vt:lpstr>Some Important Terms </vt:lpstr>
      <vt:lpstr>Unconditioned Stimulus</vt:lpstr>
      <vt:lpstr>PowerPoint Presentation</vt:lpstr>
      <vt:lpstr>PowerPoint Presentation</vt:lpstr>
      <vt:lpstr>PowerPoint Presentation</vt:lpstr>
      <vt:lpstr>PowerPoint Presentation</vt:lpstr>
      <vt:lpstr>Respondent vs. Operant</vt:lpstr>
      <vt:lpstr>Phobias and Fears </vt:lpstr>
      <vt:lpstr>Some Current Dimensions of applied Behavior Analysis</vt:lpstr>
      <vt:lpstr>Development of ABA</vt:lpstr>
      <vt:lpstr>Development of ABA</vt:lpstr>
      <vt:lpstr>Development of ABA</vt:lpstr>
      <vt:lpstr>Development of ABA </vt:lpstr>
      <vt:lpstr>Development of ABA</vt:lpstr>
      <vt:lpstr>7 Dimensions of ABA</vt:lpstr>
      <vt:lpstr>7 Dimensions of ABA</vt:lpstr>
      <vt:lpstr>7 Dimensions of aba</vt:lpstr>
      <vt:lpstr>7 dimensions of aba</vt:lpstr>
      <vt:lpstr>7 dimensions of aba</vt:lpstr>
      <vt:lpstr>7 dimensions of aba </vt:lpstr>
      <vt:lpstr> 7 dimensions of aba</vt:lpstr>
      <vt:lpstr>Additional Characteristics of ABA</vt:lpstr>
      <vt:lpstr>Additional Characteristics of ABA</vt:lpstr>
      <vt:lpstr>Additional Characteristics of ABA</vt:lpstr>
      <vt:lpstr>Additional Characteristics of ABA</vt:lpstr>
      <vt:lpstr>Additional Characteristics of ABA</vt:lpstr>
      <vt:lpstr>Definition of ABA </vt:lpstr>
      <vt:lpstr>Six Key Components of ABA</vt:lpstr>
      <vt:lpstr>Six Key Components of ABA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Definition and Characteristics of Applied Behavior Analysis</dc:title>
  <dc:creator>Megan Aclan</dc:creator>
  <cp:lastModifiedBy>Megan Aclan</cp:lastModifiedBy>
  <cp:revision>11</cp:revision>
  <dcterms:created xsi:type="dcterms:W3CDTF">2019-08-28T03:45:37Z</dcterms:created>
  <dcterms:modified xsi:type="dcterms:W3CDTF">2019-09-09T15:14:30Z</dcterms:modified>
</cp:coreProperties>
</file>