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7" r:id="rId32"/>
    <p:sldId id="287" r:id="rId33"/>
    <p:sldId id="288" r:id="rId34"/>
    <p:sldId id="296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4" autoAdjust="0"/>
    <p:restoredTop sz="82003" autoAdjust="0"/>
  </p:normalViewPr>
  <p:slideViewPr>
    <p:cSldViewPr>
      <p:cViewPr varScale="1">
        <p:scale>
          <a:sx n="89" d="100"/>
          <a:sy n="89" d="100"/>
        </p:scale>
        <p:origin x="21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9A338BB-08F7-1442-AE16-C38E3EB52D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41FE240-865E-7140-9329-CDF04C9081A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44345BD6-B146-1A43-813B-DEC5FCC766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32CBA2D0-0908-5E46-AABD-484ACD7941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312B19EC-BFE2-0247-B8B7-2ED42514BA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719C666D-3786-604E-A178-03EF4CD58C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1D55D8-F8A3-0945-A26F-5BF8CE0DB7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5FA865-2B07-D946-B873-AE3DBD2101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17AB-2192-0247-858F-1C7614EC460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C4241DB1-7532-FC4B-BDCB-27CB97F0A6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A145463-63B5-F443-A410-C93256B97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52CD4-35CE-7F4C-92B8-59A8A6E01DD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18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Generativeness</a:t>
            </a:r>
            <a:r>
              <a:rPr lang="en-US" dirty="0"/>
              <a:t>: ability of the environment to regulate novel responses (accounts for novel responses)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55D8-F8A3-0945-A26F-5BF8CE0DB7E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68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0995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416962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02428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D3CE-FCFE-5042-9AF7-74262EBC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345171C-5C41-814C-A5F5-21AE66FE8503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C41B4-772E-E945-A4FF-16CD4BCD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3505200" cy="476250"/>
          </a:xfrm>
        </p:spPr>
        <p:txBody>
          <a:bodyPr/>
          <a:lstStyle>
            <a:lvl1pPr>
              <a:defRPr i="0"/>
            </a:lvl1pPr>
          </a:lstStyle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79710-9CA3-B248-BA81-0C98696FF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15000" y="6245225"/>
            <a:ext cx="2971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56604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Cooper, Heron, and </a:t>
            </a:r>
            <a:r>
              <a:rPr lang="en-US" altLang="en-US" dirty="0" err="1"/>
              <a:t>Heward</a:t>
            </a:r>
            <a:endParaRPr lang="en-US" altLang="en-US" dirty="0"/>
          </a:p>
          <a:p>
            <a:r>
              <a:rPr lang="en-US" altLang="en-US" i="1" dirty="0"/>
              <a:t>Applied Behavior Analysis,</a:t>
            </a:r>
            <a:r>
              <a:rPr lang="en-US" altLang="en-US" dirty="0"/>
              <a:t> Third Edition</a:t>
            </a:r>
            <a:endParaRPr lang="en-US" altLang="en-US" i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2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34345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72630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i="0"/>
              <a:t>Cooper, Heron, and Heward</a:t>
            </a:r>
          </a:p>
          <a:p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4029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118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90821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412209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77799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 i="0"/>
              <a:t>Cooper, Heron, and Heward</a:t>
            </a:r>
          </a:p>
          <a:p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96979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FF46D46-036C-A64C-A0F6-2B31BF3FE1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>
            <a:normAutofit/>
          </a:bodyPr>
          <a:lstStyle/>
          <a:p>
            <a:r>
              <a:rPr lang="en-US" altLang="en-US" sz="4000" dirty="0"/>
              <a:t>Chapter 3:</a:t>
            </a:r>
            <a:br>
              <a:rPr lang="en-US" altLang="en-US" sz="4000" dirty="0"/>
            </a:br>
            <a:r>
              <a:rPr lang="en-US" altLang="en-US" sz="4000" dirty="0"/>
              <a:t>Selecting &amp; Defining Target Behaviors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09826D3-8171-6945-8881-2CFB4417C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Observation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C3F8DF8-45E1-D348-BD03-B830703BC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Direct and repeated</a:t>
            </a:r>
          </a:p>
          <a:p>
            <a:r>
              <a:rPr lang="en-US" altLang="en-US" sz="2600" dirty="0"/>
              <a:t>Natural environment</a:t>
            </a:r>
          </a:p>
          <a:p>
            <a:r>
              <a:rPr lang="en-US" altLang="en-US" sz="2600" dirty="0"/>
              <a:t>Identifies potential target behaviors </a:t>
            </a:r>
          </a:p>
          <a:p>
            <a:r>
              <a:rPr lang="en-US" altLang="en-US" sz="2600" dirty="0"/>
              <a:t>Preferred method</a:t>
            </a:r>
          </a:p>
        </p:txBody>
      </p:sp>
    </p:spTree>
    <p:extLst>
      <p:ext uri="{BB962C8B-B14F-4D97-AF65-F5344CB8AC3E}">
        <p14:creationId xmlns:p14="http://schemas.microsoft.com/office/powerpoint/2010/main" val="334213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7D9B7E1-13FD-6143-8694-DD21C840C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Anecdotal observation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84DB31E-20C5-634B-9D87-34637C0D2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Features of ABC recording</a:t>
            </a:r>
          </a:p>
          <a:p>
            <a:pPr lvl="1"/>
            <a:r>
              <a:rPr lang="en-US" altLang="en-US" sz="2600" dirty="0"/>
              <a:t>Descriptive</a:t>
            </a:r>
          </a:p>
          <a:p>
            <a:pPr lvl="1"/>
            <a:r>
              <a:rPr lang="en-US" altLang="en-US" sz="2600" dirty="0"/>
              <a:t>Temporally sequenced</a:t>
            </a:r>
          </a:p>
          <a:p>
            <a:pPr lvl="1"/>
            <a:r>
              <a:rPr lang="en-US" altLang="en-US" sz="2600" dirty="0"/>
              <a:t>Description of behavior patterns</a:t>
            </a:r>
          </a:p>
          <a:p>
            <a:pPr lvl="2"/>
            <a:r>
              <a:rPr lang="en-US" altLang="en-US" sz="2600" dirty="0"/>
              <a:t>Full attention, 20 - 30 min</a:t>
            </a:r>
          </a:p>
          <a:p>
            <a:pPr lvl="1"/>
            <a:r>
              <a:rPr lang="en-US" altLang="en-US" sz="2600" dirty="0"/>
              <a:t>Observations only, no interpretations</a:t>
            </a:r>
          </a:p>
          <a:p>
            <a:pPr lvl="1"/>
            <a:r>
              <a:rPr lang="en-US" altLang="en-US" sz="2600" dirty="0"/>
              <a:t>Repeat over several days</a:t>
            </a:r>
          </a:p>
        </p:txBody>
      </p:sp>
    </p:spTree>
    <p:extLst>
      <p:ext uri="{BB962C8B-B14F-4D97-AF65-F5344CB8AC3E}">
        <p14:creationId xmlns:p14="http://schemas.microsoft.com/office/powerpoint/2010/main" val="154377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811F07E-8445-8942-89BF-F906264D3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Ecological Assessment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3C3A6CE-9FC7-FB4D-A476-EBA41F31B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Data on individual and environment</a:t>
            </a:r>
          </a:p>
          <a:p>
            <a:pPr lvl="1"/>
            <a:r>
              <a:rPr lang="en-US" altLang="en-US" sz="2600" dirty="0"/>
              <a:t>Physical features</a:t>
            </a:r>
          </a:p>
          <a:p>
            <a:pPr lvl="1"/>
            <a:r>
              <a:rPr lang="en-US" altLang="en-US" sz="2600" dirty="0"/>
              <a:t>Interactions with others</a:t>
            </a:r>
          </a:p>
          <a:p>
            <a:pPr lvl="1"/>
            <a:r>
              <a:rPr lang="en-US" altLang="en-US" sz="2600" dirty="0"/>
              <a:t>Home</a:t>
            </a:r>
          </a:p>
          <a:p>
            <a:pPr lvl="1"/>
            <a:r>
              <a:rPr lang="en-US" altLang="en-US" sz="2600" dirty="0"/>
              <a:t>Reinforcement history</a:t>
            </a:r>
          </a:p>
          <a:p>
            <a:r>
              <a:rPr lang="en-US" altLang="en-US" sz="2600" dirty="0"/>
              <a:t>Evaluate amount of descriptive data required to address current need</a:t>
            </a:r>
          </a:p>
        </p:txBody>
      </p:sp>
    </p:spTree>
    <p:extLst>
      <p:ext uri="{BB962C8B-B14F-4D97-AF65-F5344CB8AC3E}">
        <p14:creationId xmlns:p14="http://schemas.microsoft.com/office/powerpoint/2010/main" val="381511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84CAB21-5996-B544-AA05-644117C4F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Reactivity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08058F0-EAD4-FD48-BDAF-A60579C2EC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Effects of assessment on behavior being assessed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Obtrusive assessment great impact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Self-monitoring most obtrusive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Reduce reactivity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Unobtrusive methods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Repeat observations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Take effects into account</a:t>
            </a:r>
          </a:p>
        </p:txBody>
      </p:sp>
    </p:spTree>
    <p:extLst>
      <p:ext uri="{BB962C8B-B14F-4D97-AF65-F5344CB8AC3E}">
        <p14:creationId xmlns:p14="http://schemas.microsoft.com/office/powerpoint/2010/main" val="21666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15B9F85-DA62-944B-8B48-86074A30D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Assessing Social Significance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709E5C3-A708-8545-B812-441C1906D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Consider whose behavior is being assessed and why</a:t>
            </a:r>
          </a:p>
          <a:p>
            <a:pPr lvl="1"/>
            <a:r>
              <a:rPr lang="en-US" altLang="en-US" sz="2600" dirty="0"/>
              <a:t>Unacceptable to change behavior primarily for benefit of others</a:t>
            </a:r>
          </a:p>
          <a:p>
            <a:r>
              <a:rPr lang="en-US" altLang="en-US" sz="2600" dirty="0"/>
              <a:t>To what extent will proposed change improve the person’s life?</a:t>
            </a:r>
          </a:p>
        </p:txBody>
      </p:sp>
    </p:spTree>
    <p:extLst>
      <p:ext uri="{BB962C8B-B14F-4D97-AF65-F5344CB8AC3E}">
        <p14:creationId xmlns:p14="http://schemas.microsoft.com/office/powerpoint/2010/main" val="424701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D0A1CD9-B220-2D4A-9385-07C795C7B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Habilitation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2769091-BB2F-F440-BA62-3FFEAD4F4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Degree to which a person’s behavior repertoire maximizes short and long term reinforcers and minimizes short and long term punishers</a:t>
            </a:r>
          </a:p>
          <a:p>
            <a:r>
              <a:rPr lang="en-US" altLang="en-US" sz="2600" dirty="0"/>
              <a:t>Use to assess meaningfulness of behavior change</a:t>
            </a:r>
          </a:p>
        </p:txBody>
      </p:sp>
    </p:spTree>
    <p:extLst>
      <p:ext uri="{BB962C8B-B14F-4D97-AF65-F5344CB8AC3E}">
        <p14:creationId xmlns:p14="http://schemas.microsoft.com/office/powerpoint/2010/main" val="1399711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EBF4D4F-F044-0548-81EA-506A00A18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Determining Habilitation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2F35A82-A299-3548-95DD-AFE96B2C2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Relevance of behavior after intervention</a:t>
            </a:r>
          </a:p>
          <a:p>
            <a:r>
              <a:rPr lang="en-US" altLang="en-US" sz="2600" dirty="0"/>
              <a:t>Necessary prerequisite skills</a:t>
            </a:r>
          </a:p>
          <a:p>
            <a:r>
              <a:rPr lang="en-US" altLang="en-US" sz="2600" dirty="0"/>
              <a:t>Increased access</a:t>
            </a:r>
          </a:p>
          <a:p>
            <a:r>
              <a:rPr lang="en-US" altLang="en-US" sz="2600" dirty="0"/>
              <a:t>Impact on behavior of others</a:t>
            </a:r>
          </a:p>
          <a:p>
            <a:r>
              <a:rPr lang="en-US" altLang="en-US" sz="2600" dirty="0"/>
              <a:t>Behavior cusp</a:t>
            </a:r>
          </a:p>
          <a:p>
            <a:r>
              <a:rPr lang="en-US" altLang="en-US" sz="2600" dirty="0"/>
              <a:t>Pivotal Behavior</a:t>
            </a:r>
          </a:p>
        </p:txBody>
      </p:sp>
    </p:spTree>
    <p:extLst>
      <p:ext uri="{BB962C8B-B14F-4D97-AF65-F5344CB8AC3E}">
        <p14:creationId xmlns:p14="http://schemas.microsoft.com/office/powerpoint/2010/main" val="3829340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747C3EB-2641-9D4A-997A-18A49CA6B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Behavior Cusp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8EF30CF-978C-5A49-9408-BE9920874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Behaviors that open person’s world to new contingencies</a:t>
            </a:r>
          </a:p>
          <a:p>
            <a:pPr lvl="1"/>
            <a:r>
              <a:rPr lang="en-US" altLang="en-US" sz="2600" dirty="0"/>
              <a:t>Crawling, reading</a:t>
            </a:r>
          </a:p>
          <a:p>
            <a:r>
              <a:rPr lang="en-US" altLang="en-US" sz="2600" dirty="0"/>
              <a:t>Socially valid</a:t>
            </a:r>
          </a:p>
          <a:p>
            <a:r>
              <a:rPr lang="en-US" altLang="en-US" sz="2600" dirty="0" err="1"/>
              <a:t>Generativeness</a:t>
            </a:r>
            <a:endParaRPr lang="en-US" altLang="en-US" sz="2600" dirty="0"/>
          </a:p>
          <a:p>
            <a:r>
              <a:rPr lang="en-US" altLang="en-US" sz="2600" dirty="0"/>
              <a:t>Competes with inappropriate responses</a:t>
            </a:r>
          </a:p>
          <a:p>
            <a:r>
              <a:rPr lang="en-US" altLang="en-US" sz="2600" dirty="0"/>
              <a:t>Degree that others are affected</a:t>
            </a:r>
          </a:p>
        </p:txBody>
      </p:sp>
    </p:spTree>
    <p:extLst>
      <p:ext uri="{BB962C8B-B14F-4D97-AF65-F5344CB8AC3E}">
        <p14:creationId xmlns:p14="http://schemas.microsoft.com/office/powerpoint/2010/main" val="43022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77DF49B-D379-224F-BEC6-B1A0BCBBA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Pivotal Behaviors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3995DE1-F3D8-B948-B891-7E07E2A64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/>
              <a:t>Once learned produces changes in other untrained behaviors</a:t>
            </a:r>
          </a:p>
          <a:p>
            <a:pPr lvl="1"/>
            <a:r>
              <a:rPr lang="en-US" altLang="en-US" sz="2600"/>
              <a:t>Self-initiation, joint attention</a:t>
            </a:r>
          </a:p>
          <a:p>
            <a:r>
              <a:rPr lang="en-US" altLang="en-US" sz="2600"/>
              <a:t>Advantages for both interventionist and client</a:t>
            </a:r>
          </a:p>
        </p:txBody>
      </p:sp>
    </p:spTree>
    <p:extLst>
      <p:ext uri="{BB962C8B-B14F-4D97-AF65-F5344CB8AC3E}">
        <p14:creationId xmlns:p14="http://schemas.microsoft.com/office/powerpoint/2010/main" val="88630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93D2F33-378F-6440-9F15-A35897DCD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Determining Habilitation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6FF387C-D4B0-9D47-9FAC-F4F0CE35B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Age appropriateness</a:t>
            </a:r>
          </a:p>
          <a:p>
            <a:pPr lvl="1"/>
            <a:r>
              <a:rPr lang="en-US" altLang="en-US" sz="2600" dirty="0"/>
              <a:t>Normalization</a:t>
            </a:r>
          </a:p>
          <a:p>
            <a:pPr lvl="1"/>
            <a:r>
              <a:rPr lang="en-US" altLang="en-US" sz="2600" dirty="0"/>
              <a:t>Philosophy of achieving greatest possible integration of people with disabilities into society</a:t>
            </a:r>
          </a:p>
          <a:p>
            <a:r>
              <a:rPr lang="en-US" altLang="en-US" sz="2600" dirty="0"/>
              <a:t>Replacement behaviors</a:t>
            </a:r>
          </a:p>
          <a:p>
            <a:pPr lvl="1"/>
            <a:r>
              <a:rPr lang="en-US" altLang="en-US" sz="2600" dirty="0"/>
              <a:t>Cannot eliminate or reduce a behavior without teaching a replacement</a:t>
            </a:r>
          </a:p>
        </p:txBody>
      </p:sp>
    </p:spTree>
    <p:extLst>
      <p:ext uri="{BB962C8B-B14F-4D97-AF65-F5344CB8AC3E}">
        <p14:creationId xmlns:p14="http://schemas.microsoft.com/office/powerpoint/2010/main" val="47852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A1FE1C0-ED7D-4348-AEAA-F96C03E52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Role of Assessment in ABA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A1A28E2-1C6B-194F-88EE-3C58DC481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Methods to identify and define targets for behavior change</a:t>
            </a:r>
          </a:p>
          <a:p>
            <a:r>
              <a:rPr lang="en-US" altLang="en-US" sz="2600" dirty="0"/>
              <a:t>Identify relevant factors that may inform or influence intervention</a:t>
            </a:r>
          </a:p>
        </p:txBody>
      </p:sp>
    </p:spTree>
    <p:extLst>
      <p:ext uri="{BB962C8B-B14F-4D97-AF65-F5344CB8AC3E}">
        <p14:creationId xmlns:p14="http://schemas.microsoft.com/office/powerpoint/2010/main" val="215844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4FE7036-7162-9041-A757-EFCD71E31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Determining Habilitation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58FF0DD-4A58-1547-9279-8C58AFC3F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Actual target goal or indirectly related</a:t>
            </a:r>
          </a:p>
          <a:p>
            <a:pPr lvl="1"/>
            <a:r>
              <a:rPr lang="en-US" altLang="en-US" sz="2600" dirty="0"/>
              <a:t>On-task vs. work completion</a:t>
            </a:r>
          </a:p>
          <a:p>
            <a:r>
              <a:rPr lang="en-US" altLang="en-US" sz="2600" dirty="0"/>
              <a:t>Talk v. Behavior of interest</a:t>
            </a:r>
          </a:p>
          <a:p>
            <a:pPr lvl="1"/>
            <a:r>
              <a:rPr lang="en-US" altLang="en-US" sz="2600" dirty="0"/>
              <a:t>Primary importance is actual behavior</a:t>
            </a:r>
          </a:p>
          <a:p>
            <a:r>
              <a:rPr lang="en-US" altLang="en-US" sz="2600" dirty="0"/>
              <a:t>Focus on behavior, not end product</a:t>
            </a:r>
          </a:p>
          <a:p>
            <a:pPr lvl="1"/>
            <a:r>
              <a:rPr lang="en-US" altLang="en-US" sz="2600" dirty="0"/>
              <a:t>Weight loss or exercise and diet?</a:t>
            </a:r>
          </a:p>
        </p:txBody>
      </p:sp>
    </p:spTree>
    <p:extLst>
      <p:ext uri="{BB962C8B-B14F-4D97-AF65-F5344CB8AC3E}">
        <p14:creationId xmlns:p14="http://schemas.microsoft.com/office/powerpoint/2010/main" val="3615635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963922C-6D46-5B45-AB07-BD9060BD0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Prioritizing Target Behaviors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B2815D0-F7CE-074E-892D-3A1BC6213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altLang="en-US" sz="2600" dirty="0"/>
              <a:t>Threat to health or safety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600" dirty="0"/>
              <a:t>Frequency</a:t>
            </a:r>
          </a:p>
          <a:p>
            <a:pPr marL="990600" lvl="1" indent="-533400"/>
            <a:r>
              <a:rPr lang="en-US" altLang="en-US" sz="2600" dirty="0"/>
              <a:t>Opportunities to use new behavior</a:t>
            </a:r>
          </a:p>
          <a:p>
            <a:pPr marL="990600" lvl="1" indent="-533400"/>
            <a:r>
              <a:rPr lang="en-US" altLang="en-US" sz="2600" dirty="0"/>
              <a:t>Occurrence of problem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600" dirty="0"/>
              <a:t>Longevity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600" dirty="0"/>
              <a:t>Potential for higher rates of reinforcement</a:t>
            </a:r>
          </a:p>
        </p:txBody>
      </p:sp>
    </p:spTree>
    <p:extLst>
      <p:ext uri="{BB962C8B-B14F-4D97-AF65-F5344CB8AC3E}">
        <p14:creationId xmlns:p14="http://schemas.microsoft.com/office/powerpoint/2010/main" val="1409898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A50DB95-D15F-144C-8EDB-DA1A20AB9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Prioritizing Target Behaviors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51C6A4B-989B-A74E-80C2-DF6E7CA7D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Arial" panose="020B0604020202020204" pitchFamily="34" charset="0"/>
              <a:buAutoNum type="arabicPeriod" startAt="5"/>
            </a:pPr>
            <a:r>
              <a:rPr lang="en-US" altLang="en-US" sz="2600" dirty="0"/>
              <a:t>Importance</a:t>
            </a:r>
          </a:p>
          <a:p>
            <a:pPr marL="990600" lvl="1" indent="-533400"/>
            <a:r>
              <a:rPr lang="en-US" altLang="en-US" sz="2600" dirty="0"/>
              <a:t>Skill development</a:t>
            </a:r>
          </a:p>
          <a:p>
            <a:pPr marL="990600" lvl="1" indent="-533400"/>
            <a:r>
              <a:rPr lang="en-US" altLang="en-US" sz="2600" dirty="0"/>
              <a:t>Independence</a:t>
            </a:r>
          </a:p>
          <a:p>
            <a:pPr marL="609600" indent="-609600">
              <a:buFont typeface="Arial" panose="020B0604020202020204" pitchFamily="34" charset="0"/>
              <a:buAutoNum type="arabicPeriod" startAt="5"/>
            </a:pPr>
            <a:r>
              <a:rPr lang="en-US" altLang="en-US" sz="2600" dirty="0"/>
              <a:t>Reduction of negative attention</a:t>
            </a:r>
          </a:p>
          <a:p>
            <a:pPr marL="609600" indent="-609600">
              <a:buFont typeface="Arial" panose="020B0604020202020204" pitchFamily="34" charset="0"/>
              <a:buAutoNum type="arabicPeriod" startAt="5"/>
            </a:pPr>
            <a:r>
              <a:rPr lang="en-US" altLang="en-US" sz="2600" dirty="0"/>
              <a:t>Reinforcement for significant others</a:t>
            </a:r>
          </a:p>
          <a:p>
            <a:pPr marL="990600" lvl="1" indent="-533400"/>
            <a:r>
              <a:rPr lang="en-US" altLang="en-US" sz="2600" dirty="0"/>
              <a:t>Social validity</a:t>
            </a:r>
          </a:p>
          <a:p>
            <a:pPr marL="990600" lvl="1" indent="-533400"/>
            <a:r>
              <a:rPr lang="en-US" altLang="en-US" sz="2600" dirty="0"/>
              <a:t>Exercise caution when considering</a:t>
            </a:r>
          </a:p>
        </p:txBody>
      </p:sp>
    </p:spTree>
    <p:extLst>
      <p:ext uri="{BB962C8B-B14F-4D97-AF65-F5344CB8AC3E}">
        <p14:creationId xmlns:p14="http://schemas.microsoft.com/office/powerpoint/2010/main" val="245457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AD73F95-5D59-8C45-9EB5-A48FAC48E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Prioritizing Target Behaviors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2181D7A-AF14-8D40-8868-4EE15FA41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Arial" panose="020B0604020202020204" pitchFamily="34" charset="0"/>
              <a:buAutoNum type="arabicPeriod" startAt="8"/>
            </a:pPr>
            <a:r>
              <a:rPr lang="en-US" altLang="en-US" sz="2600" dirty="0"/>
              <a:t>Likelihood of success</a:t>
            </a:r>
          </a:p>
          <a:p>
            <a:pPr marL="990600" lvl="1" indent="-533400"/>
            <a:r>
              <a:rPr lang="en-US" altLang="en-US" sz="2600" dirty="0"/>
              <a:t>Research</a:t>
            </a:r>
          </a:p>
          <a:p>
            <a:pPr marL="990600" lvl="1" indent="-533400"/>
            <a:r>
              <a:rPr lang="en-US" altLang="en-US" sz="2600" dirty="0"/>
              <a:t>Practitioner’s experience</a:t>
            </a:r>
          </a:p>
          <a:p>
            <a:pPr marL="990600" lvl="1" indent="-533400"/>
            <a:r>
              <a:rPr lang="en-US" altLang="en-US" sz="2600" dirty="0"/>
              <a:t>Environmental variables</a:t>
            </a:r>
          </a:p>
          <a:p>
            <a:pPr marL="990600" lvl="1" indent="-533400"/>
            <a:r>
              <a:rPr lang="en-US" altLang="en-US" sz="2600" dirty="0"/>
              <a:t>Available resources</a:t>
            </a:r>
          </a:p>
          <a:p>
            <a:pPr marL="609600" indent="-609600">
              <a:buFont typeface="Arial" panose="020B0604020202020204" pitchFamily="34" charset="0"/>
              <a:buAutoNum type="arabicPeriod" startAt="8"/>
            </a:pPr>
            <a:r>
              <a:rPr lang="en-US" altLang="en-US" sz="2600" dirty="0"/>
              <a:t>Cost-benefit</a:t>
            </a:r>
          </a:p>
          <a:p>
            <a:pPr marL="990600" lvl="1" indent="-533400"/>
            <a:r>
              <a:rPr lang="en-US" altLang="en-US" sz="2600" dirty="0"/>
              <a:t>Costs include client’s time and effort</a:t>
            </a:r>
          </a:p>
        </p:txBody>
      </p:sp>
    </p:spTree>
    <p:extLst>
      <p:ext uri="{BB962C8B-B14F-4D97-AF65-F5344CB8AC3E}">
        <p14:creationId xmlns:p14="http://schemas.microsoft.com/office/powerpoint/2010/main" val="110814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B9745CC-D1C2-F942-B0D0-28C09B8B4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Target Behavior Ranking Matrix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D50C6E7-EA99-6242-911E-EDD4BD397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Numerical rating of potential target behaviors</a:t>
            </a:r>
          </a:p>
          <a:p>
            <a:r>
              <a:rPr lang="en-US" altLang="en-US" sz="2600" dirty="0"/>
              <a:t>Increase client, parent, and staff participation</a:t>
            </a:r>
          </a:p>
          <a:p>
            <a:pPr lvl="1"/>
            <a:r>
              <a:rPr lang="en-US" altLang="en-US" sz="2600" dirty="0"/>
              <a:t>Resolve conflict</a:t>
            </a:r>
          </a:p>
          <a:p>
            <a:pPr lvl="1"/>
            <a:r>
              <a:rPr lang="en-US" altLang="en-US" sz="2600" dirty="0"/>
              <a:t>Build consensus </a:t>
            </a:r>
          </a:p>
        </p:txBody>
      </p:sp>
    </p:spTree>
    <p:extLst>
      <p:ext uri="{BB962C8B-B14F-4D97-AF65-F5344CB8AC3E}">
        <p14:creationId xmlns:p14="http://schemas.microsoft.com/office/powerpoint/2010/main" val="2420723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4D43861-E1C8-7644-B349-8B0E35DA8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Ranking Matrix</a:t>
            </a:r>
          </a:p>
        </p:txBody>
      </p:sp>
      <p:graphicFrame>
        <p:nvGraphicFramePr>
          <p:cNvPr id="27723" name="Group 75">
            <a:extLst>
              <a:ext uri="{FF2B5EF4-FFF2-40B4-BE49-F238E27FC236}">
                <a16:creationId xmlns:a16="http://schemas.microsoft.com/office/drawing/2014/main" id="{EBEF9B28-B3C3-A64F-ACDE-21BB52B345E4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85800" y="1981200"/>
          <a:ext cx="7543800" cy="41148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5107270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154334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873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7725884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Behaviors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#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#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#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796091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Does this behavior pose a danger?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0 1 2 3 4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0 1 2 3 4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0 1 2 3 4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585961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How long-standing is this problem or deficit?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0 1 2 3 4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0 1 2 3 4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0 1 2 3 4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327188"/>
                  </a:ext>
                </a:extLst>
              </a:tr>
              <a:tr h="1066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Will changing this behavior produce higher rate of reinforcement?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0 1 2 3 4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0 1 2 3 4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0 1 2 3 4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35721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How likely is success in changing this behavior?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0 1 2 3 4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0 1 2 3 4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0 1 2 3 4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32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653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38CD88C-5CEE-BB49-A8E2-5BFFB3506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Target Behaviors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2CA82BA-368A-8A44-A3B7-1A2975DF7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Role and Importance of Definitions</a:t>
            </a:r>
          </a:p>
          <a:p>
            <a:pPr lvl="1"/>
            <a:r>
              <a:rPr lang="en-US" altLang="en-US" sz="2600" dirty="0"/>
              <a:t>Definitions required for replication</a:t>
            </a:r>
          </a:p>
          <a:p>
            <a:pPr lvl="1"/>
            <a:r>
              <a:rPr lang="en-US" altLang="en-US" sz="2600" dirty="0"/>
              <a:t>Replication required to determine usefulness of data in other situations</a:t>
            </a:r>
          </a:p>
          <a:p>
            <a:pPr lvl="1"/>
            <a:r>
              <a:rPr lang="en-US" altLang="en-US" sz="2600" dirty="0"/>
              <a:t>Necessary for research</a:t>
            </a:r>
          </a:p>
        </p:txBody>
      </p:sp>
    </p:spTree>
    <p:extLst>
      <p:ext uri="{BB962C8B-B14F-4D97-AF65-F5344CB8AC3E}">
        <p14:creationId xmlns:p14="http://schemas.microsoft.com/office/powerpoint/2010/main" val="1908440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A5C7E54-A0FF-A044-B8D3-65FAEDC3E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Importance of Definitions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8AD9179-3B42-094D-BF1F-AD8FFA9A3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Accurate, on-going evaluation requires explicit definition of behavior</a:t>
            </a:r>
          </a:p>
          <a:p>
            <a:r>
              <a:rPr lang="en-US" altLang="en-US" sz="2600" dirty="0"/>
              <a:t>Operational definition</a:t>
            </a:r>
          </a:p>
          <a:p>
            <a:pPr lvl="1"/>
            <a:r>
              <a:rPr lang="en-US" altLang="en-US" sz="2600" dirty="0"/>
              <a:t>Complete information</a:t>
            </a:r>
          </a:p>
          <a:p>
            <a:r>
              <a:rPr lang="en-US" altLang="en-US" sz="2600" dirty="0"/>
              <a:t>Accurate and believable evaluation of effectiveness</a:t>
            </a:r>
          </a:p>
        </p:txBody>
      </p:sp>
    </p:spTree>
    <p:extLst>
      <p:ext uri="{BB962C8B-B14F-4D97-AF65-F5344CB8AC3E}">
        <p14:creationId xmlns:p14="http://schemas.microsoft.com/office/powerpoint/2010/main" val="3389374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3C830D1-73FB-6346-A298-927397039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Types of Definitions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14F577F-CCCA-A246-ADF4-E89072386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Function-based</a:t>
            </a:r>
          </a:p>
          <a:p>
            <a:pPr lvl="1"/>
            <a:r>
              <a:rPr lang="en-US" altLang="en-US" sz="2600" dirty="0"/>
              <a:t>Designated according to effect on the environment</a:t>
            </a:r>
          </a:p>
          <a:p>
            <a:r>
              <a:rPr lang="en-US" altLang="en-US" sz="2600" dirty="0"/>
              <a:t>Topography-based</a:t>
            </a:r>
          </a:p>
          <a:p>
            <a:pPr lvl="1"/>
            <a:r>
              <a:rPr lang="en-US" altLang="en-US" sz="2600" dirty="0"/>
              <a:t>Identifies the shape or form of the behavior</a:t>
            </a:r>
          </a:p>
        </p:txBody>
      </p:sp>
    </p:spTree>
    <p:extLst>
      <p:ext uri="{BB962C8B-B14F-4D97-AF65-F5344CB8AC3E}">
        <p14:creationId xmlns:p14="http://schemas.microsoft.com/office/powerpoint/2010/main" val="3494917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3101599-9A1A-F944-89AE-63AD173D1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Reasons to Use Function-based Definitions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ED42561-7DC5-6447-BE15-DF5F7CA84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Includes all members of response class</a:t>
            </a:r>
          </a:p>
          <a:p>
            <a:r>
              <a:rPr lang="en-US" altLang="en-US" sz="2600" dirty="0"/>
              <a:t>The function of behavior is most important feature</a:t>
            </a:r>
          </a:p>
          <a:p>
            <a:r>
              <a:rPr lang="en-US" altLang="en-US" sz="2600" dirty="0"/>
              <a:t>Simpler and more concise definitions</a:t>
            </a:r>
          </a:p>
          <a:p>
            <a:pPr lvl="1"/>
            <a:r>
              <a:rPr lang="en-US" altLang="en-US" sz="2600" dirty="0"/>
              <a:t>Easier to measure accurately and reliably</a:t>
            </a:r>
          </a:p>
        </p:txBody>
      </p:sp>
    </p:spTree>
    <p:extLst>
      <p:ext uri="{BB962C8B-B14F-4D97-AF65-F5344CB8AC3E}">
        <p14:creationId xmlns:p14="http://schemas.microsoft.com/office/powerpoint/2010/main" val="272152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49FFD70-9715-4E41-904A-A922BADE6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Five Phases of Assessment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4EC09C5-E4DA-0F46-A08F-D6A39D16A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altLang="en-US" sz="2600" dirty="0"/>
              <a:t>Screening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600" dirty="0"/>
              <a:t>Defining problem or criteria for achievement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600" dirty="0"/>
              <a:t>Pinpointing target behaviors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600" dirty="0"/>
              <a:t>Monitoring progress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600" dirty="0"/>
              <a:t>Following-up</a:t>
            </a:r>
          </a:p>
          <a:p>
            <a:pPr marL="609600" indent="-609600"/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950181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EBCE64F-732F-4B4F-BBED-8FF52E45A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Uses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E882473-7EFB-084E-AF80-5FECEE3E3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When natural outcome is not within control of behavior analyst</a:t>
            </a:r>
          </a:p>
          <a:p>
            <a:pPr lvl="1"/>
            <a:r>
              <a:rPr lang="en-US" altLang="en-US" sz="2600" dirty="0"/>
              <a:t>Logistical, ethical, or safety reasons</a:t>
            </a:r>
          </a:p>
          <a:p>
            <a:pPr lvl="1"/>
            <a:r>
              <a:rPr lang="en-US" altLang="en-US" sz="2600" dirty="0"/>
              <a:t>E.g., Function of elopement is a lost child</a:t>
            </a:r>
          </a:p>
          <a:p>
            <a:r>
              <a:rPr lang="en-US" altLang="en-US" sz="2600" dirty="0"/>
              <a:t>In these cases, </a:t>
            </a:r>
            <a:r>
              <a:rPr lang="en-US" altLang="en-US" sz="2600" i="1" dirty="0"/>
              <a:t>function-based definition by proxy</a:t>
            </a:r>
          </a:p>
          <a:p>
            <a:pPr lvl="1"/>
            <a:r>
              <a:rPr lang="en-US" altLang="en-US" sz="2600" dirty="0"/>
              <a:t>More restrictive definition that keeps behavior within control of analyst</a:t>
            </a:r>
          </a:p>
        </p:txBody>
      </p:sp>
    </p:spTree>
    <p:extLst>
      <p:ext uri="{BB962C8B-B14F-4D97-AF65-F5344CB8AC3E}">
        <p14:creationId xmlns:p14="http://schemas.microsoft.com/office/powerpoint/2010/main" val="2096237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E8BE-C0A4-6D4D-952C-1ED762ED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5AE4-7270-484F-8717-9CDAA6A8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Slouching</a:t>
            </a:r>
          </a:p>
          <a:p>
            <a:r>
              <a:rPr lang="en-US" sz="2600" dirty="0"/>
              <a:t>During group work, child slouches &amp; leans upper torso forward while forearms are folded on desk &amp; head is facing downward on forearms, resulting in a form of attention, which is considered 1 occurrence of the target behavior. If the behavior stops even for 1 second &amp; the child repeats/resumes behavior, this is considered another occurrence of the behavior.</a:t>
            </a:r>
          </a:p>
        </p:txBody>
      </p:sp>
    </p:spTree>
    <p:extLst>
      <p:ext uri="{BB962C8B-B14F-4D97-AF65-F5344CB8AC3E}">
        <p14:creationId xmlns:p14="http://schemas.microsoft.com/office/powerpoint/2010/main" val="325100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BF8DBE3-D8B8-BC42-A435-0BC3FD4A1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Reasons to Use Topography-based Definitions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93E41C4-56BB-9E47-B55C-DF8332F27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Behavior analyst does not have direct, reliable, or easy access to functional outcomes</a:t>
            </a:r>
          </a:p>
          <a:p>
            <a:r>
              <a:rPr lang="en-US" altLang="en-US" sz="2600" dirty="0"/>
              <a:t>Cannot rely on function of behavior because each occurrence does not produce relevant outcome</a:t>
            </a:r>
          </a:p>
        </p:txBody>
      </p:sp>
    </p:spTree>
    <p:extLst>
      <p:ext uri="{BB962C8B-B14F-4D97-AF65-F5344CB8AC3E}">
        <p14:creationId xmlns:p14="http://schemas.microsoft.com/office/powerpoint/2010/main" val="2722516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EE64520-97DC-A740-BFC5-30AE1B031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Uses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30785FF-0664-D149-9C4D-656162E81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When the relevant outcome is sometimes produced by undesirable variations of the response class</a:t>
            </a:r>
          </a:p>
          <a:p>
            <a:r>
              <a:rPr lang="en-US" altLang="en-US" sz="2600" dirty="0"/>
              <a:t>Definition should encompass all response forms that produce relevant outcomes</a:t>
            </a:r>
          </a:p>
        </p:txBody>
      </p:sp>
    </p:spTree>
    <p:extLst>
      <p:ext uri="{BB962C8B-B14F-4D97-AF65-F5344CB8AC3E}">
        <p14:creationId xmlns:p14="http://schemas.microsoft.com/office/powerpoint/2010/main" val="2521497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B098-060F-E84B-B5C1-CFA0C885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9BB05-BEBA-7541-BBFC-3D0530B4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Slouching</a:t>
            </a:r>
          </a:p>
          <a:p>
            <a:pPr lvl="1"/>
            <a:r>
              <a:rPr lang="en-US" sz="2600" dirty="0"/>
              <a:t>Child is sitting at desk &amp; leans upper torso forward while forearms are folded on desk &amp; head is facing downward on forearms. One occurrence of the problem behavior ends when the child sits back in desk &amp; removes head from forearms</a:t>
            </a:r>
          </a:p>
        </p:txBody>
      </p:sp>
    </p:spTree>
    <p:extLst>
      <p:ext uri="{BB962C8B-B14F-4D97-AF65-F5344CB8AC3E}">
        <p14:creationId xmlns:p14="http://schemas.microsoft.com/office/powerpoint/2010/main" val="475865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2283FDA-9B92-A041-99F1-3AA4C29DE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Target Behavior Definitions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F64DBFD-FE74-864A-B9CA-9A7F2C707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Accurate</a:t>
            </a:r>
          </a:p>
          <a:p>
            <a:r>
              <a:rPr lang="en-US" altLang="en-US" sz="2600" dirty="0"/>
              <a:t>Complete</a:t>
            </a:r>
          </a:p>
          <a:p>
            <a:r>
              <a:rPr lang="en-US" altLang="en-US" sz="2600" dirty="0"/>
              <a:t>Concise</a:t>
            </a:r>
          </a:p>
          <a:p>
            <a:r>
              <a:rPr lang="en-US" altLang="en-US" sz="2600" dirty="0"/>
              <a:t>Inclusions</a:t>
            </a:r>
          </a:p>
          <a:p>
            <a:r>
              <a:rPr lang="en-US" altLang="en-US" sz="2600" dirty="0"/>
              <a:t>Exclusions</a:t>
            </a:r>
          </a:p>
        </p:txBody>
      </p:sp>
    </p:spTree>
    <p:extLst>
      <p:ext uri="{BB962C8B-B14F-4D97-AF65-F5344CB8AC3E}">
        <p14:creationId xmlns:p14="http://schemas.microsoft.com/office/powerpoint/2010/main" val="68947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17EF887-7A2B-AF49-B83F-97B6363DA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Good Definitions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A470A0A-6A38-7D4E-8DFE-2ABF59D9E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Objective</a:t>
            </a:r>
          </a:p>
          <a:p>
            <a:pPr lvl="1"/>
            <a:r>
              <a:rPr lang="en-US" altLang="en-US" sz="2600" dirty="0"/>
              <a:t>Refer only to the observable</a:t>
            </a:r>
          </a:p>
          <a:p>
            <a:r>
              <a:rPr lang="en-US" altLang="en-US" sz="2600" dirty="0"/>
              <a:t>Clear</a:t>
            </a:r>
          </a:p>
          <a:p>
            <a:pPr lvl="1"/>
            <a:r>
              <a:rPr lang="en-US" altLang="en-US" sz="2600" dirty="0"/>
              <a:t>Readable and unambiguous</a:t>
            </a:r>
          </a:p>
          <a:p>
            <a:r>
              <a:rPr lang="en-US" altLang="en-US" sz="2600" dirty="0"/>
              <a:t>Complete</a:t>
            </a:r>
          </a:p>
          <a:p>
            <a:pPr lvl="1"/>
            <a:r>
              <a:rPr lang="en-US" altLang="en-US" sz="2600" dirty="0"/>
              <a:t>Delineate boundaries of definition</a:t>
            </a:r>
          </a:p>
        </p:txBody>
      </p:sp>
    </p:spTree>
    <p:extLst>
      <p:ext uri="{BB962C8B-B14F-4D97-AF65-F5344CB8AC3E}">
        <p14:creationId xmlns:p14="http://schemas.microsoft.com/office/powerpoint/2010/main" val="600464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932A82C-BDA9-2942-A23B-BB0154599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Purpose of Good Definitions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9ED2FB9-7C20-A14B-9920-D7CEA02ED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Precise and concise description</a:t>
            </a:r>
          </a:p>
          <a:p>
            <a:r>
              <a:rPr lang="en-US" altLang="en-US" sz="2600" dirty="0"/>
              <a:t>Reliable observation</a:t>
            </a:r>
          </a:p>
          <a:p>
            <a:r>
              <a:rPr lang="en-US" altLang="en-US" sz="2600" dirty="0"/>
              <a:t>Accurate recording</a:t>
            </a:r>
          </a:p>
          <a:p>
            <a:r>
              <a:rPr lang="en-US" altLang="en-US" sz="2600" dirty="0"/>
              <a:t>Agreement and replication</a:t>
            </a:r>
          </a:p>
        </p:txBody>
      </p:sp>
    </p:spTree>
    <p:extLst>
      <p:ext uri="{BB962C8B-B14F-4D97-AF65-F5344CB8AC3E}">
        <p14:creationId xmlns:p14="http://schemas.microsoft.com/office/powerpoint/2010/main" val="799877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66C8E61-E3EE-4641-80FF-E52A9BFB27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a Definition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0B25AA8-9D95-5844-947E-59FAAA373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Can you count number of occurrences?</a:t>
            </a:r>
          </a:p>
          <a:p>
            <a:pPr lvl="3"/>
            <a:r>
              <a:rPr lang="en-US" altLang="en-US" sz="2600" dirty="0"/>
              <a:t>Should answer “Yes”</a:t>
            </a:r>
          </a:p>
          <a:p>
            <a:r>
              <a:rPr lang="en-US" altLang="en-US" sz="2600" dirty="0"/>
              <a:t>Will a stranger know what to look for based on definition alone?</a:t>
            </a:r>
          </a:p>
          <a:p>
            <a:pPr lvl="3"/>
            <a:r>
              <a:rPr lang="en-US" altLang="en-US" sz="2600" dirty="0"/>
              <a:t>Should answer “Yes”</a:t>
            </a:r>
          </a:p>
          <a:p>
            <a:r>
              <a:rPr lang="en-US" altLang="en-US" sz="2600" dirty="0"/>
              <a:t>Can you break the target behavior down to smaller, more specific components?</a:t>
            </a:r>
          </a:p>
          <a:p>
            <a:pPr lvl="3"/>
            <a:r>
              <a:rPr lang="en-US" altLang="en-US" sz="2600" dirty="0"/>
              <a:t>Should answer “No”</a:t>
            </a:r>
          </a:p>
        </p:txBody>
      </p:sp>
    </p:spTree>
    <p:extLst>
      <p:ext uri="{BB962C8B-B14F-4D97-AF65-F5344CB8AC3E}">
        <p14:creationId xmlns:p14="http://schemas.microsoft.com/office/powerpoint/2010/main" val="778990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3803CA8-9E77-684B-8EB7-6B5224EC4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Setting Criteria for Behavior Change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0FC7C14-6D24-FC48-A36C-52A4CD518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Selected because of importance to clients</a:t>
            </a:r>
          </a:p>
          <a:p>
            <a:pPr lvl="1"/>
            <a:r>
              <a:rPr lang="en-US" altLang="en-US" sz="2600" dirty="0"/>
              <a:t>Increase, maintain, generalize desirable behaviors</a:t>
            </a:r>
          </a:p>
          <a:p>
            <a:pPr lvl="1"/>
            <a:r>
              <a:rPr lang="en-US" altLang="en-US" sz="2600" dirty="0"/>
              <a:t>Decrease undesirable behaviors</a:t>
            </a:r>
          </a:p>
          <a:p>
            <a:r>
              <a:rPr lang="en-US" altLang="en-US" sz="2600" dirty="0"/>
              <a:t>Valued and meaningful behaviors have social validity</a:t>
            </a:r>
          </a:p>
        </p:txBody>
      </p:sp>
    </p:spTree>
    <p:extLst>
      <p:ext uri="{BB962C8B-B14F-4D97-AF65-F5344CB8AC3E}">
        <p14:creationId xmlns:p14="http://schemas.microsoft.com/office/powerpoint/2010/main" val="282886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6203D45-B743-1B40-88D4-49C739A88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Pre-assessment Considerations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1093BA2-8518-454F-9CFB-7CB9F17F9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Ethical considerations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Authority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Permission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Resources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Social validity</a:t>
            </a:r>
          </a:p>
        </p:txBody>
      </p:sp>
    </p:spTree>
    <p:extLst>
      <p:ext uri="{BB962C8B-B14F-4D97-AF65-F5344CB8AC3E}">
        <p14:creationId xmlns:p14="http://schemas.microsoft.com/office/powerpoint/2010/main" val="4187952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141B765-C435-1B45-806B-F028C9AB8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Criteria Before Modifying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C59F89A-9BF2-F147-92E0-60B58502F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Setting criteria as important as defining</a:t>
            </a:r>
          </a:p>
          <a:p>
            <a:r>
              <a:rPr lang="en-US" altLang="en-US" sz="2600" dirty="0"/>
              <a:t>Range of acceptability</a:t>
            </a:r>
          </a:p>
          <a:p>
            <a:r>
              <a:rPr lang="en-US" altLang="en-US" sz="2600" dirty="0"/>
              <a:t>Must identify optimum range prior to modifying </a:t>
            </a:r>
          </a:p>
          <a:p>
            <a:r>
              <a:rPr lang="en-US" altLang="en-US" sz="2600" dirty="0"/>
              <a:t>Must know when to terminate treatment</a:t>
            </a:r>
          </a:p>
          <a:p>
            <a:r>
              <a:rPr lang="en-US" altLang="en-US" sz="2600" dirty="0"/>
              <a:t>Eliminate disagreements on effectiveness</a:t>
            </a:r>
          </a:p>
        </p:txBody>
      </p:sp>
    </p:spTree>
    <p:extLst>
      <p:ext uri="{BB962C8B-B14F-4D97-AF65-F5344CB8AC3E}">
        <p14:creationId xmlns:p14="http://schemas.microsoft.com/office/powerpoint/2010/main" val="747649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25F93B8-F04D-3D4C-B609-906D96ACA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 Approaches for Setting Criteria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5C3B325-AFB9-DE48-9557-D08C4646D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Assess performance of highly competent people</a:t>
            </a:r>
          </a:p>
          <a:p>
            <a:r>
              <a:rPr lang="en-US" altLang="en-US" sz="2600" dirty="0"/>
              <a:t>Experimentally manipulate different performance levels to determine optimal results</a:t>
            </a:r>
          </a:p>
        </p:txBody>
      </p:sp>
    </p:spTree>
    <p:extLst>
      <p:ext uri="{BB962C8B-B14F-4D97-AF65-F5344CB8AC3E}">
        <p14:creationId xmlns:p14="http://schemas.microsoft.com/office/powerpoint/2010/main" val="298988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BE58092-004B-A547-8439-ED45C58C6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Assessment Methods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0D00919-9908-534A-96C5-23531C34D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Indirect measures</a:t>
            </a:r>
          </a:p>
          <a:p>
            <a:pPr lvl="1"/>
            <a:r>
              <a:rPr lang="en-US" altLang="en-US" sz="2600" dirty="0"/>
              <a:t>Interviews</a:t>
            </a:r>
          </a:p>
          <a:p>
            <a:pPr lvl="1"/>
            <a:r>
              <a:rPr lang="en-US" altLang="en-US" sz="2600" dirty="0"/>
              <a:t>Checklists</a:t>
            </a:r>
          </a:p>
          <a:p>
            <a:r>
              <a:rPr lang="en-US" altLang="en-US" sz="2600" dirty="0"/>
              <a:t>Direct measures</a:t>
            </a:r>
          </a:p>
          <a:p>
            <a:pPr lvl="1"/>
            <a:r>
              <a:rPr lang="en-US" altLang="en-US" sz="2600" dirty="0"/>
              <a:t>Tests</a:t>
            </a:r>
          </a:p>
          <a:p>
            <a:pPr lvl="1"/>
            <a:r>
              <a:rPr lang="en-US" altLang="en-US" sz="2600" dirty="0"/>
              <a:t>Direct Observation</a:t>
            </a:r>
          </a:p>
        </p:txBody>
      </p:sp>
    </p:spTree>
    <p:extLst>
      <p:ext uri="{BB962C8B-B14F-4D97-AF65-F5344CB8AC3E}">
        <p14:creationId xmlns:p14="http://schemas.microsoft.com/office/powerpoint/2010/main" val="253634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4108007-8CCB-BB44-862A-CEE4FC272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Interviewing the Individual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D3D7C3C-D1F2-0A41-AED4-C5BA2CA9B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Identify list of potential target behaviors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What and when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Avoid ‘why’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Identify primary concerns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Verified through further data collection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Direct observation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Use of questionnaires or self-monitoring</a:t>
            </a:r>
          </a:p>
          <a:p>
            <a:pPr lvl="1">
              <a:lnSpc>
                <a:spcPct val="90000"/>
              </a:lnSpc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29419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57AE17A-99B5-DA47-9B22-869AEB2EF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Interviewing Significant Others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BBDACCB-C06F-D445-A02E-7980B2890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Develop behavioral descriptions</a:t>
            </a:r>
          </a:p>
          <a:p>
            <a:pPr lvl="1"/>
            <a:r>
              <a:rPr lang="en-US" altLang="en-US" sz="2600" dirty="0"/>
              <a:t>What, when, how</a:t>
            </a:r>
          </a:p>
          <a:p>
            <a:pPr lvl="1"/>
            <a:r>
              <a:rPr lang="en-US" altLang="en-US" sz="2600" dirty="0"/>
              <a:t>Avoid ‘why’</a:t>
            </a:r>
          </a:p>
          <a:p>
            <a:pPr lvl="1"/>
            <a:r>
              <a:rPr lang="en-US" altLang="en-US" sz="2600" dirty="0"/>
              <a:t>Move from general to specific</a:t>
            </a:r>
          </a:p>
          <a:p>
            <a:r>
              <a:rPr lang="en-US" altLang="en-US" sz="2600" dirty="0"/>
              <a:t>Determine participation</a:t>
            </a:r>
          </a:p>
        </p:txBody>
      </p:sp>
    </p:spTree>
    <p:extLst>
      <p:ext uri="{BB962C8B-B14F-4D97-AF65-F5344CB8AC3E}">
        <p14:creationId xmlns:p14="http://schemas.microsoft.com/office/powerpoint/2010/main" val="305478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BAA26F2-37B1-DF49-8870-2ECC274AC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Checklists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21DE2B0-0F88-C34A-9B74-915F268AB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Descriptions of specific behaviors and conditions under which each should occur</a:t>
            </a:r>
          </a:p>
          <a:p>
            <a:r>
              <a:rPr lang="en-US" altLang="en-US" sz="2600" dirty="0"/>
              <a:t>Alone or with interview</a:t>
            </a:r>
          </a:p>
          <a:p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0021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6F5767C-930A-EC4C-9ACA-D5F256539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Checklists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FDA96BC-282E-B242-8B34-0B64BF884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Typically Likert-scale assessments</a:t>
            </a:r>
          </a:p>
          <a:p>
            <a:r>
              <a:rPr lang="en-US" altLang="en-US" sz="2600" dirty="0"/>
              <a:t>Ask about antecedents and consequences</a:t>
            </a:r>
          </a:p>
          <a:p>
            <a:pPr lvl="1"/>
            <a:r>
              <a:rPr lang="en-US" altLang="en-US" sz="2600" dirty="0"/>
              <a:t>Child Behavior Checklist</a:t>
            </a:r>
          </a:p>
          <a:p>
            <a:pPr lvl="1"/>
            <a:r>
              <a:rPr lang="en-US" altLang="en-US" sz="2600" dirty="0"/>
              <a:t>Adaptive Behavior Scale - School</a:t>
            </a:r>
          </a:p>
          <a:p>
            <a:pPr lvl="1"/>
            <a:r>
              <a:rPr lang="en-US" altLang="en-US" sz="2600" dirty="0"/>
              <a:t>Adaptive Behavior Scale - Residential and Community</a:t>
            </a:r>
          </a:p>
          <a:p>
            <a:pPr lvl="1"/>
            <a:r>
              <a:rPr lang="en-US" altLang="en-US" sz="2600" dirty="0"/>
              <a:t>Questions About Behavior Function (QABF)</a:t>
            </a:r>
          </a:p>
        </p:txBody>
      </p:sp>
    </p:spTree>
    <p:extLst>
      <p:ext uri="{BB962C8B-B14F-4D97-AF65-F5344CB8AC3E}">
        <p14:creationId xmlns:p14="http://schemas.microsoft.com/office/powerpoint/2010/main" val="2253618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C 530 Lecture 2" id="{A93AAD1C-31A6-2840-87FA-6D7A788DC4B1}" vid="{3CA9B986-4D3B-7440-B05E-43551F1367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85</TotalTime>
  <Words>1150</Words>
  <Application>Microsoft Macintosh PowerPoint</Application>
  <PresentationFormat>On-screen Show (4:3)</PresentationFormat>
  <Paragraphs>243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Chapter 3: Selecting &amp; Defining Target Behaviors</vt:lpstr>
      <vt:lpstr>Role of Assessment in ABA</vt:lpstr>
      <vt:lpstr>Five Phases of Assessment</vt:lpstr>
      <vt:lpstr>Pre-assessment Considerations</vt:lpstr>
      <vt:lpstr>Assessment Methods</vt:lpstr>
      <vt:lpstr>Interviewing the Individual</vt:lpstr>
      <vt:lpstr>Interviewing Significant Others</vt:lpstr>
      <vt:lpstr>Checklists</vt:lpstr>
      <vt:lpstr>Checklists</vt:lpstr>
      <vt:lpstr>Direct Observation</vt:lpstr>
      <vt:lpstr>Anecdotal observation</vt:lpstr>
      <vt:lpstr>Ecological Assessment</vt:lpstr>
      <vt:lpstr>Reactivity</vt:lpstr>
      <vt:lpstr>Assessing Social Significance</vt:lpstr>
      <vt:lpstr>Habilitation</vt:lpstr>
      <vt:lpstr>Determining Habilitation</vt:lpstr>
      <vt:lpstr>Behavior Cusp</vt:lpstr>
      <vt:lpstr>Pivotal Behaviors</vt:lpstr>
      <vt:lpstr>Determining Habilitation</vt:lpstr>
      <vt:lpstr>Determining Habilitation</vt:lpstr>
      <vt:lpstr>Prioritizing Target Behaviors</vt:lpstr>
      <vt:lpstr>Prioritizing Target Behaviors</vt:lpstr>
      <vt:lpstr>Prioritizing Target Behaviors</vt:lpstr>
      <vt:lpstr>Target Behavior Ranking Matrix</vt:lpstr>
      <vt:lpstr>Sample Ranking Matrix</vt:lpstr>
      <vt:lpstr>Defining Target Behaviors</vt:lpstr>
      <vt:lpstr>Importance of Definitions</vt:lpstr>
      <vt:lpstr>Two Types of Definitions</vt:lpstr>
      <vt:lpstr>Reasons to Use Function-based Definitions</vt:lpstr>
      <vt:lpstr>Other Uses</vt:lpstr>
      <vt:lpstr>Example</vt:lpstr>
      <vt:lpstr>Reasons to Use Topography-based Definitions</vt:lpstr>
      <vt:lpstr>Other Uses</vt:lpstr>
      <vt:lpstr>Example</vt:lpstr>
      <vt:lpstr>Writing Target Behavior Definitions</vt:lpstr>
      <vt:lpstr>Characteristics of Good Definitions</vt:lpstr>
      <vt:lpstr>Purpose of Good Definitions</vt:lpstr>
      <vt:lpstr>Testing a Definition</vt:lpstr>
      <vt:lpstr>Setting Criteria for Behavior Change</vt:lpstr>
      <vt:lpstr>Set Criteria Before Modifying</vt:lpstr>
      <vt:lpstr>Two Approaches for Setting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Definition and Characteristics of Applied Behavior Analysis</dc:title>
  <dc:creator>Megan Aclan</dc:creator>
  <cp:lastModifiedBy>Megan Aclan</cp:lastModifiedBy>
  <cp:revision>11</cp:revision>
  <dcterms:created xsi:type="dcterms:W3CDTF">2019-08-28T03:45:37Z</dcterms:created>
  <dcterms:modified xsi:type="dcterms:W3CDTF">2019-09-10T03:58:04Z</dcterms:modified>
</cp:coreProperties>
</file>