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27" r:id="rId4"/>
    <p:sldId id="274" r:id="rId5"/>
    <p:sldId id="260" r:id="rId6"/>
    <p:sldId id="261" r:id="rId7"/>
    <p:sldId id="262" r:id="rId8"/>
    <p:sldId id="264" r:id="rId9"/>
    <p:sldId id="263" r:id="rId10"/>
    <p:sldId id="265" r:id="rId11"/>
    <p:sldId id="258" r:id="rId12"/>
    <p:sldId id="275" r:id="rId13"/>
    <p:sldId id="276" r:id="rId14"/>
    <p:sldId id="266" r:id="rId15"/>
    <p:sldId id="267" r:id="rId16"/>
    <p:sldId id="278" r:id="rId17"/>
    <p:sldId id="259" r:id="rId18"/>
    <p:sldId id="268" r:id="rId19"/>
    <p:sldId id="269" r:id="rId20"/>
    <p:sldId id="270" r:id="rId21"/>
    <p:sldId id="271" r:id="rId22"/>
    <p:sldId id="273" r:id="rId23"/>
    <p:sldId id="272" r:id="rId24"/>
    <p:sldId id="328" r:id="rId25"/>
    <p:sldId id="279" r:id="rId26"/>
    <p:sldId id="281" r:id="rId27"/>
    <p:sldId id="280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80282"/>
  </p:normalViewPr>
  <p:slideViewPr>
    <p:cSldViewPr>
      <p:cViewPr varScale="1">
        <p:scale>
          <a:sx n="82" d="100"/>
          <a:sy n="82" d="100"/>
        </p:scale>
        <p:origin x="-13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B0D022BB-1037-0B48-B180-6C91969F0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916B4567-25C1-814F-9D56-8E8320168B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81871694-9FCA-F345-B6A7-2E69501785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xmlns="" id="{1E2C3681-6439-D74A-8C6A-C0D4A95551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xmlns="" id="{7BB373EF-A42A-204A-A24E-1DC8CFD5DF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xmlns="" id="{3D76D235-22E6-6A4D-AC42-3DDF035FB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207BE4-484C-2243-B57A-424544A1C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616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7">
            <a:extLst>
              <a:ext uri="{FF2B5EF4-FFF2-40B4-BE49-F238E27FC236}">
                <a16:creationId xmlns:a16="http://schemas.microsoft.com/office/drawing/2014/main" xmlns="" id="{6A1D9497-74A8-6445-B301-8DB438118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728CFC-9010-924B-915C-1E56B0C3A21C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A2C4ED83-873F-7D4F-804B-C7F85EC28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793C1658-39B0-E241-9594-A9CBC3D73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xmlns="" id="{B78976D8-9A9B-D74E-A3F5-648048764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6F98F-3680-2941-BA1F-639423995C80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5F04CA0D-7D13-3D40-9846-4DE453BB5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8DF2B5F-C566-9349-8BCA-5C0995FB5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F0238591-6144-6B44-BDF7-4FC243587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6F9FE3-8983-5C4F-808E-2F3B7FFC66B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7CBBF4A9-3472-6F48-89A8-5B8A59987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9BF6AA67-BD94-D04B-BFD3-969F505BD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xmlns="" id="{C5AA2140-064B-7A45-ADEF-E6A8EB22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874942-9322-AA49-B16A-6C8FDF4FE045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D66F2B97-BA4F-3042-B786-69F67C9B3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F8C343B-33BF-0945-BD37-3B35D3D35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8035E22F-6DEB-464E-83FD-4A52E5FA2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7DAC4-BB41-9146-8871-A84242179A1B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F8C44BF3-70FE-A04B-9B97-D35A67C0D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40682277-97B5-2F42-B781-7CBEE6453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038C2204-E6A8-4E41-9333-5FB3D31E2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FA6D75-194C-4941-B788-CFB491FD424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9A5123CC-8428-0B4F-85C2-D401F7A3B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0BE7C79C-2288-0340-92C9-122A27C17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467415CA-D54F-FB40-A0C9-A373AF365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0E00DA-3244-774D-9903-98476076CDC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A562E54-5CC8-2B4B-A131-9E668D3C1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A5743565-8044-A54E-AB77-5E4555B30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1888D3F3-F001-6748-81C3-318D73E0A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9EB255-4F20-C241-B9F9-53C53102A0FF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D3D06D7F-02CC-1445-8407-379BE117D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3E313885-0490-5A46-91B6-85DC08A3B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9050E5DB-1B9A-B24A-8086-393842FD3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2FBCEE-BF34-7645-A756-304F767A0F4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1DF80ACE-340B-D041-B347-8EE4DB650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06021779-A7A4-5240-8ABB-8E5AA64C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8D067597-67FE-A948-BA0D-41A6016A0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D7294F-A51F-C54B-8082-C1714A998FF7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5CA1F60-FB3E-4D44-A481-47B8D2D20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7DF9B061-33BB-E444-BEE6-47A0D3F6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9AF87F2B-6F52-7F46-9A50-C61D586F3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1A3195-0368-1740-8D45-AA0230B02A08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74F181E-7B13-A740-A0AF-9391F3818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640B710D-0A25-0244-91B5-A6F4F9D5A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xmlns="" id="{CAC5B8CB-1E60-AF4E-B1AD-21C99818C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C7D8CA-0387-5142-8F69-8482F560936A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E9D29F74-07DD-8445-A9C3-85D4EB13C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AA341BE-B044-3F4A-8B8A-B7435C19B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5F3FFA8B-AA03-CE47-A454-39A90804F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5CCF68-B3E1-3B4E-B6FE-AD6C42F9789F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8FF13F8F-84E4-9C4E-A91B-0B94F3D27D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54C49146-235D-3042-A67A-64D61BC09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reaction to math work sheet </a:t>
            </a:r>
          </a:p>
          <a:p>
            <a:r>
              <a:rPr lang="en-US" baseline="0" dirty="0" smtClean="0"/>
              <a:t>Relative: going to increase 5 10 trials</a:t>
            </a:r>
          </a:p>
          <a:p>
            <a:r>
              <a:rPr lang="en-US" baseline="0" dirty="0" smtClean="0"/>
              <a:t>Absolute: 10 trials no matter how many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07BE4-484C-2243-B57A-424544A1C37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54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 stop bleeding:</a:t>
            </a:r>
          </a:p>
          <a:p>
            <a:r>
              <a:rPr lang="en-US" dirty="0" smtClean="0"/>
              <a:t>DRA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incompetible</a:t>
            </a:r>
            <a:r>
              <a:rPr lang="en-US" baseline="0" dirty="0" smtClean="0"/>
              <a:t> behavior, alternative behavior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07BE4-484C-2243-B57A-424544A1C37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1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xmlns="" id="{B1750EB1-7EC5-F244-9286-290051C78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xmlns="" id="{0CC365E3-4CA7-5347-B3D7-3968922F4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xmlns="" id="{3CD258D0-E41D-3E48-ADA5-B51118874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6BE20A-7F88-474E-B1D8-B24935CBB99E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xmlns="" id="{C6E8CA88-2B75-2446-A146-510AE13DD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94E685-D8CD-A74D-82F3-B720A8AB11BE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3C40E91-6488-8C4D-B72C-8E80471C8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91DCF6D2-5DFC-D548-BA2C-82ABFD1DC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Reinforcement is not a circular concept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xmlns="" id="{083DC51A-5932-1D4F-BB21-8EE961A00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890C76-A6E9-864C-A07A-49DACE20543A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148D05B9-9FC5-274C-ADF4-50134BFCB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812380E8-C417-F841-8C1D-752A7E53E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xmlns="" id="{1D4B8715-7A78-294B-9563-5A93C7993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5A1641-4306-214D-B81D-792034CACC97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2B275645-B1BF-B748-83CA-2AB88A993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04CEAA59-3A30-6847-A1E8-974E1D88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xmlns="" id="{C78B72D2-287D-9F46-AADD-721F1E142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2FF321-D1B3-154C-A805-E1175C061446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8F14EDE0-CED2-0D4B-9F24-C284681999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16025DB5-D2BD-464C-9B16-29916D49B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xmlns="" id="{2EA897DD-4586-814E-A785-DC099779F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B1BFED-7BE7-C44D-94F4-5893DA8214F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997D6C59-F8D0-7A47-AE39-3B99354F1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8062F99A-3BA5-A046-9FAC-BE26BFCB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4970416F-4647-E44C-ABE0-284482535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7F7350-E122-6A4F-8636-124E5C71F751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6574455-1CC6-204B-9C5C-9D5A50A66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62A4128A-BD16-E543-BCD8-D25E80FF9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xmlns="" id="{1421F84E-F96C-B242-B41B-7FDEE145C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648E78-6C0C-D948-A2D0-316F3EAFC56B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C85B6259-CBB4-F447-BFF0-0CC15578E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BCC7E51A-D0B1-0246-9116-3756657A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640DD9-11D8-1C4F-94D5-757FE26A1609}"/>
              </a:ext>
            </a:extLst>
          </p:cNvPr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B7E133-C213-DE4A-9DA1-FB0790094204}"/>
              </a:ext>
            </a:extLst>
          </p:cNvPr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1F1192-85B9-9B4F-8B5A-C3D248F16951}"/>
              </a:ext>
            </a:extLst>
          </p:cNvPr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xmlns="" id="{6A8FA6B3-B933-D94C-AF57-C922B88DA4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4238" y="4106863"/>
            <a:ext cx="914400" cy="914400"/>
            <a:chOff x="9685338" y="4460675"/>
            <a:chExt cx="1080904" cy="10809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4B956A8-4FF9-7F46-B977-6CC2E6D5F6EA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xmlns="" id="{BD0AFAEC-94F5-AA49-80E2-584B3C2D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D5B2CEE-6827-F344-9254-3D6079A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E562E12-E1A4-144C-A04A-7FD42DEC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272213"/>
            <a:ext cx="4745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C29FEFEF-4730-4A44-AF3E-9E31359D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3763" y="4227513"/>
            <a:ext cx="895350" cy="639762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8678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C8320F74-F9A9-C242-A7C9-3CDB1575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3F2A806B-0CCC-D049-ADD0-29649789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65EED16F-B9DE-8242-9A7B-CC24F44F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806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59530761-922F-B94A-B924-BE886DFB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3EF46BFA-82C5-964C-B6EC-C6427C46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95DBF384-52CD-4847-A300-59F23EE5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537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E62A5174-F610-1B47-BE6E-F264A09D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1E18640A-0CD3-1747-82E4-7F41351D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2D0E402D-9654-B445-8849-3A8246B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6155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44848B-D98C-CB44-8177-7BC1EE0BB3AB}"/>
              </a:ext>
            </a:extLst>
          </p:cNvPr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A9BF44F5-231D-9546-9E08-0499AF7B75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CB42657-E318-1643-97C7-62D94FB0BEB2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xmlns="" id="{32E319DE-7DB5-5543-B487-EC380B27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0AA2903D-8E12-D644-B3D5-4ECACF9F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</p:spPr>
        <p:txBody>
          <a:bodyPr/>
          <a:lstStyle>
            <a:lvl1pPr>
              <a:defRPr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6E1C235-4828-7B41-A41B-9A5E1A1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5037" cy="365125"/>
          </a:xfrm>
        </p:spPr>
        <p:txBody>
          <a:bodyPr/>
          <a:lstStyle>
            <a:lvl1pPr>
              <a:defRPr dirty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0956946-7DA9-FF43-8D29-F245B41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113" y="2508250"/>
            <a:ext cx="890587" cy="72072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54951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C53C3B-0B44-8346-A975-763673EF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1524FA-1430-4B46-8D84-931BDE53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AF213-2698-7A42-90F9-540B8C7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0607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2D6F40-EED2-0041-BB2D-2BEE0F24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BAF494-EC4D-F24B-BFB9-4EBBB83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57F35E-1999-AD41-9590-88D4866E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4022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B0935C-D2E5-8342-8DBA-4A0DA781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4B791-EE8D-C041-9A4C-337C2652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BDFA33-BA37-FE41-AA15-EB45A30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7270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03B88F-544E-DD41-BD80-58E2AAE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2C3E29-F8CE-DA45-A7D2-999B9D47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C6ADEA-B733-1E49-B75F-8B857E4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024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596C6A-BAD8-1D4C-B330-C317786F8666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2D37167A-CFE8-5543-9626-A04C3852E7B1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51927E5-784E-CE41-A3C7-E4F8AB048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xmlns="" id="{0391299A-87E5-064A-B13D-FD506CD800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4385FBF-2A8F-DB40-8C02-EBC5B97B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C6F0B4C-1560-2B4F-967A-5BA963F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0DF305D-273A-C24A-B092-9F845084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5357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B3209D5-548D-5842-A7DC-D4801357A0FC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4BAC48A1-6AB4-844F-9DB3-FF1015EDE661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4CE5C687-D608-CB46-A86A-A433CB4C1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xmlns="" id="{16B64437-3880-8042-964E-D9045EA065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xmlns="" id="{41CBD4EE-07FA-3647-89F1-5DCAABC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3E8DA77C-03D0-484A-8E9F-95A874389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88204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1">
            <a:extLst>
              <a:ext uri="{FF2B5EF4-FFF2-40B4-BE49-F238E27FC236}">
                <a16:creationId xmlns:a16="http://schemas.microsoft.com/office/drawing/2014/main" xmlns="" id="{3B3C2C4B-59FA-6F4C-B95E-4F230F48EFAE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EEA05B6-3C40-BD4F-9D35-43486BF44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68619" name="Oval 8">
              <a:extLst>
                <a:ext uri="{FF2B5EF4-FFF2-40B4-BE49-F238E27FC236}">
                  <a16:creationId xmlns:a16="http://schemas.microsoft.com/office/drawing/2014/main" xmlns="" id="{554AF415-7CBE-4645-9D36-BAE5DAA93C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BEC930-30E9-2942-8B1D-B24198C2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612" name="Text Placeholder 2">
            <a:extLst>
              <a:ext uri="{FF2B5EF4-FFF2-40B4-BE49-F238E27FC236}">
                <a16:creationId xmlns:a16="http://schemas.microsoft.com/office/drawing/2014/main" xmlns="" id="{979765CA-DD49-6C4E-92E8-E4E463203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8EC2E-912B-024F-BE69-F886EBCE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 Second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4D1D5A-DB52-8143-826A-123310DE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302839-5349-374B-9AAA-B1CF54DB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kern="1200" cap="all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77"/>
        </a:defRPr>
      </a:lvl9pPr>
    </p:titleStyle>
    <p:bodyStyle>
      <a:lvl1pPr marL="182563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1D5BF7-C627-6745-96A3-8FC6D4E9D5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/>
              <a:t>Chapter 11: Positive Reinforcement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99C1E94-6EE2-134E-BEE5-D26038188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Questions About Reinforcement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xmlns="" id="{F1450EC4-5910-3C4B-9E91-C6F10147F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Does a person have to be aware that a response is being reinforced for it to increase?</a:t>
            </a:r>
          </a:p>
          <a:p>
            <a:pPr lvl="1"/>
            <a:r>
              <a:rPr lang="en-US" altLang="en-US" sz="2600"/>
              <a:t>NO! The effect is automatic.</a:t>
            </a:r>
          </a:p>
          <a:p>
            <a:r>
              <a:rPr lang="en-US" altLang="en-US" sz="2600"/>
              <a:t>Are certain behaviors susceptible to reinforcement and others are not?</a:t>
            </a:r>
          </a:p>
          <a:p>
            <a:pPr lvl="1"/>
            <a:r>
              <a:rPr lang="en-US" altLang="en-US" sz="2600"/>
              <a:t>NO!  The only relevant relevant property is the temporal relation between the response and the consequence.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3A542FC4-0CF4-444B-B49B-9A06FB156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Immediacy of Reinforcement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571917E4-AE65-FE45-B51C-6D64D2444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It is critical that the consequence is delivered </a:t>
            </a:r>
            <a:r>
              <a:rPr lang="en-US" altLang="en-US" sz="2600" i="1"/>
              <a:t>immediately</a:t>
            </a:r>
            <a:r>
              <a:rPr lang="en-US" altLang="en-US" sz="2600"/>
              <a:t> following the target response</a:t>
            </a:r>
          </a:p>
          <a:p>
            <a:r>
              <a:rPr lang="en-US" altLang="en-US" sz="2600"/>
              <a:t>Problems with delays to reinforcement</a:t>
            </a:r>
          </a:p>
          <a:p>
            <a:pPr lvl="1"/>
            <a:r>
              <a:rPr lang="en-US" altLang="en-US" sz="2600"/>
              <a:t>Other behaviors occur during the delay</a:t>
            </a:r>
          </a:p>
          <a:p>
            <a:pPr lvl="1"/>
            <a:r>
              <a:rPr lang="en-US" altLang="en-US" sz="2600"/>
              <a:t>The behavior temporarily closest to the presentation of the reinforcer will be strengthened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133A20E-E064-4147-B4C2-506DE1947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Delayed Reinforcement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xmlns="" id="{08E97D8E-9F30-FF4E-B67A-90C211F30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Does not necessarily reinforce the target behavior; rather </a:t>
            </a:r>
            <a:r>
              <a:rPr lang="en-US" altLang="en-US" sz="2600" i="1"/>
              <a:t>influences</a:t>
            </a:r>
            <a:r>
              <a:rPr lang="en-US" altLang="en-US" sz="2600"/>
              <a:t> it</a:t>
            </a:r>
          </a:p>
          <a:p>
            <a:r>
              <a:rPr lang="en-US" altLang="en-US" sz="2600"/>
              <a:t>Instructional Control/Rule Following</a:t>
            </a:r>
          </a:p>
          <a:p>
            <a:pPr lvl="1"/>
            <a:r>
              <a:rPr lang="en-US" altLang="en-US" sz="2600"/>
              <a:t>Rule: verbal description of a behavioral contingency</a:t>
            </a:r>
          </a:p>
          <a:p>
            <a:pPr lvl="1"/>
            <a:r>
              <a:rPr lang="en-US" altLang="en-US" sz="2600"/>
              <a:t>Can allow delayed consequences to influence behavior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C5B5EA56-C696-A14C-90DE-514DD0430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“Rule-governed Behavior”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A194AF2-FAAE-CD41-BB77-EFF1226F1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Indicators</a:t>
            </a:r>
          </a:p>
          <a:p>
            <a:pPr lvl="1"/>
            <a:r>
              <a:rPr lang="en-US" altLang="en-US" sz="2600"/>
              <a:t>No immediate consequence apparent</a:t>
            </a:r>
          </a:p>
          <a:p>
            <a:pPr lvl="1"/>
            <a:r>
              <a:rPr lang="en-US" altLang="en-US" sz="2600"/>
              <a:t>Response-consequence delay &gt; 30 s</a:t>
            </a:r>
          </a:p>
          <a:p>
            <a:pPr lvl="1"/>
            <a:r>
              <a:rPr lang="en-US" altLang="en-US" sz="2600"/>
              <a:t>Large increase in frequency of the behavior occurs following one instance of reinforcement</a:t>
            </a:r>
          </a:p>
          <a:p>
            <a:pPr lvl="1"/>
            <a:r>
              <a:rPr lang="en-US" altLang="en-US" sz="2600"/>
              <a:t>No consequence for the behavior exists (including no automatic reinforcement), but rule does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422A120F-4D62-8845-84C5-60498838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Superstitious Behavior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B430F2B0-B573-694D-9D73-94FD7445E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Occurs when reinforcement “accidentally” follows a behavior that did not produce the reinforcement</a:t>
            </a:r>
          </a:p>
          <a:p>
            <a:pPr lvl="1"/>
            <a:r>
              <a:rPr lang="en-US" altLang="en-US" sz="2600" dirty="0"/>
              <a:t>Sports players who equate putting on a certain pair of socks with winning a game (leading to the “lucky socks” idea)</a:t>
            </a:r>
          </a:p>
          <a:p>
            <a:pPr lvl="1"/>
            <a:r>
              <a:rPr lang="en-US" altLang="en-US" sz="2600" dirty="0"/>
              <a:t>A teacher consoling a child who hurt himself may reinforce crying and/or hurting oneself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9E393F27-9CFA-6642-B5F1-453FF5BE0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Automatic Reinforcement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4A798E25-D3E3-8E43-8E34-CA8B3A0E8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 rtlCol="0">
            <a:normAutofit fontScale="925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Reinforcement that occurs independent of another person delivering it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The response, itself, produces the reinforcement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Examples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/>
              <a:t>Wiggling your leg during a boring lecture to stimulate yourself and stay awake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Note:  This does not mean the </a:t>
            </a:r>
            <a:r>
              <a:rPr lang="en-US" altLang="en-US" sz="2800" i="1"/>
              <a:t>behaviors</a:t>
            </a:r>
            <a:r>
              <a:rPr lang="en-US" altLang="en-US" sz="2800"/>
              <a:t> are automatic (i.e., “reflexive”); rather that the consequences are delivered automatically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6C684BC2-4B3F-8743-A17E-6AF5BD66AB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/>
              <a:t>Classifying Reinforcers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0925032B-2B1B-444D-A44B-1E1962460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Reinforcers by Origin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41FEAF33-CCC0-C44B-9DF4-DAABB566B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Unconditioned Reinforcers (AKA primary or unlearned reinforcers)</a:t>
            </a:r>
          </a:p>
          <a:p>
            <a:pPr lvl="1"/>
            <a:r>
              <a:rPr lang="en-US" altLang="en-US" sz="2600"/>
              <a:t>Function as reinforcers due to heredity/evolution</a:t>
            </a:r>
          </a:p>
          <a:p>
            <a:pPr lvl="1"/>
            <a:r>
              <a:rPr lang="en-US" altLang="en-US" sz="2600"/>
              <a:t>Do not require any learning history to become reinforcers</a:t>
            </a:r>
          </a:p>
          <a:p>
            <a:pPr lvl="1"/>
            <a:r>
              <a:rPr lang="en-US" altLang="en-US" sz="2600"/>
              <a:t>Examples:  Food, water, oxygen, warmth, sexual stimulation, human touch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C1A95ECA-044D-5D45-B067-341E746E6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Reinforcers by Origin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AEF3CED3-221F-0C48-ACB9-383A911E3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 sz="2600" dirty="0"/>
              <a:t>Conditioned </a:t>
            </a:r>
            <a:r>
              <a:rPr lang="en-US" altLang="en-US" sz="2600" dirty="0" err="1"/>
              <a:t>Reinforcers</a:t>
            </a:r>
            <a:r>
              <a:rPr lang="en-US" altLang="en-US" sz="2600" dirty="0"/>
              <a:t> (AKA secondary or learned </a:t>
            </a:r>
            <a:r>
              <a:rPr lang="en-US" altLang="en-US" sz="2600" dirty="0" err="1"/>
              <a:t>reinforcers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Neutral stimuli that begin to function as </a:t>
            </a:r>
            <a:r>
              <a:rPr lang="en-US" altLang="en-US" sz="2600" dirty="0" err="1"/>
              <a:t>reinforcers</a:t>
            </a:r>
            <a:r>
              <a:rPr lang="en-US" altLang="en-US" sz="2600" dirty="0"/>
              <a:t> as a result of being paired with other </a:t>
            </a:r>
            <a:r>
              <a:rPr lang="en-US" altLang="en-US" sz="2600" dirty="0" err="1"/>
              <a:t>reinforcers</a:t>
            </a:r>
            <a:r>
              <a:rPr lang="en-US" altLang="en-US" sz="2600" dirty="0"/>
              <a:t> (either conditioned or unconditioned)</a:t>
            </a:r>
          </a:p>
          <a:p>
            <a:pPr lvl="1"/>
            <a:r>
              <a:rPr lang="en-US" altLang="en-US" sz="2600" dirty="0"/>
              <a:t>Can also condition </a:t>
            </a:r>
            <a:r>
              <a:rPr lang="en-US" altLang="en-US" sz="2600" dirty="0" err="1"/>
              <a:t>reinforcers</a:t>
            </a:r>
            <a:r>
              <a:rPr lang="en-US" altLang="en-US" sz="2600" dirty="0"/>
              <a:t> through </a:t>
            </a:r>
            <a:r>
              <a:rPr lang="en-US" altLang="en-US" sz="2600" i="1" dirty="0"/>
              <a:t>verbal analog conditioning</a:t>
            </a:r>
            <a:endParaRPr lang="en-US" altLang="en-US" sz="2600" dirty="0"/>
          </a:p>
          <a:p>
            <a:pPr lvl="1"/>
            <a:r>
              <a:rPr lang="en-US" altLang="en-US" sz="2600" dirty="0"/>
              <a:t>Examples:  Yellow paper, stickers, tokens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CA8050D-1C42-734D-9EFA-04B8564B7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Generalized Conditioned Reinforcers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98D787DB-79AB-054E-8B3E-2ED4AADE3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type of conditioned </a:t>
            </a:r>
            <a:r>
              <a:rPr lang="en-US" altLang="en-US" sz="2600" dirty="0" err="1"/>
              <a:t>reinforcer</a:t>
            </a:r>
            <a:r>
              <a:rPr lang="en-US" altLang="en-US" sz="2600" dirty="0"/>
              <a:t> that has been paired with </a:t>
            </a:r>
            <a:r>
              <a:rPr lang="en-US" altLang="en-US" sz="2600" b="1" dirty="0"/>
              <a:t>many</a:t>
            </a:r>
            <a:r>
              <a:rPr lang="en-US" altLang="en-US" sz="2600" dirty="0"/>
              <a:t> conditioned and unconditioned </a:t>
            </a:r>
            <a:r>
              <a:rPr lang="en-US" altLang="en-US" sz="2600" dirty="0" err="1"/>
              <a:t>reinforcers</a:t>
            </a:r>
            <a:endParaRPr lang="en-US" altLang="en-US" sz="2600" dirty="0"/>
          </a:p>
          <a:p>
            <a:r>
              <a:rPr lang="en-US" altLang="en-US" sz="2600" dirty="0"/>
              <a:t>Do not depend on a specific EO to be effective</a:t>
            </a:r>
          </a:p>
          <a:p>
            <a:r>
              <a:rPr lang="en-US" altLang="en-US" sz="2600" dirty="0"/>
              <a:t>Examples:  tokens, money,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049896D2-A6DF-B346-994C-D38F67926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Definition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xmlns="" id="{64378BD7-3D67-9D46-ADBE-CD1E4F1D4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Stimulus presented</a:t>
            </a:r>
          </a:p>
          <a:p>
            <a:r>
              <a:rPr lang="en-US" altLang="en-US" sz="2600"/>
              <a:t>Contingent on a response</a:t>
            </a:r>
          </a:p>
          <a:p>
            <a:r>
              <a:rPr lang="en-US" altLang="en-US" sz="2600"/>
              <a:t>Which increases the future probability of the response</a:t>
            </a:r>
          </a:p>
          <a:p>
            <a:r>
              <a:rPr lang="en-US" altLang="en-US" sz="2600"/>
              <a:t>The </a:t>
            </a:r>
            <a:r>
              <a:rPr lang="en-US" altLang="en-US" sz="2600" i="1"/>
              <a:t>future increase</a:t>
            </a:r>
            <a:r>
              <a:rPr lang="en-US" altLang="en-US" sz="2600"/>
              <a:t> in the response is a critical feature in defining reinforcement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E4A5DC7A-B026-D740-A1A1-09AF4B708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Reinforcers by Formal Properties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495A28A9-5092-5B4F-913F-CF6DC733E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US" altLang="en-US" sz="2800"/>
              <a:t>Edible reinforcers (food)</a:t>
            </a:r>
          </a:p>
          <a:p>
            <a:r>
              <a:rPr lang="en-US" altLang="en-US" sz="2800"/>
              <a:t>Sensory reinforcers (massage, tickles)</a:t>
            </a:r>
          </a:p>
          <a:p>
            <a:r>
              <a:rPr lang="en-US" altLang="en-US" sz="2800"/>
              <a:t>Tangible reinforcers (trinkets, toys)</a:t>
            </a:r>
          </a:p>
          <a:p>
            <a:r>
              <a:rPr lang="en-US" altLang="en-US" sz="2800"/>
              <a:t>Activity reinforcers (playing a game, recess)</a:t>
            </a:r>
          </a:p>
          <a:p>
            <a:r>
              <a:rPr lang="en-US" altLang="en-US" sz="2800"/>
              <a:t>Social reinforcers (physical proximity, social interaction)</a:t>
            </a:r>
          </a:p>
          <a:p>
            <a:pPr algn="ctr">
              <a:buFontTx/>
              <a:buNone/>
            </a:pPr>
            <a:r>
              <a:rPr lang="en-US" altLang="en-US" sz="2800"/>
              <a:t>	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xmlns="" id="{D1F29DBA-CE01-A844-A052-814F8278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0"/>
            <a:ext cx="7239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i="1">
                <a:solidFill>
                  <a:srgbClr val="FF0000"/>
                </a:solidFill>
              </a:rPr>
              <a:t>Bear this in mind: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i="1">
                <a:solidFill>
                  <a:srgbClr val="FF0000"/>
                </a:solidFill>
              </a:rPr>
              <a:t>Items that function as reinforcers are idiosyncratic across people!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F0DFB40B-E757-8548-B29F-42AA7D6A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Identifying Potential Reinforcers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B7C7B89-E991-A84A-8217-7999E140F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It is important to identify reinforcers empirically</a:t>
            </a:r>
          </a:p>
          <a:p>
            <a:pPr lvl="1"/>
            <a:r>
              <a:rPr lang="en-US" altLang="en-US" sz="2600"/>
              <a:t>Staff, parents, teachers, and even children themselves who report what they </a:t>
            </a:r>
            <a:r>
              <a:rPr lang="en-US" altLang="en-US" sz="2600" i="1"/>
              <a:t>believe </a:t>
            </a:r>
            <a:r>
              <a:rPr lang="en-US" altLang="en-US" sz="2600"/>
              <a:t>to be reinforcers are often wrong</a:t>
            </a:r>
          </a:p>
          <a:p>
            <a:r>
              <a:rPr lang="en-US" altLang="en-US" sz="2600"/>
              <a:t>Two strategies to use in tandem</a:t>
            </a:r>
          </a:p>
          <a:p>
            <a:pPr lvl="1"/>
            <a:r>
              <a:rPr lang="en-US" altLang="en-US" sz="2600"/>
              <a:t>Stimulus Preference Assessments</a:t>
            </a:r>
          </a:p>
          <a:p>
            <a:pPr lvl="1"/>
            <a:r>
              <a:rPr lang="en-US" altLang="en-US" sz="2600"/>
              <a:t>Reinforcer Assessments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4F08AB8D-9B46-1941-83A4-3EA9DBB73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Caveats Regarding Preference/Reinforcer Assessments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CFA3C679-6ABA-3B41-B56B-AE26E9518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Preference changes over time</a:t>
            </a:r>
          </a:p>
          <a:p>
            <a:pPr lvl="1"/>
            <a:r>
              <a:rPr lang="en-US" altLang="en-US" sz="2600"/>
              <a:t>Evaluate frequently</a:t>
            </a:r>
          </a:p>
          <a:p>
            <a:r>
              <a:rPr lang="en-US" altLang="en-US" sz="2600"/>
              <a:t>Preference assessments do not identify the reinforcing effects of stimuli</a:t>
            </a:r>
          </a:p>
          <a:p>
            <a:pPr lvl="1"/>
            <a:r>
              <a:rPr lang="en-US" altLang="en-US" sz="2600"/>
              <a:t>Just because people prefer paper towels to hot-air hand dryers in public restrooms doesn’t mean they’ll work to earn paper towels!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D62820C-D606-844B-8864-611FC2C0C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Stimulus Preference Assessments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xmlns="" id="{B0369966-677C-9340-93DD-CB8B3E481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 sz="2600"/>
              <a:t>Identify</a:t>
            </a:r>
          </a:p>
          <a:p>
            <a:pPr lvl="1"/>
            <a:r>
              <a:rPr lang="en-US" altLang="en-US" sz="2600"/>
              <a:t>Stimuli a person prefers</a:t>
            </a:r>
          </a:p>
          <a:p>
            <a:pPr lvl="1"/>
            <a:r>
              <a:rPr lang="en-US" altLang="en-US" sz="2600"/>
              <a:t>Relevant preference values</a:t>
            </a:r>
          </a:p>
          <a:p>
            <a:pPr lvl="1"/>
            <a:r>
              <a:rPr lang="en-US" altLang="en-US" sz="2600"/>
              <a:t>Conditions under which these preferences hold true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D62820C-D606-844B-8864-611FC2C0C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Stimulus Preference Assessments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81FD3F4A-69CE-4D48-B881-D0BAD3AD9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 sz="2600"/>
              <a:t>Three Categories</a:t>
            </a:r>
          </a:p>
          <a:p>
            <a:pPr lvl="1"/>
            <a:r>
              <a:rPr lang="en-US" altLang="en-US" sz="2600"/>
              <a:t>Asking about stimulus preferences</a:t>
            </a:r>
          </a:p>
          <a:p>
            <a:pPr lvl="1"/>
            <a:r>
              <a:rPr lang="en-US" altLang="en-US" sz="2600"/>
              <a:t>Observing the target person under free-operant conditions</a:t>
            </a:r>
          </a:p>
          <a:p>
            <a:pPr lvl="1"/>
            <a:r>
              <a:rPr lang="en-US" altLang="en-US" sz="2600"/>
              <a:t>Presenting various stimuli in a series of trial-based observation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5BF0A0C9-0490-4947-A0A6-9B9B0A38B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Asking About Stimulus Preferences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613AFB4D-0940-0C48-8D1C-12E59AB3E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Ask the Target Person</a:t>
            </a:r>
          </a:p>
          <a:p>
            <a:pPr lvl="1"/>
            <a:r>
              <a:rPr lang="en-US" altLang="en-US" sz="2600"/>
              <a:t>Open-ended questions (“What would you like to work for?”)</a:t>
            </a:r>
          </a:p>
          <a:p>
            <a:pPr lvl="1"/>
            <a:r>
              <a:rPr lang="en-US" altLang="en-US" sz="2600"/>
              <a:t>Asking about specific items (“How would you like to work for stickers?”)</a:t>
            </a:r>
          </a:p>
          <a:p>
            <a:pPr lvl="1"/>
            <a:r>
              <a:rPr lang="en-US" altLang="en-US" sz="2600"/>
              <a:t>Choice format (“Would you rather work for things to eat or things to do?”)</a:t>
            </a:r>
          </a:p>
          <a:p>
            <a:pPr lvl="1"/>
            <a:r>
              <a:rPr lang="en-US" altLang="en-US" sz="2600"/>
              <a:t>Rank order format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5D30BFC7-6FFE-4B40-8D97-97DF6FD14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Asking About Stimulus Preferences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0676EB6A-2E4D-DD4F-8D15-C986D2DDF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Offering Pre-task Choices</a:t>
            </a:r>
          </a:p>
          <a:p>
            <a:pPr lvl="1"/>
            <a:r>
              <a:rPr lang="en-US" altLang="en-US" sz="2600" dirty="0"/>
              <a:t>When you are finished working, you can play with Battleship, checkers, or the computer</a:t>
            </a:r>
          </a:p>
          <a:p>
            <a:pPr lvl="1"/>
            <a:r>
              <a:rPr lang="en-US" altLang="en-US" sz="2600" dirty="0"/>
              <a:t>Premack Principle</a:t>
            </a:r>
          </a:p>
          <a:p>
            <a:r>
              <a:rPr lang="en-US" altLang="en-US" sz="2600" dirty="0"/>
              <a:t>Asking Significant Others</a:t>
            </a:r>
          </a:p>
          <a:p>
            <a:pPr lvl="1"/>
            <a:r>
              <a:rPr lang="en-US" altLang="en-US" sz="2600" dirty="0"/>
              <a:t>Ask caregivers to identify preferred stimuli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8B34960E-07BA-FC4B-8463-A3B5A3162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Asking About Stimulus Preferences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8C1AA62C-71C4-9745-A2C3-69CD70C98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A relatively uncomplicated procedure</a:t>
            </a:r>
          </a:p>
          <a:p>
            <a:r>
              <a:rPr lang="en-US" altLang="en-US" sz="2600"/>
              <a:t>Problems</a:t>
            </a:r>
          </a:p>
          <a:p>
            <a:pPr lvl="1"/>
            <a:r>
              <a:rPr lang="en-US" altLang="en-US" sz="2600"/>
              <a:t>Verbal reports may not correspond to actual behavior</a:t>
            </a:r>
          </a:p>
          <a:p>
            <a:pPr lvl="1"/>
            <a:r>
              <a:rPr lang="en-US" altLang="en-US" sz="2600"/>
              <a:t>High number of false positives and low number of false negatives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64D5F43D-B64E-F144-9665-75619A337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Free-Operant Observation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FF571ED2-5099-BB48-90DA-37720E61B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Observing and recording what activities the target person engages in when he/she has unrestricted choice of activities</a:t>
            </a:r>
          </a:p>
          <a:p>
            <a:r>
              <a:rPr lang="en-US" altLang="en-US" sz="2800"/>
              <a:t>No response requirements</a:t>
            </a:r>
          </a:p>
          <a:p>
            <a:r>
              <a:rPr lang="en-US" altLang="en-US" sz="2800"/>
              <a:t>All stimuli available within sight and reach</a:t>
            </a:r>
          </a:p>
          <a:p>
            <a:r>
              <a:rPr lang="en-US" altLang="en-US" sz="2800"/>
              <a:t>Items are never removed</a:t>
            </a:r>
          </a:p>
          <a:p>
            <a:r>
              <a:rPr lang="en-US" altLang="en-US" sz="2800"/>
              <a:t>Can be contrived or naturalistic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33282158-B558-6A4D-897C-562A28415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Contrived Free-Operant Observation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B137EB29-E2D1-5246-822C-7942B78E3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Just prior to observation, provide learner with noncontingent exposure to each item (for sampling purposes)</a:t>
            </a:r>
          </a:p>
          <a:p>
            <a:r>
              <a:rPr lang="en-US" altLang="en-US" sz="2600"/>
              <a:t>Place all items in view and within reach</a:t>
            </a:r>
          </a:p>
          <a:p>
            <a:r>
              <a:rPr lang="en-US" altLang="en-US" sz="2600"/>
              <a:t>Observe for a set period of time and record the duration of time target person engages with each stimulus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3736D49A-E657-1B4E-8A2B-6E6537BF7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Type of Stimulus Change</a:t>
            </a:r>
          </a:p>
        </p:txBody>
      </p:sp>
      <p:pic>
        <p:nvPicPr>
          <p:cNvPr id="80898" name="Picture 4" descr="AAHQMEF0">
            <a:extLst>
              <a:ext uri="{FF2B5EF4-FFF2-40B4-BE49-F238E27FC236}">
                <a16:creationId xmlns:a16="http://schemas.microsoft.com/office/drawing/2014/main" xmlns="" id="{7C3228F3-3428-4941-8E92-51C8E9A6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2600"/>
            <a:ext cx="6934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F64C8201-2BEA-024D-87FD-802BAAF502F3}"/>
              </a:ext>
            </a:extLst>
          </p:cNvPr>
          <p:cNvSpPr/>
          <p:nvPr/>
        </p:nvSpPr>
        <p:spPr>
          <a:xfrm>
            <a:off x="1981200" y="2514600"/>
            <a:ext cx="2743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CD6E26BE-3D8D-1F4C-B3D9-AB0640D04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Naturalistic Free-Operant Observation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679F181C-0650-1548-8BA8-4339A7902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Conducted in everyday environments as unobtrusively as possible (e.g., during recess)</a:t>
            </a:r>
          </a:p>
          <a:p>
            <a:r>
              <a:rPr lang="en-US" altLang="en-US" sz="2600"/>
              <a:t>Observe for a set period of time and record the duration of time target person engages with each stimulus item/activity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103B60F9-CA6C-EA4F-8904-C8C58C973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Advantages of Free-Operant Assessments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7B3B506F-5165-8848-AD91-B87B645B0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Less time consuming than some trial-based methods of preference assessment</a:t>
            </a:r>
          </a:p>
          <a:p>
            <a:r>
              <a:rPr lang="en-US" altLang="en-US" sz="2600"/>
              <a:t>Less likely to produce problem behavior because preferred stimuli are never removed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B19F3D4D-344E-6846-9F4D-D6416F1CE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Trial-Based Methods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2C7FC107-37B6-614C-A5AB-089A54335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81125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General Procedure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Present selected stimuli to children in a series of trials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Measure approach (e.g., eye gaze, hand reach), contact (e.g., touch/hold), and/or engagement (e.g., interacting with stimulus)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Can categorize as high, medium, and low preference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Many variations for procedure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2666C63C-168B-9542-86E7-47B005026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Trial-based Method 1:</a:t>
            </a:r>
            <a:br>
              <a:rPr lang="en-US" altLang="en-US"/>
            </a:br>
            <a:r>
              <a:rPr lang="en-US" altLang="en-US"/>
              <a:t>Single Stimulus Presentation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D6C4023-7B8B-564D-9AE3-B00405090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Present stimuli, one at a time, in random order and record target person’s reaction to it</a:t>
            </a:r>
          </a:p>
          <a:p>
            <a:r>
              <a:rPr lang="en-US" altLang="en-US" sz="2600"/>
              <a:t>Well suited for individuals who have difficulty selecting among two or more stimuli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A78B5EB7-C55B-8F4C-AA87-697269AF3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Trial-based Method 2:</a:t>
            </a:r>
            <a:br>
              <a:rPr lang="en-US" altLang="en-US" dirty="0"/>
            </a:br>
            <a:r>
              <a:rPr lang="en-US" altLang="en-US" dirty="0"/>
              <a:t>Paired Stimuli Presentation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xmlns="" id="{44651C59-56D8-3647-AB4D-12357D3C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Sometimes called “forced-choice” method</a:t>
            </a:r>
          </a:p>
          <a:p>
            <a:r>
              <a:rPr lang="en-US" altLang="en-US" sz="2600" dirty="0"/>
              <a:t>Present two stimuli simultaneously and ask the target person to choose one</a:t>
            </a:r>
          </a:p>
          <a:p>
            <a:r>
              <a:rPr lang="en-US" altLang="en-US" sz="2600" dirty="0"/>
              <a:t>Each stimulus is matched to every other stimulus in the set</a:t>
            </a:r>
          </a:p>
          <a:p>
            <a:r>
              <a:rPr lang="en-US" altLang="en-US" sz="2600" dirty="0"/>
              <a:t>Rank order from high, medium, and low preference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19D6E833-6C0F-AC44-BA03-A0E1609D6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Trial-based Method 3:</a:t>
            </a:r>
            <a:br>
              <a:rPr lang="en-US" altLang="en-US"/>
            </a:br>
            <a:r>
              <a:rPr lang="en-US" altLang="en-US"/>
              <a:t>Multiple Stimulus Presentation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79494EB4-9504-4F46-92AC-3F7803C9C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 altLang="en-US" sz="2600"/>
              <a:t>Extension of the paired-stimuli presentation</a:t>
            </a:r>
          </a:p>
          <a:p>
            <a:r>
              <a:rPr lang="en-US" altLang="en-US" sz="2600"/>
              <a:t>Present an array of 3 or more stimuli together</a:t>
            </a:r>
          </a:p>
          <a:p>
            <a:r>
              <a:rPr lang="en-US" altLang="en-US" sz="2600"/>
              <a:t>Two major variations:</a:t>
            </a:r>
          </a:p>
          <a:p>
            <a:pPr lvl="1"/>
            <a:r>
              <a:rPr lang="en-US" altLang="en-US" sz="2600"/>
              <a:t>With replacement</a:t>
            </a:r>
          </a:p>
          <a:p>
            <a:pPr lvl="2"/>
            <a:r>
              <a:rPr lang="en-US" altLang="en-US" sz="2600"/>
              <a:t>Stimulus selected remains in array in subsequent trials</a:t>
            </a:r>
          </a:p>
          <a:p>
            <a:pPr lvl="1"/>
            <a:r>
              <a:rPr lang="en-US" altLang="en-US" sz="2600"/>
              <a:t>Without replacement</a:t>
            </a:r>
          </a:p>
          <a:p>
            <a:pPr lvl="2"/>
            <a:r>
              <a:rPr lang="en-US" altLang="en-US" sz="2600"/>
              <a:t>Selected stimulus is removed from array in subsequent trials (takes about half the time to complete the procedure, and it is still fairly accurate)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03C90C44-4D00-3841-B6EB-735B2CC41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Trial-based Method 3:</a:t>
            </a:r>
            <a:br>
              <a:rPr lang="en-US" altLang="en-US" dirty="0"/>
            </a:br>
            <a:r>
              <a:rPr lang="en-US" altLang="en-US" dirty="0"/>
              <a:t>Multiple Stimulus Presentation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F1C33BB1-FEB7-9F48-9C04-537658784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Begin trial with:  Which one do you want the most?</a:t>
            </a:r>
          </a:p>
          <a:p>
            <a:r>
              <a:rPr lang="en-US" altLang="en-US" sz="2600"/>
              <a:t>Repeat several times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F347A764-D612-804A-B32C-FE6C16CF5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/>
              <a:t>Guidelines for Selecting and Using Stimulus Preference Assessments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B4F89A4C-EE43-FD4D-9904-D25FE63ED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3810000"/>
          </a:xfrm>
        </p:spPr>
        <p:txBody>
          <a:bodyPr rtlCol="0">
            <a:normAutofit fontScale="92500" lnSpcReduction="2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Monitor target person’s activities prior to assessment to be aware of EOs that may affect results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Balance cost-benefits of procedures (time to do vs. level of confidence)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Balance rankings vs. no rankings with shifts of preference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When time is limited, use fewer stimuli in array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When possible, combine data from multiple assessment procedures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0B3830D6-3E9D-2C42-844C-73B1065A6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Reinforcer Assessment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8D894006-92D3-6E47-8B76-68FD300E5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 sz="2600"/>
              <a:t>A direct, data-based method in which</a:t>
            </a:r>
          </a:p>
          <a:p>
            <a:pPr lvl="1"/>
            <a:r>
              <a:rPr lang="en-US" altLang="en-US" sz="2600"/>
              <a:t>One or more stimuli are presented</a:t>
            </a:r>
          </a:p>
          <a:p>
            <a:pPr lvl="1"/>
            <a:r>
              <a:rPr lang="en-US" altLang="en-US" sz="2600"/>
              <a:t>Contingent on a target response, and</a:t>
            </a:r>
          </a:p>
          <a:p>
            <a:pPr lvl="1"/>
            <a:r>
              <a:rPr lang="en-US" altLang="en-US" sz="2600"/>
              <a:t>Observing whether an increase in responding occurs</a:t>
            </a:r>
          </a:p>
          <a:p>
            <a:r>
              <a:rPr lang="en-US" altLang="en-US" sz="2600"/>
              <a:t>Allows you to verify/confirm whether a stimulus functions as a reinforcer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20ECC77C-28AD-304A-BE0E-AA317BAB1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Concurrent Schedule Reinforcer Assessment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6767EF2A-0880-8246-B210-4A0E47CC8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Pit two stimuli against each other and observe which produces the larger increase in responding</a:t>
            </a:r>
          </a:p>
          <a:p>
            <a:r>
              <a:rPr lang="en-US" altLang="en-US" sz="2600" dirty="0"/>
              <a:t>Allows you to determine differences between </a:t>
            </a:r>
            <a:r>
              <a:rPr lang="en-US" altLang="en-US" sz="2600" i="1" dirty="0"/>
              <a:t>relative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absolute</a:t>
            </a:r>
            <a:r>
              <a:rPr lang="en-US" altLang="en-US" sz="2600" dirty="0"/>
              <a:t> reinforcement effects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270F7CE-9AC1-FF42-9DFB-F91CFA094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Circular Reasoning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xmlns="" id="{50F3E22D-7D6A-9542-9C7F-83DCA88A3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Faulty logic in which the name used describe the effect is also mistaken for the cause of the phenomenon</a:t>
            </a:r>
          </a:p>
          <a:p>
            <a:r>
              <a:rPr lang="en-US" altLang="en-US" sz="2600"/>
              <a:t>Example:  Johnny has trouble learning to read (effect).  Therefore, he has a learning disability (phenomenon).  How do I know he has a learning disability?  Because he can’t read (effect now translated into cause)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88F3F5BD-6E1D-594B-9851-8A0C29628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Multiple Schedule Reinforcer Assessment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142B312D-4C9F-5D42-B69B-1471F2DFB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Two or more component schedules of reinforcement for a single response with only one component schedule in effect at a given time</a:t>
            </a:r>
          </a:p>
          <a:p>
            <a:r>
              <a:rPr lang="en-US" altLang="en-US" sz="2600"/>
              <a:t>An S</a:t>
            </a:r>
            <a:r>
              <a:rPr lang="en-US" altLang="en-US" sz="2600" baseline="30000"/>
              <a:t>D</a:t>
            </a:r>
            <a:r>
              <a:rPr lang="en-US" altLang="en-US" sz="2600"/>
              <a:t> signals the presence of each component schedule and is present while that component is in effect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008483D-E02D-A642-9FF7-254502465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Progressive-Ratio Schedule Reinforcer Assessment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7B1E573F-77D6-D842-881F-E98D3D16A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Preferences may change when response requirements increase</a:t>
            </a:r>
          </a:p>
          <a:p>
            <a:r>
              <a:rPr lang="en-US" altLang="en-US" sz="2800"/>
              <a:t>Progressive-ratio schedules provide a framework for assessing relative effectiveness of a stimulus as reinforcement as response requirements increase</a:t>
            </a:r>
          </a:p>
          <a:p>
            <a:r>
              <a:rPr lang="en-US" altLang="en-US" sz="2800"/>
              <a:t>Response requirements are systematically increased over time until responding declines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29DDEE9D-003E-DE4E-BE58-A0AB1594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Control Procedures for Positive Reinforcement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xmlns="" id="{3CAD62FF-7DA5-C74A-A241-CB3C7C790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DRO may be another appropriate control procedure</a:t>
            </a:r>
          </a:p>
          <a:p>
            <a:pPr lvl="1"/>
            <a:r>
              <a:rPr lang="en-US" altLang="en-US" sz="2600" dirty="0"/>
              <a:t>May produce a reversal more quickly than the NCR schedule</a:t>
            </a:r>
          </a:p>
          <a:p>
            <a:r>
              <a:rPr lang="en-US" altLang="en-US" sz="2600" dirty="0"/>
              <a:t>DRA could be used as a control procedure to reinforce another alternative response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4977F5C9-CA7B-EE4F-8021-C286443D7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Control Procedures for Positive Reinforcement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E20B5616-45BD-D940-9C0B-F44D41551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Limitations of DRO/DRA as controls</a:t>
            </a:r>
          </a:p>
          <a:p>
            <a:pPr lvl="1"/>
            <a:r>
              <a:rPr lang="en-US" altLang="en-US" sz="2600"/>
              <a:t>Introduce new contingencies that were not present in original experimental arrangement</a:t>
            </a:r>
          </a:p>
          <a:p>
            <a:pPr lvl="1"/>
            <a:r>
              <a:rPr lang="en-US" altLang="en-US" sz="2600"/>
              <a:t>Reversals may be due to</a:t>
            </a:r>
          </a:p>
          <a:p>
            <a:pPr lvl="2"/>
            <a:r>
              <a:rPr lang="en-US" altLang="en-US" sz="2600"/>
              <a:t>Termination of a contingency between target response and reinforcer</a:t>
            </a:r>
          </a:p>
          <a:p>
            <a:pPr lvl="2"/>
            <a:r>
              <a:rPr lang="en-US" altLang="en-US" sz="2600"/>
              <a:t>Introduction of reinforcement for absence of the target response or for the occurrence of a competing response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38EE4C45-66E0-0848-AB68-645C0C43F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12 Guidelines for Using Reinforcement Effectively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8C94F5E4-57A2-CB44-855B-19F5B4C4D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609600" indent="-609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n-US" altLang="en-US" sz="2800"/>
              <a:t>Choose reinforcers relevant to current or creatable establishing operations</a:t>
            </a:r>
          </a:p>
          <a:p>
            <a:pPr marL="609600" indent="-609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n-US" altLang="en-US" sz="2800"/>
              <a:t>Maintain establishing operations</a:t>
            </a:r>
          </a:p>
          <a:p>
            <a:pPr marL="609600" indent="-609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n-US" altLang="en-US" sz="2800"/>
              <a:t>Use high-quality reinforcers of</a:t>
            </a:r>
            <a:br>
              <a:rPr lang="en-US" altLang="en-US" sz="2800"/>
            </a:br>
            <a:r>
              <a:rPr lang="en-US" altLang="en-US" sz="2800"/>
              <a:t>	  sufficient magnitude</a:t>
            </a:r>
          </a:p>
          <a:p>
            <a:pPr marL="609600" indent="-609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n-US" altLang="en-US" sz="2800"/>
              <a:t>Set an easily achieved initial criterion for reinforcement</a:t>
            </a:r>
            <a:br>
              <a:rPr lang="en-US" altLang="en-US" sz="2800"/>
            </a:br>
            <a:r>
              <a:rPr lang="en-US" altLang="en-US" sz="2800"/>
              <a:t>	-criterion should be less than or </a:t>
            </a:r>
            <a:br>
              <a:rPr lang="en-US" altLang="en-US" sz="2800"/>
            </a:br>
            <a:r>
              <a:rPr lang="en-US" altLang="en-US" sz="2800"/>
              <a:t>	 equal to best performance during</a:t>
            </a:r>
            <a:br>
              <a:rPr lang="en-US" altLang="en-US" sz="2800"/>
            </a:br>
            <a:r>
              <a:rPr lang="en-US" altLang="en-US" sz="2800"/>
              <a:t>	 baseline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4FA141BE-AE1A-C94F-B6B7-2318E330E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12 Guidelines for Using Reinforcement Effectively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xmlns="" id="{C389453E-46C1-3144-94E6-19F649C42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/>
              <a:t>Explain the contingency and provide prompts to respond</a:t>
            </a:r>
          </a:p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/>
              <a:t>Deliver the reinforcer immediately following behavior</a:t>
            </a:r>
          </a:p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/>
              <a:t>Reinforce each occurrence of the behavior initially</a:t>
            </a:r>
          </a:p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/>
              <a:t>Use direct rather than indirect reinforcement contingencies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CB7CBE42-73CE-4540-AE2D-9A0862B0E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12 Guidelines for Using Reinforcement Effectively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xmlns="" id="{4F1325B2-B41E-1742-89ED-BA936CBCC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97100"/>
            <a:ext cx="7772400" cy="4051300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 startAt="9"/>
            </a:pPr>
            <a:r>
              <a:rPr lang="en-US" altLang="en-US" sz="2600"/>
              <a:t>Gradually increase response-to-reinforcement delay</a:t>
            </a:r>
          </a:p>
          <a:p>
            <a:pPr marL="609600" indent="-609600">
              <a:buFont typeface="Arial" panose="020B0604020202020204" pitchFamily="34" charset="0"/>
              <a:buAutoNum type="arabicPeriod" startAt="9"/>
            </a:pPr>
            <a:r>
              <a:rPr lang="en-US" altLang="en-US" sz="2600"/>
              <a:t>Use varied reinforcers</a:t>
            </a:r>
          </a:p>
          <a:p>
            <a:pPr marL="609600" indent="-609600">
              <a:buFont typeface="Arial" panose="020B0604020202020204" pitchFamily="34" charset="0"/>
              <a:buAutoNum type="arabicPeriod" startAt="9"/>
            </a:pPr>
            <a:r>
              <a:rPr lang="en-US" altLang="en-US" sz="2600"/>
              <a:t>Use contingent praise and attention</a:t>
            </a:r>
          </a:p>
          <a:p>
            <a:pPr marL="609600" indent="-609600">
              <a:buFont typeface="Arial" panose="020B0604020202020204" pitchFamily="34" charset="0"/>
              <a:buAutoNum type="arabicPeriod" startAt="9"/>
            </a:pPr>
            <a:r>
              <a:rPr lang="en-US" altLang="en-US" sz="2600"/>
              <a:t>Shift from contrived to naturally occurring reinforcers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3BAE9D2-712E-214F-9AAB-2E40B66FD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Role of Antecedent Stimuli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D516FC7A-40D4-6347-A9C3-F6EE1F35E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 rtlCol="0">
            <a:normAutofit fontScale="92500"/>
          </a:bodyPr>
          <a:lstStyle/>
          <a:p>
            <a:pPr marL="182880" indent="-182880" fontAlgn="auto">
              <a:lnSpc>
                <a:spcPct val="85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Caveat #1:  Reinforcement does not increase behavior under all conditions</a:t>
            </a:r>
          </a:p>
          <a:p>
            <a:pPr marL="182880" indent="-182880" fontAlgn="auto">
              <a:lnSpc>
                <a:spcPct val="85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The temporal relation important!</a:t>
            </a:r>
          </a:p>
          <a:p>
            <a:pPr lvl="1" indent="-182880" fontAlgn="auto">
              <a:lnSpc>
                <a:spcPct val="85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 i="1" dirty="0"/>
              <a:t>Antecedent</a:t>
            </a:r>
            <a:r>
              <a:rPr lang="en-US" altLang="en-US" sz="2400" dirty="0"/>
              <a:t> variables</a:t>
            </a:r>
          </a:p>
          <a:p>
            <a:pPr lvl="1" indent="-182880" fontAlgn="auto">
              <a:lnSpc>
                <a:spcPct val="85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 dirty="0"/>
              <a:t>Responses</a:t>
            </a:r>
          </a:p>
          <a:p>
            <a:pPr lvl="1" indent="-182880" fontAlgn="auto">
              <a:lnSpc>
                <a:spcPct val="85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 dirty="0"/>
              <a:t>Consequences</a:t>
            </a:r>
          </a:p>
          <a:p>
            <a:pPr marL="182880" indent="-182880" fontAlgn="auto">
              <a:lnSpc>
                <a:spcPct val="85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800" dirty="0"/>
              <a:t>	These antecedent variables become </a:t>
            </a:r>
            <a:r>
              <a:rPr lang="en-US" altLang="en-US" sz="2800" i="1" dirty="0" err="1"/>
              <a:t>discriminitive</a:t>
            </a:r>
            <a:r>
              <a:rPr lang="en-US" altLang="en-US" sz="2800" i="1" dirty="0"/>
              <a:t> stimuli</a:t>
            </a:r>
            <a:r>
              <a:rPr lang="en-US" altLang="en-US" sz="2800" dirty="0"/>
              <a:t> (S</a:t>
            </a:r>
            <a:r>
              <a:rPr lang="en-US" altLang="en-US" sz="2800" baseline="30000" dirty="0"/>
              <a:t>D</a:t>
            </a:r>
            <a:r>
              <a:rPr lang="en-US" altLang="en-US" sz="2800" dirty="0"/>
              <a:t>s)</a:t>
            </a:r>
          </a:p>
          <a:p>
            <a:pPr marL="182880" indent="-182880" fontAlgn="auto">
              <a:lnSpc>
                <a:spcPct val="85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 dirty="0"/>
              <a:t>Thus, the response is more likely to occur in the future in the presence of these stimuli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01BA0933-2C28-C24B-A7C4-28C5B9DD5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Discriminated Operant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AB774C36-AE35-3642-A1A0-1473C8AB2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/>
              <a:t>AKA “The Three-term Contingency”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xmlns="" id="{390FDE42-EF8B-DD40-9473-CD4C6B1E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09800"/>
            <a:ext cx="16764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D</a:t>
            </a:r>
            <a:endParaRPr lang="en-US" alt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Tap on faucet marked with blue dot or letter “C”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xmlns="" id="{70FFDE46-6958-2B4A-BF5D-AAECD9D6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13716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Response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Turn tap with blue dot or “C”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xmlns="" id="{53CD72B6-B7C3-3E40-A3DC-CB576E233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16764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R+</a:t>
            </a:r>
            <a:endParaRPr lang="en-US" alt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Cold water presented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xmlns="" id="{02D77B56-4C11-0D4B-8EA4-180B669D8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xmlns="" id="{BC77CB95-257D-3743-8987-0E90698ED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>
            <a:extLst>
              <a:ext uri="{FF2B5EF4-FFF2-40B4-BE49-F238E27FC236}">
                <a16:creationId xmlns:a16="http://schemas.microsoft.com/office/drawing/2014/main" xmlns="" id="{35D5E3B7-33A5-0848-A1B3-6DC7D5F9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86000"/>
            <a:ext cx="304800" cy="12192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Text Box 10">
            <a:extLst>
              <a:ext uri="{FF2B5EF4-FFF2-40B4-BE49-F238E27FC236}">
                <a16:creationId xmlns:a16="http://schemas.microsoft.com/office/drawing/2014/main" xmlns="" id="{4513A16C-019C-844B-A86C-39B9F766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05200"/>
            <a:ext cx="1600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Turning tap marked with blue dot or “C” occurs more often in the future</a:t>
            </a:r>
          </a:p>
        </p:txBody>
      </p:sp>
      <p:grpSp>
        <p:nvGrpSpPr>
          <p:cNvPr id="7183" name="Group 15">
            <a:extLst>
              <a:ext uri="{FF2B5EF4-FFF2-40B4-BE49-F238E27FC236}">
                <a16:creationId xmlns:a16="http://schemas.microsoft.com/office/drawing/2014/main" xmlns="" id="{EAB83866-22DE-F44D-9AC8-FD284BEC653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810000"/>
            <a:ext cx="3733800" cy="2051050"/>
            <a:chOff x="2976" y="2784"/>
            <a:chExt cx="2352" cy="1292"/>
          </a:xfrm>
        </p:grpSpPr>
        <p:sp>
          <p:nvSpPr>
            <p:cNvPr id="10251" name="Text Box 12">
              <a:extLst>
                <a:ext uri="{FF2B5EF4-FFF2-40B4-BE49-F238E27FC236}">
                  <a16:creationId xmlns:a16="http://schemas.microsoft.com/office/drawing/2014/main" xmlns="" id="{AC3D0188-8A83-8E42-8B61-17F1394A1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52"/>
              <a:ext cx="2352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This term is referred to as “the reinforcer”</a:t>
              </a:r>
            </a:p>
          </p:txBody>
        </p:sp>
        <p:sp>
          <p:nvSpPr>
            <p:cNvPr id="10252" name="AutoShape 14">
              <a:extLst>
                <a:ext uri="{FF2B5EF4-FFF2-40B4-BE49-F238E27FC236}">
                  <a16:creationId xmlns:a16="http://schemas.microsoft.com/office/drawing/2014/main" xmlns="" id="{2D31FCD7-F031-E042-A072-21B14B3B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720"/>
            </a:xfrm>
            <a:prstGeom prst="upArrow">
              <a:avLst>
                <a:gd name="adj1" fmla="val 50000"/>
                <a:gd name="adj2" fmla="val 9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5FB7B9EB-A222-B94F-89A0-7AE62BDA2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Role of Antecedent Stimuli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79043158-3470-B742-A982-855259258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Caveat #2:  Reinforcement depends on motivation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The S</a:t>
            </a:r>
            <a:r>
              <a:rPr lang="en-US" altLang="en-US" sz="2800" baseline="30000"/>
              <a:t>D</a:t>
            </a:r>
            <a:r>
              <a:rPr lang="en-US" altLang="en-US" sz="2800"/>
              <a:t> will only signal the response if the individual is motivated to engage in the response</a:t>
            </a:r>
          </a:p>
          <a:p>
            <a:pPr marL="182880" indent="-18288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800"/>
              <a:t>Motivating Operations (MOs)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/>
              <a:t>Alter the reinforcing effectiveness of stimuli, and thus</a:t>
            </a:r>
          </a:p>
          <a:p>
            <a:pPr lvl="1" indent="-182880" fontAlgn="auto">
              <a:buClr>
                <a:schemeClr val="accent1">
                  <a:lumMod val="75000"/>
                </a:schemeClr>
              </a:buClr>
              <a:defRPr/>
            </a:pPr>
            <a:r>
              <a:rPr lang="en-US" altLang="en-US" sz="2400"/>
              <a:t>Alter the momentary frequency of responses reinforced by those stimuli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B5CB2BD5-4A3C-3A48-9BA4-BB15B992F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Motivating Operations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xmlns="" id="{DA7A1663-E86F-2F4D-84BA-55A8D0BC1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Establishing Operations (EO)</a:t>
            </a:r>
          </a:p>
          <a:p>
            <a:pPr lvl="1"/>
            <a:r>
              <a:rPr lang="en-US" altLang="en-US" sz="2400" i="1"/>
              <a:t>Increases</a:t>
            </a:r>
            <a:r>
              <a:rPr lang="en-US" altLang="en-US" sz="2400"/>
              <a:t> the effectiveness of a stimulus as a reinforcer</a:t>
            </a:r>
          </a:p>
          <a:p>
            <a:pPr lvl="1"/>
            <a:r>
              <a:rPr lang="en-US" altLang="en-US" sz="2400"/>
              <a:t>Usually involves decreased access to the stimulus (deprivation)</a:t>
            </a:r>
          </a:p>
          <a:p>
            <a:r>
              <a:rPr lang="en-US" altLang="en-US" sz="2800"/>
              <a:t>Abolishing Operation (AO)</a:t>
            </a:r>
          </a:p>
          <a:p>
            <a:pPr lvl="1"/>
            <a:r>
              <a:rPr lang="en-US" altLang="en-US" sz="2400" i="1"/>
              <a:t>Decreases</a:t>
            </a:r>
            <a:r>
              <a:rPr lang="en-US" altLang="en-US" sz="2400"/>
              <a:t> the effectiveness of a stimulus as a reinforcer</a:t>
            </a:r>
          </a:p>
          <a:p>
            <a:pPr lvl="1"/>
            <a:r>
              <a:rPr lang="en-US" altLang="en-US" sz="2400"/>
              <a:t>Usually involves having increased access to the stimulus (satiation)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1B92E752-D4F9-FA40-8628-D80FFF88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Four-term Contingency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6A9642B8-7892-F24F-A5AC-3D9C4B3EC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1295400"/>
          </a:xfrm>
        </p:spPr>
        <p:txBody>
          <a:bodyPr/>
          <a:lstStyle/>
          <a:p>
            <a:r>
              <a:rPr lang="en-US" altLang="en-US"/>
              <a:t>The consideration of MOs are important in relation to the three-term contingency</a:t>
            </a:r>
          </a:p>
        </p:txBody>
      </p:sp>
      <p:grpSp>
        <p:nvGrpSpPr>
          <p:cNvPr id="9231" name="Group 15">
            <a:extLst>
              <a:ext uri="{FF2B5EF4-FFF2-40B4-BE49-F238E27FC236}">
                <a16:creationId xmlns:a16="http://schemas.microsoft.com/office/drawing/2014/main" xmlns="" id="{666FFEB5-0194-F543-8A1F-E7AC91BA933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19400"/>
            <a:ext cx="8686800" cy="3149600"/>
            <a:chOff x="144" y="2160"/>
            <a:chExt cx="5472" cy="1984"/>
          </a:xfrm>
        </p:grpSpPr>
        <p:sp>
          <p:nvSpPr>
            <p:cNvPr id="16392" name="Text Box 4">
              <a:extLst>
                <a:ext uri="{FF2B5EF4-FFF2-40B4-BE49-F238E27FC236}">
                  <a16:creationId xmlns:a16="http://schemas.microsoft.com/office/drawing/2014/main" xmlns="" id="{5C9B97A7-D2FE-E043-BFCF-2A137DD5D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1056" cy="1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S</a:t>
              </a:r>
              <a:r>
                <a:rPr lang="en-US" altLang="en-US" sz="2000" baseline="30000"/>
                <a:t>D</a:t>
              </a:r>
              <a:endParaRPr lang="en-US" altLang="en-US" sz="2000"/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Tap on faucet marked with blue dot or letter “C”</a:t>
              </a:r>
            </a:p>
          </p:txBody>
        </p:sp>
        <p:sp>
          <p:nvSpPr>
            <p:cNvPr id="16393" name="Text Box 5">
              <a:extLst>
                <a:ext uri="{FF2B5EF4-FFF2-40B4-BE49-F238E27FC236}">
                  <a16:creationId xmlns:a16="http://schemas.microsoft.com/office/drawing/2014/main" xmlns="" id="{D87001EF-59A2-4F4A-99D4-0089C55B2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08"/>
              <a:ext cx="864" cy="9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Response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Turn tap with blue dot or “C”</a:t>
              </a:r>
            </a:p>
          </p:txBody>
        </p:sp>
        <p:sp>
          <p:nvSpPr>
            <p:cNvPr id="16394" name="Text Box 6">
              <a:extLst>
                <a:ext uri="{FF2B5EF4-FFF2-40B4-BE49-F238E27FC236}">
                  <a16:creationId xmlns:a16="http://schemas.microsoft.com/office/drawing/2014/main" xmlns="" id="{B2915D3C-D720-E741-9E9B-9DD0551F8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1056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S</a:t>
              </a:r>
              <a:r>
                <a:rPr lang="en-US" altLang="en-US" sz="2000" baseline="30000"/>
                <a:t>R+</a:t>
              </a:r>
              <a:endParaRPr lang="en-US" altLang="en-US" sz="2000"/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Cold water presented</a:t>
              </a:r>
            </a:p>
          </p:txBody>
        </p:sp>
        <p:sp>
          <p:nvSpPr>
            <p:cNvPr id="16395" name="Line 7">
              <a:extLst>
                <a:ext uri="{FF2B5EF4-FFF2-40B4-BE49-F238E27FC236}">
                  <a16:creationId xmlns:a16="http://schemas.microsoft.com/office/drawing/2014/main" xmlns="" id="{C6500449-0FA1-A44A-82D7-790CE99E2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8">
              <a:extLst>
                <a:ext uri="{FF2B5EF4-FFF2-40B4-BE49-F238E27FC236}">
                  <a16:creationId xmlns:a16="http://schemas.microsoft.com/office/drawing/2014/main" xmlns="" id="{9A511FD3-0159-5243-A7A7-038F129B0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AutoShape 9">
              <a:extLst>
                <a:ext uri="{FF2B5EF4-FFF2-40B4-BE49-F238E27FC236}">
                  <a16:creationId xmlns:a16="http://schemas.microsoft.com/office/drawing/2014/main" xmlns="" id="{D27986F0-59E5-3A45-BFC7-1C25CEF88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8" name="Text Box 10">
              <a:extLst>
                <a:ext uri="{FF2B5EF4-FFF2-40B4-BE49-F238E27FC236}">
                  <a16:creationId xmlns:a16="http://schemas.microsoft.com/office/drawing/2014/main" xmlns="" id="{F0E00B03-2647-B747-B816-F99D3DBB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880"/>
              <a:ext cx="1008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Turning tap marked with blue dot or “C” occurs more often in the future </a:t>
              </a:r>
              <a:r>
                <a:rPr lang="en-US" altLang="en-US" sz="1400" i="1"/>
                <a:t>when the individual has been deprived of water for periods of time</a:t>
              </a:r>
              <a:endParaRPr lang="en-US" altLang="en-US" sz="1400"/>
            </a:p>
          </p:txBody>
        </p:sp>
        <p:sp>
          <p:nvSpPr>
            <p:cNvPr id="16399" name="Text Box 11">
              <a:extLst>
                <a:ext uri="{FF2B5EF4-FFF2-40B4-BE49-F238E27FC236}">
                  <a16:creationId xmlns:a16="http://schemas.microsoft.com/office/drawing/2014/main" xmlns="" id="{EE98733F-7EFE-1849-B510-6F67FD1E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08"/>
              <a:ext cx="1056" cy="1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EO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Deprived of water for a long period of time</a:t>
              </a:r>
            </a:p>
          </p:txBody>
        </p:sp>
      </p:grpSp>
      <p:grpSp>
        <p:nvGrpSpPr>
          <p:cNvPr id="9230" name="Group 14">
            <a:extLst>
              <a:ext uri="{FF2B5EF4-FFF2-40B4-BE49-F238E27FC236}">
                <a16:creationId xmlns:a16="http://schemas.microsoft.com/office/drawing/2014/main" xmlns="" id="{3554CE7D-6F2F-6B44-BF58-2E6F1B5B942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5638800" cy="1873250"/>
            <a:chOff x="720" y="3024"/>
            <a:chExt cx="3552" cy="1180"/>
          </a:xfrm>
        </p:grpSpPr>
        <p:sp>
          <p:nvSpPr>
            <p:cNvPr id="16390" name="Text Box 12">
              <a:extLst>
                <a:ext uri="{FF2B5EF4-FFF2-40B4-BE49-F238E27FC236}">
                  <a16:creationId xmlns:a16="http://schemas.microsoft.com/office/drawing/2014/main" xmlns="" id="{0FD4666C-6B71-F243-976E-092540EC8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56"/>
              <a:ext cx="316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>
                      <a:alpha val="50195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</a:rPr>
                <a:t>We only expect blue tap-turning behavior when the person “wants” water (i.e., is thirsty)</a:t>
              </a:r>
            </a:p>
          </p:txBody>
        </p:sp>
        <p:sp>
          <p:nvSpPr>
            <p:cNvPr id="16391" name="AutoShape 13">
              <a:extLst>
                <a:ext uri="{FF2B5EF4-FFF2-40B4-BE49-F238E27FC236}">
                  <a16:creationId xmlns:a16="http://schemas.microsoft.com/office/drawing/2014/main" xmlns="" id="{C9EA93F5-5088-C245-99BE-45F390B391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5018">
              <a:off x="720" y="3024"/>
              <a:ext cx="912" cy="432"/>
            </a:xfrm>
            <a:prstGeom prst="leftArrow">
              <a:avLst>
                <a:gd name="adj1" fmla="val 50000"/>
                <a:gd name="adj2" fmla="val 52778"/>
              </a:avLst>
            </a:prstGeom>
            <a:solidFill>
              <a:srgbClr val="3366FF">
                <a:alpha val="43137"/>
              </a:srgbClr>
            </a:solidFill>
            <a:ln w="9525">
              <a:solidFill>
                <a:schemeClr val="tx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77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389" name="Line 16">
            <a:extLst>
              <a:ext uri="{FF2B5EF4-FFF2-40B4-BE49-F238E27FC236}">
                <a16:creationId xmlns:a16="http://schemas.microsoft.com/office/drawing/2014/main" xmlns="" id="{E6B1401E-4E53-284F-97FE-5FFE1B26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970</TotalTime>
  <Words>2019</Words>
  <Application>Microsoft Macintosh PowerPoint</Application>
  <PresentationFormat>On-screen Show (4:3)</PresentationFormat>
  <Paragraphs>263</Paragraphs>
  <Slides>46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Wood Type</vt:lpstr>
      <vt:lpstr>Chapter 11: Positive Reinforcement</vt:lpstr>
      <vt:lpstr>Definition</vt:lpstr>
      <vt:lpstr>Type of Stimulus Change</vt:lpstr>
      <vt:lpstr>Circular Reasoning</vt:lpstr>
      <vt:lpstr>The Role of Antecedent Stimuli</vt:lpstr>
      <vt:lpstr>The Discriminated Operant</vt:lpstr>
      <vt:lpstr>The Role of Antecedent Stimuli</vt:lpstr>
      <vt:lpstr>Motivating Operations</vt:lpstr>
      <vt:lpstr>The Four-term Contingency</vt:lpstr>
      <vt:lpstr>Questions About Reinforcement</vt:lpstr>
      <vt:lpstr>Immediacy of Reinforcement</vt:lpstr>
      <vt:lpstr>Delayed Reinforcement</vt:lpstr>
      <vt:lpstr>“Rule-governed Behavior”</vt:lpstr>
      <vt:lpstr>Superstitious Behavior</vt:lpstr>
      <vt:lpstr>Automatic Reinforcement</vt:lpstr>
      <vt:lpstr>Classifying Reinforcers</vt:lpstr>
      <vt:lpstr>Reinforcers by Origin</vt:lpstr>
      <vt:lpstr>Reinforcers by Origin</vt:lpstr>
      <vt:lpstr>Generalized Conditioned Reinforcers</vt:lpstr>
      <vt:lpstr>Reinforcers by Formal Properties</vt:lpstr>
      <vt:lpstr>Identifying Potential Reinforcers</vt:lpstr>
      <vt:lpstr>Caveats Regarding Preference/Reinforcer Assessments</vt:lpstr>
      <vt:lpstr>Stimulus Preference Assessments</vt:lpstr>
      <vt:lpstr>Stimulus Preference Assessments</vt:lpstr>
      <vt:lpstr>Asking About Stimulus Preferences</vt:lpstr>
      <vt:lpstr>Asking About Stimulus Preferences</vt:lpstr>
      <vt:lpstr>Asking About Stimulus Preferences</vt:lpstr>
      <vt:lpstr>Free-Operant Observation</vt:lpstr>
      <vt:lpstr>Contrived Free-Operant Observation</vt:lpstr>
      <vt:lpstr>Naturalistic Free-Operant Observation</vt:lpstr>
      <vt:lpstr>Advantages of Free-Operant Assessments</vt:lpstr>
      <vt:lpstr>Trial-Based Methods</vt:lpstr>
      <vt:lpstr>Trial-based Method 1: Single Stimulus Presentation</vt:lpstr>
      <vt:lpstr>Trial-based Method 2: Paired Stimuli Presentation</vt:lpstr>
      <vt:lpstr>Trial-based Method 3: Multiple Stimulus Presentation</vt:lpstr>
      <vt:lpstr>Trial-based Method 3: Multiple Stimulus Presentation</vt:lpstr>
      <vt:lpstr>Guidelines for Selecting and Using Stimulus Preference Assessments</vt:lpstr>
      <vt:lpstr>Reinforcer Assessment</vt:lpstr>
      <vt:lpstr>Concurrent Schedule Reinforcer Assessment</vt:lpstr>
      <vt:lpstr>Multiple Schedule Reinforcer Assessment</vt:lpstr>
      <vt:lpstr>Progressive-Ratio Schedule Reinforcer Assessment</vt:lpstr>
      <vt:lpstr>Control Procedures for Positive Reinforcement</vt:lpstr>
      <vt:lpstr>Control Procedures for Positive Reinforcement</vt:lpstr>
      <vt:lpstr>12 Guidelines for Using Reinforcement Effectively</vt:lpstr>
      <vt:lpstr>12 Guidelines for Using Reinforcement Effectively</vt:lpstr>
      <vt:lpstr>12 Guidelines for Using Reinforcement Effectively</vt:lpstr>
    </vt:vector>
  </TitlesOfParts>
  <Company>Stephanie Peterson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Reinforcement</dc:title>
  <dc:creator>Stephanie Peterson</dc:creator>
  <cp:lastModifiedBy>zhen lin</cp:lastModifiedBy>
  <cp:revision>67</cp:revision>
  <dcterms:created xsi:type="dcterms:W3CDTF">2006-06-17T23:59:53Z</dcterms:created>
  <dcterms:modified xsi:type="dcterms:W3CDTF">2019-09-18T17:06:44Z</dcterms:modified>
</cp:coreProperties>
</file>