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42" r:id="rId4"/>
    <p:sldId id="259" r:id="rId5"/>
    <p:sldId id="268" r:id="rId6"/>
    <p:sldId id="270" r:id="rId7"/>
    <p:sldId id="271" r:id="rId8"/>
    <p:sldId id="260" r:id="rId9"/>
    <p:sldId id="272" r:id="rId10"/>
    <p:sldId id="269" r:id="rId11"/>
    <p:sldId id="261" r:id="rId12"/>
    <p:sldId id="258" r:id="rId13"/>
    <p:sldId id="363" r:id="rId14"/>
    <p:sldId id="262" r:id="rId15"/>
    <p:sldId id="377" r:id="rId16"/>
    <p:sldId id="369" r:id="rId17"/>
    <p:sldId id="379" r:id="rId18"/>
    <p:sldId id="263" r:id="rId19"/>
    <p:sldId id="264" r:id="rId20"/>
    <p:sldId id="265" r:id="rId21"/>
    <p:sldId id="266" r:id="rId22"/>
    <p:sldId id="380" r:id="rId23"/>
    <p:sldId id="278" r:id="rId24"/>
    <p:sldId id="311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78013" autoAdjust="0"/>
  </p:normalViewPr>
  <p:slideViewPr>
    <p:cSldViewPr>
      <p:cViewPr varScale="1">
        <p:scale>
          <a:sx n="84" d="100"/>
          <a:sy n="84" d="100"/>
        </p:scale>
        <p:origin x="2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A2B7E-D97D-DE4B-B622-55BF5FF6229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152D1B-A023-064C-A417-77516B2112EE}">
      <dgm:prSet phldrT="[Text]" phldr="1"/>
      <dgm:spPr/>
      <dgm:t>
        <a:bodyPr/>
        <a:lstStyle/>
        <a:p>
          <a:endParaRPr lang="en-US" dirty="0"/>
        </a:p>
      </dgm:t>
    </dgm:pt>
    <dgm:pt modelId="{3BBD2BE5-EBA4-8F4B-A8B2-0054EFC713BC}" type="parTrans" cxnId="{6A41B503-0C81-AB4E-95ED-3C7F7CA66E98}">
      <dgm:prSet/>
      <dgm:spPr/>
      <dgm:t>
        <a:bodyPr/>
        <a:lstStyle/>
        <a:p>
          <a:endParaRPr lang="en-US"/>
        </a:p>
      </dgm:t>
    </dgm:pt>
    <dgm:pt modelId="{130F321A-24D7-E34D-8C16-7DDBEA350D44}" type="sibTrans" cxnId="{6A41B503-0C81-AB4E-95ED-3C7F7CA66E98}">
      <dgm:prSet/>
      <dgm:spPr/>
      <dgm:t>
        <a:bodyPr/>
        <a:lstStyle/>
        <a:p>
          <a:endParaRPr lang="en-US"/>
        </a:p>
      </dgm:t>
    </dgm:pt>
    <dgm:pt modelId="{371D6164-829E-0243-9E61-2A85171CA340}">
      <dgm:prSet phldrT="[Text]" phldr="1"/>
      <dgm:spPr/>
      <dgm:t>
        <a:bodyPr/>
        <a:lstStyle/>
        <a:p>
          <a:endParaRPr lang="en-US" dirty="0"/>
        </a:p>
      </dgm:t>
    </dgm:pt>
    <dgm:pt modelId="{6D05BC78-C38E-704F-9555-2D7A40A45352}" type="parTrans" cxnId="{A89DEFD0-6735-0F4A-BA2D-C211678B925A}">
      <dgm:prSet/>
      <dgm:spPr/>
      <dgm:t>
        <a:bodyPr/>
        <a:lstStyle/>
        <a:p>
          <a:endParaRPr lang="en-US"/>
        </a:p>
      </dgm:t>
    </dgm:pt>
    <dgm:pt modelId="{E38F847B-CA56-8B43-B696-72EEB3C21EEF}" type="sibTrans" cxnId="{A89DEFD0-6735-0F4A-BA2D-C211678B925A}">
      <dgm:prSet/>
      <dgm:spPr/>
      <dgm:t>
        <a:bodyPr/>
        <a:lstStyle/>
        <a:p>
          <a:endParaRPr lang="en-US"/>
        </a:p>
      </dgm:t>
    </dgm:pt>
    <dgm:pt modelId="{016EB77F-F23C-5048-90D6-A726CF0CC377}">
      <dgm:prSet/>
      <dgm:spPr/>
      <dgm:t>
        <a:bodyPr/>
        <a:lstStyle/>
        <a:p>
          <a:endParaRPr lang="en-US" dirty="0"/>
        </a:p>
      </dgm:t>
    </dgm:pt>
    <dgm:pt modelId="{30EC35B1-27AA-8843-A631-D3B770108EE9}" type="parTrans" cxnId="{076F2597-B670-6942-8C3F-A5C0F99CA1CC}">
      <dgm:prSet/>
      <dgm:spPr/>
      <dgm:t>
        <a:bodyPr/>
        <a:lstStyle/>
        <a:p>
          <a:endParaRPr lang="en-US"/>
        </a:p>
      </dgm:t>
    </dgm:pt>
    <dgm:pt modelId="{BBDA3A24-8FA2-7F4E-9699-798F94FC0CAC}" type="sibTrans" cxnId="{076F2597-B670-6942-8C3F-A5C0F99CA1CC}">
      <dgm:prSet/>
      <dgm:spPr/>
      <dgm:t>
        <a:bodyPr/>
        <a:lstStyle/>
        <a:p>
          <a:endParaRPr lang="en-US"/>
        </a:p>
      </dgm:t>
    </dgm:pt>
    <dgm:pt modelId="{060A72ED-EB7A-2640-978B-18DF64CD7061}" type="pres">
      <dgm:prSet presAssocID="{5D4A2B7E-D97D-DE4B-B622-55BF5FF62293}" presName="Name0" presStyleCnt="0">
        <dgm:presLayoutVars>
          <dgm:dir/>
          <dgm:resizeHandles val="exact"/>
        </dgm:presLayoutVars>
      </dgm:prSet>
      <dgm:spPr/>
    </dgm:pt>
    <dgm:pt modelId="{25734E71-D769-0E48-AE30-C67A477D73D1}" type="pres">
      <dgm:prSet presAssocID="{FF152D1B-A023-064C-A417-77516B2112EE}" presName="node" presStyleLbl="node1" presStyleIdx="0" presStyleCnt="3">
        <dgm:presLayoutVars>
          <dgm:bulletEnabled val="1"/>
        </dgm:presLayoutVars>
      </dgm:prSet>
      <dgm:spPr/>
    </dgm:pt>
    <dgm:pt modelId="{ECBF3624-347F-514F-B3E0-BA29F2E310F5}" type="pres">
      <dgm:prSet presAssocID="{130F321A-24D7-E34D-8C16-7DDBEA350D44}" presName="sibTrans" presStyleLbl="sibTrans2D1" presStyleIdx="0" presStyleCnt="2"/>
      <dgm:spPr/>
    </dgm:pt>
    <dgm:pt modelId="{70D6BDE0-B23B-7B47-B499-48240C201187}" type="pres">
      <dgm:prSet presAssocID="{130F321A-24D7-E34D-8C16-7DDBEA350D44}" presName="connectorText" presStyleLbl="sibTrans2D1" presStyleIdx="0" presStyleCnt="2"/>
      <dgm:spPr/>
    </dgm:pt>
    <dgm:pt modelId="{27CD7D30-D96B-DF47-A7D1-AF559B21BCCE}" type="pres">
      <dgm:prSet presAssocID="{016EB77F-F23C-5048-90D6-A726CF0CC377}" presName="node" presStyleLbl="node1" presStyleIdx="1" presStyleCnt="3">
        <dgm:presLayoutVars>
          <dgm:bulletEnabled val="1"/>
        </dgm:presLayoutVars>
      </dgm:prSet>
      <dgm:spPr/>
    </dgm:pt>
    <dgm:pt modelId="{33BF4837-5DE5-024E-9535-F3FA1ED82838}" type="pres">
      <dgm:prSet presAssocID="{BBDA3A24-8FA2-7F4E-9699-798F94FC0CAC}" presName="sibTrans" presStyleLbl="sibTrans2D1" presStyleIdx="1" presStyleCnt="2"/>
      <dgm:spPr/>
    </dgm:pt>
    <dgm:pt modelId="{09518AF3-A1A3-A348-9782-0C43892D5A3F}" type="pres">
      <dgm:prSet presAssocID="{BBDA3A24-8FA2-7F4E-9699-798F94FC0CAC}" presName="connectorText" presStyleLbl="sibTrans2D1" presStyleIdx="1" presStyleCnt="2"/>
      <dgm:spPr/>
    </dgm:pt>
    <dgm:pt modelId="{F18F397A-D28C-9940-88BF-9BEA45648344}" type="pres">
      <dgm:prSet presAssocID="{371D6164-829E-0243-9E61-2A85171CA340}" presName="node" presStyleLbl="node1" presStyleIdx="2" presStyleCnt="3">
        <dgm:presLayoutVars>
          <dgm:bulletEnabled val="1"/>
        </dgm:presLayoutVars>
      </dgm:prSet>
      <dgm:spPr/>
    </dgm:pt>
  </dgm:ptLst>
  <dgm:cxnLst>
    <dgm:cxn modelId="{4EA61800-F148-3941-8E38-9ADF327CD5EC}" type="presOf" srcId="{BBDA3A24-8FA2-7F4E-9699-798F94FC0CAC}" destId="{09518AF3-A1A3-A348-9782-0C43892D5A3F}" srcOrd="1" destOrd="0" presId="urn:microsoft.com/office/officeart/2005/8/layout/process1"/>
    <dgm:cxn modelId="{6A41B503-0C81-AB4E-95ED-3C7F7CA66E98}" srcId="{5D4A2B7E-D97D-DE4B-B622-55BF5FF62293}" destId="{FF152D1B-A023-064C-A417-77516B2112EE}" srcOrd="0" destOrd="0" parTransId="{3BBD2BE5-EBA4-8F4B-A8B2-0054EFC713BC}" sibTransId="{130F321A-24D7-E34D-8C16-7DDBEA350D44}"/>
    <dgm:cxn modelId="{8DE9B428-7C3E-9D47-87F9-FB052044C321}" type="presOf" srcId="{130F321A-24D7-E34D-8C16-7DDBEA350D44}" destId="{ECBF3624-347F-514F-B3E0-BA29F2E310F5}" srcOrd="0" destOrd="0" presId="urn:microsoft.com/office/officeart/2005/8/layout/process1"/>
    <dgm:cxn modelId="{E6AD6F30-BFE0-B94A-B8D6-90006E5F82BE}" type="presOf" srcId="{5D4A2B7E-D97D-DE4B-B622-55BF5FF62293}" destId="{060A72ED-EB7A-2640-978B-18DF64CD7061}" srcOrd="0" destOrd="0" presId="urn:microsoft.com/office/officeart/2005/8/layout/process1"/>
    <dgm:cxn modelId="{F568433E-7CF7-5B49-9B44-2686C2835C55}" type="presOf" srcId="{FF152D1B-A023-064C-A417-77516B2112EE}" destId="{25734E71-D769-0E48-AE30-C67A477D73D1}" srcOrd="0" destOrd="0" presId="urn:microsoft.com/office/officeart/2005/8/layout/process1"/>
    <dgm:cxn modelId="{9C0DB24A-DBB6-CC49-8540-2DECF3B13C46}" type="presOf" srcId="{BBDA3A24-8FA2-7F4E-9699-798F94FC0CAC}" destId="{33BF4837-5DE5-024E-9535-F3FA1ED82838}" srcOrd="0" destOrd="0" presId="urn:microsoft.com/office/officeart/2005/8/layout/process1"/>
    <dgm:cxn modelId="{F396B978-5FB9-2E4A-BB52-65A8ED427E61}" type="presOf" srcId="{130F321A-24D7-E34D-8C16-7DDBEA350D44}" destId="{70D6BDE0-B23B-7B47-B499-48240C201187}" srcOrd="1" destOrd="0" presId="urn:microsoft.com/office/officeart/2005/8/layout/process1"/>
    <dgm:cxn modelId="{076F2597-B670-6942-8C3F-A5C0F99CA1CC}" srcId="{5D4A2B7E-D97D-DE4B-B622-55BF5FF62293}" destId="{016EB77F-F23C-5048-90D6-A726CF0CC377}" srcOrd="1" destOrd="0" parTransId="{30EC35B1-27AA-8843-A631-D3B770108EE9}" sibTransId="{BBDA3A24-8FA2-7F4E-9699-798F94FC0CAC}"/>
    <dgm:cxn modelId="{A89DEFD0-6735-0F4A-BA2D-C211678B925A}" srcId="{5D4A2B7E-D97D-DE4B-B622-55BF5FF62293}" destId="{371D6164-829E-0243-9E61-2A85171CA340}" srcOrd="2" destOrd="0" parTransId="{6D05BC78-C38E-704F-9555-2D7A40A45352}" sibTransId="{E38F847B-CA56-8B43-B696-72EEB3C21EEF}"/>
    <dgm:cxn modelId="{769EEADB-10C0-E84E-AD70-FE3E95698762}" type="presOf" srcId="{371D6164-829E-0243-9E61-2A85171CA340}" destId="{F18F397A-D28C-9940-88BF-9BEA45648344}" srcOrd="0" destOrd="0" presId="urn:microsoft.com/office/officeart/2005/8/layout/process1"/>
    <dgm:cxn modelId="{928963EC-26D4-0D48-8680-35CEDF3B0A2D}" type="presOf" srcId="{016EB77F-F23C-5048-90D6-A726CF0CC377}" destId="{27CD7D30-D96B-DF47-A7D1-AF559B21BCCE}" srcOrd="0" destOrd="0" presId="urn:microsoft.com/office/officeart/2005/8/layout/process1"/>
    <dgm:cxn modelId="{3659D617-2C1E-5049-9A8D-9B9A56009222}" type="presParOf" srcId="{060A72ED-EB7A-2640-978B-18DF64CD7061}" destId="{25734E71-D769-0E48-AE30-C67A477D73D1}" srcOrd="0" destOrd="0" presId="urn:microsoft.com/office/officeart/2005/8/layout/process1"/>
    <dgm:cxn modelId="{A9AC29AE-8CFE-7643-A6EA-9885EA2356A9}" type="presParOf" srcId="{060A72ED-EB7A-2640-978B-18DF64CD7061}" destId="{ECBF3624-347F-514F-B3E0-BA29F2E310F5}" srcOrd="1" destOrd="0" presId="urn:microsoft.com/office/officeart/2005/8/layout/process1"/>
    <dgm:cxn modelId="{613769CC-1587-7848-B76A-FDA0196AA321}" type="presParOf" srcId="{ECBF3624-347F-514F-B3E0-BA29F2E310F5}" destId="{70D6BDE0-B23B-7B47-B499-48240C201187}" srcOrd="0" destOrd="0" presId="urn:microsoft.com/office/officeart/2005/8/layout/process1"/>
    <dgm:cxn modelId="{F5CB5F56-390B-0741-A626-EA3A4D4BB83B}" type="presParOf" srcId="{060A72ED-EB7A-2640-978B-18DF64CD7061}" destId="{27CD7D30-D96B-DF47-A7D1-AF559B21BCCE}" srcOrd="2" destOrd="0" presId="urn:microsoft.com/office/officeart/2005/8/layout/process1"/>
    <dgm:cxn modelId="{53C4EE7E-C92E-F941-9157-AEF06A692785}" type="presParOf" srcId="{060A72ED-EB7A-2640-978B-18DF64CD7061}" destId="{33BF4837-5DE5-024E-9535-F3FA1ED82838}" srcOrd="3" destOrd="0" presId="urn:microsoft.com/office/officeart/2005/8/layout/process1"/>
    <dgm:cxn modelId="{C1BF03E0-DF99-0842-824B-848AD5FDF691}" type="presParOf" srcId="{33BF4837-5DE5-024E-9535-F3FA1ED82838}" destId="{09518AF3-A1A3-A348-9782-0C43892D5A3F}" srcOrd="0" destOrd="0" presId="urn:microsoft.com/office/officeart/2005/8/layout/process1"/>
    <dgm:cxn modelId="{01F6F471-6EAB-FE43-9299-1DCEA301EFD0}" type="presParOf" srcId="{060A72ED-EB7A-2640-978B-18DF64CD7061}" destId="{F18F397A-D28C-9940-88BF-9BEA456483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A2B7E-D97D-DE4B-B622-55BF5FF6229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152D1B-A023-064C-A417-77516B2112EE}">
      <dgm:prSet phldrT="[Text]" phldr="1"/>
      <dgm:spPr/>
      <dgm:t>
        <a:bodyPr/>
        <a:lstStyle/>
        <a:p>
          <a:endParaRPr lang="en-US" dirty="0"/>
        </a:p>
      </dgm:t>
    </dgm:pt>
    <dgm:pt modelId="{3BBD2BE5-EBA4-8F4B-A8B2-0054EFC713BC}" type="parTrans" cxnId="{6A41B503-0C81-AB4E-95ED-3C7F7CA66E98}">
      <dgm:prSet/>
      <dgm:spPr/>
      <dgm:t>
        <a:bodyPr/>
        <a:lstStyle/>
        <a:p>
          <a:endParaRPr lang="en-US"/>
        </a:p>
      </dgm:t>
    </dgm:pt>
    <dgm:pt modelId="{130F321A-24D7-E34D-8C16-7DDBEA350D44}" type="sibTrans" cxnId="{6A41B503-0C81-AB4E-95ED-3C7F7CA66E98}">
      <dgm:prSet/>
      <dgm:spPr/>
      <dgm:t>
        <a:bodyPr/>
        <a:lstStyle/>
        <a:p>
          <a:endParaRPr lang="en-US"/>
        </a:p>
      </dgm:t>
    </dgm:pt>
    <dgm:pt modelId="{371D6164-829E-0243-9E61-2A85171CA340}">
      <dgm:prSet phldrT="[Text]" phldr="1"/>
      <dgm:spPr/>
      <dgm:t>
        <a:bodyPr/>
        <a:lstStyle/>
        <a:p>
          <a:endParaRPr lang="en-US" dirty="0"/>
        </a:p>
      </dgm:t>
    </dgm:pt>
    <dgm:pt modelId="{6D05BC78-C38E-704F-9555-2D7A40A45352}" type="parTrans" cxnId="{A89DEFD0-6735-0F4A-BA2D-C211678B925A}">
      <dgm:prSet/>
      <dgm:spPr/>
      <dgm:t>
        <a:bodyPr/>
        <a:lstStyle/>
        <a:p>
          <a:endParaRPr lang="en-US"/>
        </a:p>
      </dgm:t>
    </dgm:pt>
    <dgm:pt modelId="{E38F847B-CA56-8B43-B696-72EEB3C21EEF}" type="sibTrans" cxnId="{A89DEFD0-6735-0F4A-BA2D-C211678B925A}">
      <dgm:prSet/>
      <dgm:spPr/>
      <dgm:t>
        <a:bodyPr/>
        <a:lstStyle/>
        <a:p>
          <a:endParaRPr lang="en-US"/>
        </a:p>
      </dgm:t>
    </dgm:pt>
    <dgm:pt modelId="{016EB77F-F23C-5048-90D6-A726CF0CC377}">
      <dgm:prSet/>
      <dgm:spPr/>
      <dgm:t>
        <a:bodyPr/>
        <a:lstStyle/>
        <a:p>
          <a:endParaRPr lang="en-US" dirty="0"/>
        </a:p>
      </dgm:t>
    </dgm:pt>
    <dgm:pt modelId="{30EC35B1-27AA-8843-A631-D3B770108EE9}" type="parTrans" cxnId="{076F2597-B670-6942-8C3F-A5C0F99CA1CC}">
      <dgm:prSet/>
      <dgm:spPr/>
      <dgm:t>
        <a:bodyPr/>
        <a:lstStyle/>
        <a:p>
          <a:endParaRPr lang="en-US"/>
        </a:p>
      </dgm:t>
    </dgm:pt>
    <dgm:pt modelId="{BBDA3A24-8FA2-7F4E-9699-798F94FC0CAC}" type="sibTrans" cxnId="{076F2597-B670-6942-8C3F-A5C0F99CA1CC}">
      <dgm:prSet/>
      <dgm:spPr/>
      <dgm:t>
        <a:bodyPr/>
        <a:lstStyle/>
        <a:p>
          <a:endParaRPr lang="en-US"/>
        </a:p>
      </dgm:t>
    </dgm:pt>
    <dgm:pt modelId="{060A72ED-EB7A-2640-978B-18DF64CD7061}" type="pres">
      <dgm:prSet presAssocID="{5D4A2B7E-D97D-DE4B-B622-55BF5FF62293}" presName="Name0" presStyleCnt="0">
        <dgm:presLayoutVars>
          <dgm:dir/>
          <dgm:resizeHandles val="exact"/>
        </dgm:presLayoutVars>
      </dgm:prSet>
      <dgm:spPr/>
    </dgm:pt>
    <dgm:pt modelId="{25734E71-D769-0E48-AE30-C67A477D73D1}" type="pres">
      <dgm:prSet presAssocID="{FF152D1B-A023-064C-A417-77516B2112EE}" presName="node" presStyleLbl="node1" presStyleIdx="0" presStyleCnt="3">
        <dgm:presLayoutVars>
          <dgm:bulletEnabled val="1"/>
        </dgm:presLayoutVars>
      </dgm:prSet>
      <dgm:spPr/>
    </dgm:pt>
    <dgm:pt modelId="{ECBF3624-347F-514F-B3E0-BA29F2E310F5}" type="pres">
      <dgm:prSet presAssocID="{130F321A-24D7-E34D-8C16-7DDBEA350D44}" presName="sibTrans" presStyleLbl="sibTrans2D1" presStyleIdx="0" presStyleCnt="2"/>
      <dgm:spPr/>
    </dgm:pt>
    <dgm:pt modelId="{70D6BDE0-B23B-7B47-B499-48240C201187}" type="pres">
      <dgm:prSet presAssocID="{130F321A-24D7-E34D-8C16-7DDBEA350D44}" presName="connectorText" presStyleLbl="sibTrans2D1" presStyleIdx="0" presStyleCnt="2"/>
      <dgm:spPr/>
    </dgm:pt>
    <dgm:pt modelId="{27CD7D30-D96B-DF47-A7D1-AF559B21BCCE}" type="pres">
      <dgm:prSet presAssocID="{016EB77F-F23C-5048-90D6-A726CF0CC377}" presName="node" presStyleLbl="node1" presStyleIdx="1" presStyleCnt="3">
        <dgm:presLayoutVars>
          <dgm:bulletEnabled val="1"/>
        </dgm:presLayoutVars>
      </dgm:prSet>
      <dgm:spPr/>
    </dgm:pt>
    <dgm:pt modelId="{33BF4837-5DE5-024E-9535-F3FA1ED82838}" type="pres">
      <dgm:prSet presAssocID="{BBDA3A24-8FA2-7F4E-9699-798F94FC0CAC}" presName="sibTrans" presStyleLbl="sibTrans2D1" presStyleIdx="1" presStyleCnt="2"/>
      <dgm:spPr/>
    </dgm:pt>
    <dgm:pt modelId="{09518AF3-A1A3-A348-9782-0C43892D5A3F}" type="pres">
      <dgm:prSet presAssocID="{BBDA3A24-8FA2-7F4E-9699-798F94FC0CAC}" presName="connectorText" presStyleLbl="sibTrans2D1" presStyleIdx="1" presStyleCnt="2"/>
      <dgm:spPr/>
    </dgm:pt>
    <dgm:pt modelId="{F18F397A-D28C-9940-88BF-9BEA45648344}" type="pres">
      <dgm:prSet presAssocID="{371D6164-829E-0243-9E61-2A85171CA340}" presName="node" presStyleLbl="node1" presStyleIdx="2" presStyleCnt="3">
        <dgm:presLayoutVars>
          <dgm:bulletEnabled val="1"/>
        </dgm:presLayoutVars>
      </dgm:prSet>
      <dgm:spPr/>
    </dgm:pt>
  </dgm:ptLst>
  <dgm:cxnLst>
    <dgm:cxn modelId="{6A41B503-0C81-AB4E-95ED-3C7F7CA66E98}" srcId="{5D4A2B7E-D97D-DE4B-B622-55BF5FF62293}" destId="{FF152D1B-A023-064C-A417-77516B2112EE}" srcOrd="0" destOrd="0" parTransId="{3BBD2BE5-EBA4-8F4B-A8B2-0054EFC713BC}" sibTransId="{130F321A-24D7-E34D-8C16-7DDBEA350D44}"/>
    <dgm:cxn modelId="{74168805-8611-1B45-ABA1-FA3C99A80388}" type="presOf" srcId="{BBDA3A24-8FA2-7F4E-9699-798F94FC0CAC}" destId="{09518AF3-A1A3-A348-9782-0C43892D5A3F}" srcOrd="1" destOrd="0" presId="urn:microsoft.com/office/officeart/2005/8/layout/process1"/>
    <dgm:cxn modelId="{21F9D407-2061-BC42-B56D-AF403F074237}" type="presOf" srcId="{130F321A-24D7-E34D-8C16-7DDBEA350D44}" destId="{ECBF3624-347F-514F-B3E0-BA29F2E310F5}" srcOrd="0" destOrd="0" presId="urn:microsoft.com/office/officeart/2005/8/layout/process1"/>
    <dgm:cxn modelId="{CBCE8B1C-4E57-0447-81D7-C76217447943}" type="presOf" srcId="{5D4A2B7E-D97D-DE4B-B622-55BF5FF62293}" destId="{060A72ED-EB7A-2640-978B-18DF64CD7061}" srcOrd="0" destOrd="0" presId="urn:microsoft.com/office/officeart/2005/8/layout/process1"/>
    <dgm:cxn modelId="{4B1DCC28-71B0-D74C-A4AC-4D22CA9A3C57}" type="presOf" srcId="{130F321A-24D7-E34D-8C16-7DDBEA350D44}" destId="{70D6BDE0-B23B-7B47-B499-48240C201187}" srcOrd="1" destOrd="0" presId="urn:microsoft.com/office/officeart/2005/8/layout/process1"/>
    <dgm:cxn modelId="{C5EDEF28-AC29-664A-87BD-C7914DE7543F}" type="presOf" srcId="{FF152D1B-A023-064C-A417-77516B2112EE}" destId="{25734E71-D769-0E48-AE30-C67A477D73D1}" srcOrd="0" destOrd="0" presId="urn:microsoft.com/office/officeart/2005/8/layout/process1"/>
    <dgm:cxn modelId="{82CB3D6A-3523-2043-9914-2C31503C0D49}" type="presOf" srcId="{BBDA3A24-8FA2-7F4E-9699-798F94FC0CAC}" destId="{33BF4837-5DE5-024E-9535-F3FA1ED82838}" srcOrd="0" destOrd="0" presId="urn:microsoft.com/office/officeart/2005/8/layout/process1"/>
    <dgm:cxn modelId="{076F2597-B670-6942-8C3F-A5C0F99CA1CC}" srcId="{5D4A2B7E-D97D-DE4B-B622-55BF5FF62293}" destId="{016EB77F-F23C-5048-90D6-A726CF0CC377}" srcOrd="1" destOrd="0" parTransId="{30EC35B1-27AA-8843-A631-D3B770108EE9}" sibTransId="{BBDA3A24-8FA2-7F4E-9699-798F94FC0CAC}"/>
    <dgm:cxn modelId="{A89DEFD0-6735-0F4A-BA2D-C211678B925A}" srcId="{5D4A2B7E-D97D-DE4B-B622-55BF5FF62293}" destId="{371D6164-829E-0243-9E61-2A85171CA340}" srcOrd="2" destOrd="0" parTransId="{6D05BC78-C38E-704F-9555-2D7A40A45352}" sibTransId="{E38F847B-CA56-8B43-B696-72EEB3C21EEF}"/>
    <dgm:cxn modelId="{E8C63DF6-FA8D-8F48-BACE-56F128390B29}" type="presOf" srcId="{371D6164-829E-0243-9E61-2A85171CA340}" destId="{F18F397A-D28C-9940-88BF-9BEA45648344}" srcOrd="0" destOrd="0" presId="urn:microsoft.com/office/officeart/2005/8/layout/process1"/>
    <dgm:cxn modelId="{D52FA5FE-096A-A442-B260-E0BBFC65F40A}" type="presOf" srcId="{016EB77F-F23C-5048-90D6-A726CF0CC377}" destId="{27CD7D30-D96B-DF47-A7D1-AF559B21BCCE}" srcOrd="0" destOrd="0" presId="urn:microsoft.com/office/officeart/2005/8/layout/process1"/>
    <dgm:cxn modelId="{C488A4F2-5FF6-BB4C-95F7-DFE5F34C86BC}" type="presParOf" srcId="{060A72ED-EB7A-2640-978B-18DF64CD7061}" destId="{25734E71-D769-0E48-AE30-C67A477D73D1}" srcOrd="0" destOrd="0" presId="urn:microsoft.com/office/officeart/2005/8/layout/process1"/>
    <dgm:cxn modelId="{0C3BB4B7-CA09-244D-9450-8191C7F0AFD4}" type="presParOf" srcId="{060A72ED-EB7A-2640-978B-18DF64CD7061}" destId="{ECBF3624-347F-514F-B3E0-BA29F2E310F5}" srcOrd="1" destOrd="0" presId="urn:microsoft.com/office/officeart/2005/8/layout/process1"/>
    <dgm:cxn modelId="{DADD7A6A-9FC2-3B46-9EA9-C83531B3337E}" type="presParOf" srcId="{ECBF3624-347F-514F-B3E0-BA29F2E310F5}" destId="{70D6BDE0-B23B-7B47-B499-48240C201187}" srcOrd="0" destOrd="0" presId="urn:microsoft.com/office/officeart/2005/8/layout/process1"/>
    <dgm:cxn modelId="{01454810-C569-064C-A376-E5437BDD5214}" type="presParOf" srcId="{060A72ED-EB7A-2640-978B-18DF64CD7061}" destId="{27CD7D30-D96B-DF47-A7D1-AF559B21BCCE}" srcOrd="2" destOrd="0" presId="urn:microsoft.com/office/officeart/2005/8/layout/process1"/>
    <dgm:cxn modelId="{040027BA-7DD0-0D48-BC18-74126812CE11}" type="presParOf" srcId="{060A72ED-EB7A-2640-978B-18DF64CD7061}" destId="{33BF4837-5DE5-024E-9535-F3FA1ED82838}" srcOrd="3" destOrd="0" presId="urn:microsoft.com/office/officeart/2005/8/layout/process1"/>
    <dgm:cxn modelId="{AFBB3D61-A78D-4A4B-9523-DDAC9398CFB6}" type="presParOf" srcId="{33BF4837-5DE5-024E-9535-F3FA1ED82838}" destId="{09518AF3-A1A3-A348-9782-0C43892D5A3F}" srcOrd="0" destOrd="0" presId="urn:microsoft.com/office/officeart/2005/8/layout/process1"/>
    <dgm:cxn modelId="{C4014CC5-4859-A543-B0D7-ABC20F0FC07A}" type="presParOf" srcId="{060A72ED-EB7A-2640-978B-18DF64CD7061}" destId="{F18F397A-D28C-9940-88BF-9BEA456483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34E71-D769-0E48-AE30-C67A477D73D1}">
      <dsp:nvSpPr>
        <dsp:cNvPr id="0" name=""/>
        <dsp:cNvSpPr/>
      </dsp:nvSpPr>
      <dsp:spPr>
        <a:xfrm>
          <a:off x="6221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38900" y="1788836"/>
        <a:ext cx="1794237" cy="1050399"/>
      </dsp:txXfrm>
    </dsp:sp>
    <dsp:sp modelId="{ECBF3624-347F-514F-B3E0-BA29F2E310F5}">
      <dsp:nvSpPr>
        <dsp:cNvPr id="0" name=""/>
        <dsp:cNvSpPr/>
      </dsp:nvSpPr>
      <dsp:spPr>
        <a:xfrm>
          <a:off x="2051776" y="2083446"/>
          <a:ext cx="394234" cy="46117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51776" y="2175682"/>
        <a:ext cx="275964" cy="276707"/>
      </dsp:txXfrm>
    </dsp:sp>
    <dsp:sp modelId="{27CD7D30-D96B-DF47-A7D1-AF559B21BCCE}">
      <dsp:nvSpPr>
        <dsp:cNvPr id="0" name=""/>
        <dsp:cNvSpPr/>
      </dsp:nvSpPr>
      <dsp:spPr>
        <a:xfrm>
          <a:off x="2609654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2642333" y="1788836"/>
        <a:ext cx="1794237" cy="1050399"/>
      </dsp:txXfrm>
    </dsp:sp>
    <dsp:sp modelId="{33BF4837-5DE5-024E-9535-F3FA1ED82838}">
      <dsp:nvSpPr>
        <dsp:cNvPr id="0" name=""/>
        <dsp:cNvSpPr/>
      </dsp:nvSpPr>
      <dsp:spPr>
        <a:xfrm>
          <a:off x="4655209" y="2083446"/>
          <a:ext cx="394234" cy="46117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55209" y="2175682"/>
        <a:ext cx="275964" cy="276707"/>
      </dsp:txXfrm>
    </dsp:sp>
    <dsp:sp modelId="{F18F397A-D28C-9940-88BF-9BEA45648344}">
      <dsp:nvSpPr>
        <dsp:cNvPr id="0" name=""/>
        <dsp:cNvSpPr/>
      </dsp:nvSpPr>
      <dsp:spPr>
        <a:xfrm>
          <a:off x="5213088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5245767" y="1788836"/>
        <a:ext cx="1794237" cy="1050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34E71-D769-0E48-AE30-C67A477D73D1}">
      <dsp:nvSpPr>
        <dsp:cNvPr id="0" name=""/>
        <dsp:cNvSpPr/>
      </dsp:nvSpPr>
      <dsp:spPr>
        <a:xfrm>
          <a:off x="6221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38900" y="1788836"/>
        <a:ext cx="1794237" cy="1050399"/>
      </dsp:txXfrm>
    </dsp:sp>
    <dsp:sp modelId="{ECBF3624-347F-514F-B3E0-BA29F2E310F5}">
      <dsp:nvSpPr>
        <dsp:cNvPr id="0" name=""/>
        <dsp:cNvSpPr/>
      </dsp:nvSpPr>
      <dsp:spPr>
        <a:xfrm>
          <a:off x="2051776" y="2083446"/>
          <a:ext cx="394234" cy="46117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51776" y="2175682"/>
        <a:ext cx="275964" cy="276707"/>
      </dsp:txXfrm>
    </dsp:sp>
    <dsp:sp modelId="{27CD7D30-D96B-DF47-A7D1-AF559B21BCCE}">
      <dsp:nvSpPr>
        <dsp:cNvPr id="0" name=""/>
        <dsp:cNvSpPr/>
      </dsp:nvSpPr>
      <dsp:spPr>
        <a:xfrm>
          <a:off x="2609654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2642333" y="1788836"/>
        <a:ext cx="1794237" cy="1050399"/>
      </dsp:txXfrm>
    </dsp:sp>
    <dsp:sp modelId="{33BF4837-5DE5-024E-9535-F3FA1ED82838}">
      <dsp:nvSpPr>
        <dsp:cNvPr id="0" name=""/>
        <dsp:cNvSpPr/>
      </dsp:nvSpPr>
      <dsp:spPr>
        <a:xfrm>
          <a:off x="4655209" y="2083446"/>
          <a:ext cx="394234" cy="46117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55209" y="2175682"/>
        <a:ext cx="275964" cy="276707"/>
      </dsp:txXfrm>
    </dsp:sp>
    <dsp:sp modelId="{F18F397A-D28C-9940-88BF-9BEA45648344}">
      <dsp:nvSpPr>
        <dsp:cNvPr id="0" name=""/>
        <dsp:cNvSpPr/>
      </dsp:nvSpPr>
      <dsp:spPr>
        <a:xfrm>
          <a:off x="5213088" y="1756157"/>
          <a:ext cx="1859595" cy="11157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5245767" y="1788836"/>
        <a:ext cx="1794237" cy="105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2417F6C0-FC28-4441-AC92-97BC8F0FAA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6CC477C4-6BF8-4EB5-A9DA-2D31294009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42FA0F64-B599-4F00-BB0F-7A200D032E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FD61E9A7-5E45-4957-9A35-EF95530795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7F5361D2-1737-4A0C-9716-6F38141155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0AE19965-9D6A-4F30-B907-93A0295EE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995CF7-DC05-49B7-ACC9-B19CADAFBB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7CCC6330-C37C-4619-A666-9B2F542AC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A4509-C999-4A21-9BFE-4D3545C838D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BCC8D771-D9A1-4E6A-8973-8592955DF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7C7102CA-43B2-47B5-B30E-8FB9B0ED5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67FFB61-A90E-4237-B04B-498E05672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E64D3-2797-4306-BF54-C94997FE51A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54F9E8A-2689-47E6-947F-CE9AB7ECB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25432A-6CF7-400B-8B89-7CD7D25ED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422B4C96-C802-428B-8DA7-9C60A9585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05041-7041-4B3C-AE76-44C09E8C58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BE13ACC-B706-4565-B01B-007724303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8972AAE-3DD7-4833-B95F-9512A136C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24FD9040-46DC-4326-B849-2FD419191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D9275-808A-41F7-B1AC-4A0FDA6500A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2506B53-74BB-4EA2-BABD-152D4E84C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8933DDF-E4E7-4C7D-ADDE-2CEA7F534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F636A3F-8515-4D30-B3D7-ED9B1E555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921D5-7F24-4E81-B47E-54A9CE7C7A0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F01902F-2FE6-441E-A250-7FABF7B5E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BDB3BAF-8A67-4213-8253-BBFD5AFE9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7AB958F6-961A-4F63-BF8D-ACC9EAC4E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D977A-4AE6-489B-A409-FEC59BEBE6E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92F5234-87AA-4BBB-B174-303794970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C771A7-5CC2-47D5-873F-F0D62C77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 sees </a:t>
            </a:r>
            <a:r>
              <a:rPr lang="en-US" dirty="0" err="1"/>
              <a:t>cookies</a:t>
            </a:r>
            <a:r>
              <a:rPr lang="en-US" dirty="0" err="1">
                <a:sym typeface="Wingdings" pitchFamily="2" charset="2"/>
              </a:rPr>
              <a:t>screams</a:t>
            </a:r>
            <a:r>
              <a:rPr lang="en-US" dirty="0">
                <a:sym typeface="Wingdings" pitchFamily="2" charset="2"/>
              </a:rPr>
              <a:t>/cries--&gt;gets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95CF7-DC05-49B7-ACC9-B19CADAFBBE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3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Mom hears cries--&gt;gives cookies--&gt;Crying stops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95CF7-DC05-49B7-ACC9-B19CADAFBBE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penny--&gt;pick it </a:t>
            </a:r>
            <a:r>
              <a:rPr lang="en-US" dirty="0" err="1"/>
              <a:t>up</a:t>
            </a:r>
            <a:r>
              <a:rPr lang="en-US" dirty="0" err="1">
                <a:sym typeface="Wingdings" pitchFamily="2" charset="2"/>
              </a:rPr>
              <a:t>find</a:t>
            </a:r>
            <a:r>
              <a:rPr lang="en-US" dirty="0">
                <a:sym typeface="Wingdings" pitchFamily="2" charset="2"/>
              </a:rPr>
              <a:t> $20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BDD06-91E0-7841-B32D-E1CB420306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 Justin Bieber--&gt;change </a:t>
            </a:r>
            <a:r>
              <a:rPr lang="en-US" dirty="0" err="1"/>
              <a:t>station</a:t>
            </a:r>
            <a:r>
              <a:rPr lang="en-US" dirty="0" err="1">
                <a:sym typeface="Wingdings" pitchFamily="2" charset="2"/>
              </a:rPr>
              <a:t>Justin</a:t>
            </a:r>
            <a:r>
              <a:rPr lang="en-US" dirty="0">
                <a:sym typeface="Wingdings" pitchFamily="2" charset="2"/>
              </a:rPr>
              <a:t> Bieber gone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95CF7-DC05-49B7-ACC9-B19CADAFBBE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92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3F15F471-1EA1-4D5C-96D5-C5F4ECDED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03413-1DCF-4234-8117-06AFB6A687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DEC16DE-4C4B-4F2C-8A43-8C37637B5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8DA8AC-AC4D-4E5F-9DC1-DF6791B4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69004D4-0B2D-474F-BF6E-ECBFEE170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2ED4E-7838-4E87-907D-CA216FEE00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B83FBBCC-A33E-4134-8204-48806987F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8B956649-DA8C-4517-84AC-4F77FF93B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BB59DCF-C178-43EA-8B7D-49BBB193D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3B2BF-38CC-4963-947B-F352D8581F7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739A07C8-BEFB-40D6-895E-0C88CA614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4CC30D7D-9434-490C-B559-403A31478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35756083-39D6-40DA-AE4F-03315D6B7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3855-88FD-42B3-9282-E029DBC421C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8FBCAD3-B4BA-47E5-AEDA-342C0E011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18A4552-D0ED-469E-BB7F-002E7E8A7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35756083-39D6-40DA-AE4F-03315D6B7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3855-88FD-42B3-9282-E029DBC421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8FBCAD3-B4BA-47E5-AEDA-342C0E011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18A4552-D0ED-469E-BB7F-002E7E8A7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88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4201662-71E7-4CB7-9A11-4845B6D86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59367-1C90-4641-87C2-AD14720DC44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99794B-E3E1-4914-9D03-BA3F2C42E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03B42E1-CAD8-4837-B28A-10F7E3C1C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no EO listed in the punishment diagram because Eos and Aos pertain reinforcement effects.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A985D824-C23E-4C02-84DF-A0CCEA141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FB15E-D33F-4EE4-A52A-6448E2AEE8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8F97F43-2F04-45C5-A8A6-B99E74834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D67B8AD-0335-4629-828A-60CD2C9B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1ECE8207-DD87-4241-B93D-A8733B73B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68F6D-F0CD-44CE-BCA1-C5ECF711BC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C799FFE8-4BBC-450E-9D1D-F3A6F1AF1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8A21B0A-88D1-40E7-89DC-28E910F47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1561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5214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4599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3994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1575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2454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622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11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5374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88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786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61972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65A1574-5994-4347-8828-E6B87DE82B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Chapter 12: Negative Reinforcement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7AED260-76DF-4C99-8D8B-A94C408FB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altLang="en-US" sz="3600"/>
              <a:t>Negative Reinforcement vs. Punishment</a:t>
            </a:r>
            <a:endParaRPr lang="en-US" altLang="en-US"/>
          </a:p>
        </p:txBody>
      </p:sp>
      <p:grpSp>
        <p:nvGrpSpPr>
          <p:cNvPr id="28711" name="Group 39">
            <a:extLst>
              <a:ext uri="{FF2B5EF4-FFF2-40B4-BE49-F238E27FC236}">
                <a16:creationId xmlns:a16="http://schemas.microsoft.com/office/drawing/2014/main" id="{16C7015A-FCD1-46CE-A7C1-D8CED590A12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886200"/>
            <a:ext cx="8686800" cy="2819400"/>
            <a:chOff x="144" y="2544"/>
            <a:chExt cx="5472" cy="1776"/>
          </a:xfrm>
        </p:grpSpPr>
        <p:sp>
          <p:nvSpPr>
            <p:cNvPr id="28676" name="AutoShape 4">
              <a:extLst>
                <a:ext uri="{FF2B5EF4-FFF2-40B4-BE49-F238E27FC236}">
                  <a16:creationId xmlns:a16="http://schemas.microsoft.com/office/drawing/2014/main" id="{5036871B-DE23-4A3B-A58A-393081F5C7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83127">
              <a:off x="4800" y="2688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Text Box 6">
              <a:extLst>
                <a:ext uri="{FF2B5EF4-FFF2-40B4-BE49-F238E27FC236}">
                  <a16:creationId xmlns:a16="http://schemas.microsoft.com/office/drawing/2014/main" id="{9962D6A9-ED62-42ED-A244-955041A16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32"/>
              <a:ext cx="1056" cy="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D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Teacher says “Complete 5 problems, then you don’t have to do the rest”</a:t>
              </a:r>
            </a:p>
          </p:txBody>
        </p:sp>
        <p:sp>
          <p:nvSpPr>
            <p:cNvPr id="28679" name="Text Box 7">
              <a:extLst>
                <a:ext uri="{FF2B5EF4-FFF2-40B4-BE49-F238E27FC236}">
                  <a16:creationId xmlns:a16="http://schemas.microsoft.com/office/drawing/2014/main" id="{29E3986E-83A4-4A92-ADCE-AD7A5F2B4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864" cy="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Response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Destroys worksheet</a:t>
              </a:r>
            </a:p>
          </p:txBody>
        </p:sp>
        <p:sp>
          <p:nvSpPr>
            <p:cNvPr id="28680" name="Text Box 8">
              <a:extLst>
                <a:ext uri="{FF2B5EF4-FFF2-40B4-BE49-F238E27FC236}">
                  <a16:creationId xmlns:a16="http://schemas.microsoft.com/office/drawing/2014/main" id="{BEFC61CB-2D47-4A27-8F5A-ED85BDF3D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32"/>
              <a:ext cx="1056" cy="1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P+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Teacher requires student to complete all 20 problems </a:t>
              </a: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299B9CBE-D68E-4B27-AAA1-37D31A16B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">
              <a:extLst>
                <a:ext uri="{FF2B5EF4-FFF2-40B4-BE49-F238E27FC236}">
                  <a16:creationId xmlns:a16="http://schemas.microsoft.com/office/drawing/2014/main" id="{9971B93E-7185-4582-A2F2-4D0C12D1C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1">
              <a:extLst>
                <a:ext uri="{FF2B5EF4-FFF2-40B4-BE49-F238E27FC236}">
                  <a16:creationId xmlns:a16="http://schemas.microsoft.com/office/drawing/2014/main" id="{D5B79BC4-0382-4ACC-9A3F-F570E819D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458"/>
              <a:ext cx="100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Destroying worksheet less likely in the future when teacher makes work request</a:t>
              </a:r>
            </a:p>
          </p:txBody>
        </p:sp>
        <p:sp>
          <p:nvSpPr>
            <p:cNvPr id="28684" name="Text Box 12">
              <a:extLst>
                <a:ext uri="{FF2B5EF4-FFF2-40B4-BE49-F238E27FC236}">
                  <a16:creationId xmlns:a16="http://schemas.microsoft.com/office/drawing/2014/main" id="{5F4ADBCA-6A8B-4FF0-9CD4-03C552905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544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Punishment:</a:t>
              </a:r>
            </a:p>
          </p:txBody>
        </p:sp>
      </p:grpSp>
      <p:grpSp>
        <p:nvGrpSpPr>
          <p:cNvPr id="28685" name="Group 13">
            <a:extLst>
              <a:ext uri="{FF2B5EF4-FFF2-40B4-BE49-F238E27FC236}">
                <a16:creationId xmlns:a16="http://schemas.microsoft.com/office/drawing/2014/main" id="{8B412A90-F205-465F-8156-78F5C43AEBED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915400" cy="3260725"/>
            <a:chOff x="0" y="2400"/>
            <a:chExt cx="5616" cy="2054"/>
          </a:xfrm>
        </p:grpSpPr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83D6DB85-3C32-44FF-9C29-71BDF4EF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8" cy="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EO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Math worksheet with 20 problems on student’s desk</a:t>
              </a: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id="{7A59718A-AF1E-472C-B424-A2118EA9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32"/>
              <a:ext cx="1056" cy="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D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Teacher says “Complete 5 problems, then you don’t have to do the rest”</a:t>
              </a:r>
            </a:p>
          </p:txBody>
        </p:sp>
        <p:sp>
          <p:nvSpPr>
            <p:cNvPr id="28688" name="Text Box 16">
              <a:extLst>
                <a:ext uri="{FF2B5EF4-FFF2-40B4-BE49-F238E27FC236}">
                  <a16:creationId xmlns:a16="http://schemas.microsoft.com/office/drawing/2014/main" id="{7C2749D1-8C12-43E8-8F2C-0AB71201F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832"/>
              <a:ext cx="864" cy="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Response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Completes 5 problems</a:t>
              </a:r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543AEA81-72F1-4114-81C3-3B301971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32"/>
              <a:ext cx="1056" cy="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R-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Remaining problems on worksheet removed</a:t>
              </a:r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E33A069E-1814-4787-AE37-409959BE1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9">
              <a:extLst>
                <a:ext uri="{FF2B5EF4-FFF2-40B4-BE49-F238E27FC236}">
                  <a16:creationId xmlns:a16="http://schemas.microsoft.com/office/drawing/2014/main" id="{2EC6083F-1FDF-473A-80DD-98AC513E3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AutoShape 20">
              <a:extLst>
                <a:ext uri="{FF2B5EF4-FFF2-40B4-BE49-F238E27FC236}">
                  <a16:creationId xmlns:a16="http://schemas.microsoft.com/office/drawing/2014/main" id="{B2336018-C37A-4476-9413-D86E2614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04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894CED93-C1D8-4D7D-9784-451329160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324"/>
              <a:ext cx="1008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Completing problems more likely in the future when math worksheet and teacher instructions present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4286BD9A-72D0-4C91-9D04-D53AF4C2A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Negative reinforcement:</a:t>
              </a: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B0371F93-09EC-48E7-A1C9-594160D894E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676400"/>
            <a:ext cx="2286000" cy="4800600"/>
            <a:chOff x="3216" y="1104"/>
            <a:chExt cx="1440" cy="3024"/>
          </a:xfrm>
        </p:grpSpPr>
        <p:sp>
          <p:nvSpPr>
            <p:cNvPr id="28699" name="Oval 27">
              <a:extLst>
                <a:ext uri="{FF2B5EF4-FFF2-40B4-BE49-F238E27FC236}">
                  <a16:creationId xmlns:a16="http://schemas.microsoft.com/office/drawing/2014/main" id="{7177A03C-AAA0-47AC-99EE-3FCE4994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1344" cy="30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WordArt 28">
              <a:extLst>
                <a:ext uri="{FF2B5EF4-FFF2-40B4-BE49-F238E27FC236}">
                  <a16:creationId xmlns:a16="http://schemas.microsoft.com/office/drawing/2014/main" id="{FFEE48DF-5889-40E6-854D-E6143F2200A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216" y="1728"/>
              <a:ext cx="1376" cy="91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Different</a:t>
              </a:r>
            </a:p>
          </p:txBody>
        </p:sp>
      </p:grpSp>
      <p:grpSp>
        <p:nvGrpSpPr>
          <p:cNvPr id="28718" name="Group 46">
            <a:extLst>
              <a:ext uri="{FF2B5EF4-FFF2-40B4-BE49-F238E27FC236}">
                <a16:creationId xmlns:a16="http://schemas.microsoft.com/office/drawing/2014/main" id="{AF37A01C-2521-4D02-9729-24E52655439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971800"/>
            <a:ext cx="4724400" cy="1905000"/>
            <a:chOff x="864" y="2016"/>
            <a:chExt cx="2976" cy="1200"/>
          </a:xfrm>
        </p:grpSpPr>
        <p:sp>
          <p:nvSpPr>
            <p:cNvPr id="28697" name="WordArt 25">
              <a:extLst>
                <a:ext uri="{FF2B5EF4-FFF2-40B4-BE49-F238E27FC236}">
                  <a16:creationId xmlns:a16="http://schemas.microsoft.com/office/drawing/2014/main" id="{302B6673-A3C7-4496-AEDE-F73C3E7AD80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88" y="2016"/>
              <a:ext cx="1632" cy="1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Aversive stimuli</a:t>
              </a:r>
            </a:p>
          </p:txBody>
        </p:sp>
        <p:sp>
          <p:nvSpPr>
            <p:cNvPr id="28715" name="AutoShape 43">
              <a:extLst>
                <a:ext uri="{FF2B5EF4-FFF2-40B4-BE49-F238E27FC236}">
                  <a16:creationId xmlns:a16="http://schemas.microsoft.com/office/drawing/2014/main" id="{C9560975-7E65-4966-BBAC-4B45E490C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4303">
              <a:off x="864" y="2064"/>
              <a:ext cx="1104" cy="384"/>
            </a:xfrm>
            <a:prstGeom prst="lef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AutoShape 44">
              <a:extLst>
                <a:ext uri="{FF2B5EF4-FFF2-40B4-BE49-F238E27FC236}">
                  <a16:creationId xmlns:a16="http://schemas.microsoft.com/office/drawing/2014/main" id="{437AC379-F34F-4C9F-AF5E-8E11CF6AD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67209">
              <a:off x="2736" y="2832"/>
              <a:ext cx="1104" cy="384"/>
            </a:xfrm>
            <a:prstGeom prst="lef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A6E48B-0AC9-47C4-BCF7-9D3CE2459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Escape and Avoidance Contingencies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8F466B-0DBA-4FC1-A7EE-694218C5E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Escape Contingency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531EFBC-F176-4D15-BD26-473C181B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1600200" cy="2387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EO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Rain falling on your head as you walk down sidewalk</a:t>
            </a:r>
            <a:endParaRPr lang="en-US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175DCFD-BBBE-4472-A68C-38BC01DAA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16764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D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/>
              <a:t>Friend says “Do you have an umbrella?”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765C81CA-D648-4B6C-86E4-5A4A0652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81400"/>
            <a:ext cx="13716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Response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Put up umbrella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ECB156A3-7B03-49D2-AC80-B15E5E4E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16764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R-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8000"/>
                </a:solidFill>
              </a:rPr>
              <a:t>Escape</a:t>
            </a:r>
            <a:r>
              <a:rPr lang="en-US" altLang="en-US" sz="2000"/>
              <a:t> rain falling on your head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D1143E24-7D8C-44C4-9C3A-813F3D79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1A8027C6-4EB9-49D7-80DC-2F569F1AB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0506619B-7DBC-44F3-B95F-7392FE67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05200"/>
            <a:ext cx="304800" cy="12192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EDB97D4C-E1E7-490C-BE3A-B19A4F5C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48200"/>
            <a:ext cx="1600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Putting up umbrella more likely in the future when it’s raining and friend asks for umbrella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F1CD2F-3A55-4C2C-A65B-E56DDFF6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Escape Contingency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7B52880-5393-4201-8477-07AC4E133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Includes 4 terms</a:t>
            </a:r>
          </a:p>
          <a:p>
            <a:pPr lvl="1"/>
            <a:r>
              <a:rPr lang="en-US" altLang="en-US" sz="2600" dirty="0"/>
              <a:t>Establishing operation</a:t>
            </a:r>
          </a:p>
          <a:p>
            <a:pPr lvl="2"/>
            <a:r>
              <a:rPr lang="en-US" altLang="en-US" sz="2600" dirty="0"/>
              <a:t>Antecedent event in the presence of which escape is reinforcing</a:t>
            </a:r>
          </a:p>
          <a:p>
            <a:pPr lvl="2"/>
            <a:r>
              <a:rPr lang="en-US" altLang="en-US" sz="2600" dirty="0"/>
              <a:t>An aversive stimulus</a:t>
            </a:r>
          </a:p>
          <a:p>
            <a:pPr lvl="1"/>
            <a:r>
              <a:rPr lang="en-US" altLang="en-US" sz="2600" dirty="0"/>
              <a:t>A </a:t>
            </a:r>
            <a:r>
              <a:rPr lang="en-US" altLang="en-US" sz="2600" dirty="0" err="1"/>
              <a:t>discrimintive</a:t>
            </a:r>
            <a:r>
              <a:rPr lang="en-US" altLang="en-US" sz="2600" dirty="0"/>
              <a:t> stimulus (S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A response</a:t>
            </a:r>
          </a:p>
          <a:p>
            <a:pPr lvl="1"/>
            <a:r>
              <a:rPr lang="en-US" altLang="en-US" sz="2600" dirty="0"/>
              <a:t>The reinforcer (termination of the EO)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670D405-53B4-CB41-A13B-9DE8DCB0D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The Escape Contingency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4A7C36-12E0-43F4-AFCF-8DB5AA6F5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Reinforcement by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removal</a:t>
            </a:r>
            <a:r>
              <a:rPr lang="en-US" altLang="en-US">
                <a:ea typeface="ＭＳ Ｐゴシック" panose="020B0600070205080204" pitchFamily="34" charset="-128"/>
              </a:rPr>
              <a:t> of an aversive stimulus.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33042DF-6E5D-4CC8-84AD-E77B9383CFF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3200400"/>
            <a:chOff x="720" y="10620"/>
            <a:chExt cx="5400" cy="1080"/>
          </a:xfrm>
        </p:grpSpPr>
        <p:sp>
          <p:nvSpPr>
            <p:cNvPr id="24580" name="AutoShape 5">
              <a:extLst>
                <a:ext uri="{FF2B5EF4-FFF2-40B4-BE49-F238E27FC236}">
                  <a16:creationId xmlns:a16="http://schemas.microsoft.com/office/drawing/2014/main" id="{45D7DB21-BE03-4098-A08F-C42A5A47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1" name="AutoShape 6">
              <a:extLst>
                <a:ext uri="{FF2B5EF4-FFF2-40B4-BE49-F238E27FC236}">
                  <a16:creationId xmlns:a16="http://schemas.microsoft.com/office/drawing/2014/main" id="{BD882B10-D3FD-49E2-BB2F-6C26EB04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2" name="AutoShape 7">
              <a:extLst>
                <a:ext uri="{FF2B5EF4-FFF2-40B4-BE49-F238E27FC236}">
                  <a16:creationId xmlns:a16="http://schemas.microsoft.com/office/drawing/2014/main" id="{5950628A-31EB-40E2-B1D8-EA9326482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3" name="Text Box 8">
              <a:extLst>
                <a:ext uri="{FF2B5EF4-FFF2-40B4-BE49-F238E27FC236}">
                  <a16:creationId xmlns:a16="http://schemas.microsoft.com/office/drawing/2014/main" id="{0F0A8AAE-42ED-4492-A3FA-8C0785A39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620"/>
              <a:ext cx="14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Before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 eye contact with Ex.</a:t>
              </a:r>
              <a:endParaRPr lang="en-US" altLang="ja-JP" sz="1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4" name="Text Box 9">
              <a:extLst>
                <a:ext uri="{FF2B5EF4-FFF2-40B4-BE49-F238E27FC236}">
                  <a16:creationId xmlns:a16="http://schemas.microsoft.com/office/drawing/2014/main" id="{19A22647-F467-40FA-B7C1-03D3390C1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0620"/>
              <a:ext cx="14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Behavior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Politely say “hi” and say you’re running late.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5" name="Text Box 10">
              <a:extLst>
                <a:ext uri="{FF2B5EF4-FFF2-40B4-BE49-F238E27FC236}">
                  <a16:creationId xmlns:a16="http://schemas.microsoft.com/office/drawing/2014/main" id="{1B011D12-7077-4E2E-A5C5-2158CFDEF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0620"/>
              <a:ext cx="14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After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Leave location with Ex. 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6" name="AutoShape 11">
              <a:extLst>
                <a:ext uri="{FF2B5EF4-FFF2-40B4-BE49-F238E27FC236}">
                  <a16:creationId xmlns:a16="http://schemas.microsoft.com/office/drawing/2014/main" id="{5A3F33A9-0D1F-4C85-AC7B-EE54C4D49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980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7" name="AutoShape 12">
              <a:extLst>
                <a:ext uri="{FF2B5EF4-FFF2-40B4-BE49-F238E27FC236}">
                  <a16:creationId xmlns:a16="http://schemas.microsoft.com/office/drawing/2014/main" id="{C6CC09EA-9F6F-4FC4-916C-84AA7EAD2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0980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EBAE273-A974-43E9-90E7-D2D97469D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Escape and Avoidance Contingencies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5420C85-8CE3-4AE2-812F-A7F89703E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Avoidance Contingency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7659BFB7-2E9D-410E-BCFA-66C5A7BA6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1524000" cy="2387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EO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Rain outside; you are still inside--nice and dry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F84E344-0496-4C6B-8200-F96A2110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160020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D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/>
              <a:t>Friend says “Do you have an umbrella?”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539936F6-BF2A-4742-8D27-76C100F3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14478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Response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Put up umbrella (prior to going outside)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B59CE4B6-308B-47FA-9C83-CB5F6438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160020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</a:t>
            </a:r>
            <a:r>
              <a:rPr lang="en-US" altLang="en-US" sz="2000" baseline="30000"/>
              <a:t>R-</a:t>
            </a:r>
            <a:endParaRPr lang="en-US" altLang="en-US" sz="2000"/>
          </a:p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folHlink"/>
                </a:solidFill>
              </a:rPr>
              <a:t>Avoid</a:t>
            </a:r>
            <a:r>
              <a:rPr lang="en-US" altLang="en-US" sz="2000"/>
              <a:t> rain falling on your head</a:t>
            </a: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B1B0FC02-C170-42E1-BEAC-669543BA2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6FCF4C8-BF70-4170-9F45-D7ECDE6B1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48F5CB12-2DC7-47B6-84ED-16260832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05200"/>
            <a:ext cx="304800" cy="12192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E9ACFC61-A30E-4996-A7CD-F359A9EC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48200"/>
            <a:ext cx="1600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Putting up umbrella more likely in the future when it’s raining and friend asks for umbrella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8C74994-4FFB-A843-9813-0257CBB95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Avoidance Contingency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7F96A8E-875A-49E9-A321-6094C9F6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Reinforcement by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preventing</a:t>
            </a:r>
            <a:r>
              <a:rPr lang="en-US" altLang="en-US">
                <a:ea typeface="ＭＳ Ｐゴシック" panose="020B0600070205080204" pitchFamily="34" charset="-128"/>
              </a:rPr>
              <a:t> an aversive stimulus from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occurring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Typically accompanied by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warning stimulus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Stimulus that signals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forthcoming</a:t>
            </a:r>
            <a:r>
              <a:rPr lang="en-US" altLang="en-US">
                <a:ea typeface="ＭＳ Ｐゴシック" panose="020B0600070205080204" pitchFamily="34" charset="-128"/>
              </a:rPr>
              <a:t> of aversive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6F15AD8-4242-485A-BCDD-5B1151F1E6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733800"/>
            <a:ext cx="5715000" cy="1981200"/>
            <a:chOff x="720" y="10620"/>
            <a:chExt cx="5400" cy="1080"/>
          </a:xfrm>
        </p:grpSpPr>
        <p:sp>
          <p:nvSpPr>
            <p:cNvPr id="26628" name="AutoShape 5">
              <a:extLst>
                <a:ext uri="{FF2B5EF4-FFF2-40B4-BE49-F238E27FC236}">
                  <a16:creationId xmlns:a16="http://schemas.microsoft.com/office/drawing/2014/main" id="{8A246178-D6EA-4D6F-A02F-50489981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29" name="AutoShape 6">
              <a:extLst>
                <a:ext uri="{FF2B5EF4-FFF2-40B4-BE49-F238E27FC236}">
                  <a16:creationId xmlns:a16="http://schemas.microsoft.com/office/drawing/2014/main" id="{ADF5F134-12CD-4EB9-AF9A-8C44544FA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0" name="AutoShape 7">
              <a:extLst>
                <a:ext uri="{FF2B5EF4-FFF2-40B4-BE49-F238E27FC236}">
                  <a16:creationId xmlns:a16="http://schemas.microsoft.com/office/drawing/2014/main" id="{D0B5E064-ED7D-4C91-8D6D-6D8F4719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0620"/>
              <a:ext cx="144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1" name="Text Box 8">
              <a:extLst>
                <a:ext uri="{FF2B5EF4-FFF2-40B4-BE49-F238E27FC236}">
                  <a16:creationId xmlns:a16="http://schemas.microsoft.com/office/drawing/2014/main" id="{6FECE283-6303-4499-B843-081A39001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620"/>
              <a:ext cx="14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Before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 is seen across room	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2" name="Text Box 9">
              <a:extLst>
                <a:ext uri="{FF2B5EF4-FFF2-40B4-BE49-F238E27FC236}">
                  <a16:creationId xmlns:a16="http://schemas.microsoft.com/office/drawing/2014/main" id="{4E412A03-5666-40BA-9B8D-A73497898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0620"/>
              <a:ext cx="14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Behavior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Walk to different room.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3" name="Text Box 10">
              <a:extLst>
                <a:ext uri="{FF2B5EF4-FFF2-40B4-BE49-F238E27FC236}">
                  <a16:creationId xmlns:a16="http://schemas.microsoft.com/office/drawing/2014/main" id="{0B3CAFBE-3BC1-4FDA-A99E-816FA48A1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0620"/>
              <a:ext cx="1440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After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Avoid conversation with Ex.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4" name="AutoShape 11">
              <a:extLst>
                <a:ext uri="{FF2B5EF4-FFF2-40B4-BE49-F238E27FC236}">
                  <a16:creationId xmlns:a16="http://schemas.microsoft.com/office/drawing/2014/main" id="{F3B01FA4-DB29-49E3-BCFB-F91DBDF1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980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5" name="AutoShape 12">
              <a:extLst>
                <a:ext uri="{FF2B5EF4-FFF2-40B4-BE49-F238E27FC236}">
                  <a16:creationId xmlns:a16="http://schemas.microsoft.com/office/drawing/2014/main" id="{BF82BFA6-11CA-4409-9796-9F3DBD38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0980"/>
              <a:ext cx="540" cy="360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Times" panose="02020603050405020304" pitchFamily="18" charset="0"/>
                <a:buChar char="•"/>
                <a:defRPr sz="28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o"/>
                <a:defRPr sz="2000">
                  <a:solidFill>
                    <a:srgbClr val="F4F4F4"/>
                  </a:solidFill>
                  <a:latin typeface="Gill Sans Light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661E886-A6A8-4FD7-A34E-FDE841E00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APPLICATION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13016984-5BF5-47E2-813F-0BF6A360D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re stuck in a traffic jam and will exit at the next exit to take side streets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contingency?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282EF584-801E-4570-AE59-33073FE0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610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E5B7C50B-426D-465E-8FC3-5BDEEBDFE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>
                <a:ea typeface="ＭＳ Ｐゴシック" panose="020B0600070205080204" pitchFamily="34" charset="-128"/>
              </a:rPr>
              <a:t>APPLICATION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49130A44-BF89-421F-BFB8-1A41B28FA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Your GPS notifies you there’s a </a:t>
            </a:r>
            <a:r>
              <a:rPr lang="en-US" altLang="ja-JP">
                <a:ea typeface="ＭＳ Ｐゴシック" panose="020B0600070205080204" pitchFamily="34" charset="-128"/>
              </a:rPr>
              <a:t>traffic jam in the next 5 miles. You decide to take the next exit to take side streets the rest of the way.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contingency?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1327AF65-81B1-4AA2-9EF9-12E2CFA5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92500"/>
            <a:ext cx="41148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ACB245-D5A7-49CD-9265-08656F51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Negative Reinforcement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F57D0B-9DE3-45D4-8279-26E3951B2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i="1" dirty="0"/>
              <a:t>Any</a:t>
            </a:r>
            <a:r>
              <a:rPr lang="en-US" altLang="en-US" sz="2600" dirty="0"/>
              <a:t> response (socially appropriate or inappropriate) can be strengthened by negative reinforcement</a:t>
            </a:r>
          </a:p>
          <a:p>
            <a:pPr lvl="1"/>
            <a:r>
              <a:rPr lang="en-US" altLang="en-US" sz="2600" dirty="0"/>
              <a:t>All are adaptive because they allow the individual to interact effectively with the environment</a:t>
            </a:r>
          </a:p>
          <a:p>
            <a:r>
              <a:rPr lang="en-US" altLang="en-US" sz="2600" dirty="0"/>
              <a:t>A variety of stimuli can serve as negative reinforcers</a:t>
            </a:r>
          </a:p>
          <a:p>
            <a:pPr lvl="1"/>
            <a:r>
              <a:rPr lang="en-US" altLang="en-US" sz="2600" dirty="0"/>
              <a:t>Unconditioned</a:t>
            </a:r>
          </a:p>
          <a:p>
            <a:pPr lvl="1"/>
            <a:r>
              <a:rPr lang="en-US" altLang="en-US" sz="2600" dirty="0"/>
              <a:t>Conditioned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27F47F-7887-4DF3-9EBD-C81BE4236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Negative Reinforcement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FE2C796-5A73-42C6-A769-480EC65BD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Negative reinforcement can be</a:t>
            </a:r>
          </a:p>
          <a:p>
            <a:pPr lvl="1"/>
            <a:r>
              <a:rPr lang="en-US" altLang="en-US" sz="2600" dirty="0"/>
              <a:t>Socially mediated (delivered by another person)</a:t>
            </a:r>
          </a:p>
          <a:p>
            <a:pPr lvl="1"/>
            <a:r>
              <a:rPr lang="en-US" altLang="en-US" sz="2600" dirty="0"/>
              <a:t>Automatic (is produced directly by the person’s response)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0520302-D502-4B20-9A78-203393E35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C1DE2A0-7763-40B9-A0A3-420B59FCC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076" y="21336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/>
              <a:t>Stimulus removed (terminated, reduced, or postponed)</a:t>
            </a:r>
          </a:p>
          <a:p>
            <a:r>
              <a:rPr lang="en-US" altLang="en-US" sz="2600"/>
              <a:t>Contingent on a response</a:t>
            </a:r>
          </a:p>
          <a:p>
            <a:r>
              <a:rPr lang="en-US" altLang="en-US" sz="2600"/>
              <a:t>Which results in an increase in the future probability of that response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56881A-67BC-4B09-912B-7FC631BE9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Influencing Effectiveness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E1E46B-34A7-4D04-AA75-8E29929E8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As with positive reinforcement, negative reinforcement is most effective when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It is delivered </a:t>
            </a:r>
            <a:r>
              <a:rPr lang="en-US" altLang="en-US" sz="2600" i="1" dirty="0"/>
              <a:t>immediately</a:t>
            </a:r>
            <a:r>
              <a:rPr lang="en-US" altLang="en-US" sz="2600" dirty="0"/>
              <a:t> following the target behavior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The </a:t>
            </a:r>
            <a:r>
              <a:rPr lang="en-US" altLang="en-US" sz="2600" i="1" dirty="0"/>
              <a:t>magnitude</a:t>
            </a:r>
            <a:r>
              <a:rPr lang="en-US" altLang="en-US" sz="2600" dirty="0"/>
              <a:t> of reinforcement is large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It is delivered </a:t>
            </a:r>
            <a:r>
              <a:rPr lang="en-US" altLang="en-US" sz="2600" i="1" dirty="0"/>
              <a:t>consistently</a:t>
            </a:r>
            <a:endParaRPr lang="en-US" altLang="en-US" sz="2600" dirty="0"/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Reinforcement is </a:t>
            </a:r>
            <a:r>
              <a:rPr lang="en-US" altLang="en-US" sz="2600" i="1" dirty="0"/>
              <a:t>unavailable</a:t>
            </a:r>
            <a:r>
              <a:rPr lang="en-US" altLang="en-US" sz="2600" dirty="0"/>
              <a:t> for competing (nontarget) responses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8AAF9D-25A3-4D5E-BECA-36DB21CAB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Ethical Considerations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406898-5FAB-47A1-A381-E12F3F29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Like positive reinforcement, ethical issues arise from the severity of the EO that may need to be in place to motivate the occurrence of the behavior</a:t>
            </a:r>
          </a:p>
          <a:p>
            <a:pPr lvl="1"/>
            <a:r>
              <a:rPr lang="en-US" altLang="en-US" sz="2600" dirty="0"/>
              <a:t>The presence of particularly aversive antecedent stimuli may be problematic</a:t>
            </a:r>
          </a:p>
          <a:p>
            <a:pPr lvl="1"/>
            <a:r>
              <a:rPr lang="en-US" altLang="en-US" sz="2600" dirty="0"/>
              <a:t>These stimuli may generate undesirable competing behaviors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Stan sees a child pass the cookie aisle in target. The child then begins screaming and crying. His mom then takes a box of cookies off the shelf and puts them in the basket. As a result, the child stops crying.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278202" y="2229928"/>
          <a:ext cx="7078905" cy="462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8202" y="5418102"/>
            <a:ext cx="165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304" y="5415346"/>
            <a:ext cx="11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7127" y="5415346"/>
            <a:ext cx="1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1085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 Now from Mom’s POV: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Stan sees a child pass the cookie aisle in target. The child then begins screaming and crying. His mom then takes a box of cookies off the shelf and puts them in the basket. As a result, the child stops crying.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278202" y="2229928"/>
          <a:ext cx="7078905" cy="462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8202" y="5418102"/>
            <a:ext cx="165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304" y="5415346"/>
            <a:ext cx="119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7127" y="5415346"/>
            <a:ext cx="1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66475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DIAGRAM THIS:</a:t>
            </a:r>
          </a:p>
          <a:p>
            <a:pPr lvl="1"/>
            <a:r>
              <a:rPr lang="en-US" sz="2600" dirty="0"/>
              <a:t>Professor sees a penny on the ground. She picks up the penny and then finds 20 dollars in a bush. As a result, she picks up every penny she sees. </a:t>
            </a:r>
          </a:p>
        </p:txBody>
      </p:sp>
    </p:spTree>
    <p:extLst>
      <p:ext uri="{BB962C8B-B14F-4D97-AF65-F5344CB8AC3E}">
        <p14:creationId xmlns:p14="http://schemas.microsoft.com/office/powerpoint/2010/main" val="245800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DRAW THIS: </a:t>
            </a:r>
          </a:p>
          <a:p>
            <a:pPr lvl="1"/>
            <a:r>
              <a:rPr lang="en-US" sz="2600" dirty="0"/>
              <a:t>Aaron does not like Justin </a:t>
            </a:r>
            <a:r>
              <a:rPr lang="en-US" sz="2600" dirty="0" err="1"/>
              <a:t>Bieber</a:t>
            </a:r>
            <a:r>
              <a:rPr lang="en-US" sz="2600" dirty="0"/>
              <a:t>. When he came on the radio, Aaron turned the station. As a result Justin </a:t>
            </a:r>
            <a:r>
              <a:rPr lang="en-US" sz="2600" dirty="0" err="1"/>
              <a:t>Bieber</a:t>
            </a:r>
            <a:r>
              <a:rPr lang="en-US" sz="2600" dirty="0"/>
              <a:t> no longer was playing. </a:t>
            </a:r>
          </a:p>
        </p:txBody>
      </p:sp>
    </p:spTree>
    <p:extLst>
      <p:ext uri="{BB962C8B-B14F-4D97-AF65-F5344CB8AC3E}">
        <p14:creationId xmlns:p14="http://schemas.microsoft.com/office/powerpoint/2010/main" val="19115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52765F9-AF80-4E23-BD7D-2621610CD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609344"/>
          </a:xfrm>
        </p:spPr>
        <p:txBody>
          <a:bodyPr/>
          <a:lstStyle/>
          <a:p>
            <a:r>
              <a:rPr lang="en-US" altLang="en-US" cap="none" dirty="0">
                <a:ea typeface="ＭＳ Ｐゴシック" panose="020B0600070205080204" pitchFamily="34" charset="-128"/>
              </a:rPr>
              <a:t>Application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1E1E1DB6-A11E-4CB0-80E2-A6FA7EEBB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17AA3B9B-4A55-4ABD-BCA7-4024DA53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0"/>
          <a:stretch>
            <a:fillRect/>
          </a:stretch>
        </p:blipFill>
        <p:spPr bwMode="auto">
          <a:xfrm>
            <a:off x="228600" y="1444625"/>
            <a:ext cx="89154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97AB3F-0A93-4972-A5F2-519F458E4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Positive vs. Negative Reinforcement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699BB4-6C64-4B1F-A237-612AE84CD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dirty="0"/>
              <a:t>How they are similar:</a:t>
            </a:r>
          </a:p>
          <a:p>
            <a:pPr lvl="1"/>
            <a:r>
              <a:rPr lang="en-US" altLang="en-US" sz="2600" dirty="0"/>
              <a:t>Both produce an increase in responding via a stimulus change</a:t>
            </a:r>
          </a:p>
          <a:p>
            <a:r>
              <a:rPr lang="en-US" altLang="en-US" sz="2600" dirty="0"/>
              <a:t>How they are different:</a:t>
            </a:r>
          </a:p>
          <a:p>
            <a:pPr lvl="1"/>
            <a:r>
              <a:rPr lang="en-US" altLang="en-US" sz="2600" dirty="0"/>
              <a:t>The type of stimulus change that follows the behavior</a:t>
            </a:r>
          </a:p>
          <a:p>
            <a:pPr lvl="2"/>
            <a:r>
              <a:rPr lang="en-US" altLang="en-US" sz="2600" dirty="0"/>
              <a:t>Positive reinforcement produces a stimulus that was absent prior to responding</a:t>
            </a:r>
          </a:p>
          <a:p>
            <a:pPr lvl="2"/>
            <a:r>
              <a:rPr lang="en-US" altLang="en-US" sz="2600" dirty="0"/>
              <a:t>Negative reinforcement terminates a stimulus that was present prior to responding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42DCC9CD-3D27-460C-B11F-5E33DEB99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altLang="en-US" sz="4000"/>
              <a:t>Positive vs. Negative Reinforcement</a:t>
            </a:r>
            <a:endParaRPr lang="en-US" altLang="en-US"/>
          </a:p>
        </p:txBody>
      </p:sp>
      <p:grpSp>
        <p:nvGrpSpPr>
          <p:cNvPr id="14369" name="Group 1057">
            <a:extLst>
              <a:ext uri="{FF2B5EF4-FFF2-40B4-BE49-F238E27FC236}">
                <a16:creationId xmlns:a16="http://schemas.microsoft.com/office/drawing/2014/main" id="{49117D56-B501-4120-862B-0C250A2A6CE9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839200" cy="2511425"/>
            <a:chOff x="0" y="816"/>
            <a:chExt cx="5568" cy="1582"/>
          </a:xfrm>
        </p:grpSpPr>
        <p:sp>
          <p:nvSpPr>
            <p:cNvPr id="14354" name="AutoShape 1042">
              <a:extLst>
                <a:ext uri="{FF2B5EF4-FFF2-40B4-BE49-F238E27FC236}">
                  <a16:creationId xmlns:a16="http://schemas.microsoft.com/office/drawing/2014/main" id="{C401718F-B334-4577-83D3-857AF45B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16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036">
              <a:extLst>
                <a:ext uri="{FF2B5EF4-FFF2-40B4-BE49-F238E27FC236}">
                  <a16:creationId xmlns:a16="http://schemas.microsoft.com/office/drawing/2014/main" id="{CD904E8E-FC25-4A4F-BD13-B8A5672F7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96"/>
              <a:ext cx="1008" cy="8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EO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Absence of food for 2 hours</a:t>
              </a:r>
            </a:p>
          </p:txBody>
        </p:sp>
        <p:sp>
          <p:nvSpPr>
            <p:cNvPr id="14349" name="Text Box 1037">
              <a:extLst>
                <a:ext uri="{FF2B5EF4-FFF2-40B4-BE49-F238E27FC236}">
                  <a16:creationId xmlns:a16="http://schemas.microsoft.com/office/drawing/2014/main" id="{FC39A065-5ADB-4A77-BD8A-272AC2893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96"/>
              <a:ext cx="1056" cy="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D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Teacher says “Snack time” and apples on table</a:t>
              </a:r>
            </a:p>
          </p:txBody>
        </p:sp>
        <p:sp>
          <p:nvSpPr>
            <p:cNvPr id="14350" name="Text Box 1038">
              <a:extLst>
                <a:ext uri="{FF2B5EF4-FFF2-40B4-BE49-F238E27FC236}">
                  <a16:creationId xmlns:a16="http://schemas.microsoft.com/office/drawing/2014/main" id="{A87AD90F-31AD-493A-A1E9-59FB2B434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96"/>
              <a:ext cx="864" cy="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Response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“Apple, please”</a:t>
              </a:r>
            </a:p>
          </p:txBody>
        </p:sp>
        <p:sp>
          <p:nvSpPr>
            <p:cNvPr id="14351" name="Text Box 1039">
              <a:extLst>
                <a:ext uri="{FF2B5EF4-FFF2-40B4-BE49-F238E27FC236}">
                  <a16:creationId xmlns:a16="http://schemas.microsoft.com/office/drawing/2014/main" id="{8B212ED3-12D9-4E96-B954-C6715FA2A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96"/>
              <a:ext cx="1056" cy="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R+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Apple presented</a:t>
              </a:r>
            </a:p>
          </p:txBody>
        </p:sp>
        <p:sp>
          <p:nvSpPr>
            <p:cNvPr id="14352" name="Line 1040">
              <a:extLst>
                <a:ext uri="{FF2B5EF4-FFF2-40B4-BE49-F238E27FC236}">
                  <a16:creationId xmlns:a16="http://schemas.microsoft.com/office/drawing/2014/main" id="{EAFACC2A-67BC-4BB0-ACAC-AB482080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041">
              <a:extLst>
                <a:ext uri="{FF2B5EF4-FFF2-40B4-BE49-F238E27FC236}">
                  <a16:creationId xmlns:a16="http://schemas.microsoft.com/office/drawing/2014/main" id="{086A30B0-ACDA-4811-84A8-59FACE561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1043">
              <a:extLst>
                <a:ext uri="{FF2B5EF4-FFF2-40B4-BE49-F238E27FC236}">
                  <a16:creationId xmlns:a16="http://schemas.microsoft.com/office/drawing/2014/main" id="{26F20FEB-2E4D-4B2B-8534-946E1349C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1008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Saying “Apple, please” when it is snack time and apples are present more likely in the future</a:t>
              </a:r>
              <a:endParaRPr lang="en-US" altLang="en-US"/>
            </a:p>
          </p:txBody>
        </p:sp>
        <p:sp>
          <p:nvSpPr>
            <p:cNvPr id="14357" name="Text Box 1045">
              <a:extLst>
                <a:ext uri="{FF2B5EF4-FFF2-40B4-BE49-F238E27FC236}">
                  <a16:creationId xmlns:a16="http://schemas.microsoft.com/office/drawing/2014/main" id="{F1BA62A0-1DE9-4C9C-8BC5-3C58B0CA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12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Positive reinforcement:</a:t>
              </a:r>
            </a:p>
          </p:txBody>
        </p:sp>
      </p:grpSp>
      <p:grpSp>
        <p:nvGrpSpPr>
          <p:cNvPr id="14390" name="Group 1078">
            <a:extLst>
              <a:ext uri="{FF2B5EF4-FFF2-40B4-BE49-F238E27FC236}">
                <a16:creationId xmlns:a16="http://schemas.microsoft.com/office/drawing/2014/main" id="{945AE313-11FA-424E-893A-06D01CF083D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676650"/>
            <a:ext cx="8686800" cy="2628900"/>
            <a:chOff x="144" y="2316"/>
            <a:chExt cx="5472" cy="1656"/>
          </a:xfrm>
        </p:grpSpPr>
        <p:sp>
          <p:nvSpPr>
            <p:cNvPr id="14340" name="Text Box 1028">
              <a:extLst>
                <a:ext uri="{FF2B5EF4-FFF2-40B4-BE49-F238E27FC236}">
                  <a16:creationId xmlns:a16="http://schemas.microsoft.com/office/drawing/2014/main" id="{F204C3D6-60C5-42F8-87A2-2CF29C2C0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544"/>
              <a:ext cx="1008" cy="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EO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Math worksheet with 20 problems on student’s desk</a:t>
              </a:r>
            </a:p>
          </p:txBody>
        </p:sp>
        <p:sp>
          <p:nvSpPr>
            <p:cNvPr id="14341" name="Text Box 1029">
              <a:extLst>
                <a:ext uri="{FF2B5EF4-FFF2-40B4-BE49-F238E27FC236}">
                  <a16:creationId xmlns:a16="http://schemas.microsoft.com/office/drawing/2014/main" id="{200D9E56-F581-48CD-89DA-48F465037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44"/>
              <a:ext cx="1056" cy="1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D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Teacher says “Complete 5 problems, then you don’t have to do the rest”</a:t>
              </a:r>
            </a:p>
          </p:txBody>
        </p:sp>
        <p:sp>
          <p:nvSpPr>
            <p:cNvPr id="14342" name="Text Box 1030">
              <a:extLst>
                <a:ext uri="{FF2B5EF4-FFF2-40B4-BE49-F238E27FC236}">
                  <a16:creationId xmlns:a16="http://schemas.microsoft.com/office/drawing/2014/main" id="{7C1402F3-B2BF-4DCE-839E-85C867C44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44"/>
              <a:ext cx="864" cy="6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Response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Completes 5 problems</a:t>
              </a:r>
            </a:p>
          </p:txBody>
        </p:sp>
        <p:sp>
          <p:nvSpPr>
            <p:cNvPr id="14343" name="Text Box 1031">
              <a:extLst>
                <a:ext uri="{FF2B5EF4-FFF2-40B4-BE49-F238E27FC236}">
                  <a16:creationId xmlns:a16="http://schemas.microsoft.com/office/drawing/2014/main" id="{4A920AB6-F6E6-4837-B8DD-832BE71DA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056" cy="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/>
                <a:t>S</a:t>
              </a:r>
              <a:r>
                <a:rPr lang="en-US" altLang="en-US" sz="1800" baseline="30000"/>
                <a:t>R-</a:t>
              </a:r>
              <a:endParaRPr lang="en-US" altLang="en-US" sz="1800"/>
            </a:p>
            <a:p>
              <a:pPr algn="ctr">
                <a:spcBef>
                  <a:spcPct val="50000"/>
                </a:spcBef>
              </a:pPr>
              <a:r>
                <a:rPr lang="en-US" altLang="en-US" sz="1800"/>
                <a:t>Remaining problems on worksheet removed</a:t>
              </a:r>
            </a:p>
          </p:txBody>
        </p:sp>
        <p:sp>
          <p:nvSpPr>
            <p:cNvPr id="14344" name="Line 1032">
              <a:extLst>
                <a:ext uri="{FF2B5EF4-FFF2-40B4-BE49-F238E27FC236}">
                  <a16:creationId xmlns:a16="http://schemas.microsoft.com/office/drawing/2014/main" id="{1C03D14F-EE9F-43CC-B0BF-61FC7712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1033">
              <a:extLst>
                <a:ext uri="{FF2B5EF4-FFF2-40B4-BE49-F238E27FC236}">
                  <a16:creationId xmlns:a16="http://schemas.microsoft.com/office/drawing/2014/main" id="{9C116513-AD0C-4BD3-97FD-BB086A5B9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1034">
              <a:extLst>
                <a:ext uri="{FF2B5EF4-FFF2-40B4-BE49-F238E27FC236}">
                  <a16:creationId xmlns:a16="http://schemas.microsoft.com/office/drawing/2014/main" id="{44E2B7C0-FC7A-42BD-8B42-71602F7D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16"/>
              <a:ext cx="192" cy="660"/>
            </a:xfrm>
            <a:prstGeom prst="upArrow">
              <a:avLst>
                <a:gd name="adj1" fmla="val 50000"/>
                <a:gd name="adj2" fmla="val 8593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Text Box 1035">
              <a:extLst>
                <a:ext uri="{FF2B5EF4-FFF2-40B4-BE49-F238E27FC236}">
                  <a16:creationId xmlns:a16="http://schemas.microsoft.com/office/drawing/2014/main" id="{6E51C83A-5EAF-4057-A836-394787EC0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76"/>
              <a:ext cx="1008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Completing problems when math worksheet and teacher instructions present more likely in the future</a:t>
              </a:r>
              <a:endParaRPr lang="en-US" altLang="en-US"/>
            </a:p>
          </p:txBody>
        </p:sp>
      </p:grpSp>
      <p:sp>
        <p:nvSpPr>
          <p:cNvPr id="14358" name="Text Box 1046">
            <a:extLst>
              <a:ext uri="{FF2B5EF4-FFF2-40B4-BE49-F238E27FC236}">
                <a16:creationId xmlns:a16="http://schemas.microsoft.com/office/drawing/2014/main" id="{BA25D25A-7A8E-4A74-9927-2182E6950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Negative reinforcement:</a:t>
            </a:r>
          </a:p>
        </p:txBody>
      </p:sp>
      <p:grpSp>
        <p:nvGrpSpPr>
          <p:cNvPr id="14367" name="Group 1055">
            <a:extLst>
              <a:ext uri="{FF2B5EF4-FFF2-40B4-BE49-F238E27FC236}">
                <a16:creationId xmlns:a16="http://schemas.microsoft.com/office/drawing/2014/main" id="{F2440F65-A6D8-450A-9290-3B5A157F135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914400"/>
            <a:ext cx="1828800" cy="5334000"/>
            <a:chOff x="4464" y="672"/>
            <a:chExt cx="1152" cy="3504"/>
          </a:xfrm>
        </p:grpSpPr>
        <p:sp>
          <p:nvSpPr>
            <p:cNvPr id="14359" name="Oval 1047">
              <a:extLst>
                <a:ext uri="{FF2B5EF4-FFF2-40B4-BE49-F238E27FC236}">
                  <a16:creationId xmlns:a16="http://schemas.microsoft.com/office/drawing/2014/main" id="{44FCFFBB-5E39-43AD-A8EC-F503BF52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1152" cy="35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WordArt 1048">
              <a:extLst>
                <a:ext uri="{FF2B5EF4-FFF2-40B4-BE49-F238E27FC236}">
                  <a16:creationId xmlns:a16="http://schemas.microsoft.com/office/drawing/2014/main" id="{F989F293-759F-4AD9-8B8F-CC79AFEDD54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512" y="1776"/>
              <a:ext cx="1104" cy="91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Similar</a:t>
              </a:r>
            </a:p>
          </p:txBody>
        </p:sp>
      </p:grpSp>
      <p:grpSp>
        <p:nvGrpSpPr>
          <p:cNvPr id="14368" name="Group 1056">
            <a:extLst>
              <a:ext uri="{FF2B5EF4-FFF2-40B4-BE49-F238E27FC236}">
                <a16:creationId xmlns:a16="http://schemas.microsoft.com/office/drawing/2014/main" id="{01F91E7A-7071-4EEB-B90A-C37C3DB63DD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2286000" cy="4800600"/>
            <a:chOff x="3216" y="1104"/>
            <a:chExt cx="1440" cy="3024"/>
          </a:xfrm>
        </p:grpSpPr>
        <p:sp>
          <p:nvSpPr>
            <p:cNvPr id="14361" name="Oval 1049">
              <a:extLst>
                <a:ext uri="{FF2B5EF4-FFF2-40B4-BE49-F238E27FC236}">
                  <a16:creationId xmlns:a16="http://schemas.microsoft.com/office/drawing/2014/main" id="{584D7460-B4F9-4C56-A682-B04B859C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1344" cy="30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WordArt 1050">
              <a:extLst>
                <a:ext uri="{FF2B5EF4-FFF2-40B4-BE49-F238E27FC236}">
                  <a16:creationId xmlns:a16="http://schemas.microsoft.com/office/drawing/2014/main" id="{162D09F9-5FA8-448A-BE32-2C1E7D17E4A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216" y="1728"/>
              <a:ext cx="1376" cy="91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Different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582EAC05-23B1-4577-A9D7-258E71476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difficulty…</a:t>
            </a:r>
          </a:p>
        </p:txBody>
      </p:sp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F702FCF9-507E-4726-BCEB-280AB8461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Sometimes it can be difficult to determine whether the stimulus change was positive or negative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Turning up the heat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Adds heat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Removes cold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Free time contingent on work completion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Adds preferred activities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Removes 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AED33EFE-DC3D-428F-BBE8-7D447588E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A solution…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6F7A3634-649D-4F71-BCBE-A4A0B0F78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15888"/>
            <a:ext cx="80772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Michael (1975) suggested the distinction is not important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Instead, define key stimulus features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Before the stimulus change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After the stimulus change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This may provide a more complete, functional understanding of the relationship between the behavior and environment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3141-0614-42C7-B7E5-D7C6E29B0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Reinforcement vs. Punishment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E9218A-D2EC-405D-9EED-107659460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Often confused because: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“Positive” and “Negative” are opposites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But “positive” refers to presentation of the stimulus and “negative” refers to the termination of the stimulus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4E3141-0614-42C7-B7E5-D7C6E29B0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Reinforcement vs. Punishment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E9218A-D2EC-405D-9EED-107659460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dirty="0"/>
              <a:t>Both involve “aversive” events</a:t>
            </a:r>
          </a:p>
          <a:p>
            <a:pPr lvl="1"/>
            <a:r>
              <a:rPr lang="en-US" altLang="en-US" sz="2600" dirty="0"/>
              <a:t>But in negative reinforcement, the aversive event is present prior to the target behavior and in punishment, the aversive event is presented contingent on the target behavior</a:t>
            </a:r>
          </a:p>
          <a:p>
            <a:pPr lvl="1"/>
            <a:r>
              <a:rPr lang="en-US" altLang="en-US" sz="2600" dirty="0"/>
              <a:t>And the effect on behavior is different (negative reinforcement produces an increase in responding; punishment produces a decrease in responding)</a:t>
            </a:r>
          </a:p>
        </p:txBody>
      </p:sp>
    </p:spTree>
    <p:extLst>
      <p:ext uri="{BB962C8B-B14F-4D97-AF65-F5344CB8AC3E}">
        <p14:creationId xmlns:p14="http://schemas.microsoft.com/office/powerpoint/2010/main" val="41897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287</TotalTime>
  <Words>1184</Words>
  <Application>Microsoft Macintosh PowerPoint</Application>
  <PresentationFormat>On-screen Show (4:3)</PresentationFormat>
  <Paragraphs>198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Rockwell</vt:lpstr>
      <vt:lpstr>Rockwell Condensed</vt:lpstr>
      <vt:lpstr>Times New Roman</vt:lpstr>
      <vt:lpstr>Wingdings</vt:lpstr>
      <vt:lpstr>Wood Type</vt:lpstr>
      <vt:lpstr>Chapter 12: Negative Reinforcement</vt:lpstr>
      <vt:lpstr>Definition</vt:lpstr>
      <vt:lpstr>Application</vt:lpstr>
      <vt:lpstr>Positive vs. Negative Reinforcement</vt:lpstr>
      <vt:lpstr>Positive vs. Negative Reinforcement</vt:lpstr>
      <vt:lpstr>A difficulty…</vt:lpstr>
      <vt:lpstr>A solution…</vt:lpstr>
      <vt:lpstr>Negative Reinforcement vs. Punishment</vt:lpstr>
      <vt:lpstr>Negative Reinforcement vs. Punishment</vt:lpstr>
      <vt:lpstr>Negative Reinforcement vs. Punishment</vt:lpstr>
      <vt:lpstr>Escape and Avoidance Contingencies</vt:lpstr>
      <vt:lpstr>Escape Contingency</vt:lpstr>
      <vt:lpstr>The Escape Contingency</vt:lpstr>
      <vt:lpstr>Escape and Avoidance Contingencies</vt:lpstr>
      <vt:lpstr>The Avoidance Contingency</vt:lpstr>
      <vt:lpstr>APPLICATION</vt:lpstr>
      <vt:lpstr>APPLICATION</vt:lpstr>
      <vt:lpstr>Characteristics of Negative Reinforcement</vt:lpstr>
      <vt:lpstr>Characteristics of Negative Reinforcement</vt:lpstr>
      <vt:lpstr>Factors Influencing Effectiveness</vt:lpstr>
      <vt:lpstr>Ethical Considerations</vt:lpstr>
      <vt:lpstr>Scenario:</vt:lpstr>
      <vt:lpstr>Scenario- Now from Mom’s POV:</vt:lpstr>
      <vt:lpstr>Let’s Practice</vt:lpstr>
      <vt:lpstr>Let’s Practice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Reinforcement</dc:title>
  <dc:creator>Stephanie Peterson</dc:creator>
  <cp:lastModifiedBy>Megan Aclan</cp:lastModifiedBy>
  <cp:revision>35</cp:revision>
  <dcterms:created xsi:type="dcterms:W3CDTF">2006-06-17T02:16:15Z</dcterms:created>
  <dcterms:modified xsi:type="dcterms:W3CDTF">2019-09-23T16:09:49Z</dcterms:modified>
</cp:coreProperties>
</file>