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301" r:id="rId5"/>
    <p:sldId id="260" r:id="rId6"/>
    <p:sldId id="261" r:id="rId7"/>
    <p:sldId id="263" r:id="rId8"/>
    <p:sldId id="264" r:id="rId9"/>
    <p:sldId id="267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302" r:id="rId21"/>
    <p:sldId id="284" r:id="rId22"/>
    <p:sldId id="286" r:id="rId23"/>
    <p:sldId id="303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6"/>
    <p:restoredTop sz="86385"/>
  </p:normalViewPr>
  <p:slideViewPr>
    <p:cSldViewPr>
      <p:cViewPr>
        <p:scale>
          <a:sx n="100" d="100"/>
          <a:sy n="100" d="100"/>
        </p:scale>
        <p:origin x="197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CFA3C5D-A3DF-EC40-9F94-9E6CD11D52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9DB742E-DCAE-FC49-97BB-13DD845AB8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355F3EA-C132-9A4A-A3A0-E6D411149B5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0328D584-9C53-C746-BAD6-F0D33B4872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5913801C-0192-EA43-996C-8AB7DA77EC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9967E54F-856F-D940-BB24-4878A6B8A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1C01BF-828B-9546-993E-45C23E9EFC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33369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72351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6837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7734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72464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18873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4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93055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128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0138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71392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DDD9661-FDDD-AE46-A745-0F7FDA3911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000" dirty="0"/>
              <a:t>Chapter 13: Schedules of Reinforcement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6A50603-6EB9-A746-AC32-1B8917A4A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Variable ratio Schedule Effects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A4CDC7-D94D-8741-BCF8-ADEBA0DF0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7259AFBE-FBF6-364E-A781-C381ABB49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53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B0A87797-13C5-0B49-A591-BA6B29CE5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5382" name="Group 22">
            <a:extLst>
              <a:ext uri="{FF2B5EF4-FFF2-40B4-BE49-F238E27FC236}">
                <a16:creationId xmlns:a16="http://schemas.microsoft.com/office/drawing/2014/main" id="{A5111EBC-BEA4-8748-BB81-D97757D0AD4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7315200" cy="2830513"/>
            <a:chOff x="864" y="1680"/>
            <a:chExt cx="4608" cy="1783"/>
          </a:xfrm>
        </p:grpSpPr>
        <p:sp>
          <p:nvSpPr>
            <p:cNvPr id="15364" name="Line 4">
              <a:extLst>
                <a:ext uri="{FF2B5EF4-FFF2-40B4-BE49-F238E27FC236}">
                  <a16:creationId xmlns:a16="http://schemas.microsoft.com/office/drawing/2014/main" id="{CE9E370F-F625-D943-B43F-2265234B7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D6F56B2E-CE49-3A48-AFDD-07653796E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EBC97042-8216-4340-9A84-29CE79DA3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28"/>
              <a:ext cx="57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8B7D3C19-C523-D94B-9D88-7627524B5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4405874F-E722-7E4A-824C-77072D96A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1">
              <a:extLst>
                <a:ext uri="{FF2B5EF4-FFF2-40B4-BE49-F238E27FC236}">
                  <a16:creationId xmlns:a16="http://schemas.microsoft.com/office/drawing/2014/main" id="{660551BE-530B-6E4B-B603-513B5491A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2">
              <a:extLst>
                <a:ext uri="{FF2B5EF4-FFF2-40B4-BE49-F238E27FC236}">
                  <a16:creationId xmlns:a16="http://schemas.microsoft.com/office/drawing/2014/main" id="{1BEE6623-EF21-1A45-B6D9-6677E593C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3">
              <a:extLst>
                <a:ext uri="{FF2B5EF4-FFF2-40B4-BE49-F238E27FC236}">
                  <a16:creationId xmlns:a16="http://schemas.microsoft.com/office/drawing/2014/main" id="{E3FEFD8D-120E-5145-AAB4-E246B0E77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4">
              <a:extLst>
                <a:ext uri="{FF2B5EF4-FFF2-40B4-BE49-F238E27FC236}">
                  <a16:creationId xmlns:a16="http://schemas.microsoft.com/office/drawing/2014/main" id="{7A038DE8-0C5C-C846-84C7-26C5B2E0F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75D0B2CE-ADF8-1E4E-8FA2-AA0038F25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6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5C90AD63-5409-3E4E-96CD-08E1C9B6C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0ABAC5A3-E5FC-D047-B5D8-5648F24B5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80" y="2160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Responses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A3DFBF16-7158-A44A-AC64-12A1F7494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80"/>
              <a:ext cx="2304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 = High steady rate of responding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B = Reinforcement delivered after a varying number of required responses are emitted</a:t>
              </a: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EE7B17BB-D2B0-314F-BEAC-C795BA9D5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00"/>
              <a:ext cx="2448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u="sng"/>
                <a:t>Schedule Effects: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Ratio requirements are completed with a very high rate of response and little hesitation between responses.  Postreinforcement pauses are not a characteristic of the VR schedule.  Rate of response is influenced by the size of the ratio requirements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5966D6-4468-7D4B-AAF5-AFA878D9F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Basic Schedules of Reinforcement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206DAEF-6BB8-6642-A0A4-A1EB914AD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Fixed Interval (FI)</a:t>
            </a:r>
          </a:p>
          <a:p>
            <a:pPr lvl="1"/>
            <a:r>
              <a:rPr lang="en-US" altLang="en-US" sz="2600" dirty="0"/>
              <a:t>Provides reinforcement for the first correct response following a fixed duration of time  </a:t>
            </a:r>
          </a:p>
          <a:p>
            <a:pPr lvl="1"/>
            <a:r>
              <a:rPr lang="en-US" altLang="en-US" sz="2600" dirty="0"/>
              <a:t>Elapse of time alone is not sufficient for reinforcer delivery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7C8C64-49F9-F74B-AE98-0E35A65D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Fixed interval schedule effects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F0E68F5-ED36-1A4F-92AA-6034081CA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00" dirty="0"/>
              <a:t>Consistency of Performance</a:t>
            </a:r>
          </a:p>
          <a:p>
            <a:pPr lvl="1"/>
            <a:r>
              <a:rPr lang="en-US" altLang="en-US" sz="2600" dirty="0"/>
              <a:t>Typically produce a post-reinforcement pause</a:t>
            </a:r>
          </a:p>
          <a:p>
            <a:pPr lvl="1"/>
            <a:r>
              <a:rPr lang="en-US" altLang="en-US" sz="2600" dirty="0"/>
              <a:t>Gradually accelerating rate of response toward the end of the interval is called an FI scallop</a:t>
            </a:r>
          </a:p>
          <a:p>
            <a:r>
              <a:rPr lang="en-US" altLang="en-US" sz="2600" dirty="0"/>
              <a:t>Rate of response</a:t>
            </a:r>
          </a:p>
          <a:p>
            <a:pPr lvl="1"/>
            <a:r>
              <a:rPr lang="en-US" altLang="en-US" sz="2600" dirty="0"/>
              <a:t>Tend to produce a slow to moderate rate of response</a:t>
            </a:r>
          </a:p>
          <a:p>
            <a:pPr lvl="1"/>
            <a:r>
              <a:rPr lang="en-US" altLang="en-US" sz="2600" dirty="0"/>
              <a:t>To a degree, the larger the fixed interval requirement, the longer the post-reinforcement pause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2B838AD-5684-C64F-9777-5452A7756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Fixed interval schedule effects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DD4F758-4AE0-314E-8CE4-FF0E2EA8A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19485" name="Group 29">
            <a:extLst>
              <a:ext uri="{FF2B5EF4-FFF2-40B4-BE49-F238E27FC236}">
                <a16:creationId xmlns:a16="http://schemas.microsoft.com/office/drawing/2014/main" id="{7469B554-8980-BE40-8164-2175B14F10E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7162800" cy="3048000"/>
            <a:chOff x="528" y="1632"/>
            <a:chExt cx="4512" cy="1920"/>
          </a:xfrm>
        </p:grpSpPr>
        <p:sp>
          <p:nvSpPr>
            <p:cNvPr id="19460" name="Line 4">
              <a:extLst>
                <a:ext uri="{FF2B5EF4-FFF2-40B4-BE49-F238E27FC236}">
                  <a16:creationId xmlns:a16="http://schemas.microsoft.com/office/drawing/2014/main" id="{019D8376-14A1-644F-B54D-498CA0D45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6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7DB0694B-C51A-C445-B160-2ED527522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1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0D8552DA-0AB9-5841-8451-93A4BC386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Arc 12">
              <a:extLst>
                <a:ext uri="{FF2B5EF4-FFF2-40B4-BE49-F238E27FC236}">
                  <a16:creationId xmlns:a16="http://schemas.microsoft.com/office/drawing/2014/main" id="{C57532FD-4760-1A4D-B730-E22C130A41B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08" y="2880"/>
              <a:ext cx="43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Arc 13">
              <a:extLst>
                <a:ext uri="{FF2B5EF4-FFF2-40B4-BE49-F238E27FC236}">
                  <a16:creationId xmlns:a16="http://schemas.microsoft.com/office/drawing/2014/main" id="{D9825BBB-1F0C-6040-8840-0E959C9948B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2592"/>
              <a:ext cx="480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Arc 14">
              <a:extLst>
                <a:ext uri="{FF2B5EF4-FFF2-40B4-BE49-F238E27FC236}">
                  <a16:creationId xmlns:a16="http://schemas.microsoft.com/office/drawing/2014/main" id="{2F196500-3945-CA46-954F-684493475C9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20" y="2256"/>
              <a:ext cx="480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5">
              <a:extLst>
                <a:ext uri="{FF2B5EF4-FFF2-40B4-BE49-F238E27FC236}">
                  <a16:creationId xmlns:a16="http://schemas.microsoft.com/office/drawing/2014/main" id="{9AEDBDA0-C5B5-1C4A-98FC-5883C2D62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E7DFD09E-825B-A941-A689-94D0CEAB2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17D8B7DA-8291-7944-8C30-E992ACB0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8">
              <a:extLst>
                <a:ext uri="{FF2B5EF4-FFF2-40B4-BE49-F238E27FC236}">
                  <a16:creationId xmlns:a16="http://schemas.microsoft.com/office/drawing/2014/main" id="{E6986CE4-DBDB-E742-80EC-B2C791280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A79881D1-D72C-0B4B-A534-B8DE05199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DA8B8F90-126B-5944-8012-76C041AAE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Text Box 21">
              <a:extLst>
                <a:ext uri="{FF2B5EF4-FFF2-40B4-BE49-F238E27FC236}">
                  <a16:creationId xmlns:a16="http://schemas.microsoft.com/office/drawing/2014/main" id="{67EF6ED4-B632-C640-AEAD-B206D565E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49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19478" name="Text Box 22">
              <a:extLst>
                <a:ext uri="{FF2B5EF4-FFF2-40B4-BE49-F238E27FC236}">
                  <a16:creationId xmlns:a16="http://schemas.microsoft.com/office/drawing/2014/main" id="{E9E4225D-4601-6341-A32B-6F58AF18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60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373BB120-4B45-3D43-8888-F832563F3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27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Text Box 24">
              <a:extLst>
                <a:ext uri="{FF2B5EF4-FFF2-40B4-BE49-F238E27FC236}">
                  <a16:creationId xmlns:a16="http://schemas.microsoft.com/office/drawing/2014/main" id="{61440F19-4537-D749-884E-A19EC48CA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  <p:sp>
          <p:nvSpPr>
            <p:cNvPr id="19481" name="Text Box 25">
              <a:extLst>
                <a:ext uri="{FF2B5EF4-FFF2-40B4-BE49-F238E27FC236}">
                  <a16:creationId xmlns:a16="http://schemas.microsoft.com/office/drawing/2014/main" id="{91300F89-7F8E-6042-B477-CF8947AC1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360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Time</a:t>
              </a:r>
            </a:p>
          </p:txBody>
        </p:sp>
        <p:sp>
          <p:nvSpPr>
            <p:cNvPr id="19482" name="Text Box 26">
              <a:extLst>
                <a:ext uri="{FF2B5EF4-FFF2-40B4-BE49-F238E27FC236}">
                  <a16:creationId xmlns:a16="http://schemas.microsoft.com/office/drawing/2014/main" id="{BE74F73C-CB3A-F840-A66F-31EA635D0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20" y="2424"/>
              <a:ext cx="10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Responses</a:t>
              </a:r>
            </a:p>
          </p:txBody>
        </p:sp>
        <p:sp>
          <p:nvSpPr>
            <p:cNvPr id="19483" name="Text Box 27">
              <a:extLst>
                <a:ext uri="{FF2B5EF4-FFF2-40B4-BE49-F238E27FC236}">
                  <a16:creationId xmlns:a16="http://schemas.microsoft.com/office/drawing/2014/main" id="{C9FA459F-D034-8246-881F-259BD3AE2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32"/>
              <a:ext cx="196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 = Postreinforcement pause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B = increase in response rates as interval progresses and reinforcer becomes available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C = reinforcer delivered contingent on first correct responses after interval</a:t>
              </a:r>
            </a:p>
          </p:txBody>
        </p:sp>
      </p:grpSp>
      <p:sp>
        <p:nvSpPr>
          <p:cNvPr id="19484" name="Text Box 28">
            <a:extLst>
              <a:ext uri="{FF2B5EF4-FFF2-40B4-BE49-F238E27FC236}">
                <a16:creationId xmlns:a16="http://schemas.microsoft.com/office/drawing/2014/main" id="{0428EDE7-E84C-AF43-9DE2-76BD1E41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0"/>
            <a:ext cx="29718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Schedule Effects: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FI schedules generate slow to moderate rates of responding with a pause in responding following reinforcement.  Responding begins to accelerate toward the end of the interval.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0AB5F1-1FA5-824F-BA4D-F1A2C21EA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Basic Schedules of Reinforcement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F2DEBBE-29B7-6E46-B957-A45127CE7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/>
              <a:t>Variable Interval (VI)</a:t>
            </a:r>
          </a:p>
          <a:p>
            <a:pPr lvl="1"/>
            <a:r>
              <a:rPr lang="en-US" altLang="en-US" sz="2600"/>
              <a:t>Provides reinforcement for the first correct response following the elapse of variable durations of time</a:t>
            </a:r>
          </a:p>
          <a:p>
            <a:pPr lvl="1"/>
            <a:r>
              <a:rPr lang="en-US" altLang="en-US" sz="2600"/>
              <a:t>“Average” amount of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EC2414F-7B72-3E48-9085-B3148AF46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Variable interval schedule effects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21DC17C-5736-2C4A-A661-29FE0C4B0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00" dirty="0"/>
              <a:t>Consistency of Performance</a:t>
            </a:r>
          </a:p>
          <a:p>
            <a:pPr lvl="1"/>
            <a:r>
              <a:rPr lang="en-US" altLang="en-US" sz="2600" dirty="0"/>
              <a:t>Tends to produce a constant, stable rate of response</a:t>
            </a:r>
          </a:p>
          <a:p>
            <a:pPr lvl="1"/>
            <a:r>
              <a:rPr lang="en-US" altLang="en-US" sz="2600" dirty="0"/>
              <a:t>Typically produces few hesitations between responses</a:t>
            </a:r>
          </a:p>
          <a:p>
            <a:r>
              <a:rPr lang="en-US" altLang="en-US" sz="2600" dirty="0"/>
              <a:t>Rate of responding</a:t>
            </a:r>
          </a:p>
          <a:p>
            <a:pPr lvl="2"/>
            <a:r>
              <a:rPr lang="en-US" altLang="en-US" sz="2600" dirty="0"/>
              <a:t>Tends to produce low to moderate rate of response.</a:t>
            </a:r>
          </a:p>
          <a:p>
            <a:pPr lvl="2"/>
            <a:r>
              <a:rPr lang="en-US" altLang="en-US" sz="2600" dirty="0"/>
              <a:t>The larger the average interval, the lower the overall rate of response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43BF701-1B26-9C4A-9305-E02251B4A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Variable interval schedule effects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A573A2D-2B42-2540-90E4-C2646E3CC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F43F91A5-5A6A-964B-9DAF-2F86AFF50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grpSp>
        <p:nvGrpSpPr>
          <p:cNvPr id="23578" name="Group 26">
            <a:extLst>
              <a:ext uri="{FF2B5EF4-FFF2-40B4-BE49-F238E27FC236}">
                <a16:creationId xmlns:a16="http://schemas.microsoft.com/office/drawing/2014/main" id="{9E5DF3C3-F17B-FC4A-83E9-7C6EF6EA84D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7467600" cy="2693988"/>
            <a:chOff x="624" y="1728"/>
            <a:chExt cx="4704" cy="1697"/>
          </a:xfrm>
        </p:grpSpPr>
        <p:sp>
          <p:nvSpPr>
            <p:cNvPr id="23556" name="Line 4">
              <a:extLst>
                <a:ext uri="{FF2B5EF4-FFF2-40B4-BE49-F238E27FC236}">
                  <a16:creationId xmlns:a16="http://schemas.microsoft.com/office/drawing/2014/main" id="{F2C67B90-22AA-E44A-AA25-4CCA55676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Line 5">
              <a:extLst>
                <a:ext uri="{FF2B5EF4-FFF2-40B4-BE49-F238E27FC236}">
                  <a16:creationId xmlns:a16="http://schemas.microsoft.com/office/drawing/2014/main" id="{3A951C5C-1E1C-C64C-B697-2C7203D77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B921DF72-F591-F149-B62E-2E4946B3C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64" y="2376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Responses</a:t>
              </a:r>
            </a:p>
          </p:txBody>
        </p:sp>
        <p:sp>
          <p:nvSpPr>
            <p:cNvPr id="23561" name="Line 9">
              <a:extLst>
                <a:ext uri="{FF2B5EF4-FFF2-40B4-BE49-F238E27FC236}">
                  <a16:creationId xmlns:a16="http://schemas.microsoft.com/office/drawing/2014/main" id="{416C36AA-4CAD-784B-A38D-AAC149DAA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304"/>
              <a:ext cx="134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9049612D-0FCF-294A-B09C-5B5802067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20F414AC-907A-DB4F-8AE6-C622E698C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8B85D248-6745-734F-AB32-37A9468FA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>
              <a:extLst>
                <a:ext uri="{FF2B5EF4-FFF2-40B4-BE49-F238E27FC236}">
                  <a16:creationId xmlns:a16="http://schemas.microsoft.com/office/drawing/2014/main" id="{4AF6426F-21E2-A74D-B949-C368A5398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335F5BCE-D9BF-BB4F-AB21-1EB1C37FE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D318E878-A5A3-B842-A770-FFDC6A01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>
              <a:extLst>
                <a:ext uri="{FF2B5EF4-FFF2-40B4-BE49-F238E27FC236}">
                  <a16:creationId xmlns:a16="http://schemas.microsoft.com/office/drawing/2014/main" id="{FBFBF582-3D1B-B44C-9190-F88573DA4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FBFBDA44-930C-8C44-827F-E835FCB1F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292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1AC5419D-1846-3E46-831E-2A5CF40B0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24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23574" name="Line 22">
              <a:extLst>
                <a:ext uri="{FF2B5EF4-FFF2-40B4-BE49-F238E27FC236}">
                  <a16:creationId xmlns:a16="http://schemas.microsoft.com/office/drawing/2014/main" id="{BF023FFE-F17B-CF49-9708-45778809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Text Box 23">
              <a:extLst>
                <a:ext uri="{FF2B5EF4-FFF2-40B4-BE49-F238E27FC236}">
                  <a16:creationId xmlns:a16="http://schemas.microsoft.com/office/drawing/2014/main" id="{4EEF0CE3-6539-F241-9378-EB106F61B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20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23576" name="Text Box 24">
              <a:extLst>
                <a:ext uri="{FF2B5EF4-FFF2-40B4-BE49-F238E27FC236}">
                  <a16:creationId xmlns:a16="http://schemas.microsoft.com/office/drawing/2014/main" id="{9DBE8512-764E-154B-964E-393258410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2352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 = Steady response rate; few, if any, postreinforcement pauses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B = Reinforcer delivered</a:t>
              </a:r>
            </a:p>
          </p:txBody>
        </p:sp>
        <p:sp>
          <p:nvSpPr>
            <p:cNvPr id="23577" name="Text Box 25">
              <a:extLst>
                <a:ext uri="{FF2B5EF4-FFF2-40B4-BE49-F238E27FC236}">
                  <a16:creationId xmlns:a16="http://schemas.microsoft.com/office/drawing/2014/main" id="{38C10396-2106-3C4E-B6B4-4BC06DC04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96"/>
              <a:ext cx="2256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Schedule Effects: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A VI schedule generates a slow to moderate response that is constant and stable.  There are few, if any, postreinforcement pauses with VI schedules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DA0BB60-C51B-F249-BC2D-B8DDAD255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Thinning Intermittent Reinforcement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466135E-BD8A-6040-90C5-6E60DF58C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One of two methods commonly used: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sz="2600" dirty="0"/>
              <a:t>Gradually increasing the response ratio or the duration of the time interval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sz="2600" dirty="0"/>
              <a:t>Providing instructions such as rules, directions and signs to communicate the schedule of </a:t>
            </a:r>
            <a:r>
              <a:rPr lang="en-US" altLang="en-US" sz="2600"/>
              <a:t>reinforcement 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3036BF-C22D-3142-B058-921E0513F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Thinning Intermittent Reinforcement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4A834FD-ED43-8946-9C43-7EA9F8D28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Ratio Strain</a:t>
            </a:r>
          </a:p>
          <a:p>
            <a:pPr lvl="1"/>
            <a:r>
              <a:rPr lang="en-US" altLang="en-US" sz="2600" dirty="0"/>
              <a:t>A result of abrupt increases in ratio requirements</a:t>
            </a:r>
          </a:p>
          <a:p>
            <a:pPr lvl="1"/>
            <a:r>
              <a:rPr lang="en-US" altLang="en-US" sz="2600" dirty="0"/>
              <a:t>Characteristics include: avoidance, aggression, and unpredictable pauses in responding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4AD5ABF-022B-1D47-8802-A572FE583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Schedules of differential reinforcement of rates of responding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8C33BF-67A2-5648-A83F-CDADC90E8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Reinforcement is available only for responses that are separated by a given duration time</a:t>
            </a:r>
          </a:p>
          <a:p>
            <a:r>
              <a:rPr lang="en-US" altLang="en-US" sz="2800" dirty="0"/>
              <a:t>Provides an intervention for behavior problems associated with rate of response</a:t>
            </a:r>
          </a:p>
          <a:p>
            <a:r>
              <a:rPr lang="en-US" altLang="en-US" sz="2800" dirty="0"/>
              <a:t>Variation of ratio schedules</a:t>
            </a:r>
          </a:p>
          <a:p>
            <a:r>
              <a:rPr lang="en-US" altLang="en-US" sz="2800" dirty="0"/>
              <a:t>Sometimes referred to as Spaced-responding DRH or Space-responding DRL</a:t>
            </a:r>
          </a:p>
          <a:p>
            <a:endParaRPr lang="en-US" altLang="en-US" sz="2800" dirty="0"/>
          </a:p>
          <a:p>
            <a:pPr marL="274320" lvl="1" indent="0"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1E9049-88E2-544A-BB20-A28DEEAD4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Schedules of Reinforcement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FDC857-6CC5-DD4A-813B-948335CD3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/>
          <a:p>
            <a:r>
              <a:rPr lang="en-US" altLang="en-US" sz="2600" b="1" dirty="0"/>
              <a:t>Continuous Reinforcement (CRF)</a:t>
            </a:r>
          </a:p>
          <a:p>
            <a:pPr lvl="1"/>
            <a:r>
              <a:rPr lang="en-US" altLang="en-US" sz="2600" dirty="0"/>
              <a:t>Provides reinforcement for every occurrence of a behavior</a:t>
            </a:r>
          </a:p>
          <a:p>
            <a:pPr lvl="1"/>
            <a:r>
              <a:rPr lang="en-US" altLang="en-US" sz="2600" dirty="0"/>
              <a:t>Advantageous for skill acquisition</a:t>
            </a:r>
          </a:p>
          <a:p>
            <a:r>
              <a:rPr lang="en-US" altLang="en-US" sz="2600" b="1" dirty="0"/>
              <a:t>Intermittent Schedules of Reinforcement (INT)</a:t>
            </a:r>
          </a:p>
          <a:p>
            <a:pPr lvl="1"/>
            <a:r>
              <a:rPr lang="en-US" altLang="en-US" sz="2600" dirty="0"/>
              <a:t>Used to strengthen established behaviors</a:t>
            </a:r>
          </a:p>
          <a:p>
            <a:pPr lvl="1"/>
            <a:r>
              <a:rPr lang="en-US" altLang="en-US" sz="2600" dirty="0"/>
              <a:t>Usually necessary for the progression to naturally occurring reinforcement</a:t>
            </a:r>
          </a:p>
          <a:p>
            <a:r>
              <a:rPr lang="en-US" altLang="en-US" sz="2800" b="1" dirty="0"/>
              <a:t>Basic Schedules of Reinforcement</a:t>
            </a:r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4AD5ABF-022B-1D47-8802-A572FE583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Schedules of differential reinforcement of rates of responding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8C33BF-67A2-5648-A83F-CDADC90E8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Differential reinforcement of high rates (DRH)</a:t>
            </a:r>
          </a:p>
          <a:p>
            <a:pPr lvl="1"/>
            <a:r>
              <a:rPr lang="en-US" altLang="en-US" sz="2600" dirty="0"/>
              <a:t>Reinforcement of responses higher than a predetermined criterion</a:t>
            </a:r>
          </a:p>
          <a:p>
            <a:r>
              <a:rPr lang="en-US" altLang="en-US" sz="2600" b="1" dirty="0"/>
              <a:t>Differential Reinforcement of Low Rates (DRL)</a:t>
            </a:r>
          </a:p>
          <a:p>
            <a:pPr lvl="1"/>
            <a:r>
              <a:rPr lang="en-US" altLang="en-US" sz="2600" dirty="0"/>
              <a:t>Responses are reinforced only when they are lower than the criterion</a:t>
            </a:r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2898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3ACEDEB-16A5-184D-968E-C20A671FF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Schedules of differential reinforcement of rates of responding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29FA632-86A3-1246-9A82-BF557522C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Full Session DRH </a:t>
            </a:r>
          </a:p>
          <a:p>
            <a:pPr lvl="1"/>
            <a:r>
              <a:rPr lang="en-US" altLang="en-US" sz="2600" dirty="0"/>
              <a:t>Provides reinforcement if the total number of responses during the session meets or exceeds a number criterion</a:t>
            </a:r>
          </a:p>
          <a:p>
            <a:r>
              <a:rPr lang="en-US" altLang="en-US" sz="2600" b="1" dirty="0"/>
              <a:t>Full Session DRL </a:t>
            </a:r>
          </a:p>
          <a:p>
            <a:pPr lvl="1"/>
            <a:r>
              <a:rPr lang="en-US" altLang="en-US" sz="2600" dirty="0"/>
              <a:t>Provides reinforcement if the total number of responses during the session is at or below a number criterion</a:t>
            </a:r>
          </a:p>
          <a:p>
            <a:pPr lvl="1"/>
            <a:endParaRPr lang="en-US" altLang="en-US" sz="2600" dirty="0"/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1E08FFD-1F23-8F48-8FFD-034B573DE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Schedules of differential reinforcement of rates of responding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4B6BBF2-2178-A34B-8AD4-AA9442D9E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600" b="1" dirty="0"/>
              <a:t>Interval definition for DRH &amp; DRL</a:t>
            </a:r>
          </a:p>
          <a:p>
            <a:pPr lvl="1"/>
            <a:r>
              <a:rPr lang="en-US" altLang="en-US" sz="2600" dirty="0"/>
              <a:t>Reinforcement is available only for responses that occur at a minimum or better rate of response over short durations of time during the session</a:t>
            </a:r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1E08FFD-1F23-8F48-8FFD-034B573DE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Schedules of differential reinforcement of rates of responding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4B6BBF2-2178-A34B-8AD4-AA9442D9E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600" b="1" dirty="0"/>
              <a:t>Differential Reinforcement of Diminishing Rates (DRD)</a:t>
            </a:r>
          </a:p>
          <a:p>
            <a:pPr lvl="1"/>
            <a:r>
              <a:rPr lang="en-US" altLang="en-US" sz="2600" dirty="0"/>
              <a:t>Provides reinforcement of responses at the end of a pre-determined time interval when the number of responses is less than a criterion</a:t>
            </a:r>
          </a:p>
          <a:p>
            <a:pPr lvl="1"/>
            <a:r>
              <a:rPr lang="en-US" altLang="en-US" sz="2600" dirty="0"/>
              <a:t>Gradually decreased across time intervals based on the individuals performance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4890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16CF990-05E6-454F-A5D9-CC3CF6A9C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Progressive schedules of reinforcement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A73F5BF-0F59-FA4A-A5AB-F04D410CF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Systematically thins each successive reinforcement opportunity independent of the participant’s behavior</a:t>
            </a:r>
          </a:p>
          <a:p>
            <a:pPr lvl="1"/>
            <a:r>
              <a:rPr lang="en-US" altLang="en-US" sz="2600" dirty="0"/>
              <a:t>Progressive Ratio Schedules of Reinforcement (PR)</a:t>
            </a:r>
          </a:p>
          <a:p>
            <a:pPr lvl="1"/>
            <a:r>
              <a:rPr lang="en-US" altLang="en-US" sz="2600" dirty="0"/>
              <a:t>Progressive Interval Schedules of Reinforcement (PI)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9BE5FF8-211A-4E44-82DD-17FD1D750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Progressive schedules of reinforcement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924DF5-8AD8-FF4A-9543-C26DD8ECC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Using Progressive Schedules for Reinforcer Assessment</a:t>
            </a:r>
          </a:p>
          <a:p>
            <a:pPr lvl="1"/>
            <a:r>
              <a:rPr lang="en-US" altLang="en-US" sz="2600" dirty="0"/>
              <a:t>Provide an assessment procedure for identifying reinforcers that will maintain treatment effects across increasing schedule requirements</a:t>
            </a:r>
          </a:p>
          <a:p>
            <a:r>
              <a:rPr lang="en-US" altLang="en-US" sz="2600" dirty="0"/>
              <a:t>Using Progressive Schedules for Intervention</a:t>
            </a:r>
          </a:p>
          <a:p>
            <a:pPr lvl="1"/>
            <a:r>
              <a:rPr lang="en-US" altLang="en-US" sz="2600" dirty="0"/>
              <a:t>Systematically increasing the ratio or interval requirements for reinforcement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2518FC-39D1-ED4E-ACB9-1699D238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Compound Schedules of Reinforcement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33307B5-F213-FB46-8C5B-7E172ED2F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Combined elements of continuous reinforcement (CRF), the four intermittent schedules of reinforcement (FR, VR, FI, VI), differential reinforcement of various rates of responding (DRH, DRL), and extinction (CRF)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637830E-D958-E94B-ADB6-DFF519616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Compound Schedules of Reinforcement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58FE243-C251-CC4E-A503-CDAEEB3CD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Concurrent Schedule of Reinforcement (conc)</a:t>
            </a:r>
          </a:p>
          <a:p>
            <a:pPr lvl="1"/>
            <a:r>
              <a:rPr lang="en-US" altLang="en-US" sz="2600" dirty="0"/>
              <a:t>Occurs when (a) two or more contingencies of reinforcement (b) operate independently and simultaneously (c) for two or more behaviors</a:t>
            </a:r>
          </a:p>
          <a:p>
            <a:r>
              <a:rPr lang="en-US" altLang="en-US" sz="2800" dirty="0"/>
              <a:t> </a:t>
            </a:r>
            <a:r>
              <a:rPr lang="en-US" altLang="en-US" sz="2600" dirty="0"/>
              <a:t>Concurrent Schedules for Reinforcer Assessment</a:t>
            </a:r>
          </a:p>
          <a:p>
            <a:pPr lvl="1"/>
            <a:r>
              <a:rPr lang="en-US" altLang="en-US" sz="2600" dirty="0"/>
              <a:t>Requires the participant to choose between two or more stimuli rather than indicating a preference for a given stimulus</a:t>
            </a:r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8AF172-7E66-6642-95ED-EEAA8098F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Compound Schedules of Reinforcement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F2DAE7E-EA50-6F4A-A5C7-09DC92538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Concurrent Schedule of Reinforcement (conc)</a:t>
            </a:r>
          </a:p>
          <a:p>
            <a:pPr lvl="1"/>
            <a:r>
              <a:rPr lang="en-US" altLang="en-US" sz="2600" dirty="0"/>
              <a:t>Using Concurrent Schedules for Intervention</a:t>
            </a:r>
          </a:p>
          <a:p>
            <a:pPr lvl="2"/>
            <a:r>
              <a:rPr lang="en-US" altLang="en-US" sz="2600" dirty="0"/>
              <a:t>Arranging two or more reinforcers for the participant to choose from contingent upon the occurrence of a target behavior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CB51503-202F-EF46-965A-6A0D4703C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Concurrent performances: formalizing the matching law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7A4A71D-04B5-3340-BD76-AB420273A9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Concurrent interval schedules</a:t>
            </a:r>
          </a:p>
          <a:p>
            <a:pPr lvl="1"/>
            <a:r>
              <a:rPr lang="en-US" altLang="en-US" sz="2600" dirty="0"/>
              <a:t>Participants typically do not allocate all of their responses exclusively to the richer schedule</a:t>
            </a:r>
          </a:p>
          <a:p>
            <a:r>
              <a:rPr lang="en-US" altLang="en-US" sz="2600" dirty="0"/>
              <a:t>Concurrent ratio schedules</a:t>
            </a:r>
          </a:p>
          <a:p>
            <a:pPr lvl="1"/>
            <a:r>
              <a:rPr lang="en-US" altLang="en-US" sz="2600" dirty="0"/>
              <a:t> Participants are sensitive to the ratio schedules an tend to maximize reinforcement by responding primarily to the ratio that produces the higher rate of reinforcement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874A5C-FB64-AA44-AB62-95957FB19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Schedules of Reinforcement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1CDA25E-FDB1-3642-9BAB-42494B2AC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Ratio schedules</a:t>
            </a:r>
          </a:p>
          <a:p>
            <a:pPr lvl="1"/>
            <a:r>
              <a:rPr lang="en-US" altLang="en-US" sz="2600" dirty="0"/>
              <a:t>A fixed number of “instances” or “occurrences” of the correct target behavior</a:t>
            </a:r>
          </a:p>
          <a:p>
            <a:pPr lvl="1"/>
            <a:r>
              <a:rPr lang="en-US" altLang="en-US" sz="2600" dirty="0"/>
              <a:t>Require a number of responses before one response produces reinforcement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2380509-7AA9-5844-BAEF-764BC6700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Matching law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75257E0-BDBE-734F-BC40-B83D5D632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Rate of responding typically is proportional to the rate of reinforcement received from each choice alternative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EB662C6-AAA5-AF47-B160-1D3A98D27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Discriminative Schedules of Reinforcement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D51E68E-33FB-C142-9E65-A946B074F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Multiple Schedules of Reinforcement (</a:t>
            </a:r>
            <a:r>
              <a:rPr lang="en-US" altLang="en-US" sz="2600" dirty="0" err="1"/>
              <a:t>mult</a:t>
            </a:r>
            <a:r>
              <a:rPr lang="en-US" altLang="en-US" sz="2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Presents two or more basic schedules of reinforcement in an alternating, usually random, sequence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Basic schedules occur successively &amp; independently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 discriminative stimulus is correlated with each basic schedule and is present as long as the schedule is in effect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2440704-7871-9D4A-850D-36D3E041E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Discriminative Schedules of Reinforcement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537352A-D4E8-7343-B8A0-F7FB08F25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Chained Schedules of Reinforcement (chain)</a:t>
            </a:r>
          </a:p>
          <a:p>
            <a:pPr lvl="1"/>
            <a:r>
              <a:rPr lang="en-US" altLang="en-US" sz="2600" dirty="0"/>
              <a:t>Basic schedules occur in a specific order</a:t>
            </a:r>
          </a:p>
          <a:p>
            <a:pPr lvl="1"/>
            <a:r>
              <a:rPr lang="en-US" altLang="en-US" sz="2600" dirty="0"/>
              <a:t>The behavior may be the same for all elements of the chain, or different behaviors may be required for different elements</a:t>
            </a:r>
          </a:p>
          <a:p>
            <a:pPr lvl="1"/>
            <a:r>
              <a:rPr lang="en-US" altLang="en-US" sz="2600" dirty="0"/>
              <a:t>Conditioned reinforcement for first behavior in the chain is the presentation of the second element and so 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4802FCD-FA98-E144-A925-AD7051E16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Non-discriminative Schedules of Reinforcement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4C8D5E5-0AA7-A742-A8C8-3062318F6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Mixed Schedules (mix)</a:t>
            </a:r>
          </a:p>
          <a:p>
            <a:pPr lvl="1"/>
            <a:r>
              <a:rPr lang="en-US" altLang="en-US" sz="2600" dirty="0"/>
              <a:t>Identical to multiple schedules, except the mixed schedule has no discriminative stimuli correlated with the independent schedules</a:t>
            </a:r>
          </a:p>
          <a:p>
            <a:pPr lvl="1"/>
            <a:r>
              <a:rPr lang="en-US" altLang="en-US" sz="2600" dirty="0"/>
              <a:t>Example:  mix FR 10 FI 1 schedule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6C7DA0D-CD94-8040-B4D1-814C3709B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Non-discriminative Schedules of Reinforcement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A05CB2F-41D8-D64F-A705-AFCDD598C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Tandem Schedules</a:t>
            </a:r>
          </a:p>
          <a:p>
            <a:pPr lvl="1"/>
            <a:r>
              <a:rPr lang="en-US" altLang="en-US" sz="2600" dirty="0"/>
              <a:t>Similar to the chained schedule except the tandem schedule does not use a discriminative stimulus</a:t>
            </a:r>
          </a:p>
          <a:p>
            <a:pPr lvl="1"/>
            <a:r>
              <a:rPr lang="en-US" altLang="en-US" sz="2600" dirty="0"/>
              <a:t>Example: FR 15 FI 2 schedule – participants makes 15 responses then reinforcement is delivered for the first response after 2 minutes of elapsed time.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874A5C-FB64-AA44-AB62-95957FB19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Schedules of Reinforcement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1CDA25E-FDB1-3642-9BAB-42494B2AC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Interval schedules</a:t>
            </a:r>
          </a:p>
          <a:p>
            <a:pPr lvl="1"/>
            <a:r>
              <a:rPr lang="en-US" altLang="en-US" sz="2600" dirty="0"/>
              <a:t>Specific amount of </a:t>
            </a:r>
            <a:r>
              <a:rPr lang="en-US" altLang="en-US" sz="2600" b="1" dirty="0"/>
              <a:t>time </a:t>
            </a:r>
            <a:r>
              <a:rPr lang="en-US" altLang="en-US" sz="2600" dirty="0"/>
              <a:t>elapses before a single response produces reinforcement</a:t>
            </a:r>
          </a:p>
          <a:p>
            <a:pPr lvl="1"/>
            <a:r>
              <a:rPr lang="en-US" altLang="en-US" sz="2600" dirty="0"/>
              <a:t>Reinforcement is contingent only on the occurrence of one response after the required time has elapsed</a:t>
            </a:r>
          </a:p>
        </p:txBody>
      </p:sp>
    </p:spTree>
    <p:extLst>
      <p:ext uri="{BB962C8B-B14F-4D97-AF65-F5344CB8AC3E}">
        <p14:creationId xmlns:p14="http://schemas.microsoft.com/office/powerpoint/2010/main" val="21010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A219D4F-9784-D545-BB4B-8C927C930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Basic Schedules of Reinforcement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615030-D9E0-AA43-9871-0B4C3ABC9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dirty="0"/>
              <a:t>Fixed Schedules</a:t>
            </a:r>
          </a:p>
          <a:p>
            <a:pPr lvl="1"/>
            <a:r>
              <a:rPr lang="en-US" altLang="en-US" sz="2600" dirty="0"/>
              <a:t>Response ratio or the time requirement remains constant</a:t>
            </a:r>
          </a:p>
          <a:p>
            <a:pPr lvl="2"/>
            <a:r>
              <a:rPr lang="en-US" altLang="en-US" sz="2600" dirty="0"/>
              <a:t>Fixed Ratio 4 (FR 4) – Reinforcement is delivered after every 4</a:t>
            </a:r>
            <a:r>
              <a:rPr lang="en-US" altLang="en-US" sz="2600" baseline="30000" dirty="0"/>
              <a:t>th</a:t>
            </a:r>
            <a:r>
              <a:rPr lang="en-US" altLang="en-US" sz="2600" dirty="0"/>
              <a:t> correct response</a:t>
            </a:r>
          </a:p>
          <a:p>
            <a:pPr lvl="2"/>
            <a:r>
              <a:rPr lang="en-US" altLang="en-US" sz="2600" dirty="0"/>
              <a:t>Fixed Interval 2 min (FI 2) – Reinforcement is delivered for the first response after the 2 minutes have elapsed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C87B79F-0834-4842-860E-156B6DEC4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Fixed ratio Schedule Effects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BA2B702-81B3-9641-A312-6473F9838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600" dirty="0"/>
              <a:t>Consistency of Performance</a:t>
            </a:r>
          </a:p>
          <a:p>
            <a:pPr lvl="1"/>
            <a:r>
              <a:rPr lang="en-US" altLang="en-US" sz="2600" dirty="0"/>
              <a:t>Produces a typical  pattern of responding</a:t>
            </a:r>
          </a:p>
          <a:p>
            <a:pPr lvl="2"/>
            <a:r>
              <a:rPr lang="en-US" altLang="en-US" sz="2600" dirty="0"/>
              <a:t>After the first response of the ratio requirement, subject completes required responses with little hesitation</a:t>
            </a:r>
          </a:p>
          <a:p>
            <a:pPr lvl="2"/>
            <a:r>
              <a:rPr lang="en-US" altLang="en-US" sz="2600" dirty="0"/>
              <a:t>Post-reinforcement pause follows reinforcement</a:t>
            </a:r>
          </a:p>
          <a:p>
            <a:r>
              <a:rPr lang="en-US" altLang="en-US" sz="2600" dirty="0"/>
              <a:t>Rate of Response</a:t>
            </a:r>
          </a:p>
          <a:p>
            <a:pPr lvl="1"/>
            <a:r>
              <a:rPr lang="en-US" altLang="en-US" sz="2600" dirty="0"/>
              <a:t>Often produce high rates of response</a:t>
            </a:r>
          </a:p>
          <a:p>
            <a:pPr lvl="1"/>
            <a:r>
              <a:rPr lang="en-US" altLang="en-US" sz="2600" dirty="0"/>
              <a:t>Larger the ratio requirement, the higher the rate of response</a:t>
            </a:r>
          </a:p>
          <a:p>
            <a:pPr lvl="2"/>
            <a:endParaRPr lang="en-US" alt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6FCD710-0A85-3D4B-834D-A61ABFF3E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Fixed ratio schedule Effects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87A50F1-B51B-DE41-8485-3906157AF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B2462B1E-DEA4-C94F-B70D-8750762EB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006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grpSp>
        <p:nvGrpSpPr>
          <p:cNvPr id="9244" name="Group 28">
            <a:extLst>
              <a:ext uri="{FF2B5EF4-FFF2-40B4-BE49-F238E27FC236}">
                <a16:creationId xmlns:a16="http://schemas.microsoft.com/office/drawing/2014/main" id="{281432DD-F9C4-C14A-904A-4B60AC492DE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90800"/>
            <a:ext cx="6627813" cy="2057400"/>
            <a:chOff x="1201" y="1632"/>
            <a:chExt cx="4175" cy="1296"/>
          </a:xfrm>
        </p:grpSpPr>
        <p:sp>
          <p:nvSpPr>
            <p:cNvPr id="9220" name="Line 4">
              <a:extLst>
                <a:ext uri="{FF2B5EF4-FFF2-40B4-BE49-F238E27FC236}">
                  <a16:creationId xmlns:a16="http://schemas.microsoft.com/office/drawing/2014/main" id="{AA3ADED6-7251-494C-9733-DA945ED39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63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Line 5">
              <a:extLst>
                <a:ext uri="{FF2B5EF4-FFF2-40B4-BE49-F238E27FC236}">
                  <a16:creationId xmlns:a16="http://schemas.microsoft.com/office/drawing/2014/main" id="{33A14DA1-B24D-D243-978F-577F041FC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2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AEAB026E-523F-5A48-B9AF-4F2DAA41D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7">
              <a:extLst>
                <a:ext uri="{FF2B5EF4-FFF2-40B4-BE49-F238E27FC236}">
                  <a16:creationId xmlns:a16="http://schemas.microsoft.com/office/drawing/2014/main" id="{0E77666F-EA1A-2A48-9FE1-58C5E0FE6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8">
              <a:extLst>
                <a:ext uri="{FF2B5EF4-FFF2-40B4-BE49-F238E27FC236}">
                  <a16:creationId xmlns:a16="http://schemas.microsoft.com/office/drawing/2014/main" id="{9EDB9E83-9CEF-3341-8C07-A863A82C4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3B814FA2-FF55-744B-87DB-F8B2BFD70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02C78FC5-3221-7246-A5C8-345212FDB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01551C9D-1541-D34D-AB43-FBF96938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68DD7669-E32D-8242-A864-6B2CED1DD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01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11A9335C-39E3-E847-B9ED-E16E59CD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597A07D1-11E2-664E-AD1F-E73F76B76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4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A95A45D9-2CCC-FC4B-8BBD-38457B7EE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0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EE92FB83-4761-9445-81D3-FE03D4199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8">
              <a:extLst>
                <a:ext uri="{FF2B5EF4-FFF2-40B4-BE49-F238E27FC236}">
                  <a16:creationId xmlns:a16="http://schemas.microsoft.com/office/drawing/2014/main" id="{4B699119-226E-3846-A4EF-621A96935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9">
              <a:extLst>
                <a:ext uri="{FF2B5EF4-FFF2-40B4-BE49-F238E27FC236}">
                  <a16:creationId xmlns:a16="http://schemas.microsoft.com/office/drawing/2014/main" id="{E755FA27-4567-0C46-BCF3-3ADCF42F2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21">
              <a:extLst>
                <a:ext uri="{FF2B5EF4-FFF2-40B4-BE49-F238E27FC236}">
                  <a16:creationId xmlns:a16="http://schemas.microsoft.com/office/drawing/2014/main" id="{22A39134-C2E0-3B44-9785-CDDDF4F20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Text Box 22">
              <a:extLst>
                <a:ext uri="{FF2B5EF4-FFF2-40B4-BE49-F238E27FC236}">
                  <a16:creationId xmlns:a16="http://schemas.microsoft.com/office/drawing/2014/main" id="{55531E41-B176-C643-AA06-54105A74F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</a:t>
              </a:r>
            </a:p>
          </p:txBody>
        </p:sp>
        <p:sp>
          <p:nvSpPr>
            <p:cNvPr id="9239" name="Text Box 23">
              <a:extLst>
                <a:ext uri="{FF2B5EF4-FFF2-40B4-BE49-F238E27FC236}">
                  <a16:creationId xmlns:a16="http://schemas.microsoft.com/office/drawing/2014/main" id="{D1474F3A-4CED-D543-BA55-42889562E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B</a:t>
              </a:r>
            </a:p>
          </p:txBody>
        </p:sp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4DC0F4BA-A358-D34E-BE79-9E84DCACD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54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  <p:sp>
          <p:nvSpPr>
            <p:cNvPr id="9242" name="Text Box 26">
              <a:extLst>
                <a:ext uri="{FF2B5EF4-FFF2-40B4-BE49-F238E27FC236}">
                  <a16:creationId xmlns:a16="http://schemas.microsoft.com/office/drawing/2014/main" id="{25AFFF0A-772F-3144-8C39-A9783D2DB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60" y="2165"/>
              <a:ext cx="8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Responses</a:t>
              </a:r>
            </a:p>
          </p:txBody>
        </p:sp>
        <p:sp>
          <p:nvSpPr>
            <p:cNvPr id="9243" name="Text Box 27">
              <a:extLst>
                <a:ext uri="{FF2B5EF4-FFF2-40B4-BE49-F238E27FC236}">
                  <a16:creationId xmlns:a16="http://schemas.microsoft.com/office/drawing/2014/main" id="{18F2F450-DED6-4146-83BE-96472F816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32"/>
              <a:ext cx="1872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A = Post reinforcement pause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B = High rate of response “run”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/>
                <a:t>C = reinforcer delivered upon    emission of n</a:t>
              </a:r>
              <a:r>
                <a:rPr lang="en-US" altLang="en-US" sz="1400" baseline="30000"/>
                <a:t>th</a:t>
              </a:r>
              <a:r>
                <a:rPr lang="en-US" altLang="en-US" sz="1400"/>
                <a:t> response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9B1113-157F-AA40-AEC8-70E59CDDC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Basic Schedules of Reinforcement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5DA8F4-3577-E747-9F6B-82E0BB0AF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r>
              <a:rPr lang="en-US" altLang="en-US" sz="2600" dirty="0"/>
              <a:t>Variable Schedules</a:t>
            </a:r>
          </a:p>
          <a:p>
            <a:pPr lvl="1"/>
            <a:r>
              <a:rPr lang="en-US" altLang="en-US" sz="2600" dirty="0"/>
              <a:t>The response ratio or the time requirement can change from one reinforced response to another </a:t>
            </a:r>
          </a:p>
          <a:p>
            <a:pPr lvl="2"/>
            <a:r>
              <a:rPr lang="en-US" altLang="en-US" sz="2600" dirty="0"/>
              <a:t>Variable Ratio – 4 (VR 4) </a:t>
            </a:r>
          </a:p>
          <a:p>
            <a:pPr lvl="3"/>
            <a:r>
              <a:rPr lang="en-US" altLang="en-US" sz="2600" dirty="0"/>
              <a:t>An average of every 4</a:t>
            </a:r>
            <a:r>
              <a:rPr lang="en-US" altLang="en-US" sz="2600" baseline="30000" dirty="0"/>
              <a:t>th</a:t>
            </a:r>
            <a:r>
              <a:rPr lang="en-US" altLang="en-US" sz="2600" dirty="0"/>
              <a:t> correct occurrence</a:t>
            </a:r>
          </a:p>
          <a:p>
            <a:pPr lvl="2"/>
            <a:r>
              <a:rPr lang="en-US" altLang="en-US" sz="2600" dirty="0"/>
              <a:t>Variable Interval 2 minute (VI 2)</a:t>
            </a:r>
          </a:p>
          <a:p>
            <a:pPr lvl="3"/>
            <a:r>
              <a:rPr lang="en-US" altLang="en-US" sz="2600" dirty="0"/>
              <a:t> Reinforcing the first occurrence after an averaged elapsed time of 2 minutes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0035D6D-1198-AD45-8897-4021DB1E5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Variable Ratio Schedule Effects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A8ABEF3-201B-5A43-9A21-CEEFD9657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Consistency of Performance</a:t>
            </a:r>
          </a:p>
          <a:p>
            <a:pPr lvl="1"/>
            <a:r>
              <a:rPr lang="en-US" altLang="en-US" sz="2600" dirty="0"/>
              <a:t>Produce consistent, steady rates of response</a:t>
            </a:r>
          </a:p>
          <a:p>
            <a:pPr lvl="1"/>
            <a:r>
              <a:rPr lang="en-US" altLang="en-US" sz="2600" dirty="0"/>
              <a:t>Do not produce a post-reinforcement pause</a:t>
            </a:r>
          </a:p>
          <a:p>
            <a:r>
              <a:rPr lang="en-US" altLang="en-US" sz="2600" dirty="0"/>
              <a:t>Rate of Response</a:t>
            </a:r>
          </a:p>
          <a:p>
            <a:pPr lvl="1"/>
            <a:r>
              <a:rPr lang="en-US" altLang="en-US" sz="2600" dirty="0"/>
              <a:t>Tends to produce a quick rate of response</a:t>
            </a:r>
          </a:p>
          <a:p>
            <a:pPr lvl="1"/>
            <a:r>
              <a:rPr lang="en-US" altLang="en-US" sz="2600" dirty="0"/>
              <a:t>To a degree, the larger the ratio requirement, the quicker the rate of response</a:t>
            </a:r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464</TotalTime>
  <Words>1482</Words>
  <Application>Microsoft Macintosh PowerPoint</Application>
  <PresentationFormat>On-screen Show (4:3)</PresentationFormat>
  <Paragraphs>179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Wood Type</vt:lpstr>
      <vt:lpstr>Chapter 13: Schedules of Reinforcement</vt:lpstr>
      <vt:lpstr>Schedules of Reinforcement</vt:lpstr>
      <vt:lpstr>Basic Schedules of Reinforcement </vt:lpstr>
      <vt:lpstr>Basic Schedules of Reinforcement </vt:lpstr>
      <vt:lpstr>Basic Schedules of Reinforcement</vt:lpstr>
      <vt:lpstr>Fixed ratio Schedule Effects</vt:lpstr>
      <vt:lpstr>Fixed ratio schedule Effects</vt:lpstr>
      <vt:lpstr>Basic Schedules of Reinforcement</vt:lpstr>
      <vt:lpstr>Variable Ratio Schedule Effects</vt:lpstr>
      <vt:lpstr>Variable ratio Schedule Effects</vt:lpstr>
      <vt:lpstr>Basic Schedules of Reinforcement</vt:lpstr>
      <vt:lpstr>Fixed interval schedule effects</vt:lpstr>
      <vt:lpstr>Fixed interval schedule effects</vt:lpstr>
      <vt:lpstr>Basic Schedules of Reinforcement</vt:lpstr>
      <vt:lpstr>Variable interval schedule effects</vt:lpstr>
      <vt:lpstr>Variable interval schedule effects</vt:lpstr>
      <vt:lpstr>Thinning Intermittent Reinforcement</vt:lpstr>
      <vt:lpstr>Thinning Intermittent Reinforcement</vt:lpstr>
      <vt:lpstr>Schedules of differential reinforcement of rates of responding</vt:lpstr>
      <vt:lpstr>Schedules of differential reinforcement of rates of responding</vt:lpstr>
      <vt:lpstr>Schedules of differential reinforcement of rates of responding</vt:lpstr>
      <vt:lpstr>Schedules of differential reinforcement of rates of responding</vt:lpstr>
      <vt:lpstr>Schedules of differential reinforcement of rates of responding</vt:lpstr>
      <vt:lpstr>Progressive schedules of reinforcement </vt:lpstr>
      <vt:lpstr>Progressive schedules of reinforcement </vt:lpstr>
      <vt:lpstr>Compound Schedules of Reinforcement</vt:lpstr>
      <vt:lpstr>Compound Schedules of Reinforcement</vt:lpstr>
      <vt:lpstr>Compound Schedules of Reinforcement</vt:lpstr>
      <vt:lpstr>Concurrent performances: formalizing the matching law</vt:lpstr>
      <vt:lpstr>Matching law</vt:lpstr>
      <vt:lpstr>Discriminative Schedules of Reinforcement</vt:lpstr>
      <vt:lpstr>Discriminative Schedules of Reinforcement</vt:lpstr>
      <vt:lpstr>Non-discriminative Schedules of Reinforcement</vt:lpstr>
      <vt:lpstr>Non-discriminative Schedules of Reinforcement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Pete Molino</dc:creator>
  <cp:lastModifiedBy>Megan Aclan</cp:lastModifiedBy>
  <cp:revision>21</cp:revision>
  <dcterms:created xsi:type="dcterms:W3CDTF">2006-03-21T17:10:56Z</dcterms:created>
  <dcterms:modified xsi:type="dcterms:W3CDTF">2019-09-21T04:19:56Z</dcterms:modified>
</cp:coreProperties>
</file>