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39"/>
  </p:notesMasterIdLst>
  <p:sldIdLst>
    <p:sldId id="256" r:id="rId2"/>
    <p:sldId id="311" r:id="rId3"/>
    <p:sldId id="312" r:id="rId4"/>
    <p:sldId id="313" r:id="rId5"/>
    <p:sldId id="314" r:id="rId6"/>
    <p:sldId id="315" r:id="rId7"/>
    <p:sldId id="316" r:id="rId8"/>
    <p:sldId id="275" r:id="rId9"/>
    <p:sldId id="267" r:id="rId10"/>
    <p:sldId id="263" r:id="rId11"/>
    <p:sldId id="273" r:id="rId12"/>
    <p:sldId id="310" r:id="rId13"/>
    <p:sldId id="294" r:id="rId14"/>
    <p:sldId id="270" r:id="rId15"/>
    <p:sldId id="268" r:id="rId16"/>
    <p:sldId id="264" r:id="rId17"/>
    <p:sldId id="305" r:id="rId18"/>
    <p:sldId id="306" r:id="rId19"/>
    <p:sldId id="307" r:id="rId20"/>
    <p:sldId id="308" r:id="rId21"/>
    <p:sldId id="265" r:id="rId22"/>
    <p:sldId id="278" r:id="rId23"/>
    <p:sldId id="298" r:id="rId24"/>
    <p:sldId id="299" r:id="rId25"/>
    <p:sldId id="297" r:id="rId26"/>
    <p:sldId id="300" r:id="rId27"/>
    <p:sldId id="301" r:id="rId28"/>
    <p:sldId id="302" r:id="rId29"/>
    <p:sldId id="303" r:id="rId30"/>
    <p:sldId id="304" r:id="rId31"/>
    <p:sldId id="266" r:id="rId32"/>
    <p:sldId id="269" r:id="rId33"/>
    <p:sldId id="271" r:id="rId34"/>
    <p:sldId id="309" r:id="rId35"/>
    <p:sldId id="295" r:id="rId36"/>
    <p:sldId id="296"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2767" autoAdjust="0"/>
  </p:normalViewPr>
  <p:slideViewPr>
    <p:cSldViewPr snapToGrid="0" snapToObjects="1">
      <p:cViewPr varScale="1">
        <p:scale>
          <a:sx n="101" d="100"/>
          <a:sy n="101" d="100"/>
        </p:scale>
        <p:origin x="196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6768E7-A2E1-B54F-B846-98DF6684F86B}" type="doc">
      <dgm:prSet loTypeId="urn:microsoft.com/office/officeart/2005/8/layout/process1" loCatId="" qsTypeId="urn:microsoft.com/office/officeart/2005/8/quickstyle/simple4" qsCatId="simple" csTypeId="urn:microsoft.com/office/officeart/2005/8/colors/accent1_2" csCatId="accent1" phldr="1"/>
      <dgm:spPr/>
    </dgm:pt>
    <dgm:pt modelId="{0AEDED3E-9122-E943-AA19-3432D3031F52}">
      <dgm:prSet phldrT="[Text]"/>
      <dgm:spPr/>
      <dgm:t>
        <a:bodyPr/>
        <a:lstStyle/>
        <a:p>
          <a:r>
            <a:rPr lang="en-US" dirty="0"/>
            <a:t>No stimulus</a:t>
          </a:r>
        </a:p>
      </dgm:t>
    </dgm:pt>
    <dgm:pt modelId="{BCEB22E1-5918-7F47-BBF3-801B3BE567C0}" type="parTrans" cxnId="{83399028-6452-3E4C-9EB1-698FCFE22507}">
      <dgm:prSet/>
      <dgm:spPr/>
      <dgm:t>
        <a:bodyPr/>
        <a:lstStyle/>
        <a:p>
          <a:endParaRPr lang="en-US"/>
        </a:p>
      </dgm:t>
    </dgm:pt>
    <dgm:pt modelId="{7853CF47-1997-A541-9078-01D61B7FE411}" type="sibTrans" cxnId="{83399028-6452-3E4C-9EB1-698FCFE22507}">
      <dgm:prSet/>
      <dgm:spPr/>
      <dgm:t>
        <a:bodyPr/>
        <a:lstStyle/>
        <a:p>
          <a:endParaRPr lang="en-US"/>
        </a:p>
      </dgm:t>
    </dgm:pt>
    <dgm:pt modelId="{82DDCAED-B83E-1443-88AC-1116F0C10447}">
      <dgm:prSet phldrT="[Text]"/>
      <dgm:spPr/>
      <dgm:t>
        <a:bodyPr/>
        <a:lstStyle/>
        <a:p>
          <a:r>
            <a:rPr lang="en-US" dirty="0"/>
            <a:t>Behavior</a:t>
          </a:r>
        </a:p>
      </dgm:t>
    </dgm:pt>
    <dgm:pt modelId="{A27275B4-0708-A047-8A48-B37411096CD3}" type="parTrans" cxnId="{8773F6F4-DEB0-6A44-BCA4-15AF057D2DF6}">
      <dgm:prSet/>
      <dgm:spPr/>
      <dgm:t>
        <a:bodyPr/>
        <a:lstStyle/>
        <a:p>
          <a:endParaRPr lang="en-US"/>
        </a:p>
      </dgm:t>
    </dgm:pt>
    <dgm:pt modelId="{51247734-C364-B14C-AC7B-B26DA480E5F8}" type="sibTrans" cxnId="{8773F6F4-DEB0-6A44-BCA4-15AF057D2DF6}">
      <dgm:prSet/>
      <dgm:spPr/>
      <dgm:t>
        <a:bodyPr/>
        <a:lstStyle/>
        <a:p>
          <a:endParaRPr lang="en-US"/>
        </a:p>
      </dgm:t>
    </dgm:pt>
    <dgm:pt modelId="{EED49030-D451-354B-8D8F-D0B51668C3F7}">
      <dgm:prSet phldrT="[Text]"/>
      <dgm:spPr/>
      <dgm:t>
        <a:bodyPr/>
        <a:lstStyle/>
        <a:p>
          <a:r>
            <a:rPr lang="en-US" dirty="0"/>
            <a:t>Stimulus added</a:t>
          </a:r>
        </a:p>
      </dgm:t>
    </dgm:pt>
    <dgm:pt modelId="{90B49419-90D1-8C40-A4DA-72EF74375D57}" type="parTrans" cxnId="{994B723D-A3CD-544B-B95E-BBF3BB4BB1D5}">
      <dgm:prSet/>
      <dgm:spPr/>
      <dgm:t>
        <a:bodyPr/>
        <a:lstStyle/>
        <a:p>
          <a:endParaRPr lang="en-US"/>
        </a:p>
      </dgm:t>
    </dgm:pt>
    <dgm:pt modelId="{E006820C-2906-F74B-9201-136C6EFC9F23}" type="sibTrans" cxnId="{994B723D-A3CD-544B-B95E-BBF3BB4BB1D5}">
      <dgm:prSet/>
      <dgm:spPr/>
      <dgm:t>
        <a:bodyPr/>
        <a:lstStyle/>
        <a:p>
          <a:endParaRPr lang="en-US"/>
        </a:p>
      </dgm:t>
    </dgm:pt>
    <dgm:pt modelId="{5C944462-95AC-194C-BE52-D64DE1FDB9D2}" type="pres">
      <dgm:prSet presAssocID="{806768E7-A2E1-B54F-B846-98DF6684F86B}" presName="Name0" presStyleCnt="0">
        <dgm:presLayoutVars>
          <dgm:dir/>
          <dgm:resizeHandles val="exact"/>
        </dgm:presLayoutVars>
      </dgm:prSet>
      <dgm:spPr/>
    </dgm:pt>
    <dgm:pt modelId="{754B1B7E-D154-084A-BEEA-60BC9F95CA1E}" type="pres">
      <dgm:prSet presAssocID="{0AEDED3E-9122-E943-AA19-3432D3031F52}" presName="node" presStyleLbl="node1" presStyleIdx="0" presStyleCnt="3">
        <dgm:presLayoutVars>
          <dgm:bulletEnabled val="1"/>
        </dgm:presLayoutVars>
      </dgm:prSet>
      <dgm:spPr/>
    </dgm:pt>
    <dgm:pt modelId="{4BCD8E69-2330-774F-B57E-4A95650E381B}" type="pres">
      <dgm:prSet presAssocID="{7853CF47-1997-A541-9078-01D61B7FE411}" presName="sibTrans" presStyleLbl="sibTrans2D1" presStyleIdx="0" presStyleCnt="2"/>
      <dgm:spPr/>
    </dgm:pt>
    <dgm:pt modelId="{A37F8739-66A2-7345-8706-C34763488209}" type="pres">
      <dgm:prSet presAssocID="{7853CF47-1997-A541-9078-01D61B7FE411}" presName="connectorText" presStyleLbl="sibTrans2D1" presStyleIdx="0" presStyleCnt="2"/>
      <dgm:spPr/>
    </dgm:pt>
    <dgm:pt modelId="{7A5A96D7-4009-1340-AAB8-E9BC1AC60755}" type="pres">
      <dgm:prSet presAssocID="{82DDCAED-B83E-1443-88AC-1116F0C10447}" presName="node" presStyleLbl="node1" presStyleIdx="1" presStyleCnt="3">
        <dgm:presLayoutVars>
          <dgm:bulletEnabled val="1"/>
        </dgm:presLayoutVars>
      </dgm:prSet>
      <dgm:spPr/>
    </dgm:pt>
    <dgm:pt modelId="{FA4FB97E-4D1A-EB49-B640-6BEDFDE27873}" type="pres">
      <dgm:prSet presAssocID="{51247734-C364-B14C-AC7B-B26DA480E5F8}" presName="sibTrans" presStyleLbl="sibTrans2D1" presStyleIdx="1" presStyleCnt="2"/>
      <dgm:spPr/>
    </dgm:pt>
    <dgm:pt modelId="{F1503CCB-F3C5-4943-83F8-AAA23FAA7374}" type="pres">
      <dgm:prSet presAssocID="{51247734-C364-B14C-AC7B-B26DA480E5F8}" presName="connectorText" presStyleLbl="sibTrans2D1" presStyleIdx="1" presStyleCnt="2"/>
      <dgm:spPr/>
    </dgm:pt>
    <dgm:pt modelId="{114287E6-854F-DC4A-9A95-4C726E2D841F}" type="pres">
      <dgm:prSet presAssocID="{EED49030-D451-354B-8D8F-D0B51668C3F7}" presName="node" presStyleLbl="node1" presStyleIdx="2" presStyleCnt="3">
        <dgm:presLayoutVars>
          <dgm:bulletEnabled val="1"/>
        </dgm:presLayoutVars>
      </dgm:prSet>
      <dgm:spPr/>
    </dgm:pt>
  </dgm:ptLst>
  <dgm:cxnLst>
    <dgm:cxn modelId="{EBDB8F07-3569-8043-B8B6-9E5F9BBDCF55}" type="presOf" srcId="{51247734-C364-B14C-AC7B-B26DA480E5F8}" destId="{FA4FB97E-4D1A-EB49-B640-6BEDFDE27873}" srcOrd="0" destOrd="0" presId="urn:microsoft.com/office/officeart/2005/8/layout/process1"/>
    <dgm:cxn modelId="{83399028-6452-3E4C-9EB1-698FCFE22507}" srcId="{806768E7-A2E1-B54F-B846-98DF6684F86B}" destId="{0AEDED3E-9122-E943-AA19-3432D3031F52}" srcOrd="0" destOrd="0" parTransId="{BCEB22E1-5918-7F47-BBF3-801B3BE567C0}" sibTransId="{7853CF47-1997-A541-9078-01D61B7FE411}"/>
    <dgm:cxn modelId="{7377543B-01B9-F74C-864D-51A9542E4644}" type="presOf" srcId="{EED49030-D451-354B-8D8F-D0B51668C3F7}" destId="{114287E6-854F-DC4A-9A95-4C726E2D841F}" srcOrd="0" destOrd="0" presId="urn:microsoft.com/office/officeart/2005/8/layout/process1"/>
    <dgm:cxn modelId="{994B723D-A3CD-544B-B95E-BBF3BB4BB1D5}" srcId="{806768E7-A2E1-B54F-B846-98DF6684F86B}" destId="{EED49030-D451-354B-8D8F-D0B51668C3F7}" srcOrd="2" destOrd="0" parTransId="{90B49419-90D1-8C40-A4DA-72EF74375D57}" sibTransId="{E006820C-2906-F74B-9201-136C6EFC9F23}"/>
    <dgm:cxn modelId="{8055F161-D2D7-0A4D-9AF4-078A7F137EEC}" type="presOf" srcId="{82DDCAED-B83E-1443-88AC-1116F0C10447}" destId="{7A5A96D7-4009-1340-AAB8-E9BC1AC60755}" srcOrd="0" destOrd="0" presId="urn:microsoft.com/office/officeart/2005/8/layout/process1"/>
    <dgm:cxn modelId="{89BAFF63-64ED-7742-8C27-CB7A3027CA09}" type="presOf" srcId="{7853CF47-1997-A541-9078-01D61B7FE411}" destId="{A37F8739-66A2-7345-8706-C34763488209}" srcOrd="1" destOrd="0" presId="urn:microsoft.com/office/officeart/2005/8/layout/process1"/>
    <dgm:cxn modelId="{4F362097-A88E-CF48-823A-7129EC935EA7}" type="presOf" srcId="{806768E7-A2E1-B54F-B846-98DF6684F86B}" destId="{5C944462-95AC-194C-BE52-D64DE1FDB9D2}" srcOrd="0" destOrd="0" presId="urn:microsoft.com/office/officeart/2005/8/layout/process1"/>
    <dgm:cxn modelId="{2085E2BD-8AFF-C84F-B6D2-A430C8E4C13E}" type="presOf" srcId="{51247734-C364-B14C-AC7B-B26DA480E5F8}" destId="{F1503CCB-F3C5-4943-83F8-AAA23FAA7374}" srcOrd="1" destOrd="0" presId="urn:microsoft.com/office/officeart/2005/8/layout/process1"/>
    <dgm:cxn modelId="{4162E8D4-CCA5-804C-AC78-1508EEC618A9}" type="presOf" srcId="{0AEDED3E-9122-E943-AA19-3432D3031F52}" destId="{754B1B7E-D154-084A-BEEA-60BC9F95CA1E}" srcOrd="0" destOrd="0" presId="urn:microsoft.com/office/officeart/2005/8/layout/process1"/>
    <dgm:cxn modelId="{5F99FCEF-BE71-B342-9FE3-CD1BC0DFE091}" type="presOf" srcId="{7853CF47-1997-A541-9078-01D61B7FE411}" destId="{4BCD8E69-2330-774F-B57E-4A95650E381B}" srcOrd="0" destOrd="0" presId="urn:microsoft.com/office/officeart/2005/8/layout/process1"/>
    <dgm:cxn modelId="{8773F6F4-DEB0-6A44-BCA4-15AF057D2DF6}" srcId="{806768E7-A2E1-B54F-B846-98DF6684F86B}" destId="{82DDCAED-B83E-1443-88AC-1116F0C10447}" srcOrd="1" destOrd="0" parTransId="{A27275B4-0708-A047-8A48-B37411096CD3}" sibTransId="{51247734-C364-B14C-AC7B-B26DA480E5F8}"/>
    <dgm:cxn modelId="{D0FEB66B-C2C7-1549-B5DC-8BD2434FAE0B}" type="presParOf" srcId="{5C944462-95AC-194C-BE52-D64DE1FDB9D2}" destId="{754B1B7E-D154-084A-BEEA-60BC9F95CA1E}" srcOrd="0" destOrd="0" presId="urn:microsoft.com/office/officeart/2005/8/layout/process1"/>
    <dgm:cxn modelId="{BDFD654F-A4E0-1E4A-98D3-5DF8F2D63368}" type="presParOf" srcId="{5C944462-95AC-194C-BE52-D64DE1FDB9D2}" destId="{4BCD8E69-2330-774F-B57E-4A95650E381B}" srcOrd="1" destOrd="0" presId="urn:microsoft.com/office/officeart/2005/8/layout/process1"/>
    <dgm:cxn modelId="{E82AECD8-FA3C-7440-9BE0-14E7F064F5EB}" type="presParOf" srcId="{4BCD8E69-2330-774F-B57E-4A95650E381B}" destId="{A37F8739-66A2-7345-8706-C34763488209}" srcOrd="0" destOrd="0" presId="urn:microsoft.com/office/officeart/2005/8/layout/process1"/>
    <dgm:cxn modelId="{FC6292FA-D542-3642-9736-7CA3FC82A876}" type="presParOf" srcId="{5C944462-95AC-194C-BE52-D64DE1FDB9D2}" destId="{7A5A96D7-4009-1340-AAB8-E9BC1AC60755}" srcOrd="2" destOrd="0" presId="urn:microsoft.com/office/officeart/2005/8/layout/process1"/>
    <dgm:cxn modelId="{8BA28C87-DF25-0D42-931A-4821E7FD627E}" type="presParOf" srcId="{5C944462-95AC-194C-BE52-D64DE1FDB9D2}" destId="{FA4FB97E-4D1A-EB49-B640-6BEDFDE27873}" srcOrd="3" destOrd="0" presId="urn:microsoft.com/office/officeart/2005/8/layout/process1"/>
    <dgm:cxn modelId="{BE0DDEDD-E8B2-BB47-B364-A5CF6AB8A476}" type="presParOf" srcId="{FA4FB97E-4D1A-EB49-B640-6BEDFDE27873}" destId="{F1503CCB-F3C5-4943-83F8-AAA23FAA7374}" srcOrd="0" destOrd="0" presId="urn:microsoft.com/office/officeart/2005/8/layout/process1"/>
    <dgm:cxn modelId="{AFFAD0F7-C5C3-5B4C-A9E3-C7899EEE324D}" type="presParOf" srcId="{5C944462-95AC-194C-BE52-D64DE1FDB9D2}" destId="{114287E6-854F-DC4A-9A95-4C726E2D841F}"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6768E7-A2E1-B54F-B846-98DF6684F86B}" type="doc">
      <dgm:prSet loTypeId="urn:microsoft.com/office/officeart/2005/8/layout/process1" loCatId="" qsTypeId="urn:microsoft.com/office/officeart/2005/8/quickstyle/simple4" qsCatId="simple" csTypeId="urn:microsoft.com/office/officeart/2005/8/colors/accent1_2" csCatId="accent1" phldr="1"/>
      <dgm:spPr/>
    </dgm:pt>
    <dgm:pt modelId="{0AEDED3E-9122-E943-AA19-3432D3031F52}">
      <dgm:prSet phldrT="[Text]"/>
      <dgm:spPr/>
      <dgm:t>
        <a:bodyPr/>
        <a:lstStyle/>
        <a:p>
          <a:r>
            <a:rPr lang="en-US" dirty="0"/>
            <a:t>Stimulus</a:t>
          </a:r>
        </a:p>
      </dgm:t>
    </dgm:pt>
    <dgm:pt modelId="{BCEB22E1-5918-7F47-BBF3-801B3BE567C0}" type="parTrans" cxnId="{83399028-6452-3E4C-9EB1-698FCFE22507}">
      <dgm:prSet/>
      <dgm:spPr/>
      <dgm:t>
        <a:bodyPr/>
        <a:lstStyle/>
        <a:p>
          <a:endParaRPr lang="en-US"/>
        </a:p>
      </dgm:t>
    </dgm:pt>
    <dgm:pt modelId="{7853CF47-1997-A541-9078-01D61B7FE411}" type="sibTrans" cxnId="{83399028-6452-3E4C-9EB1-698FCFE22507}">
      <dgm:prSet/>
      <dgm:spPr/>
      <dgm:t>
        <a:bodyPr/>
        <a:lstStyle/>
        <a:p>
          <a:endParaRPr lang="en-US"/>
        </a:p>
      </dgm:t>
    </dgm:pt>
    <dgm:pt modelId="{82DDCAED-B83E-1443-88AC-1116F0C10447}">
      <dgm:prSet phldrT="[Text]"/>
      <dgm:spPr/>
      <dgm:t>
        <a:bodyPr/>
        <a:lstStyle/>
        <a:p>
          <a:r>
            <a:rPr lang="en-US" dirty="0"/>
            <a:t>Behavior</a:t>
          </a:r>
        </a:p>
      </dgm:t>
    </dgm:pt>
    <dgm:pt modelId="{A27275B4-0708-A047-8A48-B37411096CD3}" type="parTrans" cxnId="{8773F6F4-DEB0-6A44-BCA4-15AF057D2DF6}">
      <dgm:prSet/>
      <dgm:spPr/>
      <dgm:t>
        <a:bodyPr/>
        <a:lstStyle/>
        <a:p>
          <a:endParaRPr lang="en-US"/>
        </a:p>
      </dgm:t>
    </dgm:pt>
    <dgm:pt modelId="{51247734-C364-B14C-AC7B-B26DA480E5F8}" type="sibTrans" cxnId="{8773F6F4-DEB0-6A44-BCA4-15AF057D2DF6}">
      <dgm:prSet/>
      <dgm:spPr/>
      <dgm:t>
        <a:bodyPr/>
        <a:lstStyle/>
        <a:p>
          <a:endParaRPr lang="en-US"/>
        </a:p>
      </dgm:t>
    </dgm:pt>
    <dgm:pt modelId="{EED49030-D451-354B-8D8F-D0B51668C3F7}">
      <dgm:prSet phldrT="[Text]"/>
      <dgm:spPr/>
      <dgm:t>
        <a:bodyPr/>
        <a:lstStyle/>
        <a:p>
          <a:r>
            <a:rPr lang="en-US" dirty="0"/>
            <a:t>Stimulus removed</a:t>
          </a:r>
        </a:p>
      </dgm:t>
    </dgm:pt>
    <dgm:pt modelId="{90B49419-90D1-8C40-A4DA-72EF74375D57}" type="parTrans" cxnId="{994B723D-A3CD-544B-B95E-BBF3BB4BB1D5}">
      <dgm:prSet/>
      <dgm:spPr/>
      <dgm:t>
        <a:bodyPr/>
        <a:lstStyle/>
        <a:p>
          <a:endParaRPr lang="en-US"/>
        </a:p>
      </dgm:t>
    </dgm:pt>
    <dgm:pt modelId="{E006820C-2906-F74B-9201-136C6EFC9F23}" type="sibTrans" cxnId="{994B723D-A3CD-544B-B95E-BBF3BB4BB1D5}">
      <dgm:prSet/>
      <dgm:spPr/>
      <dgm:t>
        <a:bodyPr/>
        <a:lstStyle/>
        <a:p>
          <a:endParaRPr lang="en-US"/>
        </a:p>
      </dgm:t>
    </dgm:pt>
    <dgm:pt modelId="{5C944462-95AC-194C-BE52-D64DE1FDB9D2}" type="pres">
      <dgm:prSet presAssocID="{806768E7-A2E1-B54F-B846-98DF6684F86B}" presName="Name0" presStyleCnt="0">
        <dgm:presLayoutVars>
          <dgm:dir/>
          <dgm:resizeHandles val="exact"/>
        </dgm:presLayoutVars>
      </dgm:prSet>
      <dgm:spPr/>
    </dgm:pt>
    <dgm:pt modelId="{754B1B7E-D154-084A-BEEA-60BC9F95CA1E}" type="pres">
      <dgm:prSet presAssocID="{0AEDED3E-9122-E943-AA19-3432D3031F52}" presName="node" presStyleLbl="node1" presStyleIdx="0" presStyleCnt="3">
        <dgm:presLayoutVars>
          <dgm:bulletEnabled val="1"/>
        </dgm:presLayoutVars>
      </dgm:prSet>
      <dgm:spPr/>
    </dgm:pt>
    <dgm:pt modelId="{4BCD8E69-2330-774F-B57E-4A95650E381B}" type="pres">
      <dgm:prSet presAssocID="{7853CF47-1997-A541-9078-01D61B7FE411}" presName="sibTrans" presStyleLbl="sibTrans2D1" presStyleIdx="0" presStyleCnt="2"/>
      <dgm:spPr/>
    </dgm:pt>
    <dgm:pt modelId="{A37F8739-66A2-7345-8706-C34763488209}" type="pres">
      <dgm:prSet presAssocID="{7853CF47-1997-A541-9078-01D61B7FE411}" presName="connectorText" presStyleLbl="sibTrans2D1" presStyleIdx="0" presStyleCnt="2"/>
      <dgm:spPr/>
    </dgm:pt>
    <dgm:pt modelId="{7A5A96D7-4009-1340-AAB8-E9BC1AC60755}" type="pres">
      <dgm:prSet presAssocID="{82DDCAED-B83E-1443-88AC-1116F0C10447}" presName="node" presStyleLbl="node1" presStyleIdx="1" presStyleCnt="3">
        <dgm:presLayoutVars>
          <dgm:bulletEnabled val="1"/>
        </dgm:presLayoutVars>
      </dgm:prSet>
      <dgm:spPr/>
    </dgm:pt>
    <dgm:pt modelId="{FA4FB97E-4D1A-EB49-B640-6BEDFDE27873}" type="pres">
      <dgm:prSet presAssocID="{51247734-C364-B14C-AC7B-B26DA480E5F8}" presName="sibTrans" presStyleLbl="sibTrans2D1" presStyleIdx="1" presStyleCnt="2"/>
      <dgm:spPr/>
    </dgm:pt>
    <dgm:pt modelId="{F1503CCB-F3C5-4943-83F8-AAA23FAA7374}" type="pres">
      <dgm:prSet presAssocID="{51247734-C364-B14C-AC7B-B26DA480E5F8}" presName="connectorText" presStyleLbl="sibTrans2D1" presStyleIdx="1" presStyleCnt="2"/>
      <dgm:spPr/>
    </dgm:pt>
    <dgm:pt modelId="{114287E6-854F-DC4A-9A95-4C726E2D841F}" type="pres">
      <dgm:prSet presAssocID="{EED49030-D451-354B-8D8F-D0B51668C3F7}" presName="node" presStyleLbl="node1" presStyleIdx="2" presStyleCnt="3">
        <dgm:presLayoutVars>
          <dgm:bulletEnabled val="1"/>
        </dgm:presLayoutVars>
      </dgm:prSet>
      <dgm:spPr/>
    </dgm:pt>
  </dgm:ptLst>
  <dgm:cxnLst>
    <dgm:cxn modelId="{83399028-6452-3E4C-9EB1-698FCFE22507}" srcId="{806768E7-A2E1-B54F-B846-98DF6684F86B}" destId="{0AEDED3E-9122-E943-AA19-3432D3031F52}" srcOrd="0" destOrd="0" parTransId="{BCEB22E1-5918-7F47-BBF3-801B3BE567C0}" sibTransId="{7853CF47-1997-A541-9078-01D61B7FE411}"/>
    <dgm:cxn modelId="{994B723D-A3CD-544B-B95E-BBF3BB4BB1D5}" srcId="{806768E7-A2E1-B54F-B846-98DF6684F86B}" destId="{EED49030-D451-354B-8D8F-D0B51668C3F7}" srcOrd="2" destOrd="0" parTransId="{90B49419-90D1-8C40-A4DA-72EF74375D57}" sibTransId="{E006820C-2906-F74B-9201-136C6EFC9F23}"/>
    <dgm:cxn modelId="{5F72D95D-F34B-5648-B877-AB18E3E34952}" type="presOf" srcId="{EED49030-D451-354B-8D8F-D0B51668C3F7}" destId="{114287E6-854F-DC4A-9A95-4C726E2D841F}" srcOrd="0" destOrd="0" presId="urn:microsoft.com/office/officeart/2005/8/layout/process1"/>
    <dgm:cxn modelId="{CB7D5A62-CED0-BD4C-9BA6-B7E96084ECC5}" type="presOf" srcId="{7853CF47-1997-A541-9078-01D61B7FE411}" destId="{4BCD8E69-2330-774F-B57E-4A95650E381B}" srcOrd="0" destOrd="0" presId="urn:microsoft.com/office/officeart/2005/8/layout/process1"/>
    <dgm:cxn modelId="{29205364-E6FB-C144-8161-0387C053A7FC}" type="presOf" srcId="{51247734-C364-B14C-AC7B-B26DA480E5F8}" destId="{F1503CCB-F3C5-4943-83F8-AAA23FAA7374}" srcOrd="1" destOrd="0" presId="urn:microsoft.com/office/officeart/2005/8/layout/process1"/>
    <dgm:cxn modelId="{BDA0A5AA-3413-4440-BDEA-919605A70C40}" type="presOf" srcId="{7853CF47-1997-A541-9078-01D61B7FE411}" destId="{A37F8739-66A2-7345-8706-C34763488209}" srcOrd="1" destOrd="0" presId="urn:microsoft.com/office/officeart/2005/8/layout/process1"/>
    <dgm:cxn modelId="{C91F75E0-4743-6346-8086-D52EDB988C8D}" type="presOf" srcId="{51247734-C364-B14C-AC7B-B26DA480E5F8}" destId="{FA4FB97E-4D1A-EB49-B640-6BEDFDE27873}" srcOrd="0" destOrd="0" presId="urn:microsoft.com/office/officeart/2005/8/layout/process1"/>
    <dgm:cxn modelId="{CB68C2E5-B3C8-B44A-BB9C-17B4F7EB655B}" type="presOf" srcId="{806768E7-A2E1-B54F-B846-98DF6684F86B}" destId="{5C944462-95AC-194C-BE52-D64DE1FDB9D2}" srcOrd="0" destOrd="0" presId="urn:microsoft.com/office/officeart/2005/8/layout/process1"/>
    <dgm:cxn modelId="{DAE639E9-2157-B449-A411-AB293D9C70E2}" type="presOf" srcId="{82DDCAED-B83E-1443-88AC-1116F0C10447}" destId="{7A5A96D7-4009-1340-AAB8-E9BC1AC60755}" srcOrd="0" destOrd="0" presId="urn:microsoft.com/office/officeart/2005/8/layout/process1"/>
    <dgm:cxn modelId="{2CA08AEB-1B63-1E42-A3AF-3722E0727F4A}" type="presOf" srcId="{0AEDED3E-9122-E943-AA19-3432D3031F52}" destId="{754B1B7E-D154-084A-BEEA-60BC9F95CA1E}" srcOrd="0" destOrd="0" presId="urn:microsoft.com/office/officeart/2005/8/layout/process1"/>
    <dgm:cxn modelId="{8773F6F4-DEB0-6A44-BCA4-15AF057D2DF6}" srcId="{806768E7-A2E1-B54F-B846-98DF6684F86B}" destId="{82DDCAED-B83E-1443-88AC-1116F0C10447}" srcOrd="1" destOrd="0" parTransId="{A27275B4-0708-A047-8A48-B37411096CD3}" sibTransId="{51247734-C364-B14C-AC7B-B26DA480E5F8}"/>
    <dgm:cxn modelId="{F8A0239F-D475-8940-93C3-DB26B993FF0F}" type="presParOf" srcId="{5C944462-95AC-194C-BE52-D64DE1FDB9D2}" destId="{754B1B7E-D154-084A-BEEA-60BC9F95CA1E}" srcOrd="0" destOrd="0" presId="urn:microsoft.com/office/officeart/2005/8/layout/process1"/>
    <dgm:cxn modelId="{B24C8802-D789-FB45-A071-14F64B760DD2}" type="presParOf" srcId="{5C944462-95AC-194C-BE52-D64DE1FDB9D2}" destId="{4BCD8E69-2330-774F-B57E-4A95650E381B}" srcOrd="1" destOrd="0" presId="urn:microsoft.com/office/officeart/2005/8/layout/process1"/>
    <dgm:cxn modelId="{AFD57AF8-CBAC-9F46-B7A6-3B4D8757A5D9}" type="presParOf" srcId="{4BCD8E69-2330-774F-B57E-4A95650E381B}" destId="{A37F8739-66A2-7345-8706-C34763488209}" srcOrd="0" destOrd="0" presId="urn:microsoft.com/office/officeart/2005/8/layout/process1"/>
    <dgm:cxn modelId="{C738E680-1431-E64A-9EA2-7742BD734A72}" type="presParOf" srcId="{5C944462-95AC-194C-BE52-D64DE1FDB9D2}" destId="{7A5A96D7-4009-1340-AAB8-E9BC1AC60755}" srcOrd="2" destOrd="0" presId="urn:microsoft.com/office/officeart/2005/8/layout/process1"/>
    <dgm:cxn modelId="{9BB830EB-FF13-C943-BE62-F46A82356569}" type="presParOf" srcId="{5C944462-95AC-194C-BE52-D64DE1FDB9D2}" destId="{FA4FB97E-4D1A-EB49-B640-6BEDFDE27873}" srcOrd="3" destOrd="0" presId="urn:microsoft.com/office/officeart/2005/8/layout/process1"/>
    <dgm:cxn modelId="{6D177F00-C1F7-C841-B83D-70BF8781B522}" type="presParOf" srcId="{FA4FB97E-4D1A-EB49-B640-6BEDFDE27873}" destId="{F1503CCB-F3C5-4943-83F8-AAA23FAA7374}" srcOrd="0" destOrd="0" presId="urn:microsoft.com/office/officeart/2005/8/layout/process1"/>
    <dgm:cxn modelId="{A679911F-51C6-0A47-8E8F-D5EEA674A220}" type="presParOf" srcId="{5C944462-95AC-194C-BE52-D64DE1FDB9D2}" destId="{114287E6-854F-DC4A-9A95-4C726E2D841F}"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4B1B7E-D154-084A-BEEA-60BC9F95CA1E}">
      <dsp:nvSpPr>
        <dsp:cNvPr id="0" name=""/>
        <dsp:cNvSpPr/>
      </dsp:nvSpPr>
      <dsp:spPr>
        <a:xfrm>
          <a:off x="7068" y="418178"/>
          <a:ext cx="2112668" cy="126760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No stimulus</a:t>
          </a:r>
        </a:p>
      </dsp:txBody>
      <dsp:txXfrm>
        <a:off x="44195" y="455305"/>
        <a:ext cx="2038414" cy="1193346"/>
      </dsp:txXfrm>
    </dsp:sp>
    <dsp:sp modelId="{4BCD8E69-2330-774F-B57E-4A95650E381B}">
      <dsp:nvSpPr>
        <dsp:cNvPr id="0" name=""/>
        <dsp:cNvSpPr/>
      </dsp:nvSpPr>
      <dsp:spPr>
        <a:xfrm>
          <a:off x="2331003" y="790008"/>
          <a:ext cx="447885" cy="523941"/>
        </a:xfrm>
        <a:prstGeom prst="rightArrow">
          <a:avLst>
            <a:gd name="adj1" fmla="val 60000"/>
            <a:gd name="adj2" fmla="val 50000"/>
          </a:avLst>
        </a:prstGeom>
        <a:blipFill rotWithShape="1">
          <a:blip xmlns:r="http://schemas.openxmlformats.org/officeDocument/2006/relationships" r:embed="rId1">
            <a:duotone>
              <a:schemeClr val="accent1">
                <a:tint val="60000"/>
                <a:hueOff val="0"/>
                <a:satOff val="0"/>
                <a:lumOff val="0"/>
                <a:alphaOff val="0"/>
                <a:shade val="36000"/>
                <a:satMod val="120000"/>
              </a:schemeClr>
              <a:schemeClr val="accent1">
                <a:tint val="60000"/>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2331003" y="894796"/>
        <a:ext cx="313520" cy="314365"/>
      </dsp:txXfrm>
    </dsp:sp>
    <dsp:sp modelId="{7A5A96D7-4009-1340-AAB8-E9BC1AC60755}">
      <dsp:nvSpPr>
        <dsp:cNvPr id="0" name=""/>
        <dsp:cNvSpPr/>
      </dsp:nvSpPr>
      <dsp:spPr>
        <a:xfrm>
          <a:off x="2964803" y="418178"/>
          <a:ext cx="2112668" cy="126760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Behavior</a:t>
          </a:r>
        </a:p>
      </dsp:txBody>
      <dsp:txXfrm>
        <a:off x="3001930" y="455305"/>
        <a:ext cx="2038414" cy="1193346"/>
      </dsp:txXfrm>
    </dsp:sp>
    <dsp:sp modelId="{FA4FB97E-4D1A-EB49-B640-6BEDFDE27873}">
      <dsp:nvSpPr>
        <dsp:cNvPr id="0" name=""/>
        <dsp:cNvSpPr/>
      </dsp:nvSpPr>
      <dsp:spPr>
        <a:xfrm>
          <a:off x="5288738" y="790008"/>
          <a:ext cx="447885" cy="523941"/>
        </a:xfrm>
        <a:prstGeom prst="rightArrow">
          <a:avLst>
            <a:gd name="adj1" fmla="val 60000"/>
            <a:gd name="adj2" fmla="val 50000"/>
          </a:avLst>
        </a:prstGeom>
        <a:blipFill rotWithShape="1">
          <a:blip xmlns:r="http://schemas.openxmlformats.org/officeDocument/2006/relationships" r:embed="rId1">
            <a:duotone>
              <a:schemeClr val="accent1">
                <a:tint val="60000"/>
                <a:hueOff val="0"/>
                <a:satOff val="0"/>
                <a:lumOff val="0"/>
                <a:alphaOff val="0"/>
                <a:shade val="36000"/>
                <a:satMod val="120000"/>
              </a:schemeClr>
              <a:schemeClr val="accent1">
                <a:tint val="60000"/>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288738" y="894796"/>
        <a:ext cx="313520" cy="314365"/>
      </dsp:txXfrm>
    </dsp:sp>
    <dsp:sp modelId="{114287E6-854F-DC4A-9A95-4C726E2D841F}">
      <dsp:nvSpPr>
        <dsp:cNvPr id="0" name=""/>
        <dsp:cNvSpPr/>
      </dsp:nvSpPr>
      <dsp:spPr>
        <a:xfrm>
          <a:off x="5922539" y="418178"/>
          <a:ext cx="2112668" cy="126760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Stimulus added</a:t>
          </a:r>
        </a:p>
      </dsp:txBody>
      <dsp:txXfrm>
        <a:off x="5959666" y="455305"/>
        <a:ext cx="2038414" cy="11933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4B1B7E-D154-084A-BEEA-60BC9F95CA1E}">
      <dsp:nvSpPr>
        <dsp:cNvPr id="0" name=""/>
        <dsp:cNvSpPr/>
      </dsp:nvSpPr>
      <dsp:spPr>
        <a:xfrm>
          <a:off x="7068" y="418178"/>
          <a:ext cx="2112668" cy="126760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Stimulus</a:t>
          </a:r>
        </a:p>
      </dsp:txBody>
      <dsp:txXfrm>
        <a:off x="44195" y="455305"/>
        <a:ext cx="2038414" cy="1193346"/>
      </dsp:txXfrm>
    </dsp:sp>
    <dsp:sp modelId="{4BCD8E69-2330-774F-B57E-4A95650E381B}">
      <dsp:nvSpPr>
        <dsp:cNvPr id="0" name=""/>
        <dsp:cNvSpPr/>
      </dsp:nvSpPr>
      <dsp:spPr>
        <a:xfrm>
          <a:off x="2331003" y="790008"/>
          <a:ext cx="447885" cy="523941"/>
        </a:xfrm>
        <a:prstGeom prst="rightArrow">
          <a:avLst>
            <a:gd name="adj1" fmla="val 60000"/>
            <a:gd name="adj2" fmla="val 50000"/>
          </a:avLst>
        </a:prstGeom>
        <a:blipFill rotWithShape="1">
          <a:blip xmlns:r="http://schemas.openxmlformats.org/officeDocument/2006/relationships" r:embed="rId1">
            <a:duotone>
              <a:schemeClr val="accent1">
                <a:tint val="60000"/>
                <a:hueOff val="0"/>
                <a:satOff val="0"/>
                <a:lumOff val="0"/>
                <a:alphaOff val="0"/>
                <a:shade val="36000"/>
                <a:satMod val="120000"/>
              </a:schemeClr>
              <a:schemeClr val="accent1">
                <a:tint val="60000"/>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2331003" y="894796"/>
        <a:ext cx="313520" cy="314365"/>
      </dsp:txXfrm>
    </dsp:sp>
    <dsp:sp modelId="{7A5A96D7-4009-1340-AAB8-E9BC1AC60755}">
      <dsp:nvSpPr>
        <dsp:cNvPr id="0" name=""/>
        <dsp:cNvSpPr/>
      </dsp:nvSpPr>
      <dsp:spPr>
        <a:xfrm>
          <a:off x="2964803" y="418178"/>
          <a:ext cx="2112668" cy="126760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Behavior</a:t>
          </a:r>
        </a:p>
      </dsp:txBody>
      <dsp:txXfrm>
        <a:off x="3001930" y="455305"/>
        <a:ext cx="2038414" cy="1193346"/>
      </dsp:txXfrm>
    </dsp:sp>
    <dsp:sp modelId="{FA4FB97E-4D1A-EB49-B640-6BEDFDE27873}">
      <dsp:nvSpPr>
        <dsp:cNvPr id="0" name=""/>
        <dsp:cNvSpPr/>
      </dsp:nvSpPr>
      <dsp:spPr>
        <a:xfrm>
          <a:off x="5288738" y="790008"/>
          <a:ext cx="447885" cy="523941"/>
        </a:xfrm>
        <a:prstGeom prst="rightArrow">
          <a:avLst>
            <a:gd name="adj1" fmla="val 60000"/>
            <a:gd name="adj2" fmla="val 50000"/>
          </a:avLst>
        </a:prstGeom>
        <a:blipFill rotWithShape="1">
          <a:blip xmlns:r="http://schemas.openxmlformats.org/officeDocument/2006/relationships" r:embed="rId1">
            <a:duotone>
              <a:schemeClr val="accent1">
                <a:tint val="60000"/>
                <a:hueOff val="0"/>
                <a:satOff val="0"/>
                <a:lumOff val="0"/>
                <a:alphaOff val="0"/>
                <a:shade val="36000"/>
                <a:satMod val="120000"/>
              </a:schemeClr>
              <a:schemeClr val="accent1">
                <a:tint val="60000"/>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288738" y="894796"/>
        <a:ext cx="313520" cy="314365"/>
      </dsp:txXfrm>
    </dsp:sp>
    <dsp:sp modelId="{114287E6-854F-DC4A-9A95-4C726E2D841F}">
      <dsp:nvSpPr>
        <dsp:cNvPr id="0" name=""/>
        <dsp:cNvSpPr/>
      </dsp:nvSpPr>
      <dsp:spPr>
        <a:xfrm>
          <a:off x="5922539" y="418178"/>
          <a:ext cx="2112668" cy="126760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Stimulus removed</a:t>
          </a:r>
        </a:p>
      </dsp:txBody>
      <dsp:txXfrm>
        <a:off x="5959666" y="455305"/>
        <a:ext cx="2038414" cy="11933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A2CAE3-D3FC-1849-BD0C-C037AC5CA9D3}" type="datetimeFigureOut">
              <a:rPr lang="en-US" smtClean="0"/>
              <a:t>10/2/19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6AE7F-D3FA-8445-ACA0-5924275EE89A}" type="slidenum">
              <a:rPr lang="en-US" smtClean="0"/>
              <a:t>‹#›</a:t>
            </a:fld>
            <a:endParaRPr lang="en-US"/>
          </a:p>
        </p:txBody>
      </p:sp>
    </p:spTree>
    <p:extLst>
      <p:ext uri="{BB962C8B-B14F-4D97-AF65-F5344CB8AC3E}">
        <p14:creationId xmlns:p14="http://schemas.microsoft.com/office/powerpoint/2010/main" val="399019024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Slide Number Placeholder 3"/>
          <p:cNvSpPr>
            <a:spLocks noGrp="1"/>
          </p:cNvSpPr>
          <p:nvPr>
            <p:ph type="sldNum" sz="quarter" idx="5"/>
          </p:nvPr>
        </p:nvSpPr>
        <p:spPr>
          <a:noFill/>
        </p:spPr>
        <p:txBody>
          <a:bodyPr/>
          <a:lstStyle/>
          <a:p>
            <a:fld id="{D3A6ADC8-5047-467D-8E9B-1044BE170D54}" type="slidenum">
              <a:rPr lang="en-US" smtClean="0"/>
              <a:pPr/>
              <a:t>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Drinking!!! Delay punisher, Hangover immediately, -&gt; social reinforcement</a:t>
            </a:r>
          </a:p>
          <a:p>
            <a:endParaRPr lang="en-US" dirty="0"/>
          </a:p>
        </p:txBody>
      </p:sp>
      <p:sp>
        <p:nvSpPr>
          <p:cNvPr id="4" name="Slide Number Placeholder 3"/>
          <p:cNvSpPr>
            <a:spLocks noGrp="1"/>
          </p:cNvSpPr>
          <p:nvPr>
            <p:ph type="sldNum" sz="quarter" idx="5"/>
          </p:nvPr>
        </p:nvSpPr>
        <p:spPr/>
        <p:txBody>
          <a:bodyPr/>
          <a:lstStyle/>
          <a:p>
            <a:fld id="{58B6AE7F-D3FA-8445-ACA0-5924275EE89A}" type="slidenum">
              <a:rPr lang="en-US" smtClean="0"/>
              <a:t>32</a:t>
            </a:fld>
            <a:endParaRPr lang="en-US"/>
          </a:p>
        </p:txBody>
      </p:sp>
    </p:spTree>
    <p:extLst>
      <p:ext uri="{BB962C8B-B14F-4D97-AF65-F5344CB8AC3E}">
        <p14:creationId xmlns:p14="http://schemas.microsoft.com/office/powerpoint/2010/main" val="2608655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p:cNvSpPr>
          <p:nvPr>
            <p:ph type="sldImg"/>
          </p:nvPr>
        </p:nvSpPr>
        <p:spPr>
          <a:ln/>
        </p:spPr>
      </p:sp>
      <p:sp>
        <p:nvSpPr>
          <p:cNvPr id="7680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So now that we know the types of punishment, lets look at the antecedent stimuli that controls behavior under punishment…</a:t>
            </a:r>
          </a:p>
          <a:p>
            <a:r>
              <a:rPr lang="en-US">
                <a:ea typeface="ＭＳ Ｐゴシック" charset="0"/>
                <a:cs typeface="ＭＳ Ｐゴシック" charset="0"/>
              </a:rPr>
              <a:t>You all know that a discriminative stimulus for reinforcement is …</a:t>
            </a:r>
          </a:p>
          <a:p>
            <a:r>
              <a:rPr lang="en-US">
                <a:ea typeface="ＭＳ Ｐゴシック" charset="0"/>
                <a:cs typeface="ＭＳ Ｐゴシック" charset="0"/>
              </a:rPr>
              <a:t>An SD for punishment does the complete opposite, that is, it makes the behavior LESS probable in the presence of that stimulus. </a:t>
            </a:r>
          </a:p>
          <a:p>
            <a:r>
              <a:rPr lang="en-US">
                <a:ea typeface="ＭＳ Ｐゴシック" charset="0"/>
                <a:cs typeface="ＭＳ Ｐゴシック" charset="0"/>
              </a:rPr>
              <a:t>So if an SD for punishment makes the behavior less probable, then an S-delta for punishment will make the behavior MORE probable in the presence of that stimulus…</a:t>
            </a:r>
          </a:p>
          <a:p>
            <a:r>
              <a:rPr lang="en-US">
                <a:ea typeface="ＭＳ Ｐゴシック" charset="0"/>
                <a:cs typeface="ＭＳ Ｐゴシック" charset="0"/>
              </a:rPr>
              <a:t>Let me explain how this works......</a:t>
            </a:r>
          </a:p>
          <a:p>
            <a:endParaRPr lang="en-US">
              <a:ea typeface="ＭＳ Ｐゴシック" charset="0"/>
              <a:cs typeface="ＭＳ Ｐゴシック" charset="0"/>
            </a:endParaRPr>
          </a:p>
          <a:p>
            <a:r>
              <a:rPr lang="en-US" b="1">
                <a:ea typeface="ＭＳ Ｐゴシック" charset="0"/>
                <a:cs typeface="ＭＳ Ｐゴシック" charset="0"/>
              </a:rPr>
              <a:t>Have you ever gone through an emergency exit door?</a:t>
            </a:r>
          </a:p>
        </p:txBody>
      </p:sp>
      <p:sp>
        <p:nvSpPr>
          <p:cNvPr id="7680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779">
              <a:defRPr sz="2000">
                <a:solidFill>
                  <a:schemeClr val="tx1"/>
                </a:solidFill>
                <a:latin typeface="Arial" charset="0"/>
                <a:ea typeface="ＭＳ Ｐゴシック" charset="0"/>
                <a:cs typeface="ＭＳ Ｐゴシック" charset="0"/>
              </a:defRPr>
            </a:lvl1pPr>
            <a:lvl2pPr marL="38079659" indent="-37620676" defTabSz="914779">
              <a:defRPr sz="2000">
                <a:solidFill>
                  <a:schemeClr val="tx1"/>
                </a:solidFill>
                <a:latin typeface="Arial" charset="0"/>
                <a:ea typeface="ＭＳ Ｐゴシック" charset="0"/>
              </a:defRPr>
            </a:lvl2pPr>
            <a:lvl3pPr>
              <a:defRPr sz="20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marL="458983" eaLnBrk="0" fontAlgn="base" hangingPunct="0">
              <a:spcBef>
                <a:spcPct val="0"/>
              </a:spcBef>
              <a:spcAft>
                <a:spcPct val="0"/>
              </a:spcAft>
              <a:defRPr sz="2000">
                <a:solidFill>
                  <a:schemeClr val="tx1"/>
                </a:solidFill>
                <a:latin typeface="Arial" charset="0"/>
                <a:ea typeface="ＭＳ Ｐゴシック" charset="0"/>
              </a:defRPr>
            </a:lvl6pPr>
            <a:lvl7pPr marL="917966" eaLnBrk="0" fontAlgn="base" hangingPunct="0">
              <a:spcBef>
                <a:spcPct val="0"/>
              </a:spcBef>
              <a:spcAft>
                <a:spcPct val="0"/>
              </a:spcAft>
              <a:defRPr sz="2000">
                <a:solidFill>
                  <a:schemeClr val="tx1"/>
                </a:solidFill>
                <a:latin typeface="Arial" charset="0"/>
                <a:ea typeface="ＭＳ Ｐゴシック" charset="0"/>
              </a:defRPr>
            </a:lvl7pPr>
            <a:lvl8pPr marL="1376949" eaLnBrk="0" fontAlgn="base" hangingPunct="0">
              <a:spcBef>
                <a:spcPct val="0"/>
              </a:spcBef>
              <a:spcAft>
                <a:spcPct val="0"/>
              </a:spcAft>
              <a:defRPr sz="2000">
                <a:solidFill>
                  <a:schemeClr val="tx1"/>
                </a:solidFill>
                <a:latin typeface="Arial" charset="0"/>
                <a:ea typeface="ＭＳ Ｐゴシック" charset="0"/>
              </a:defRPr>
            </a:lvl8pPr>
            <a:lvl9pPr marL="1835932" eaLnBrk="0" fontAlgn="base" hangingPunct="0">
              <a:spcBef>
                <a:spcPct val="0"/>
              </a:spcBef>
              <a:spcAft>
                <a:spcPct val="0"/>
              </a:spcAft>
              <a:defRPr sz="2000">
                <a:solidFill>
                  <a:schemeClr val="tx1"/>
                </a:solidFill>
                <a:latin typeface="Arial" charset="0"/>
                <a:ea typeface="ＭＳ Ｐゴシック" charset="0"/>
              </a:defRPr>
            </a:lvl9pPr>
          </a:lstStyle>
          <a:p>
            <a:fld id="{1384D73A-76D1-314F-9A13-C481AE5AE5FA}" type="slidenum">
              <a:rPr lang="en-US" sz="1200"/>
              <a:pPr/>
              <a:t>11</a:t>
            </a:fld>
            <a:endParaRPr lang="en-US" sz="1200"/>
          </a:p>
        </p:txBody>
      </p:sp>
    </p:spTree>
    <p:extLst>
      <p:ext uri="{BB962C8B-B14F-4D97-AF65-F5344CB8AC3E}">
        <p14:creationId xmlns:p14="http://schemas.microsoft.com/office/powerpoint/2010/main" val="23208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p:cNvSpPr>
          <p:nvPr>
            <p:ph type="sldImg"/>
          </p:nvPr>
        </p:nvSpPr>
        <p:spPr>
          <a:ln/>
        </p:spPr>
      </p:sp>
      <p:sp>
        <p:nvSpPr>
          <p:cNvPr id="7680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b="1" dirty="0">
              <a:ea typeface="ＭＳ Ｐゴシック" charset="0"/>
              <a:cs typeface="ＭＳ Ｐゴシック" charset="0"/>
            </a:endParaRPr>
          </a:p>
        </p:txBody>
      </p:sp>
      <p:sp>
        <p:nvSpPr>
          <p:cNvPr id="7680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779">
              <a:defRPr sz="2000">
                <a:solidFill>
                  <a:schemeClr val="tx1"/>
                </a:solidFill>
                <a:latin typeface="Arial" charset="0"/>
                <a:ea typeface="ＭＳ Ｐゴシック" charset="0"/>
                <a:cs typeface="ＭＳ Ｐゴシック" charset="0"/>
              </a:defRPr>
            </a:lvl1pPr>
            <a:lvl2pPr marL="38079659" indent="-37620676" defTabSz="914779">
              <a:defRPr sz="2000">
                <a:solidFill>
                  <a:schemeClr val="tx1"/>
                </a:solidFill>
                <a:latin typeface="Arial" charset="0"/>
                <a:ea typeface="ＭＳ Ｐゴシック" charset="0"/>
              </a:defRPr>
            </a:lvl2pPr>
            <a:lvl3pPr>
              <a:defRPr sz="20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marL="458983" eaLnBrk="0" fontAlgn="base" hangingPunct="0">
              <a:spcBef>
                <a:spcPct val="0"/>
              </a:spcBef>
              <a:spcAft>
                <a:spcPct val="0"/>
              </a:spcAft>
              <a:defRPr sz="2000">
                <a:solidFill>
                  <a:schemeClr val="tx1"/>
                </a:solidFill>
                <a:latin typeface="Arial" charset="0"/>
                <a:ea typeface="ＭＳ Ｐゴシック" charset="0"/>
              </a:defRPr>
            </a:lvl6pPr>
            <a:lvl7pPr marL="917966" eaLnBrk="0" fontAlgn="base" hangingPunct="0">
              <a:spcBef>
                <a:spcPct val="0"/>
              </a:spcBef>
              <a:spcAft>
                <a:spcPct val="0"/>
              </a:spcAft>
              <a:defRPr sz="2000">
                <a:solidFill>
                  <a:schemeClr val="tx1"/>
                </a:solidFill>
                <a:latin typeface="Arial" charset="0"/>
                <a:ea typeface="ＭＳ Ｐゴシック" charset="0"/>
              </a:defRPr>
            </a:lvl7pPr>
            <a:lvl8pPr marL="1376949" eaLnBrk="0" fontAlgn="base" hangingPunct="0">
              <a:spcBef>
                <a:spcPct val="0"/>
              </a:spcBef>
              <a:spcAft>
                <a:spcPct val="0"/>
              </a:spcAft>
              <a:defRPr sz="2000">
                <a:solidFill>
                  <a:schemeClr val="tx1"/>
                </a:solidFill>
                <a:latin typeface="Arial" charset="0"/>
                <a:ea typeface="ＭＳ Ｐゴシック" charset="0"/>
              </a:defRPr>
            </a:lvl8pPr>
            <a:lvl9pPr marL="1835932" eaLnBrk="0" fontAlgn="base" hangingPunct="0">
              <a:spcBef>
                <a:spcPct val="0"/>
              </a:spcBef>
              <a:spcAft>
                <a:spcPct val="0"/>
              </a:spcAft>
              <a:defRPr sz="2000">
                <a:solidFill>
                  <a:schemeClr val="tx1"/>
                </a:solidFill>
                <a:latin typeface="Arial" charset="0"/>
                <a:ea typeface="ＭＳ Ｐゴシック" charset="0"/>
              </a:defRPr>
            </a:lvl9pPr>
          </a:lstStyle>
          <a:p>
            <a:fld id="{1384D73A-76D1-314F-9A13-C481AE5AE5FA}" type="slidenum">
              <a:rPr lang="en-US" sz="1200"/>
              <a:pPr/>
              <a:t>12</a:t>
            </a:fld>
            <a:endParaRPr lang="en-US" sz="1200"/>
          </a:p>
        </p:txBody>
      </p:sp>
    </p:spTree>
    <p:extLst>
      <p:ext uri="{BB962C8B-B14F-4D97-AF65-F5344CB8AC3E}">
        <p14:creationId xmlns:p14="http://schemas.microsoft.com/office/powerpoint/2010/main" val="145259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p:cNvSpPr>
          <p:nvPr>
            <p:ph type="sldImg"/>
          </p:nvPr>
        </p:nvSpPr>
        <p:spPr>
          <a:ln/>
        </p:spPr>
      </p:sp>
      <p:sp>
        <p:nvSpPr>
          <p:cNvPr id="7680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b="1" dirty="0">
              <a:ea typeface="ＭＳ Ｐゴシック" charset="0"/>
              <a:cs typeface="ＭＳ Ｐゴシック" charset="0"/>
            </a:endParaRPr>
          </a:p>
        </p:txBody>
      </p:sp>
      <p:sp>
        <p:nvSpPr>
          <p:cNvPr id="7680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779">
              <a:defRPr sz="2000">
                <a:solidFill>
                  <a:schemeClr val="tx1"/>
                </a:solidFill>
                <a:latin typeface="Arial" charset="0"/>
                <a:ea typeface="ＭＳ Ｐゴシック" charset="0"/>
                <a:cs typeface="ＭＳ Ｐゴシック" charset="0"/>
              </a:defRPr>
            </a:lvl1pPr>
            <a:lvl2pPr marL="38079659" indent="-37620676" defTabSz="914779">
              <a:defRPr sz="2000">
                <a:solidFill>
                  <a:schemeClr val="tx1"/>
                </a:solidFill>
                <a:latin typeface="Arial" charset="0"/>
                <a:ea typeface="ＭＳ Ｐゴシック" charset="0"/>
              </a:defRPr>
            </a:lvl2pPr>
            <a:lvl3pPr>
              <a:defRPr sz="20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marL="458983" eaLnBrk="0" fontAlgn="base" hangingPunct="0">
              <a:spcBef>
                <a:spcPct val="0"/>
              </a:spcBef>
              <a:spcAft>
                <a:spcPct val="0"/>
              </a:spcAft>
              <a:defRPr sz="2000">
                <a:solidFill>
                  <a:schemeClr val="tx1"/>
                </a:solidFill>
                <a:latin typeface="Arial" charset="0"/>
                <a:ea typeface="ＭＳ Ｐゴシック" charset="0"/>
              </a:defRPr>
            </a:lvl6pPr>
            <a:lvl7pPr marL="917966" eaLnBrk="0" fontAlgn="base" hangingPunct="0">
              <a:spcBef>
                <a:spcPct val="0"/>
              </a:spcBef>
              <a:spcAft>
                <a:spcPct val="0"/>
              </a:spcAft>
              <a:defRPr sz="2000">
                <a:solidFill>
                  <a:schemeClr val="tx1"/>
                </a:solidFill>
                <a:latin typeface="Arial" charset="0"/>
                <a:ea typeface="ＭＳ Ｐゴシック" charset="0"/>
              </a:defRPr>
            </a:lvl7pPr>
            <a:lvl8pPr marL="1376949" eaLnBrk="0" fontAlgn="base" hangingPunct="0">
              <a:spcBef>
                <a:spcPct val="0"/>
              </a:spcBef>
              <a:spcAft>
                <a:spcPct val="0"/>
              </a:spcAft>
              <a:defRPr sz="2000">
                <a:solidFill>
                  <a:schemeClr val="tx1"/>
                </a:solidFill>
                <a:latin typeface="Arial" charset="0"/>
                <a:ea typeface="ＭＳ Ｐゴシック" charset="0"/>
              </a:defRPr>
            </a:lvl8pPr>
            <a:lvl9pPr marL="1835932" eaLnBrk="0" fontAlgn="base" hangingPunct="0">
              <a:spcBef>
                <a:spcPct val="0"/>
              </a:spcBef>
              <a:spcAft>
                <a:spcPct val="0"/>
              </a:spcAft>
              <a:defRPr sz="2000">
                <a:solidFill>
                  <a:schemeClr val="tx1"/>
                </a:solidFill>
                <a:latin typeface="Arial" charset="0"/>
                <a:ea typeface="ＭＳ Ｐゴシック" charset="0"/>
              </a:defRPr>
            </a:lvl9pPr>
          </a:lstStyle>
          <a:p>
            <a:fld id="{1384D73A-76D1-314F-9A13-C481AE5AE5FA}" type="slidenum">
              <a:rPr lang="en-US" sz="1200"/>
              <a:pPr/>
              <a:t>13</a:t>
            </a:fld>
            <a:endParaRPr lang="en-US" sz="1200"/>
          </a:p>
        </p:txBody>
      </p:sp>
    </p:spTree>
    <p:extLst>
      <p:ext uri="{BB962C8B-B14F-4D97-AF65-F5344CB8AC3E}">
        <p14:creationId xmlns:p14="http://schemas.microsoft.com/office/powerpoint/2010/main" val="2457956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did not reinforcing.</a:t>
            </a:r>
          </a:p>
          <a:p>
            <a:r>
              <a:rPr lang="en-US" dirty="0"/>
              <a:t>Sitting on the chair can not move. </a:t>
            </a:r>
          </a:p>
          <a:p>
            <a:r>
              <a:rPr lang="en-US" dirty="0"/>
              <a:t>Sure what is available.</a:t>
            </a:r>
          </a:p>
          <a:p>
            <a:r>
              <a:rPr lang="en-US" dirty="0"/>
              <a:t>A punisher </a:t>
            </a:r>
          </a:p>
          <a:p>
            <a:endParaRPr lang="en-US" dirty="0"/>
          </a:p>
        </p:txBody>
      </p:sp>
      <p:sp>
        <p:nvSpPr>
          <p:cNvPr id="4" name="Slide Number Placeholder 3"/>
          <p:cNvSpPr>
            <a:spLocks noGrp="1"/>
          </p:cNvSpPr>
          <p:nvPr>
            <p:ph type="sldNum" sz="quarter" idx="5"/>
          </p:nvPr>
        </p:nvSpPr>
        <p:spPr/>
        <p:txBody>
          <a:bodyPr/>
          <a:lstStyle/>
          <a:p>
            <a:fld id="{58B6AE7F-D3FA-8445-ACA0-5924275EE89A}" type="slidenum">
              <a:rPr lang="en-US" smtClean="0"/>
              <a:t>23</a:t>
            </a:fld>
            <a:endParaRPr lang="en-US"/>
          </a:p>
        </p:txBody>
      </p:sp>
    </p:spTree>
    <p:extLst>
      <p:ext uri="{BB962C8B-B14F-4D97-AF65-F5344CB8AC3E}">
        <p14:creationId xmlns:p14="http://schemas.microsoft.com/office/powerpoint/2010/main" val="1528164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do not go down to 0</a:t>
            </a:r>
          </a:p>
        </p:txBody>
      </p:sp>
      <p:sp>
        <p:nvSpPr>
          <p:cNvPr id="4" name="Slide Number Placeholder 3"/>
          <p:cNvSpPr>
            <a:spLocks noGrp="1"/>
          </p:cNvSpPr>
          <p:nvPr>
            <p:ph type="sldNum" sz="quarter" idx="5"/>
          </p:nvPr>
        </p:nvSpPr>
        <p:spPr/>
        <p:txBody>
          <a:bodyPr/>
          <a:lstStyle/>
          <a:p>
            <a:fld id="{58B6AE7F-D3FA-8445-ACA0-5924275EE89A}" type="slidenum">
              <a:rPr lang="en-US" smtClean="0"/>
              <a:t>26</a:t>
            </a:fld>
            <a:endParaRPr lang="en-US"/>
          </a:p>
        </p:txBody>
      </p:sp>
    </p:spTree>
    <p:extLst>
      <p:ext uri="{BB962C8B-B14F-4D97-AF65-F5344CB8AC3E}">
        <p14:creationId xmlns:p14="http://schemas.microsoft.com/office/powerpoint/2010/main" val="1986805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Opportunity losing, opportune getting back</a:t>
            </a:r>
          </a:p>
        </p:txBody>
      </p:sp>
      <p:sp>
        <p:nvSpPr>
          <p:cNvPr id="4" name="Slide Number Placeholder 3"/>
          <p:cNvSpPr>
            <a:spLocks noGrp="1"/>
          </p:cNvSpPr>
          <p:nvPr>
            <p:ph type="sldNum" sz="quarter" idx="5"/>
          </p:nvPr>
        </p:nvSpPr>
        <p:spPr/>
        <p:txBody>
          <a:bodyPr/>
          <a:lstStyle/>
          <a:p>
            <a:fld id="{58B6AE7F-D3FA-8445-ACA0-5924275EE89A}" type="slidenum">
              <a:rPr lang="en-US" smtClean="0"/>
              <a:t>29</a:t>
            </a:fld>
            <a:endParaRPr lang="en-US"/>
          </a:p>
        </p:txBody>
      </p:sp>
    </p:spTree>
    <p:extLst>
      <p:ext uri="{BB962C8B-B14F-4D97-AF65-F5344CB8AC3E}">
        <p14:creationId xmlns:p14="http://schemas.microsoft.com/office/powerpoint/2010/main" val="2567072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Jail: Use to punish</a:t>
            </a:r>
          </a:p>
          <a:p>
            <a:r>
              <a:rPr lang="en-US" dirty="0"/>
              <a:t>Reinforcing, assess to food, bed. </a:t>
            </a:r>
          </a:p>
        </p:txBody>
      </p:sp>
      <p:sp>
        <p:nvSpPr>
          <p:cNvPr id="4" name="Slide Number Placeholder 3"/>
          <p:cNvSpPr>
            <a:spLocks noGrp="1"/>
          </p:cNvSpPr>
          <p:nvPr>
            <p:ph type="sldNum" sz="quarter" idx="5"/>
          </p:nvPr>
        </p:nvSpPr>
        <p:spPr/>
        <p:txBody>
          <a:bodyPr/>
          <a:lstStyle/>
          <a:p>
            <a:fld id="{58B6AE7F-D3FA-8445-ACA0-5924275EE89A}" type="slidenum">
              <a:rPr lang="en-US" smtClean="0"/>
              <a:t>30</a:t>
            </a:fld>
            <a:endParaRPr lang="en-US"/>
          </a:p>
        </p:txBody>
      </p:sp>
    </p:spTree>
    <p:extLst>
      <p:ext uri="{BB962C8B-B14F-4D97-AF65-F5344CB8AC3E}">
        <p14:creationId xmlns:p14="http://schemas.microsoft.com/office/powerpoint/2010/main" val="3674398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Slide Number Placeholder 3"/>
          <p:cNvSpPr>
            <a:spLocks noGrp="1"/>
          </p:cNvSpPr>
          <p:nvPr>
            <p:ph type="sldNum" sz="quarter" idx="5"/>
          </p:nvPr>
        </p:nvSpPr>
        <p:spPr>
          <a:noFill/>
        </p:spPr>
        <p:txBody>
          <a:bodyPr/>
          <a:lstStyle/>
          <a:p>
            <a:fld id="{D3A6ADC8-5047-467D-8E9B-1044BE170D54}"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523697-4932-3B41-A31C-0AA62EE28E0D}" type="datetimeFigureOut">
              <a:rPr lang="en-US" smtClean="0"/>
              <a:t>10/2/19</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CD36E8A0-5F6E-6D4D-A075-7C8B8AB1D332}" type="slidenum">
              <a:rPr lang="en-US" smtClean="0"/>
              <a:t>‹#›</a:t>
            </a:fld>
            <a:endParaRPr lang="en-US"/>
          </a:p>
        </p:txBody>
      </p:sp>
    </p:spTree>
    <p:extLst>
      <p:ext uri="{BB962C8B-B14F-4D97-AF65-F5344CB8AC3E}">
        <p14:creationId xmlns:p14="http://schemas.microsoft.com/office/powerpoint/2010/main" val="233310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523697-4932-3B41-A31C-0AA62EE28E0D}" type="datetimeFigureOut">
              <a:rPr lang="en-US" smtClean="0"/>
              <a:t>10/2/19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36E8A0-5F6E-6D4D-A075-7C8B8AB1D332}" type="slidenum">
              <a:rPr lang="en-US" smtClean="0"/>
              <a:t>‹#›</a:t>
            </a:fld>
            <a:endParaRPr lang="en-US"/>
          </a:p>
        </p:txBody>
      </p:sp>
    </p:spTree>
    <p:extLst>
      <p:ext uri="{BB962C8B-B14F-4D97-AF65-F5344CB8AC3E}">
        <p14:creationId xmlns:p14="http://schemas.microsoft.com/office/powerpoint/2010/main" val="418709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523697-4932-3B41-A31C-0AA62EE28E0D}" type="datetimeFigureOut">
              <a:rPr lang="en-US" smtClean="0"/>
              <a:t>10/2/19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36E8A0-5F6E-6D4D-A075-7C8B8AB1D332}" type="slidenum">
              <a:rPr lang="en-US" smtClean="0"/>
              <a:t>‹#›</a:t>
            </a:fld>
            <a:endParaRPr lang="en-US"/>
          </a:p>
        </p:txBody>
      </p:sp>
    </p:spTree>
    <p:extLst>
      <p:ext uri="{BB962C8B-B14F-4D97-AF65-F5344CB8AC3E}">
        <p14:creationId xmlns:p14="http://schemas.microsoft.com/office/powerpoint/2010/main" val="3163941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1"/>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6" name="Rectangle 45"/>
          <p:cNvSpPr>
            <a:spLocks noGrp="1" noChangeArrowheads="1"/>
          </p:cNvSpPr>
          <p:nvPr>
            <p:ph type="ftr" sz="quarter" idx="11"/>
          </p:nvPr>
        </p:nvSpPr>
        <p:spPr>
          <a:ln/>
        </p:spPr>
        <p:txBody>
          <a:bodyPr/>
          <a:lstStyle>
            <a:lvl1pPr>
              <a:defRPr/>
            </a:lvl1pPr>
          </a:lstStyle>
          <a:p>
            <a:pPr>
              <a:defRPr/>
            </a:pPr>
            <a:endParaRPr lang="en-US"/>
          </a:p>
        </p:txBody>
      </p:sp>
      <p:sp>
        <p:nvSpPr>
          <p:cNvPr id="7" name="Rectangle 46"/>
          <p:cNvSpPr>
            <a:spLocks noGrp="1" noChangeArrowheads="1"/>
          </p:cNvSpPr>
          <p:nvPr>
            <p:ph type="sldNum" sz="quarter" idx="12"/>
          </p:nvPr>
        </p:nvSpPr>
        <p:spPr>
          <a:ln/>
        </p:spPr>
        <p:txBody>
          <a:bodyPr/>
          <a:lstStyle>
            <a:lvl1pPr>
              <a:defRPr/>
            </a:lvl1pPr>
          </a:lstStyle>
          <a:p>
            <a:fld id="{91AACBA2-790A-1848-95E6-47F0899E3C84}" type="slidenum">
              <a:rPr lang="en-US"/>
              <a:pPr/>
              <a:t>‹#›</a:t>
            </a:fld>
            <a:endParaRPr lang="en-US"/>
          </a:p>
        </p:txBody>
      </p:sp>
    </p:spTree>
    <p:extLst>
      <p:ext uri="{BB962C8B-B14F-4D97-AF65-F5344CB8AC3E}">
        <p14:creationId xmlns:p14="http://schemas.microsoft.com/office/powerpoint/2010/main" val="3861959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523697-4932-3B41-A31C-0AA62EE28E0D}" type="datetimeFigureOut">
              <a:rPr lang="en-US" smtClean="0"/>
              <a:t>10/2/19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36E8A0-5F6E-6D4D-A075-7C8B8AB1D332}" type="slidenum">
              <a:rPr lang="en-US" smtClean="0"/>
              <a:t>‹#›</a:t>
            </a:fld>
            <a:endParaRPr lang="en-US"/>
          </a:p>
        </p:txBody>
      </p:sp>
    </p:spTree>
    <p:extLst>
      <p:ext uri="{BB962C8B-B14F-4D97-AF65-F5344CB8AC3E}">
        <p14:creationId xmlns:p14="http://schemas.microsoft.com/office/powerpoint/2010/main" val="73430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32523697-4932-3B41-A31C-0AA62EE28E0D}" type="datetimeFigureOut">
              <a:rPr lang="en-US" smtClean="0"/>
              <a:t>10/2/19</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CD36E8A0-5F6E-6D4D-A075-7C8B8AB1D332}" type="slidenum">
              <a:rPr lang="en-US" smtClean="0"/>
              <a:t>‹#›</a:t>
            </a:fld>
            <a:endParaRPr lang="en-US"/>
          </a:p>
        </p:txBody>
      </p:sp>
    </p:spTree>
    <p:extLst>
      <p:ext uri="{BB962C8B-B14F-4D97-AF65-F5344CB8AC3E}">
        <p14:creationId xmlns:p14="http://schemas.microsoft.com/office/powerpoint/2010/main" val="2498536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523697-4932-3B41-A31C-0AA62EE28E0D}" type="datetimeFigureOut">
              <a:rPr lang="en-US" smtClean="0"/>
              <a:t>10/2/19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6E8A0-5F6E-6D4D-A075-7C8B8AB1D332}" type="slidenum">
              <a:rPr lang="en-US" smtClean="0"/>
              <a:t>‹#›</a:t>
            </a:fld>
            <a:endParaRPr lang="en-US"/>
          </a:p>
        </p:txBody>
      </p:sp>
    </p:spTree>
    <p:extLst>
      <p:ext uri="{BB962C8B-B14F-4D97-AF65-F5344CB8AC3E}">
        <p14:creationId xmlns:p14="http://schemas.microsoft.com/office/powerpoint/2010/main" val="2966847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523697-4932-3B41-A31C-0AA62EE28E0D}" type="datetimeFigureOut">
              <a:rPr lang="en-US" smtClean="0"/>
              <a:t>10/2/19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36E8A0-5F6E-6D4D-A075-7C8B8AB1D33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89782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32523697-4932-3B41-A31C-0AA62EE28E0D}" type="datetimeFigureOut">
              <a:rPr lang="en-US" smtClean="0"/>
              <a:t>10/2/19</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CD36E8A0-5F6E-6D4D-A075-7C8B8AB1D332}"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6059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23697-4932-3B41-A31C-0AA62EE28E0D}" type="datetimeFigureOut">
              <a:rPr lang="en-US" smtClean="0"/>
              <a:t>10/2/19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36E8A0-5F6E-6D4D-A075-7C8B8AB1D332}" type="slidenum">
              <a:rPr lang="en-US" smtClean="0"/>
              <a:t>‹#›</a:t>
            </a:fld>
            <a:endParaRPr lang="en-US"/>
          </a:p>
        </p:txBody>
      </p:sp>
    </p:spTree>
    <p:extLst>
      <p:ext uri="{BB962C8B-B14F-4D97-AF65-F5344CB8AC3E}">
        <p14:creationId xmlns:p14="http://schemas.microsoft.com/office/powerpoint/2010/main" val="33496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 name="Date Placeholder 8"/>
          <p:cNvSpPr>
            <a:spLocks noGrp="1"/>
          </p:cNvSpPr>
          <p:nvPr>
            <p:ph type="dt" sz="half" idx="10"/>
          </p:nvPr>
        </p:nvSpPr>
        <p:spPr/>
        <p:txBody>
          <a:bodyPr/>
          <a:lstStyle/>
          <a:p>
            <a:fld id="{32523697-4932-3B41-A31C-0AA62EE28E0D}" type="datetimeFigureOut">
              <a:rPr lang="en-US" smtClean="0"/>
              <a:t>10/2/19</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CD36E8A0-5F6E-6D4D-A075-7C8B8AB1D332}" type="slidenum">
              <a:rPr lang="en-US" smtClean="0"/>
              <a:t>‹#›</a:t>
            </a:fld>
            <a:endParaRPr lang="en-US"/>
          </a:p>
        </p:txBody>
      </p:sp>
    </p:spTree>
    <p:extLst>
      <p:ext uri="{BB962C8B-B14F-4D97-AF65-F5344CB8AC3E}">
        <p14:creationId xmlns:p14="http://schemas.microsoft.com/office/powerpoint/2010/main" val="2599193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p:cNvSpPr>
          <p:nvPr>
            <p:ph type="pic" idx="1"/>
          </p:nvPr>
        </p:nvSpPr>
        <p:spPr>
          <a:xfrm>
            <a:off x="0" y="0"/>
            <a:ext cx="6227805"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Date Placeholder 7"/>
          <p:cNvSpPr>
            <a:spLocks noGrp="1"/>
          </p:cNvSpPr>
          <p:nvPr>
            <p:ph type="dt" sz="half" idx="10"/>
          </p:nvPr>
        </p:nvSpPr>
        <p:spPr/>
        <p:txBody>
          <a:bodyPr/>
          <a:lstStyle/>
          <a:p>
            <a:fld id="{18FC28B6-2144-4760-B3DF-18C646FA52B1}" type="datetimeFigureOut">
              <a:rPr lang="en-US" smtClean="0"/>
              <a:t>10/2/19</a:t>
            </a:fld>
            <a:endParaRPr lang="en-US" dirty="0"/>
          </a:p>
        </p:txBody>
      </p:sp>
      <p:sp>
        <p:nvSpPr>
          <p:cNvPr id="10" name="Slide Number Placeholder 9"/>
          <p:cNvSpPr>
            <a:spLocks noGrp="1"/>
          </p:cNvSpPr>
          <p:nvPr>
            <p:ph type="sldNum" sz="quarter" idx="12"/>
          </p:nvPr>
        </p:nvSpPr>
        <p:spPr/>
        <p:txBody>
          <a:bodyPr/>
          <a:lstStyle/>
          <a:p>
            <a:fld id="{CD36E8A0-5F6E-6D4D-A075-7C8B8AB1D332}" type="slidenum">
              <a:rPr lang="en-US" smtClean="0"/>
              <a:t>‹#›</a:t>
            </a:fld>
            <a:endParaRPr lang="en-US"/>
          </a:p>
        </p:txBody>
      </p:sp>
    </p:spTree>
    <p:extLst>
      <p:ext uri="{BB962C8B-B14F-4D97-AF65-F5344CB8AC3E}">
        <p14:creationId xmlns:p14="http://schemas.microsoft.com/office/powerpoint/2010/main" val="400734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251F38EA-B09F-4C97-9264-D1353869D1EA}" type="datetimeFigureOut">
              <a:rPr lang="en-US" smtClean="0"/>
              <a:t>10/2/19</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CD36E8A0-5F6E-6D4D-A075-7C8B8AB1D332}" type="slidenum">
              <a:rPr lang="en-US" smtClean="0"/>
              <a:t>‹#›</a:t>
            </a:fld>
            <a:endParaRPr lang="en-US"/>
          </a:p>
        </p:txBody>
      </p:sp>
    </p:spTree>
    <p:extLst>
      <p:ext uri="{BB962C8B-B14F-4D97-AF65-F5344CB8AC3E}">
        <p14:creationId xmlns:p14="http://schemas.microsoft.com/office/powerpoint/2010/main" val="39553847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DDD9661-FDDD-AE46-A745-0F7FDA3911D9}"/>
              </a:ext>
            </a:extLst>
          </p:cNvPr>
          <p:cNvSpPr>
            <a:spLocks noGrp="1" noChangeArrowheads="1"/>
          </p:cNvSpPr>
          <p:nvPr>
            <p:ph type="ctrTitle"/>
          </p:nvPr>
        </p:nvSpPr>
        <p:spPr>
          <a:xfrm>
            <a:off x="685800" y="2130425"/>
            <a:ext cx="7772400" cy="1470025"/>
          </a:xfrm>
        </p:spPr>
        <p:txBody>
          <a:bodyPr anchor="ctr"/>
          <a:lstStyle/>
          <a:p>
            <a:r>
              <a:rPr lang="en-US" altLang="en-US" sz="4000" dirty="0"/>
              <a:t>Chapter 13: Schedules of Reinforcement</a:t>
            </a:r>
            <a:endParaRPr lang="en-US" altLang="en-US" sz="4400" dirty="0"/>
          </a:p>
        </p:txBody>
      </p:sp>
    </p:spTree>
    <p:extLst>
      <p:ext uri="{BB962C8B-B14F-4D97-AF65-F5344CB8AC3E}">
        <p14:creationId xmlns:p14="http://schemas.microsoft.com/office/powerpoint/2010/main" val="1209717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816" y="302391"/>
            <a:ext cx="7772400" cy="1609344"/>
          </a:xfrm>
        </p:spPr>
        <p:txBody>
          <a:bodyPr/>
          <a:lstStyle/>
          <a:p>
            <a:r>
              <a:rPr lang="en-US" dirty="0"/>
              <a:t>Punishment</a:t>
            </a:r>
          </a:p>
        </p:txBody>
      </p:sp>
      <p:sp>
        <p:nvSpPr>
          <p:cNvPr id="3" name="Content Placeholder 2"/>
          <p:cNvSpPr>
            <a:spLocks noGrp="1"/>
          </p:cNvSpPr>
          <p:nvPr>
            <p:ph idx="1"/>
          </p:nvPr>
        </p:nvSpPr>
        <p:spPr>
          <a:xfrm>
            <a:off x="506816" y="1832518"/>
            <a:ext cx="8431584" cy="4723091"/>
          </a:xfrm>
        </p:spPr>
        <p:txBody>
          <a:bodyPr>
            <a:normAutofit/>
          </a:bodyPr>
          <a:lstStyle/>
          <a:p>
            <a:r>
              <a:rPr lang="en-US" sz="2600" dirty="0">
                <a:latin typeface="Arial" charset="0"/>
                <a:ea typeface="ＭＳ Ｐゴシック" charset="0"/>
                <a:cs typeface="ＭＳ Ｐゴシック" charset="0"/>
              </a:rPr>
              <a:t>A process by which the </a:t>
            </a:r>
            <a:r>
              <a:rPr lang="en-US" sz="2600" u="sng" dirty="0">
                <a:latin typeface="Arial" charset="0"/>
                <a:ea typeface="ＭＳ Ｐゴシック" charset="0"/>
                <a:cs typeface="ＭＳ Ｐゴシック" charset="0"/>
              </a:rPr>
              <a:t>consequence of a response</a:t>
            </a:r>
            <a:r>
              <a:rPr lang="en-US" sz="2600" dirty="0">
                <a:latin typeface="Arial" charset="0"/>
                <a:ea typeface="ＭＳ Ｐゴシック" charset="0"/>
                <a:cs typeface="ＭＳ Ｐゴシック" charset="0"/>
              </a:rPr>
              <a:t> </a:t>
            </a:r>
            <a:r>
              <a:rPr lang="en-US" sz="2600" dirty="0">
                <a:solidFill>
                  <a:srgbClr val="FF6600"/>
                </a:solidFill>
                <a:latin typeface="Arial" charset="0"/>
                <a:ea typeface="ＭＳ Ｐゴシック" charset="0"/>
                <a:cs typeface="ＭＳ Ｐゴシック" charset="0"/>
              </a:rPr>
              <a:t>DECREASES</a:t>
            </a:r>
            <a:r>
              <a:rPr lang="en-US" sz="2600" dirty="0">
                <a:latin typeface="Arial" charset="0"/>
                <a:ea typeface="ＭＳ Ｐゴシック" charset="0"/>
                <a:cs typeface="ＭＳ Ｐゴシック" charset="0"/>
              </a:rPr>
              <a:t> the </a:t>
            </a:r>
            <a:r>
              <a:rPr lang="en-US" sz="2600" u="sng" dirty="0">
                <a:latin typeface="Arial" charset="0"/>
                <a:ea typeface="ＭＳ Ｐゴシック" charset="0"/>
                <a:cs typeface="ＭＳ Ｐゴシック" charset="0"/>
              </a:rPr>
              <a:t>future probability </a:t>
            </a:r>
            <a:r>
              <a:rPr lang="en-US" sz="2600" dirty="0">
                <a:latin typeface="Arial" charset="0"/>
                <a:ea typeface="ＭＳ Ｐゴシック" charset="0"/>
                <a:cs typeface="ＭＳ Ｐゴシック" charset="0"/>
              </a:rPr>
              <a:t>of that response.</a:t>
            </a:r>
          </a:p>
          <a:p>
            <a:endParaRPr lang="en-US" sz="2600" dirty="0">
              <a:latin typeface="Arial" charset="0"/>
              <a:ea typeface="ＭＳ Ｐゴシック" charset="0"/>
              <a:cs typeface="ＭＳ Ｐゴシック" charset="0"/>
            </a:endParaRPr>
          </a:p>
          <a:p>
            <a:r>
              <a:rPr lang="en-US" sz="2600" dirty="0">
                <a:latin typeface="Arial" charset="0"/>
                <a:ea typeface="ＭＳ Ｐゴシック" charset="0"/>
                <a:cs typeface="ＭＳ Ｐゴシック" charset="0"/>
              </a:rPr>
              <a:t>Two types of punishment</a:t>
            </a:r>
          </a:p>
          <a:p>
            <a:pPr lvl="1"/>
            <a:r>
              <a:rPr lang="en-US" sz="2600" u="sng" dirty="0">
                <a:solidFill>
                  <a:srgbClr val="FF6600"/>
                </a:solidFill>
                <a:latin typeface="Arial" charset="0"/>
                <a:ea typeface="ＭＳ Ｐゴシック" charset="0"/>
                <a:cs typeface="ＭＳ Ｐゴシック" charset="0"/>
              </a:rPr>
              <a:t>POSITIVE</a:t>
            </a:r>
            <a:r>
              <a:rPr lang="en-US" sz="2600" dirty="0">
                <a:latin typeface="Arial" charset="0"/>
                <a:ea typeface="ＭＳ Ｐゴシック" charset="0"/>
                <a:cs typeface="ＭＳ Ｐゴシック" charset="0"/>
              </a:rPr>
              <a:t> punishment: The consequence of behavior involves the </a:t>
            </a:r>
            <a:r>
              <a:rPr lang="en-US" sz="2600" i="1" u="sng" dirty="0">
                <a:solidFill>
                  <a:srgbClr val="FF6600"/>
                </a:solidFill>
                <a:latin typeface="Arial" charset="0"/>
                <a:ea typeface="ＭＳ Ｐゴシック" charset="0"/>
                <a:cs typeface="ＭＳ Ｐゴシック" charset="0"/>
              </a:rPr>
              <a:t>addition </a:t>
            </a:r>
            <a:r>
              <a:rPr lang="en-US" sz="2600" dirty="0">
                <a:latin typeface="Arial" charset="0"/>
                <a:ea typeface="ＭＳ Ｐゴシック" charset="0"/>
                <a:cs typeface="ＭＳ Ｐゴシック" charset="0"/>
              </a:rPr>
              <a:t>of a stimulus</a:t>
            </a:r>
          </a:p>
          <a:p>
            <a:pPr lvl="1"/>
            <a:r>
              <a:rPr lang="en-US" sz="2600" u="sng" dirty="0">
                <a:solidFill>
                  <a:srgbClr val="FF6600"/>
                </a:solidFill>
                <a:latin typeface="Arial" charset="0"/>
                <a:ea typeface="ＭＳ Ｐゴシック" charset="0"/>
                <a:cs typeface="ＭＳ Ｐゴシック" charset="0"/>
              </a:rPr>
              <a:t>NEGATIVE</a:t>
            </a:r>
            <a:r>
              <a:rPr lang="en-US" sz="2600" u="sng" dirty="0">
                <a:latin typeface="Arial" charset="0"/>
                <a:ea typeface="ＭＳ Ｐゴシック" charset="0"/>
                <a:cs typeface="ＭＳ Ｐゴシック" charset="0"/>
              </a:rPr>
              <a:t> </a:t>
            </a:r>
            <a:r>
              <a:rPr lang="en-US" sz="2600" dirty="0">
                <a:latin typeface="Arial" charset="0"/>
                <a:ea typeface="ＭＳ Ｐゴシック" charset="0"/>
                <a:cs typeface="ＭＳ Ｐゴシック" charset="0"/>
              </a:rPr>
              <a:t>punishment: The consequence of behavior involves the </a:t>
            </a:r>
            <a:r>
              <a:rPr lang="en-US" sz="2600" i="1" u="sng" dirty="0">
                <a:solidFill>
                  <a:srgbClr val="FF6600"/>
                </a:solidFill>
                <a:latin typeface="Arial" charset="0"/>
                <a:ea typeface="ＭＳ Ｐゴシック" charset="0"/>
                <a:cs typeface="ＭＳ Ｐゴシック" charset="0"/>
              </a:rPr>
              <a:t>subtraction</a:t>
            </a:r>
            <a:r>
              <a:rPr lang="en-US" sz="2600" dirty="0">
                <a:latin typeface="Arial" charset="0"/>
                <a:ea typeface="ＭＳ Ｐゴシック" charset="0"/>
                <a:cs typeface="ＭＳ Ｐゴシック" charset="0"/>
              </a:rPr>
              <a:t> of a stimulus</a:t>
            </a:r>
          </a:p>
          <a:p>
            <a:endParaRPr lang="en-US" sz="2600" dirty="0"/>
          </a:p>
        </p:txBody>
      </p:sp>
    </p:spTree>
    <p:extLst>
      <p:ext uri="{BB962C8B-B14F-4D97-AF65-F5344CB8AC3E}">
        <p14:creationId xmlns:p14="http://schemas.microsoft.com/office/powerpoint/2010/main" val="197395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2250" y="189978"/>
            <a:ext cx="8229600" cy="914400"/>
          </a:xfrm>
        </p:spPr>
        <p:txBody>
          <a:bodyPr>
            <a:normAutofit/>
          </a:bodyPr>
          <a:lstStyle/>
          <a:p>
            <a:r>
              <a:rPr lang="en-US" dirty="0">
                <a:solidFill>
                  <a:schemeClr val="tx1"/>
                </a:solidFill>
                <a:ea typeface="ＭＳ Ｐゴシック" charset="0"/>
                <a:cs typeface="Times" charset="0"/>
              </a:rPr>
              <a:t>Antecedent Stimuli for Punishment</a:t>
            </a:r>
            <a:endParaRPr lang="en-US" dirty="0">
              <a:solidFill>
                <a:schemeClr val="tx1"/>
              </a:solidFill>
              <a:ea typeface="ＭＳ Ｐゴシック" charset="0"/>
              <a:cs typeface="ＭＳ Ｐゴシック" charset="0"/>
            </a:endParaRPr>
          </a:p>
        </p:txBody>
      </p:sp>
      <p:sp>
        <p:nvSpPr>
          <p:cNvPr id="2" name="Content Placeholder 1"/>
          <p:cNvSpPr>
            <a:spLocks noGrp="1"/>
          </p:cNvSpPr>
          <p:nvPr>
            <p:ph idx="1"/>
          </p:nvPr>
        </p:nvSpPr>
        <p:spPr>
          <a:xfrm>
            <a:off x="234950" y="1287463"/>
            <a:ext cx="8674100" cy="5181600"/>
          </a:xfrm>
        </p:spPr>
        <p:txBody>
          <a:bodyPr>
            <a:normAutofit/>
          </a:bodyPr>
          <a:lstStyle/>
          <a:p>
            <a:pPr>
              <a:lnSpc>
                <a:spcPct val="80000"/>
              </a:lnSpc>
            </a:pPr>
            <a:r>
              <a:rPr lang="en-US" sz="2600" b="1" dirty="0">
                <a:ea typeface="ＭＳ Ｐゴシック" charset="0"/>
                <a:cs typeface="Times" charset="0"/>
              </a:rPr>
              <a:t>Discriminative stimulus for punishment (</a:t>
            </a:r>
            <a:r>
              <a:rPr lang="en-US" sz="2600" b="1" dirty="0" err="1">
                <a:ea typeface="ＭＳ Ｐゴシック" charset="0"/>
                <a:cs typeface="Times" charset="0"/>
              </a:rPr>
              <a:t>S</a:t>
            </a:r>
            <a:r>
              <a:rPr lang="en-US" sz="2600" b="1" baseline="30000" dirty="0" err="1">
                <a:ea typeface="ＭＳ Ｐゴシック" charset="0"/>
                <a:cs typeface="Times" charset="0"/>
              </a:rPr>
              <a:t>Dp</a:t>
            </a:r>
            <a:r>
              <a:rPr lang="en-US" sz="2600" b="1" dirty="0">
                <a:ea typeface="ＭＳ Ｐゴシック" charset="0"/>
                <a:cs typeface="Times" charset="0"/>
              </a:rPr>
              <a:t>)</a:t>
            </a:r>
          </a:p>
          <a:p>
            <a:pPr marL="173038" lvl="1" indent="50800">
              <a:lnSpc>
                <a:spcPct val="80000"/>
              </a:lnSpc>
            </a:pPr>
            <a:r>
              <a:rPr lang="en-US" altLang="en-US" sz="2600" dirty="0"/>
              <a:t>A stimulus condition in the presence of which a response has a lower probability of occurrence than it does in its absence as a result of response-contingent punishment delivery in the presence of the stimulus</a:t>
            </a:r>
            <a:endParaRPr lang="en-US" sz="2600" dirty="0">
              <a:ea typeface="ＭＳ Ｐゴシック" charset="0"/>
              <a:cs typeface="Times" charset="0"/>
            </a:endParaRPr>
          </a:p>
          <a:p>
            <a:pPr marL="173038" lvl="1" indent="50800">
              <a:lnSpc>
                <a:spcPct val="80000"/>
              </a:lnSpc>
            </a:pPr>
            <a:r>
              <a:rPr lang="en-US" sz="2600" dirty="0">
                <a:ea typeface="ＭＳ Ｐゴシック" charset="0"/>
                <a:cs typeface="Times" charset="0"/>
              </a:rPr>
              <a:t>Antecedent stimulus that is present when the behavior is punished</a:t>
            </a:r>
          </a:p>
          <a:p>
            <a:pPr marL="173038" lvl="1" indent="0">
              <a:lnSpc>
                <a:spcPct val="80000"/>
              </a:lnSpc>
              <a:buNone/>
            </a:pPr>
            <a:endParaRPr lang="en-US" sz="2600" dirty="0">
              <a:ea typeface="ＭＳ Ｐゴシック" charset="0"/>
              <a:cs typeface="Times" charset="0"/>
            </a:endParaRPr>
          </a:p>
          <a:p>
            <a:pPr marL="173038" lvl="1" indent="0">
              <a:lnSpc>
                <a:spcPct val="80000"/>
              </a:lnSpc>
              <a:buNone/>
            </a:pPr>
            <a:endParaRPr lang="en-US" sz="2600" dirty="0">
              <a:ea typeface="ＭＳ Ｐゴシック" charset="0"/>
              <a:cs typeface="Times" charset="0"/>
            </a:endParaRPr>
          </a:p>
          <a:p>
            <a:pPr marL="173038" lvl="1" indent="0" algn="ctr">
              <a:lnSpc>
                <a:spcPct val="80000"/>
              </a:lnSpc>
              <a:buNone/>
            </a:pPr>
            <a:r>
              <a:rPr lang="en-US" sz="2600" dirty="0" err="1">
                <a:ea typeface="ＭＳ Ｐゴシック" charset="0"/>
                <a:cs typeface="Times" charset="0"/>
              </a:rPr>
              <a:t>S</a:t>
            </a:r>
            <a:r>
              <a:rPr lang="en-US" sz="2600" baseline="30000" dirty="0" err="1">
                <a:ea typeface="ＭＳ Ｐゴシック" charset="0"/>
                <a:cs typeface="Times" charset="0"/>
              </a:rPr>
              <a:t>Dp</a:t>
            </a:r>
            <a:r>
              <a:rPr lang="en-US" sz="2600" dirty="0">
                <a:ea typeface="ＭＳ Ｐゴシック" charset="0"/>
                <a:cs typeface="Times" charset="0"/>
              </a:rPr>
              <a:t> </a:t>
            </a:r>
            <a:r>
              <a:rPr lang="en-US" sz="2600" dirty="0">
                <a:ea typeface="ＭＳ Ｐゴシック" charset="0"/>
                <a:cs typeface="Times" charset="0"/>
                <a:sym typeface="Wingdings" charset="0"/>
              </a:rPr>
              <a:t></a:t>
            </a:r>
            <a:r>
              <a:rPr lang="en-US" sz="2600" dirty="0" err="1">
                <a:ea typeface="ＭＳ Ｐゴシック" charset="0"/>
                <a:cs typeface="Times" charset="0"/>
                <a:sym typeface="Wingdings" charset="0"/>
              </a:rPr>
              <a:t>Behavior</a:t>
            </a:r>
            <a:r>
              <a:rPr lang="en-US" sz="2600" u="sng" dirty="0" err="1">
                <a:solidFill>
                  <a:srgbClr val="CF543F"/>
                </a:solidFill>
                <a:ea typeface="ＭＳ Ｐゴシック" charset="0"/>
                <a:cs typeface="Times" charset="0"/>
              </a:rPr>
              <a:t>Punisher</a:t>
            </a:r>
            <a:endParaRPr lang="en-US" sz="2600" u="sng" dirty="0">
              <a:solidFill>
                <a:srgbClr val="CF543F"/>
              </a:solidFill>
              <a:ea typeface="ＭＳ Ｐゴシック" charset="0"/>
              <a:cs typeface="Times" charset="0"/>
            </a:endParaRPr>
          </a:p>
          <a:p>
            <a:pPr marL="0" lvl="1" indent="0">
              <a:lnSpc>
                <a:spcPct val="80000"/>
              </a:lnSpc>
              <a:buNone/>
            </a:pPr>
            <a:endParaRPr lang="en-US" sz="2600" dirty="0">
              <a:latin typeface="Times" charset="0"/>
              <a:ea typeface="ＭＳ Ｐゴシック" charset="0"/>
              <a:cs typeface="Times" charset="0"/>
            </a:endParaRPr>
          </a:p>
          <a:p>
            <a:pPr lvl="1">
              <a:lnSpc>
                <a:spcPct val="80000"/>
              </a:lnSpc>
            </a:pPr>
            <a:endParaRPr lang="en-US" sz="2600" dirty="0">
              <a:latin typeface="Times" charset="0"/>
              <a:ea typeface="ＭＳ Ｐゴシック" charset="0"/>
              <a:cs typeface="Times" charset="0"/>
            </a:endParaRPr>
          </a:p>
          <a:p>
            <a:pPr lvl="1">
              <a:lnSpc>
                <a:spcPct val="80000"/>
              </a:lnSpc>
              <a:buFontTx/>
              <a:buNone/>
            </a:pPr>
            <a:endParaRPr lang="en-US" sz="2600" dirty="0">
              <a:latin typeface="Times" charset="0"/>
              <a:ea typeface="ＭＳ Ｐゴシック" charset="0"/>
              <a:cs typeface="Times" charset="0"/>
            </a:endParaRPr>
          </a:p>
        </p:txBody>
      </p:sp>
    </p:spTree>
    <p:extLst>
      <p:ext uri="{BB962C8B-B14F-4D97-AF65-F5344CB8AC3E}">
        <p14:creationId xmlns:p14="http://schemas.microsoft.com/office/powerpoint/2010/main" val="3057773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r>
              <a:rPr lang="en-US">
                <a:solidFill>
                  <a:schemeClr val="tx1"/>
                </a:solidFill>
                <a:ea typeface="ＭＳ Ｐゴシック" charset="0"/>
                <a:cs typeface="Times" charset="0"/>
              </a:rPr>
              <a:t>Antecedent Stimuli for Punishment</a:t>
            </a:r>
            <a:endParaRPr lang="en-US">
              <a:solidFill>
                <a:schemeClr val="tx1"/>
              </a:solidFill>
              <a:ea typeface="ＭＳ Ｐゴシック" charset="0"/>
              <a:cs typeface="ＭＳ Ｐゴシック" charset="0"/>
            </a:endParaRPr>
          </a:p>
        </p:txBody>
      </p:sp>
      <p:sp>
        <p:nvSpPr>
          <p:cNvPr id="2" name="Content Placeholder 1"/>
          <p:cNvSpPr>
            <a:spLocks noGrp="1"/>
          </p:cNvSpPr>
          <p:nvPr>
            <p:ph idx="1"/>
          </p:nvPr>
        </p:nvSpPr>
        <p:spPr>
          <a:xfrm>
            <a:off x="234950" y="1274937"/>
            <a:ext cx="8674100" cy="5181600"/>
          </a:xfrm>
        </p:spPr>
        <p:txBody>
          <a:bodyPr>
            <a:normAutofit/>
          </a:bodyPr>
          <a:lstStyle/>
          <a:p>
            <a:pPr>
              <a:lnSpc>
                <a:spcPct val="80000"/>
              </a:lnSpc>
            </a:pPr>
            <a:r>
              <a:rPr lang="en-US" sz="2600" b="1" dirty="0">
                <a:latin typeface="Times" charset="0"/>
                <a:ea typeface="ＭＳ Ｐゴシック" charset="0"/>
                <a:cs typeface="Times" charset="0"/>
              </a:rPr>
              <a:t>S-delta for punishment (S</a:t>
            </a:r>
            <a:r>
              <a:rPr lang="en-US" sz="2600" b="1" baseline="30000" dirty="0">
                <a:latin typeface="Times" charset="0"/>
                <a:ea typeface="ＭＳ Ｐゴシック" charset="0"/>
                <a:cs typeface="Times" charset="0"/>
              </a:rPr>
              <a:t>∆ p</a:t>
            </a:r>
            <a:r>
              <a:rPr lang="en-US" sz="2600" b="1" dirty="0">
                <a:latin typeface="Times" charset="0"/>
                <a:ea typeface="ＭＳ Ｐゴシック" charset="0"/>
                <a:cs typeface="Times" charset="0"/>
              </a:rPr>
              <a:t>)</a:t>
            </a:r>
          </a:p>
          <a:p>
            <a:pPr marL="173038" lvl="1" indent="50800">
              <a:lnSpc>
                <a:spcPct val="80000"/>
              </a:lnSpc>
            </a:pPr>
            <a:r>
              <a:rPr lang="en-US" sz="2600" dirty="0">
                <a:latin typeface="Times" charset="0"/>
                <a:ea typeface="ＭＳ Ｐゴシック" charset="0"/>
                <a:cs typeface="Times" charset="0"/>
              </a:rPr>
              <a:t>Antecedent stimulus that is present when the behavior is not punished</a:t>
            </a:r>
          </a:p>
          <a:p>
            <a:pPr marL="173038" lvl="1" indent="50800">
              <a:lnSpc>
                <a:spcPct val="80000"/>
              </a:lnSpc>
            </a:pPr>
            <a:r>
              <a:rPr lang="en-US" sz="2600" dirty="0">
                <a:latin typeface="Times" charset="0"/>
                <a:ea typeface="ＭＳ Ｐゴシック" charset="0"/>
                <a:cs typeface="Times" charset="0"/>
              </a:rPr>
              <a:t>S</a:t>
            </a:r>
            <a:r>
              <a:rPr lang="en-US" sz="2600" baseline="30000" dirty="0">
                <a:latin typeface="Times" charset="0"/>
                <a:ea typeface="ＭＳ Ｐゴシック" charset="0"/>
                <a:cs typeface="Times" charset="0"/>
              </a:rPr>
              <a:t>∆ p</a:t>
            </a:r>
            <a:r>
              <a:rPr lang="en-US" sz="2600" dirty="0">
                <a:latin typeface="Times" charset="0"/>
                <a:ea typeface="ＭＳ Ｐゴシック" charset="0"/>
                <a:cs typeface="Times" charset="0"/>
              </a:rPr>
              <a:t> </a:t>
            </a:r>
            <a:r>
              <a:rPr lang="en-US" sz="2600" dirty="0">
                <a:latin typeface="Times" charset="0"/>
                <a:ea typeface="ＭＳ Ｐゴシック" charset="0"/>
                <a:cs typeface="Times" charset="0"/>
                <a:sym typeface="Wingdings" charset="0"/>
              </a:rPr>
              <a:t>Behavior</a:t>
            </a:r>
            <a:r>
              <a:rPr lang="en-US" sz="2600" dirty="0">
                <a:latin typeface="Times" charset="0"/>
                <a:ea typeface="ＭＳ Ｐゴシック" charset="0"/>
                <a:cs typeface="Times" charset="0"/>
              </a:rPr>
              <a:t> </a:t>
            </a:r>
            <a:r>
              <a:rPr lang="en-US" sz="2600" u="sng" dirty="0">
                <a:solidFill>
                  <a:srgbClr val="CF543F"/>
                </a:solidFill>
                <a:latin typeface="Times" charset="0"/>
                <a:ea typeface="ＭＳ Ｐゴシック" charset="0"/>
                <a:cs typeface="Times" charset="0"/>
              </a:rPr>
              <a:t>No Punisher</a:t>
            </a:r>
            <a:endParaRPr lang="en-US" sz="2600" u="sng" baseline="30000" dirty="0">
              <a:solidFill>
                <a:srgbClr val="CF543F"/>
              </a:solidFill>
              <a:latin typeface="Times" charset="0"/>
              <a:ea typeface="ＭＳ Ｐゴシック" charset="0"/>
              <a:cs typeface="Times" charset="0"/>
            </a:endParaRPr>
          </a:p>
          <a:p>
            <a:pPr lvl="1">
              <a:lnSpc>
                <a:spcPct val="80000"/>
              </a:lnSpc>
            </a:pPr>
            <a:endParaRPr lang="en-US" sz="2600" dirty="0">
              <a:latin typeface="Times" charset="0"/>
              <a:ea typeface="ＭＳ Ｐゴシック" charset="0"/>
              <a:cs typeface="Times" charset="0"/>
            </a:endParaRPr>
          </a:p>
          <a:p>
            <a:pPr lvl="1">
              <a:lnSpc>
                <a:spcPct val="80000"/>
              </a:lnSpc>
              <a:buFontTx/>
              <a:buNone/>
            </a:pPr>
            <a:endParaRPr lang="en-US" sz="2600" dirty="0">
              <a:latin typeface="Times" charset="0"/>
              <a:ea typeface="ＭＳ Ｐゴシック" charset="0"/>
              <a:cs typeface="Times" charset="0"/>
            </a:endParaRPr>
          </a:p>
        </p:txBody>
      </p:sp>
    </p:spTree>
    <p:extLst>
      <p:ext uri="{BB962C8B-B14F-4D97-AF65-F5344CB8AC3E}">
        <p14:creationId xmlns:p14="http://schemas.microsoft.com/office/powerpoint/2010/main" val="10202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r>
              <a:rPr lang="en-US">
                <a:solidFill>
                  <a:schemeClr val="tx1"/>
                </a:solidFill>
                <a:ea typeface="ＭＳ Ｐゴシック" charset="0"/>
                <a:cs typeface="Times" charset="0"/>
              </a:rPr>
              <a:t>Antecedent Stimuli for Punishment</a:t>
            </a:r>
            <a:endParaRPr lang="en-US">
              <a:solidFill>
                <a:schemeClr val="tx1"/>
              </a:solidFill>
              <a:ea typeface="ＭＳ Ｐゴシック" charset="0"/>
              <a:cs typeface="ＭＳ Ｐゴシック" charset="0"/>
            </a:endParaRPr>
          </a:p>
        </p:txBody>
      </p:sp>
      <p:sp>
        <p:nvSpPr>
          <p:cNvPr id="2" name="Content Placeholder 1"/>
          <p:cNvSpPr>
            <a:spLocks noGrp="1"/>
          </p:cNvSpPr>
          <p:nvPr>
            <p:ph idx="1"/>
          </p:nvPr>
        </p:nvSpPr>
        <p:spPr>
          <a:xfrm>
            <a:off x="234950" y="1274937"/>
            <a:ext cx="8674100" cy="5181600"/>
          </a:xfrm>
        </p:spPr>
        <p:txBody>
          <a:bodyPr>
            <a:normAutofit/>
          </a:bodyPr>
          <a:lstStyle/>
          <a:p>
            <a:pPr>
              <a:lnSpc>
                <a:spcPct val="80000"/>
              </a:lnSpc>
            </a:pPr>
            <a:r>
              <a:rPr lang="en-US" sz="2600" dirty="0">
                <a:latin typeface="Times" charset="0"/>
                <a:ea typeface="ＭＳ Ｐゴシック" charset="0"/>
                <a:cs typeface="Times" charset="0"/>
              </a:rPr>
              <a:t>Example </a:t>
            </a:r>
          </a:p>
          <a:p>
            <a:pPr>
              <a:lnSpc>
                <a:spcPct val="80000"/>
              </a:lnSpc>
              <a:buFont typeface="Wingdings" charset="0"/>
              <a:buNone/>
            </a:pPr>
            <a:r>
              <a:rPr lang="en-US" sz="2600" dirty="0">
                <a:latin typeface="Times" charset="0"/>
                <a:ea typeface="ＭＳ Ｐゴシック" charset="0"/>
                <a:cs typeface="Times" charset="0"/>
              </a:rPr>
              <a:t>	A			B			C</a:t>
            </a:r>
          </a:p>
          <a:p>
            <a:pPr>
              <a:lnSpc>
                <a:spcPct val="80000"/>
              </a:lnSpc>
              <a:buFont typeface="Wingdings" charset="0"/>
              <a:buNone/>
            </a:pPr>
            <a:r>
              <a:rPr lang="en-US" sz="2600" dirty="0">
                <a:latin typeface="Times" charset="0"/>
                <a:ea typeface="ＭＳ Ｐゴシック" charset="0"/>
                <a:cs typeface="Times" charset="0"/>
              </a:rPr>
              <a:t>	Mom		Talk with mouth full		Reprimand</a:t>
            </a:r>
          </a:p>
          <a:p>
            <a:pPr>
              <a:lnSpc>
                <a:spcPct val="80000"/>
              </a:lnSpc>
              <a:buFont typeface="Wingdings" charset="0"/>
              <a:buNone/>
            </a:pPr>
            <a:r>
              <a:rPr lang="en-US" sz="2600" dirty="0">
                <a:latin typeface="Times" charset="0"/>
                <a:ea typeface="ＭＳ Ｐゴシック" charset="0"/>
                <a:cs typeface="Times" charset="0"/>
              </a:rPr>
              <a:t>	Dad		Talk with mouth full		No reprimand</a:t>
            </a:r>
          </a:p>
          <a:p>
            <a:pPr>
              <a:lnSpc>
                <a:spcPct val="80000"/>
              </a:lnSpc>
              <a:buFont typeface="Wingdings" charset="0"/>
              <a:buNone/>
            </a:pPr>
            <a:endParaRPr lang="en-US" sz="2600" dirty="0">
              <a:latin typeface="Times" charset="0"/>
              <a:ea typeface="ＭＳ Ｐゴシック" charset="0"/>
              <a:cs typeface="Times" charset="0"/>
            </a:endParaRPr>
          </a:p>
          <a:p>
            <a:pPr>
              <a:lnSpc>
                <a:spcPct val="80000"/>
              </a:lnSpc>
              <a:buFont typeface="Wingdings" charset="0"/>
              <a:buNone/>
            </a:pPr>
            <a:r>
              <a:rPr lang="en-US" sz="2600" dirty="0">
                <a:latin typeface="Times" charset="0"/>
                <a:ea typeface="ＭＳ Ｐゴシック" charset="0"/>
                <a:cs typeface="Times" charset="0"/>
              </a:rPr>
              <a:t>You are </a:t>
            </a:r>
            <a:r>
              <a:rPr lang="en-US" sz="2600" u="sng" dirty="0">
                <a:solidFill>
                  <a:srgbClr val="CF543F"/>
                </a:solidFill>
                <a:latin typeface="Times" charset="0"/>
                <a:ea typeface="ＭＳ Ｐゴシック" charset="0"/>
                <a:cs typeface="Times" charset="0"/>
              </a:rPr>
              <a:t>less</a:t>
            </a:r>
            <a:r>
              <a:rPr lang="en-US" sz="2600" dirty="0">
                <a:latin typeface="Times" charset="0"/>
                <a:ea typeface="ＭＳ Ｐゴシック" charset="0"/>
                <a:cs typeface="Times" charset="0"/>
              </a:rPr>
              <a:t> likely to talk with your mouth full when Mom is present than with Dad</a:t>
            </a:r>
          </a:p>
          <a:p>
            <a:pPr lvl="1">
              <a:lnSpc>
                <a:spcPct val="80000"/>
              </a:lnSpc>
            </a:pPr>
            <a:endParaRPr lang="en-US" sz="2600" dirty="0">
              <a:latin typeface="Times" charset="0"/>
              <a:ea typeface="ＭＳ Ｐゴシック" charset="0"/>
              <a:cs typeface="Times" charset="0"/>
            </a:endParaRPr>
          </a:p>
          <a:p>
            <a:pPr lvl="1">
              <a:lnSpc>
                <a:spcPct val="80000"/>
              </a:lnSpc>
            </a:pPr>
            <a:endParaRPr lang="en-US" sz="2600" dirty="0">
              <a:latin typeface="Times" charset="0"/>
              <a:ea typeface="ＭＳ Ｐゴシック" charset="0"/>
              <a:cs typeface="Times" charset="0"/>
            </a:endParaRPr>
          </a:p>
          <a:p>
            <a:pPr lvl="1">
              <a:lnSpc>
                <a:spcPct val="80000"/>
              </a:lnSpc>
              <a:buFontTx/>
              <a:buNone/>
            </a:pPr>
            <a:endParaRPr lang="en-US" sz="2600" dirty="0">
              <a:latin typeface="Times" charset="0"/>
              <a:ea typeface="ＭＳ Ｐゴシック" charset="0"/>
              <a:cs typeface="Times" charset="0"/>
            </a:endParaRPr>
          </a:p>
        </p:txBody>
      </p:sp>
    </p:spTree>
    <p:extLst>
      <p:ext uri="{BB962C8B-B14F-4D97-AF65-F5344CB8AC3E}">
        <p14:creationId xmlns:p14="http://schemas.microsoft.com/office/powerpoint/2010/main" val="1904885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290564430"/>
              </p:ext>
            </p:extLst>
          </p:nvPr>
        </p:nvGraphicFramePr>
        <p:xfrm>
          <a:off x="457199" y="2449001"/>
          <a:ext cx="8229600" cy="2303799"/>
        </p:xfrm>
        <a:graphic>
          <a:graphicData uri="http://schemas.openxmlformats.org/drawingml/2006/table">
            <a:tbl>
              <a:tblPr firstRow="1" bandRow="1">
                <a:tableStyleId>{BDBED569-4797-4DF1-A0F4-6AAB3CD982D8}</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767933">
                <a:tc>
                  <a:txBody>
                    <a:bodyPr/>
                    <a:lstStyle/>
                    <a:p>
                      <a:endParaRPr lang="en-US" dirty="0"/>
                    </a:p>
                  </a:txBody>
                  <a:tcPr>
                    <a:lnL w="12700" cmpd="sng">
                      <a:noFill/>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solidFill>
                            <a:schemeClr val="accent2"/>
                          </a:solidFill>
                        </a:rPr>
                        <a:t>Presentation</a:t>
                      </a:r>
                    </a:p>
                    <a:p>
                      <a:pPr algn="ctr"/>
                      <a:r>
                        <a:rPr lang="en-US" dirty="0"/>
                        <a:t>of</a:t>
                      </a:r>
                      <a:r>
                        <a:rPr lang="en-US" baseline="0" dirty="0"/>
                        <a:t> stimulus</a:t>
                      </a:r>
                      <a:endParaRPr lang="en-US" dirty="0"/>
                    </a:p>
                  </a:txBody>
                  <a:tcPr>
                    <a:lnL w="12700" cap="flat" cmpd="sng" algn="ctr">
                      <a:solidFill>
                        <a:scrgbClr r="0" g="0" b="0"/>
                      </a:solidFill>
                      <a:prstDash val="solid"/>
                      <a:round/>
                      <a:headEnd type="none" w="med" len="med"/>
                      <a:tailEnd type="none" w="med" len="med"/>
                    </a:lnL>
                  </a:tcPr>
                </a:tc>
                <a:tc>
                  <a:txBody>
                    <a:bodyPr/>
                    <a:lstStyle/>
                    <a:p>
                      <a:pPr algn="ctr"/>
                      <a:r>
                        <a:rPr lang="en-US" sz="2000" b="0" dirty="0">
                          <a:solidFill>
                            <a:srgbClr val="F96A1B"/>
                          </a:solidFill>
                        </a:rPr>
                        <a:t>Removal</a:t>
                      </a:r>
                    </a:p>
                    <a:p>
                      <a:pPr algn="ctr"/>
                      <a:r>
                        <a:rPr lang="en-US" dirty="0"/>
                        <a:t>of</a:t>
                      </a:r>
                      <a:r>
                        <a:rPr lang="en-US" baseline="0" dirty="0"/>
                        <a:t> stimulus</a:t>
                      </a:r>
                      <a:endParaRPr lang="en-US" dirty="0"/>
                    </a:p>
                  </a:txBody>
                  <a:tcPr/>
                </a:tc>
                <a:extLst>
                  <a:ext uri="{0D108BD9-81ED-4DB2-BD59-A6C34878D82A}">
                    <a16:rowId xmlns:a16="http://schemas.microsoft.com/office/drawing/2014/main" val="10000"/>
                  </a:ext>
                </a:extLst>
              </a:tr>
              <a:tr h="767933">
                <a:tc>
                  <a:txBody>
                    <a:bodyPr/>
                    <a:lstStyle/>
                    <a:p>
                      <a:pPr algn="ctr"/>
                      <a:r>
                        <a:rPr lang="en-US" sz="2000" b="1" dirty="0">
                          <a:solidFill>
                            <a:srgbClr val="F96A1B"/>
                          </a:solidFill>
                        </a:rPr>
                        <a:t>Increase</a:t>
                      </a:r>
                    </a:p>
                    <a:p>
                      <a:pPr algn="ctr"/>
                      <a:r>
                        <a:rPr lang="en-US" dirty="0"/>
                        <a:t>probability of behavior</a:t>
                      </a:r>
                    </a:p>
                  </a:txBody>
                  <a:tcPr>
                    <a:lnT w="12700" cap="flat" cmpd="sng" algn="ctr">
                      <a:solidFill>
                        <a:scrgbClr r="0" g="0" b="0"/>
                      </a:solidFill>
                      <a:prstDash val="solid"/>
                      <a:round/>
                      <a:headEnd type="none" w="med" len="med"/>
                      <a:tailEnd type="none" w="med" len="med"/>
                    </a:lnT>
                  </a:tcPr>
                </a:tc>
                <a:tc>
                  <a:txBody>
                    <a:bodyPr/>
                    <a:lstStyle/>
                    <a:p>
                      <a:pPr algn="ctr"/>
                      <a:r>
                        <a:rPr lang="en-US" dirty="0"/>
                        <a:t>Positive Reinforcement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Negative Reinforcement</a:t>
                      </a:r>
                    </a:p>
                    <a:p>
                      <a:pPr algn="ctr"/>
                      <a:endParaRPr lang="en-US" dirty="0"/>
                    </a:p>
                  </a:txBody>
                  <a:tcPr/>
                </a:tc>
                <a:extLst>
                  <a:ext uri="{0D108BD9-81ED-4DB2-BD59-A6C34878D82A}">
                    <a16:rowId xmlns:a16="http://schemas.microsoft.com/office/drawing/2014/main" val="10001"/>
                  </a:ext>
                </a:extLst>
              </a:tr>
              <a:tr h="767933">
                <a:tc>
                  <a:txBody>
                    <a:bodyPr/>
                    <a:lstStyle/>
                    <a:p>
                      <a:pPr algn="ctr"/>
                      <a:r>
                        <a:rPr lang="en-US" sz="2000" b="1" dirty="0">
                          <a:solidFill>
                            <a:srgbClr val="F96A1B"/>
                          </a:solidFill>
                        </a:rPr>
                        <a:t>Decrease</a:t>
                      </a:r>
                    </a:p>
                    <a:p>
                      <a:pPr algn="ctr"/>
                      <a:r>
                        <a:rPr lang="en-US" dirty="0"/>
                        <a:t>probability</a:t>
                      </a:r>
                      <a:r>
                        <a:rPr lang="en-US" baseline="0" dirty="0"/>
                        <a:t> of behavior</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Positive Punishment</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Negative Punishment</a:t>
                      </a:r>
                    </a:p>
                    <a:p>
                      <a:pPr algn="ctr"/>
                      <a:endParaRPr lang="en-US" dirty="0"/>
                    </a:p>
                  </a:txBody>
                  <a:tcPr/>
                </a:tc>
                <a:extLst>
                  <a:ext uri="{0D108BD9-81ED-4DB2-BD59-A6C34878D82A}">
                    <a16:rowId xmlns:a16="http://schemas.microsoft.com/office/drawing/2014/main" val="10002"/>
                  </a:ext>
                </a:extLst>
              </a:tr>
            </a:tbl>
          </a:graphicData>
        </a:graphic>
      </p:graphicFrame>
      <p:sp>
        <p:nvSpPr>
          <p:cNvPr id="512002" name="Rectangle 2"/>
          <p:cNvSpPr>
            <a:spLocks noGrp="1" noChangeArrowheads="1"/>
          </p:cNvSpPr>
          <p:nvPr>
            <p:ph type="title"/>
          </p:nvPr>
        </p:nvSpPr>
        <p:spPr>
          <a:solidFill>
            <a:schemeClr val="bg1"/>
          </a:solidFill>
        </p:spPr>
        <p:txBody>
          <a:bodyPr>
            <a:normAutofit fontScale="90000"/>
          </a:bodyPr>
          <a:lstStyle/>
          <a:p>
            <a:r>
              <a:rPr lang="en-US" sz="4000" dirty="0">
                <a:solidFill>
                  <a:schemeClr val="accent3"/>
                </a:solidFill>
                <a:latin typeface="Arial" charset="0"/>
                <a:ea typeface="ＭＳ Ｐゴシック" charset="0"/>
                <a:cs typeface="ＭＳ Ｐゴシック" charset="0"/>
              </a:rPr>
              <a:t>Putting it in Perspective:</a:t>
            </a:r>
            <a:br>
              <a:rPr lang="en-US" sz="4000" dirty="0">
                <a:solidFill>
                  <a:schemeClr val="accent3"/>
                </a:solidFill>
                <a:latin typeface="Arial" charset="0"/>
                <a:ea typeface="ＭＳ Ｐゴシック" charset="0"/>
                <a:cs typeface="ＭＳ Ｐゴシック" charset="0"/>
              </a:rPr>
            </a:br>
            <a:r>
              <a:rPr lang="en-US" sz="4000" dirty="0">
                <a:solidFill>
                  <a:schemeClr val="accent3"/>
                </a:solidFill>
                <a:latin typeface="Arial" charset="0"/>
                <a:ea typeface="ＭＳ Ｐゴシック" charset="0"/>
                <a:cs typeface="ＭＳ Ｐゴシック" charset="0"/>
              </a:rPr>
              <a:t>Operant Conditioning</a:t>
            </a:r>
          </a:p>
        </p:txBody>
      </p:sp>
      <p:sp>
        <p:nvSpPr>
          <p:cNvPr id="3076" name="Text Box 65"/>
          <p:cNvSpPr txBox="1">
            <a:spLocks noChangeArrowheads="1"/>
          </p:cNvSpPr>
          <p:nvPr/>
        </p:nvSpPr>
        <p:spPr bwMode="auto">
          <a:xfrm>
            <a:off x="922315" y="2487613"/>
            <a:ext cx="2119460" cy="677108"/>
          </a:xfrm>
          <a:prstGeom prst="rect">
            <a:avLst/>
          </a:prstGeom>
          <a:solidFill>
            <a:schemeClr val="bg1"/>
          </a:solidFill>
          <a:ln>
            <a:noFill/>
          </a:ln>
        </p:spPr>
        <p:txBody>
          <a:bodyPr wrap="square">
            <a:spAutoFit/>
          </a:bodyPr>
          <a:lstStyle>
            <a:lvl1pPr>
              <a:defRPr sz="2000">
                <a:solidFill>
                  <a:schemeClr val="tx1"/>
                </a:solidFill>
                <a:latin typeface="Arial" charset="0"/>
                <a:ea typeface="ＭＳ Ｐゴシック" charset="0"/>
                <a:cs typeface="ＭＳ Ｐゴシック" charset="0"/>
              </a:defRPr>
            </a:lvl1pPr>
            <a:lvl2pPr marL="37931725" indent="-37474525">
              <a:defRPr sz="2000">
                <a:solidFill>
                  <a:schemeClr val="tx1"/>
                </a:solidFill>
                <a:latin typeface="Arial" charset="0"/>
                <a:ea typeface="ＭＳ Ｐゴシック" charset="0"/>
              </a:defRPr>
            </a:lvl2pPr>
            <a:lvl3pPr>
              <a:defRPr sz="20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marL="457200" eaLnBrk="0" fontAlgn="base" hangingPunct="0">
              <a:spcBef>
                <a:spcPct val="0"/>
              </a:spcBef>
              <a:spcAft>
                <a:spcPct val="0"/>
              </a:spcAft>
              <a:defRPr sz="2000">
                <a:solidFill>
                  <a:schemeClr val="tx1"/>
                </a:solidFill>
                <a:latin typeface="Arial" charset="0"/>
                <a:ea typeface="ＭＳ Ｐゴシック" charset="0"/>
              </a:defRPr>
            </a:lvl6pPr>
            <a:lvl7pPr marL="914400" eaLnBrk="0" fontAlgn="base" hangingPunct="0">
              <a:spcBef>
                <a:spcPct val="0"/>
              </a:spcBef>
              <a:spcAft>
                <a:spcPct val="0"/>
              </a:spcAft>
              <a:defRPr sz="2000">
                <a:solidFill>
                  <a:schemeClr val="tx1"/>
                </a:solidFill>
                <a:latin typeface="Arial" charset="0"/>
                <a:ea typeface="ＭＳ Ｐゴシック" charset="0"/>
              </a:defRPr>
            </a:lvl7pPr>
            <a:lvl8pPr marL="1371600" eaLnBrk="0" fontAlgn="base" hangingPunct="0">
              <a:spcBef>
                <a:spcPct val="0"/>
              </a:spcBef>
              <a:spcAft>
                <a:spcPct val="0"/>
              </a:spcAft>
              <a:defRPr sz="2000">
                <a:solidFill>
                  <a:schemeClr val="tx1"/>
                </a:solidFill>
                <a:latin typeface="Arial" charset="0"/>
                <a:ea typeface="ＭＳ Ｐゴシック" charset="0"/>
              </a:defRPr>
            </a:lvl8pPr>
            <a:lvl9pPr marL="1828800" eaLnBrk="0" fontAlgn="base" hangingPunct="0">
              <a:spcBef>
                <a:spcPct val="0"/>
              </a:spcBef>
              <a:spcAft>
                <a:spcPct val="0"/>
              </a:spcAft>
              <a:defRPr sz="2000">
                <a:solidFill>
                  <a:schemeClr val="tx1"/>
                </a:solidFill>
                <a:latin typeface="Arial" charset="0"/>
                <a:ea typeface="ＭＳ Ｐゴシック" charset="0"/>
              </a:defRPr>
            </a:lvl9pPr>
          </a:lstStyle>
          <a:p>
            <a:pPr>
              <a:spcBef>
                <a:spcPct val="50000"/>
              </a:spcBef>
            </a:pPr>
            <a:r>
              <a:rPr lang="en-US" sz="1900">
                <a:solidFill>
                  <a:srgbClr val="000000"/>
                </a:solidFill>
              </a:rPr>
              <a:t>Consequences of operant behavior</a:t>
            </a:r>
          </a:p>
        </p:txBody>
      </p:sp>
      <p:sp>
        <p:nvSpPr>
          <p:cNvPr id="512066" name="Rectangle 66"/>
          <p:cNvSpPr>
            <a:spLocks noChangeArrowheads="1"/>
          </p:cNvSpPr>
          <p:nvPr/>
        </p:nvSpPr>
        <p:spPr bwMode="auto">
          <a:xfrm>
            <a:off x="382588" y="1674813"/>
            <a:ext cx="8391525" cy="461962"/>
          </a:xfrm>
          <a:prstGeom prst="rect">
            <a:avLst/>
          </a:prstGeom>
          <a:solidFill>
            <a:schemeClr val="bg1"/>
          </a:solidFill>
          <a:ln>
            <a:noFill/>
          </a:ln>
        </p:spPr>
        <p:txBody>
          <a:bodyPr>
            <a:spAutoFit/>
          </a:bodyPr>
          <a:lstStyle/>
          <a:p>
            <a:pPr algn="ctr"/>
            <a:r>
              <a:rPr lang="en-US" sz="2400">
                <a:solidFill>
                  <a:srgbClr val="000000"/>
                </a:solidFill>
              </a:rPr>
              <a:t>Operant conditioning = modification by </a:t>
            </a:r>
            <a:r>
              <a:rPr lang="en-US" sz="2400" i="1" u="sng">
                <a:solidFill>
                  <a:srgbClr val="000000"/>
                </a:solidFill>
              </a:rPr>
              <a:t>consequences</a:t>
            </a:r>
            <a:endParaRPr lang="en-US" sz="2400">
              <a:solidFill>
                <a:srgbClr val="000000"/>
              </a:solidFill>
            </a:endParaRPr>
          </a:p>
        </p:txBody>
      </p:sp>
      <p:sp>
        <p:nvSpPr>
          <p:cNvPr id="7" name="Rectangle 8"/>
          <p:cNvSpPr>
            <a:spLocks noChangeArrowheads="1"/>
          </p:cNvSpPr>
          <p:nvPr/>
        </p:nvSpPr>
        <p:spPr bwMode="auto">
          <a:xfrm>
            <a:off x="3160713" y="3236913"/>
            <a:ext cx="2774950" cy="725487"/>
          </a:xfrm>
          <a:prstGeom prst="rect">
            <a:avLst/>
          </a:prstGeom>
          <a:solidFill>
            <a:schemeClr val="bg1"/>
          </a:solidFill>
          <a:ln w="28575">
            <a:solidFill>
              <a:srgbClr val="FF0000"/>
            </a:solidFill>
            <a:round/>
            <a:headEnd/>
            <a:tailEnd/>
          </a:ln>
        </p:spPr>
        <p:txBody>
          <a:bodyPr/>
          <a:lstStyle/>
          <a:p>
            <a:endParaRPr lang="en-US">
              <a:solidFill>
                <a:srgbClr val="000000"/>
              </a:solidFill>
            </a:endParaRPr>
          </a:p>
        </p:txBody>
      </p:sp>
      <p:sp>
        <p:nvSpPr>
          <p:cNvPr id="8" name="Rectangle 8"/>
          <p:cNvSpPr>
            <a:spLocks noChangeArrowheads="1"/>
          </p:cNvSpPr>
          <p:nvPr/>
        </p:nvSpPr>
        <p:spPr bwMode="auto">
          <a:xfrm>
            <a:off x="5937250" y="3251200"/>
            <a:ext cx="2774950" cy="725488"/>
          </a:xfrm>
          <a:prstGeom prst="rect">
            <a:avLst/>
          </a:prstGeom>
          <a:solidFill>
            <a:schemeClr val="bg1"/>
          </a:solidFill>
          <a:ln w="28575">
            <a:solidFill>
              <a:srgbClr val="FF0000"/>
            </a:solidFill>
            <a:round/>
            <a:headEnd/>
            <a:tailEnd/>
          </a:ln>
        </p:spPr>
        <p:txBody>
          <a:bodyPr/>
          <a:lstStyle/>
          <a:p>
            <a:endParaRPr lang="en-US">
              <a:solidFill>
                <a:srgbClr val="000000"/>
              </a:solidFill>
            </a:endParaRPr>
          </a:p>
        </p:txBody>
      </p:sp>
      <p:sp>
        <p:nvSpPr>
          <p:cNvPr id="9" name="Rectangle 8"/>
          <p:cNvSpPr>
            <a:spLocks noChangeArrowheads="1"/>
          </p:cNvSpPr>
          <p:nvPr/>
        </p:nvSpPr>
        <p:spPr bwMode="auto">
          <a:xfrm>
            <a:off x="3162300" y="3997325"/>
            <a:ext cx="2774950" cy="725488"/>
          </a:xfrm>
          <a:prstGeom prst="rect">
            <a:avLst/>
          </a:prstGeom>
          <a:solidFill>
            <a:schemeClr val="bg1"/>
          </a:solidFill>
          <a:ln w="28575">
            <a:solidFill>
              <a:srgbClr val="FF0000"/>
            </a:solidFill>
            <a:round/>
            <a:headEnd/>
            <a:tailEnd/>
          </a:ln>
        </p:spPr>
        <p:txBody>
          <a:bodyPr/>
          <a:lstStyle/>
          <a:p>
            <a:endParaRPr lang="en-US">
              <a:solidFill>
                <a:srgbClr val="000000"/>
              </a:solidFill>
            </a:endParaRPr>
          </a:p>
        </p:txBody>
      </p:sp>
      <p:sp>
        <p:nvSpPr>
          <p:cNvPr id="10" name="Rectangle 9"/>
          <p:cNvSpPr>
            <a:spLocks noChangeArrowheads="1"/>
          </p:cNvSpPr>
          <p:nvPr/>
        </p:nvSpPr>
        <p:spPr bwMode="auto">
          <a:xfrm>
            <a:off x="5937250" y="3983038"/>
            <a:ext cx="2774950" cy="727075"/>
          </a:xfrm>
          <a:prstGeom prst="rect">
            <a:avLst/>
          </a:prstGeom>
          <a:solidFill>
            <a:schemeClr val="bg1"/>
          </a:solidFill>
          <a:ln w="28575">
            <a:solidFill>
              <a:srgbClr val="FF0000"/>
            </a:solidFill>
            <a:round/>
            <a:headEnd/>
            <a:tailEnd/>
          </a:ln>
        </p:spPr>
        <p:txBody>
          <a:bodyPr/>
          <a:lstStyle/>
          <a:p>
            <a:endParaRPr lang="en-US">
              <a:solidFill>
                <a:srgbClr val="000000"/>
              </a:solidFill>
            </a:endParaRPr>
          </a:p>
        </p:txBody>
      </p:sp>
    </p:spTree>
    <p:extLst>
      <p:ext uri="{BB962C8B-B14F-4D97-AF65-F5344CB8AC3E}">
        <p14:creationId xmlns:p14="http://schemas.microsoft.com/office/powerpoint/2010/main" val="3033916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6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p:bldP spid="7" grpId="0" animBg="1"/>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222" y="284216"/>
            <a:ext cx="7772400" cy="1609344"/>
          </a:xfrm>
        </p:spPr>
        <p:txBody>
          <a:bodyPr/>
          <a:lstStyle/>
          <a:p>
            <a:r>
              <a:rPr lang="en-US" dirty="0"/>
              <a:t>Types of punishers</a:t>
            </a:r>
          </a:p>
        </p:txBody>
      </p:sp>
      <p:sp>
        <p:nvSpPr>
          <p:cNvPr id="3" name="Content Placeholder 2"/>
          <p:cNvSpPr>
            <a:spLocks noGrp="1"/>
          </p:cNvSpPr>
          <p:nvPr>
            <p:ph idx="1"/>
          </p:nvPr>
        </p:nvSpPr>
        <p:spPr>
          <a:xfrm>
            <a:off x="524222" y="1475609"/>
            <a:ext cx="8414808" cy="4897759"/>
          </a:xfrm>
        </p:spPr>
        <p:txBody>
          <a:bodyPr>
            <a:noAutofit/>
          </a:bodyPr>
          <a:lstStyle/>
          <a:p>
            <a:r>
              <a:rPr lang="en-US" sz="2400" dirty="0"/>
              <a:t>Unconditioned vs. Conditioned</a:t>
            </a:r>
          </a:p>
          <a:p>
            <a:pPr marL="344488" lvl="1" indent="-173038"/>
            <a:r>
              <a:rPr lang="en-US" sz="2400" u="sng" dirty="0">
                <a:solidFill>
                  <a:srgbClr val="FF6600"/>
                </a:solidFill>
              </a:rPr>
              <a:t>Unconditioned</a:t>
            </a:r>
            <a:r>
              <a:rPr lang="en-US" sz="2400" dirty="0"/>
              <a:t> (aka natural, primary): Those that we are born predisposed to (e.g., pain, aversive temperatures)</a:t>
            </a:r>
          </a:p>
          <a:p>
            <a:pPr marL="344488" lvl="1" indent="-173038"/>
            <a:r>
              <a:rPr lang="en-US" sz="2400" u="sng" dirty="0">
                <a:solidFill>
                  <a:srgbClr val="FF6600"/>
                </a:solidFill>
              </a:rPr>
              <a:t>Conditioned</a:t>
            </a:r>
            <a:r>
              <a:rPr lang="en-US" sz="2400" dirty="0"/>
              <a:t>: Those that gain punishing value during the course of ones life due to associations with primary punishers (e.g., reprimands, removal of money)</a:t>
            </a:r>
          </a:p>
          <a:p>
            <a:r>
              <a:rPr lang="en-US" sz="2400" dirty="0"/>
              <a:t>Social vs. Automatic</a:t>
            </a:r>
          </a:p>
          <a:p>
            <a:pPr marL="344488" lvl="1" indent="-173038"/>
            <a:r>
              <a:rPr lang="en-US" sz="2400" u="sng" dirty="0">
                <a:solidFill>
                  <a:srgbClr val="FF6600"/>
                </a:solidFill>
              </a:rPr>
              <a:t>Social</a:t>
            </a:r>
            <a:r>
              <a:rPr lang="en-US" sz="2400" dirty="0"/>
              <a:t>: Requires another person (e.g., point removal)</a:t>
            </a:r>
          </a:p>
          <a:p>
            <a:pPr marL="344488" lvl="1" indent="-173038"/>
            <a:r>
              <a:rPr lang="en-US" sz="2400" u="sng" dirty="0">
                <a:solidFill>
                  <a:srgbClr val="FF6600"/>
                </a:solidFill>
              </a:rPr>
              <a:t>Automatic</a:t>
            </a:r>
            <a:r>
              <a:rPr lang="en-US" sz="2400" dirty="0"/>
              <a:t>: Produced from the </a:t>
            </a:r>
            <a:r>
              <a:rPr lang="en-US" sz="2400" u="sng" dirty="0">
                <a:solidFill>
                  <a:srgbClr val="FF6600"/>
                </a:solidFill>
              </a:rPr>
              <a:t>response</a:t>
            </a:r>
            <a:r>
              <a:rPr lang="en-US" sz="2400" dirty="0"/>
              <a:t> itself (e.g., running into a tree “</a:t>
            </a:r>
            <a:r>
              <a:rPr lang="en-US" sz="2400" dirty="0" err="1"/>
              <a:t>automatic”ally</a:t>
            </a:r>
            <a:r>
              <a:rPr lang="en-US" sz="2400" dirty="0"/>
              <a:t> produces pain)</a:t>
            </a:r>
          </a:p>
        </p:txBody>
      </p:sp>
    </p:spTree>
    <p:extLst>
      <p:ext uri="{BB962C8B-B14F-4D97-AF65-F5344CB8AC3E}">
        <p14:creationId xmlns:p14="http://schemas.microsoft.com/office/powerpoint/2010/main" val="70531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98731"/>
            <a:ext cx="7772400" cy="1609344"/>
          </a:xfrm>
        </p:spPr>
        <p:txBody>
          <a:bodyPr/>
          <a:lstStyle/>
          <a:p>
            <a:r>
              <a:rPr lang="en-US" dirty="0"/>
              <a:t>Positive Punishment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8169800"/>
              </p:ext>
            </p:extLst>
          </p:nvPr>
        </p:nvGraphicFramePr>
        <p:xfrm>
          <a:off x="549275" y="1367375"/>
          <a:ext cx="8042276" cy="2103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28083" y="1454037"/>
            <a:ext cx="8487834" cy="646331"/>
          </a:xfrm>
          <a:prstGeom prst="rect">
            <a:avLst/>
          </a:prstGeom>
          <a:noFill/>
        </p:spPr>
        <p:txBody>
          <a:bodyPr wrap="square" rtlCol="0">
            <a:spAutoFit/>
          </a:bodyPr>
          <a:lstStyle/>
          <a:p>
            <a:r>
              <a:rPr lang="en-US" dirty="0"/>
              <a:t>        Antecedent			 Behavior		 Consequence 			</a:t>
            </a:r>
          </a:p>
        </p:txBody>
      </p:sp>
      <p:sp>
        <p:nvSpPr>
          <p:cNvPr id="6" name="TextBox 5"/>
          <p:cNvSpPr txBox="1"/>
          <p:nvPr/>
        </p:nvSpPr>
        <p:spPr>
          <a:xfrm>
            <a:off x="549275" y="3410975"/>
            <a:ext cx="2159000" cy="369332"/>
          </a:xfrm>
          <a:prstGeom prst="rect">
            <a:avLst/>
          </a:prstGeom>
          <a:noFill/>
        </p:spPr>
        <p:txBody>
          <a:bodyPr wrap="square" rtlCol="0">
            <a:spAutoFit/>
          </a:bodyPr>
          <a:lstStyle/>
          <a:p>
            <a:r>
              <a:rPr lang="en-US" dirty="0"/>
              <a:t>No pain</a:t>
            </a:r>
          </a:p>
        </p:txBody>
      </p:sp>
      <p:sp>
        <p:nvSpPr>
          <p:cNvPr id="8" name="TextBox 7"/>
          <p:cNvSpPr txBox="1"/>
          <p:nvPr/>
        </p:nvSpPr>
        <p:spPr>
          <a:xfrm>
            <a:off x="549275" y="3935305"/>
            <a:ext cx="2159000" cy="369332"/>
          </a:xfrm>
          <a:prstGeom prst="rect">
            <a:avLst/>
          </a:prstGeom>
          <a:noFill/>
        </p:spPr>
        <p:txBody>
          <a:bodyPr wrap="square" rtlCol="0">
            <a:spAutoFit/>
          </a:bodyPr>
          <a:lstStyle/>
          <a:p>
            <a:r>
              <a:rPr lang="en-US" dirty="0"/>
              <a:t>Not sick</a:t>
            </a:r>
          </a:p>
        </p:txBody>
      </p:sp>
      <p:sp>
        <p:nvSpPr>
          <p:cNvPr id="11" name="TextBox 10"/>
          <p:cNvSpPr txBox="1"/>
          <p:nvPr/>
        </p:nvSpPr>
        <p:spPr>
          <a:xfrm>
            <a:off x="549275" y="4641591"/>
            <a:ext cx="2159000" cy="369332"/>
          </a:xfrm>
          <a:prstGeom prst="rect">
            <a:avLst/>
          </a:prstGeom>
          <a:noFill/>
        </p:spPr>
        <p:txBody>
          <a:bodyPr wrap="square" rtlCol="0">
            <a:spAutoFit/>
          </a:bodyPr>
          <a:lstStyle/>
          <a:p>
            <a:r>
              <a:rPr lang="en-US" dirty="0"/>
              <a:t>No ticket</a:t>
            </a:r>
          </a:p>
        </p:txBody>
      </p:sp>
      <p:sp>
        <p:nvSpPr>
          <p:cNvPr id="12" name="TextBox 11"/>
          <p:cNvSpPr txBox="1"/>
          <p:nvPr/>
        </p:nvSpPr>
        <p:spPr>
          <a:xfrm>
            <a:off x="3559175" y="3410975"/>
            <a:ext cx="2409824" cy="369332"/>
          </a:xfrm>
          <a:prstGeom prst="rect">
            <a:avLst/>
          </a:prstGeom>
          <a:noFill/>
        </p:spPr>
        <p:txBody>
          <a:bodyPr wrap="square" rtlCol="0">
            <a:spAutoFit/>
          </a:bodyPr>
          <a:lstStyle/>
          <a:p>
            <a:r>
              <a:rPr lang="en-US" dirty="0"/>
              <a:t>Place hand on stove</a:t>
            </a:r>
          </a:p>
        </p:txBody>
      </p:sp>
      <p:sp>
        <p:nvSpPr>
          <p:cNvPr id="13" name="TextBox 12"/>
          <p:cNvSpPr txBox="1"/>
          <p:nvPr/>
        </p:nvSpPr>
        <p:spPr>
          <a:xfrm>
            <a:off x="3559175" y="3945977"/>
            <a:ext cx="2159000" cy="369332"/>
          </a:xfrm>
          <a:prstGeom prst="rect">
            <a:avLst/>
          </a:prstGeom>
          <a:noFill/>
        </p:spPr>
        <p:txBody>
          <a:bodyPr wrap="square" rtlCol="0">
            <a:spAutoFit/>
          </a:bodyPr>
          <a:lstStyle/>
          <a:p>
            <a:r>
              <a:rPr lang="en-US" dirty="0"/>
              <a:t>Eat rotten food</a:t>
            </a:r>
          </a:p>
        </p:txBody>
      </p:sp>
      <p:sp>
        <p:nvSpPr>
          <p:cNvPr id="16" name="TextBox 15"/>
          <p:cNvSpPr txBox="1"/>
          <p:nvPr/>
        </p:nvSpPr>
        <p:spPr>
          <a:xfrm>
            <a:off x="3559175" y="4646063"/>
            <a:ext cx="2159000" cy="646331"/>
          </a:xfrm>
          <a:prstGeom prst="rect">
            <a:avLst/>
          </a:prstGeom>
          <a:noFill/>
        </p:spPr>
        <p:txBody>
          <a:bodyPr wrap="square" rtlCol="0">
            <a:spAutoFit/>
          </a:bodyPr>
          <a:lstStyle/>
          <a:p>
            <a:r>
              <a:rPr lang="en-US" dirty="0"/>
              <a:t>Exceed speed limit</a:t>
            </a:r>
          </a:p>
        </p:txBody>
      </p:sp>
      <p:sp>
        <p:nvSpPr>
          <p:cNvPr id="17" name="TextBox 16"/>
          <p:cNvSpPr txBox="1"/>
          <p:nvPr/>
        </p:nvSpPr>
        <p:spPr>
          <a:xfrm>
            <a:off x="6656684" y="3407773"/>
            <a:ext cx="2159000" cy="369332"/>
          </a:xfrm>
          <a:prstGeom prst="rect">
            <a:avLst/>
          </a:prstGeom>
          <a:noFill/>
        </p:spPr>
        <p:txBody>
          <a:bodyPr wrap="square" rtlCol="0">
            <a:spAutoFit/>
          </a:bodyPr>
          <a:lstStyle/>
          <a:p>
            <a:r>
              <a:rPr lang="en-US" dirty="0"/>
              <a:t>Pain</a:t>
            </a:r>
          </a:p>
        </p:txBody>
      </p:sp>
      <p:sp>
        <p:nvSpPr>
          <p:cNvPr id="18" name="TextBox 17"/>
          <p:cNvSpPr txBox="1"/>
          <p:nvPr/>
        </p:nvSpPr>
        <p:spPr>
          <a:xfrm>
            <a:off x="6656684" y="3942775"/>
            <a:ext cx="2159000" cy="369332"/>
          </a:xfrm>
          <a:prstGeom prst="rect">
            <a:avLst/>
          </a:prstGeom>
          <a:noFill/>
        </p:spPr>
        <p:txBody>
          <a:bodyPr wrap="square" rtlCol="0">
            <a:spAutoFit/>
          </a:bodyPr>
          <a:lstStyle/>
          <a:p>
            <a:r>
              <a:rPr lang="en-US" dirty="0"/>
              <a:t>Sick</a:t>
            </a:r>
          </a:p>
        </p:txBody>
      </p:sp>
      <p:sp>
        <p:nvSpPr>
          <p:cNvPr id="21" name="TextBox 20"/>
          <p:cNvSpPr txBox="1"/>
          <p:nvPr/>
        </p:nvSpPr>
        <p:spPr>
          <a:xfrm>
            <a:off x="6656684" y="4641591"/>
            <a:ext cx="2159000" cy="369332"/>
          </a:xfrm>
          <a:prstGeom prst="rect">
            <a:avLst/>
          </a:prstGeom>
          <a:noFill/>
        </p:spPr>
        <p:txBody>
          <a:bodyPr wrap="square" rtlCol="0">
            <a:spAutoFit/>
          </a:bodyPr>
          <a:lstStyle/>
          <a:p>
            <a:r>
              <a:rPr lang="en-US" dirty="0"/>
              <a:t>Ticket</a:t>
            </a:r>
          </a:p>
        </p:txBody>
      </p:sp>
    </p:spTree>
    <p:extLst>
      <p:ext uri="{BB962C8B-B14F-4D97-AF65-F5344CB8AC3E}">
        <p14:creationId xmlns:p14="http://schemas.microsoft.com/office/powerpoint/2010/main" val="57426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P spid="12" grpId="0"/>
      <p:bldP spid="13" grpId="0"/>
      <p:bldP spid="16" grpId="0"/>
      <p:bldP spid="17" grpId="0"/>
      <p:bldP spid="18"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5FE84-FECE-1042-A2BE-8D18A66E53C5}"/>
              </a:ext>
            </a:extLst>
          </p:cNvPr>
          <p:cNvSpPr>
            <a:spLocks noGrp="1"/>
          </p:cNvSpPr>
          <p:nvPr>
            <p:ph type="title"/>
          </p:nvPr>
        </p:nvSpPr>
        <p:spPr/>
        <p:txBody>
          <a:bodyPr/>
          <a:lstStyle/>
          <a:p>
            <a:r>
              <a:rPr lang="en-US" dirty="0"/>
              <a:t>Response blocking</a:t>
            </a:r>
          </a:p>
        </p:txBody>
      </p:sp>
      <p:sp>
        <p:nvSpPr>
          <p:cNvPr id="3" name="Content Placeholder 2">
            <a:extLst>
              <a:ext uri="{FF2B5EF4-FFF2-40B4-BE49-F238E27FC236}">
                <a16:creationId xmlns:a16="http://schemas.microsoft.com/office/drawing/2014/main" id="{0311FE95-C91F-C14B-8D6B-85362ADF7B8B}"/>
              </a:ext>
            </a:extLst>
          </p:cNvPr>
          <p:cNvSpPr>
            <a:spLocks noGrp="1"/>
          </p:cNvSpPr>
          <p:nvPr>
            <p:ph idx="1"/>
          </p:nvPr>
        </p:nvSpPr>
        <p:spPr/>
        <p:txBody>
          <a:bodyPr/>
          <a:lstStyle/>
          <a:p>
            <a:r>
              <a:rPr lang="en-US" altLang="en-US" sz="2600" dirty="0"/>
              <a:t>Physically intervening as soon as the person begins to emit the problem behavior to prevent or “block” the completion of the response has been show to be effective in reducing the frequency of some problem behaviors</a:t>
            </a:r>
          </a:p>
          <a:p>
            <a:r>
              <a:rPr lang="en-US" altLang="en-US" sz="2600" dirty="0"/>
              <a:t>Suppressive effects of response blocking may be due to punishment or to extinction</a:t>
            </a:r>
          </a:p>
          <a:p>
            <a:endParaRPr lang="en-US" dirty="0"/>
          </a:p>
        </p:txBody>
      </p:sp>
    </p:spTree>
    <p:extLst>
      <p:ext uri="{BB962C8B-B14F-4D97-AF65-F5344CB8AC3E}">
        <p14:creationId xmlns:p14="http://schemas.microsoft.com/office/powerpoint/2010/main" val="2625074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7BC3-935B-5049-803B-6DB9C4777ACF}"/>
              </a:ext>
            </a:extLst>
          </p:cNvPr>
          <p:cNvSpPr>
            <a:spLocks noGrp="1"/>
          </p:cNvSpPr>
          <p:nvPr>
            <p:ph type="title"/>
          </p:nvPr>
        </p:nvSpPr>
        <p:spPr/>
        <p:txBody>
          <a:bodyPr/>
          <a:lstStyle/>
          <a:p>
            <a:r>
              <a:rPr lang="en-US" dirty="0"/>
              <a:t>overcorrection</a:t>
            </a:r>
          </a:p>
        </p:txBody>
      </p:sp>
      <p:sp>
        <p:nvSpPr>
          <p:cNvPr id="4" name="Rectangle 3">
            <a:extLst>
              <a:ext uri="{FF2B5EF4-FFF2-40B4-BE49-F238E27FC236}">
                <a16:creationId xmlns:a16="http://schemas.microsoft.com/office/drawing/2014/main" id="{7DD6508E-C406-6445-B5E6-E6AC8B4CD2E1}"/>
              </a:ext>
            </a:extLst>
          </p:cNvPr>
          <p:cNvSpPr>
            <a:spLocks noGrp="1" noChangeArrowheads="1"/>
          </p:cNvSpPr>
          <p:nvPr>
            <p:ph idx="1"/>
          </p:nvPr>
        </p:nvSpPr>
        <p:spPr/>
        <p:txBody>
          <a:bodyPr>
            <a:normAutofit/>
          </a:bodyPr>
          <a:lstStyle/>
          <a:p>
            <a:r>
              <a:rPr lang="en-US" altLang="en-US" sz="2600" dirty="0"/>
              <a:t>A behavior change tactic based on positive punishment in which, contingent on the problem behavior, the learner is required to engage in effortful behavior that is directly or logically related to the problem</a:t>
            </a:r>
          </a:p>
          <a:p>
            <a:r>
              <a:rPr lang="en-US" altLang="en-US" sz="2600" dirty="0"/>
              <a:t>2 Forms:</a:t>
            </a:r>
          </a:p>
          <a:p>
            <a:pPr lvl="1"/>
            <a:r>
              <a:rPr lang="en-US" altLang="en-US" sz="2600" dirty="0" err="1"/>
              <a:t>Restitutional</a:t>
            </a:r>
            <a:r>
              <a:rPr lang="en-US" altLang="en-US" sz="2600" dirty="0"/>
              <a:t> </a:t>
            </a:r>
          </a:p>
          <a:p>
            <a:pPr lvl="1"/>
            <a:r>
              <a:rPr lang="en-US" altLang="en-US" sz="2600" dirty="0"/>
              <a:t>Positive Practice</a:t>
            </a:r>
          </a:p>
        </p:txBody>
      </p:sp>
    </p:spTree>
    <p:extLst>
      <p:ext uri="{BB962C8B-B14F-4D97-AF65-F5344CB8AC3E}">
        <p14:creationId xmlns:p14="http://schemas.microsoft.com/office/powerpoint/2010/main" val="302550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1080-87D0-DF40-BD4D-8B5113EC4AE0}"/>
              </a:ext>
            </a:extLst>
          </p:cNvPr>
          <p:cNvSpPr>
            <a:spLocks noGrp="1"/>
          </p:cNvSpPr>
          <p:nvPr>
            <p:ph type="title"/>
          </p:nvPr>
        </p:nvSpPr>
        <p:spPr/>
        <p:txBody>
          <a:bodyPr/>
          <a:lstStyle/>
          <a:p>
            <a:r>
              <a:rPr lang="en-US" dirty="0" err="1"/>
              <a:t>Restitutional</a:t>
            </a:r>
            <a:r>
              <a:rPr lang="en-US" dirty="0"/>
              <a:t> overcorrection</a:t>
            </a:r>
          </a:p>
        </p:txBody>
      </p:sp>
      <p:sp>
        <p:nvSpPr>
          <p:cNvPr id="3" name="Content Placeholder 2">
            <a:extLst>
              <a:ext uri="{FF2B5EF4-FFF2-40B4-BE49-F238E27FC236}">
                <a16:creationId xmlns:a16="http://schemas.microsoft.com/office/drawing/2014/main" id="{F4F99441-9691-3A42-AFA5-042B57F01B0F}"/>
              </a:ext>
            </a:extLst>
          </p:cNvPr>
          <p:cNvSpPr>
            <a:spLocks noGrp="1"/>
          </p:cNvSpPr>
          <p:nvPr>
            <p:ph idx="1"/>
          </p:nvPr>
        </p:nvSpPr>
        <p:spPr/>
        <p:txBody>
          <a:bodyPr>
            <a:normAutofit/>
          </a:bodyPr>
          <a:lstStyle/>
          <a:p>
            <a:r>
              <a:rPr lang="en-US" altLang="en-US" sz="2600" dirty="0"/>
              <a:t>Contingent on the problem behavior, the learner is required to repair or return the environment to its original state and then to engage in additional behavior to bring the environment to a condition vastly better than it was in prior to the misbehavior</a:t>
            </a:r>
            <a:endParaRPr lang="en-US" sz="2600" dirty="0"/>
          </a:p>
        </p:txBody>
      </p:sp>
    </p:spTree>
    <p:extLst>
      <p:ext uri="{BB962C8B-B14F-4D97-AF65-F5344CB8AC3E}">
        <p14:creationId xmlns:p14="http://schemas.microsoft.com/office/powerpoint/2010/main" val="1673178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CB51503-202F-EF46-965A-6A0D4703C590}"/>
              </a:ext>
            </a:extLst>
          </p:cNvPr>
          <p:cNvSpPr>
            <a:spLocks noGrp="1" noChangeArrowheads="1"/>
          </p:cNvSpPr>
          <p:nvPr>
            <p:ph type="title"/>
          </p:nvPr>
        </p:nvSpPr>
        <p:spPr/>
        <p:txBody>
          <a:bodyPr/>
          <a:lstStyle/>
          <a:p>
            <a:r>
              <a:rPr lang="en-US" altLang="en-US" sz="4000" dirty="0"/>
              <a:t>Concurrent performances: formalizing the matching law</a:t>
            </a:r>
          </a:p>
        </p:txBody>
      </p:sp>
      <p:sp>
        <p:nvSpPr>
          <p:cNvPr id="41987" name="Rectangle 3">
            <a:extLst>
              <a:ext uri="{FF2B5EF4-FFF2-40B4-BE49-F238E27FC236}">
                <a16:creationId xmlns:a16="http://schemas.microsoft.com/office/drawing/2014/main" id="{07A4A71D-04B5-3340-BD76-AB420273A903}"/>
              </a:ext>
            </a:extLst>
          </p:cNvPr>
          <p:cNvSpPr>
            <a:spLocks noGrp="1" noChangeArrowheads="1"/>
          </p:cNvSpPr>
          <p:nvPr>
            <p:ph idx="1"/>
          </p:nvPr>
        </p:nvSpPr>
        <p:spPr/>
        <p:txBody>
          <a:bodyPr>
            <a:normAutofit/>
          </a:bodyPr>
          <a:lstStyle/>
          <a:p>
            <a:r>
              <a:rPr lang="en-US" altLang="en-US" sz="2600" dirty="0"/>
              <a:t>Concurrent interval schedules</a:t>
            </a:r>
          </a:p>
          <a:p>
            <a:pPr lvl="1"/>
            <a:r>
              <a:rPr lang="en-US" altLang="en-US" sz="2600" dirty="0"/>
              <a:t>Participants typically do not allocate all of their responses exclusively to the richer schedule</a:t>
            </a:r>
          </a:p>
          <a:p>
            <a:r>
              <a:rPr lang="en-US" altLang="en-US" sz="2600" dirty="0"/>
              <a:t>Concurrent ratio schedules</a:t>
            </a:r>
          </a:p>
          <a:p>
            <a:pPr lvl="1"/>
            <a:r>
              <a:rPr lang="en-US" altLang="en-US" sz="2600" dirty="0"/>
              <a:t> Participants are sensitive to the ratio schedules an tend to maximize reinforcement by responding primarily to the ratio that produces the higher rate of reinforcement</a:t>
            </a:r>
          </a:p>
        </p:txBody>
      </p:sp>
    </p:spTree>
    <p:extLst>
      <p:ext uri="{BB962C8B-B14F-4D97-AF65-F5344CB8AC3E}">
        <p14:creationId xmlns:p14="http://schemas.microsoft.com/office/powerpoint/2010/main" val="2174407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6A5A-A153-6049-949E-ED8EF03EF73F}"/>
              </a:ext>
            </a:extLst>
          </p:cNvPr>
          <p:cNvSpPr>
            <a:spLocks noGrp="1"/>
          </p:cNvSpPr>
          <p:nvPr>
            <p:ph type="title"/>
          </p:nvPr>
        </p:nvSpPr>
        <p:spPr/>
        <p:txBody>
          <a:bodyPr/>
          <a:lstStyle/>
          <a:p>
            <a:r>
              <a:rPr lang="en-US" dirty="0"/>
              <a:t>Positive practice</a:t>
            </a:r>
          </a:p>
        </p:txBody>
      </p:sp>
      <p:sp>
        <p:nvSpPr>
          <p:cNvPr id="3" name="Content Placeholder 2">
            <a:extLst>
              <a:ext uri="{FF2B5EF4-FFF2-40B4-BE49-F238E27FC236}">
                <a16:creationId xmlns:a16="http://schemas.microsoft.com/office/drawing/2014/main" id="{F4340365-44FE-4142-AA64-4F89E4044972}"/>
              </a:ext>
            </a:extLst>
          </p:cNvPr>
          <p:cNvSpPr>
            <a:spLocks noGrp="1"/>
          </p:cNvSpPr>
          <p:nvPr>
            <p:ph idx="1"/>
          </p:nvPr>
        </p:nvSpPr>
        <p:spPr/>
        <p:txBody>
          <a:bodyPr>
            <a:normAutofit/>
          </a:bodyPr>
          <a:lstStyle/>
          <a:p>
            <a:r>
              <a:rPr lang="en-US" altLang="en-US" sz="2600" dirty="0"/>
              <a:t>Contingent on an occurrence of the target behavior the learner is required to repeat a correct form of the behavior, or a behavior incompatible with the problem, a specified number of times</a:t>
            </a:r>
            <a:endParaRPr lang="en-US" sz="2600" dirty="0"/>
          </a:p>
        </p:txBody>
      </p:sp>
    </p:spTree>
    <p:extLst>
      <p:ext uri="{BB962C8B-B14F-4D97-AF65-F5344CB8AC3E}">
        <p14:creationId xmlns:p14="http://schemas.microsoft.com/office/powerpoint/2010/main" val="972913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91842"/>
            <a:ext cx="7772400" cy="1609344"/>
          </a:xfrm>
        </p:spPr>
        <p:txBody>
          <a:bodyPr/>
          <a:lstStyle/>
          <a:p>
            <a:r>
              <a:rPr lang="en-US" dirty="0"/>
              <a:t>Negative Punishment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7569790"/>
              </p:ext>
            </p:extLst>
          </p:nvPr>
        </p:nvGraphicFramePr>
        <p:xfrm>
          <a:off x="549275" y="1367375"/>
          <a:ext cx="8042276" cy="2103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91558" y="1463563"/>
            <a:ext cx="8487834" cy="369332"/>
          </a:xfrm>
          <a:prstGeom prst="rect">
            <a:avLst/>
          </a:prstGeom>
          <a:noFill/>
        </p:spPr>
        <p:txBody>
          <a:bodyPr wrap="square" rtlCol="0">
            <a:spAutoFit/>
          </a:bodyPr>
          <a:lstStyle/>
          <a:p>
            <a:r>
              <a:rPr lang="en-US" dirty="0"/>
              <a:t>        Antecedent			 Behavior	 	 Consequence</a:t>
            </a:r>
          </a:p>
        </p:txBody>
      </p:sp>
      <p:sp>
        <p:nvSpPr>
          <p:cNvPr id="6" name="TextBox 5"/>
          <p:cNvSpPr txBox="1"/>
          <p:nvPr/>
        </p:nvSpPr>
        <p:spPr>
          <a:xfrm>
            <a:off x="549275" y="3410975"/>
            <a:ext cx="2159000" cy="369332"/>
          </a:xfrm>
          <a:prstGeom prst="rect">
            <a:avLst/>
          </a:prstGeom>
          <a:noFill/>
        </p:spPr>
        <p:txBody>
          <a:bodyPr wrap="square" rtlCol="0">
            <a:spAutoFit/>
          </a:bodyPr>
          <a:lstStyle/>
          <a:p>
            <a:r>
              <a:rPr lang="en-US" dirty="0"/>
              <a:t>License</a:t>
            </a:r>
          </a:p>
        </p:txBody>
      </p:sp>
      <p:sp>
        <p:nvSpPr>
          <p:cNvPr id="9" name="TextBox 8"/>
          <p:cNvSpPr txBox="1"/>
          <p:nvPr/>
        </p:nvSpPr>
        <p:spPr>
          <a:xfrm>
            <a:off x="549275" y="4456241"/>
            <a:ext cx="2159000" cy="369332"/>
          </a:xfrm>
          <a:prstGeom prst="rect">
            <a:avLst/>
          </a:prstGeom>
          <a:noFill/>
        </p:spPr>
        <p:txBody>
          <a:bodyPr wrap="square" rtlCol="0">
            <a:spAutoFit/>
          </a:bodyPr>
          <a:lstStyle/>
          <a:p>
            <a:r>
              <a:rPr lang="en-US" dirty="0"/>
              <a:t>Toys</a:t>
            </a:r>
          </a:p>
        </p:txBody>
      </p:sp>
      <p:sp>
        <p:nvSpPr>
          <p:cNvPr id="10" name="TextBox 9"/>
          <p:cNvSpPr txBox="1"/>
          <p:nvPr/>
        </p:nvSpPr>
        <p:spPr>
          <a:xfrm>
            <a:off x="549275" y="4013056"/>
            <a:ext cx="2159000" cy="369332"/>
          </a:xfrm>
          <a:prstGeom prst="rect">
            <a:avLst/>
          </a:prstGeom>
          <a:noFill/>
        </p:spPr>
        <p:txBody>
          <a:bodyPr wrap="square" rtlCol="0">
            <a:spAutoFit/>
          </a:bodyPr>
          <a:lstStyle/>
          <a:p>
            <a:r>
              <a:rPr lang="en-US" dirty="0"/>
              <a:t>MacBook Laptop</a:t>
            </a:r>
          </a:p>
        </p:txBody>
      </p:sp>
      <p:sp>
        <p:nvSpPr>
          <p:cNvPr id="12" name="TextBox 11"/>
          <p:cNvSpPr txBox="1"/>
          <p:nvPr/>
        </p:nvSpPr>
        <p:spPr>
          <a:xfrm>
            <a:off x="3559175" y="3410975"/>
            <a:ext cx="2409824" cy="369332"/>
          </a:xfrm>
          <a:prstGeom prst="rect">
            <a:avLst/>
          </a:prstGeom>
          <a:noFill/>
        </p:spPr>
        <p:txBody>
          <a:bodyPr wrap="square" rtlCol="0">
            <a:spAutoFit/>
          </a:bodyPr>
          <a:lstStyle/>
          <a:p>
            <a:r>
              <a:rPr lang="en-US" dirty="0"/>
              <a:t>Get a DUI</a:t>
            </a:r>
          </a:p>
        </p:txBody>
      </p:sp>
      <p:sp>
        <p:nvSpPr>
          <p:cNvPr id="14" name="TextBox 13"/>
          <p:cNvSpPr txBox="1"/>
          <p:nvPr/>
        </p:nvSpPr>
        <p:spPr>
          <a:xfrm>
            <a:off x="3559174" y="4456241"/>
            <a:ext cx="2409825" cy="646331"/>
          </a:xfrm>
          <a:prstGeom prst="rect">
            <a:avLst/>
          </a:prstGeom>
          <a:noFill/>
        </p:spPr>
        <p:txBody>
          <a:bodyPr wrap="square" rtlCol="0">
            <a:spAutoFit/>
          </a:bodyPr>
          <a:lstStyle/>
          <a:p>
            <a:r>
              <a:rPr lang="en-US" dirty="0"/>
              <a:t>Aggress towards peer</a:t>
            </a:r>
          </a:p>
        </p:txBody>
      </p:sp>
      <p:sp>
        <p:nvSpPr>
          <p:cNvPr id="15" name="TextBox 14"/>
          <p:cNvSpPr txBox="1"/>
          <p:nvPr/>
        </p:nvSpPr>
        <p:spPr>
          <a:xfrm>
            <a:off x="3559174" y="3841282"/>
            <a:ext cx="2409824" cy="646331"/>
          </a:xfrm>
          <a:prstGeom prst="rect">
            <a:avLst/>
          </a:prstGeom>
          <a:noFill/>
        </p:spPr>
        <p:txBody>
          <a:bodyPr wrap="square" rtlCol="0">
            <a:spAutoFit/>
          </a:bodyPr>
          <a:lstStyle/>
          <a:p>
            <a:r>
              <a:rPr lang="en-US" dirty="0"/>
              <a:t>Place on roof of car +</a:t>
            </a:r>
          </a:p>
          <a:p>
            <a:r>
              <a:rPr lang="en-US" dirty="0"/>
              <a:t>Drive away</a:t>
            </a:r>
          </a:p>
        </p:txBody>
      </p:sp>
      <p:sp>
        <p:nvSpPr>
          <p:cNvPr id="17" name="TextBox 16"/>
          <p:cNvSpPr txBox="1"/>
          <p:nvPr/>
        </p:nvSpPr>
        <p:spPr>
          <a:xfrm>
            <a:off x="6432551" y="3407773"/>
            <a:ext cx="2563282" cy="369332"/>
          </a:xfrm>
          <a:prstGeom prst="rect">
            <a:avLst/>
          </a:prstGeom>
          <a:noFill/>
        </p:spPr>
        <p:txBody>
          <a:bodyPr wrap="square" rtlCol="0">
            <a:spAutoFit/>
          </a:bodyPr>
          <a:lstStyle/>
          <a:p>
            <a:r>
              <a:rPr lang="en-US" dirty="0"/>
              <a:t>License removed</a:t>
            </a:r>
          </a:p>
        </p:txBody>
      </p:sp>
      <p:sp>
        <p:nvSpPr>
          <p:cNvPr id="19" name="TextBox 18"/>
          <p:cNvSpPr txBox="1"/>
          <p:nvPr/>
        </p:nvSpPr>
        <p:spPr>
          <a:xfrm>
            <a:off x="6432551" y="4453039"/>
            <a:ext cx="2563282" cy="369332"/>
          </a:xfrm>
          <a:prstGeom prst="rect">
            <a:avLst/>
          </a:prstGeom>
          <a:noFill/>
        </p:spPr>
        <p:txBody>
          <a:bodyPr wrap="square" rtlCol="0">
            <a:spAutoFit/>
          </a:bodyPr>
          <a:lstStyle/>
          <a:p>
            <a:r>
              <a:rPr lang="en-US" dirty="0"/>
              <a:t>Toy removed</a:t>
            </a:r>
          </a:p>
        </p:txBody>
      </p:sp>
      <p:sp>
        <p:nvSpPr>
          <p:cNvPr id="20" name="TextBox 19"/>
          <p:cNvSpPr txBox="1"/>
          <p:nvPr/>
        </p:nvSpPr>
        <p:spPr>
          <a:xfrm>
            <a:off x="6432551" y="3884644"/>
            <a:ext cx="2796116" cy="646331"/>
          </a:xfrm>
          <a:prstGeom prst="rect">
            <a:avLst/>
          </a:prstGeom>
          <a:noFill/>
        </p:spPr>
        <p:txBody>
          <a:bodyPr wrap="square" rtlCol="0">
            <a:spAutoFit/>
          </a:bodyPr>
          <a:lstStyle/>
          <a:p>
            <a:r>
              <a:rPr lang="en-US" dirty="0"/>
              <a:t>MacBook Laptop removed</a:t>
            </a:r>
          </a:p>
        </p:txBody>
      </p:sp>
    </p:spTree>
    <p:extLst>
      <p:ext uri="{BB962C8B-B14F-4D97-AF65-F5344CB8AC3E}">
        <p14:creationId xmlns:p14="http://schemas.microsoft.com/office/powerpoint/2010/main" val="397722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2" grpId="0"/>
      <p:bldP spid="14" grpId="0"/>
      <p:bldP spid="15" grpId="0"/>
      <p:bldP spid="17" grpId="0"/>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UN response co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451" y="296832"/>
            <a:ext cx="4227522" cy="5473354"/>
          </a:xfrm>
          <a:prstGeom prst="rect">
            <a:avLst/>
          </a:prstGeom>
        </p:spPr>
      </p:pic>
    </p:spTree>
    <p:extLst>
      <p:ext uri="{BB962C8B-B14F-4D97-AF65-F5344CB8AC3E}">
        <p14:creationId xmlns:p14="http://schemas.microsoft.com/office/powerpoint/2010/main" val="827301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Out</a:t>
            </a:r>
          </a:p>
        </p:txBody>
      </p:sp>
      <p:sp>
        <p:nvSpPr>
          <p:cNvPr id="3" name="Content Placeholder 2"/>
          <p:cNvSpPr>
            <a:spLocks noGrp="1"/>
          </p:cNvSpPr>
          <p:nvPr>
            <p:ph idx="1"/>
          </p:nvPr>
        </p:nvSpPr>
        <p:spPr/>
        <p:txBody>
          <a:bodyPr>
            <a:normAutofit/>
          </a:bodyPr>
          <a:lstStyle/>
          <a:p>
            <a:r>
              <a:rPr lang="en-US" altLang="en-US" sz="2600" dirty="0"/>
              <a:t>The withdrawal of the opportunity to earn positive reinforcement</a:t>
            </a:r>
          </a:p>
          <a:p>
            <a:r>
              <a:rPr lang="en-US" altLang="en-US" sz="2600" dirty="0"/>
              <a:t>The loss of access to reinforcers for a specified period of time</a:t>
            </a:r>
            <a:endParaRPr lang="en-US" sz="2600" i="1" dirty="0"/>
          </a:p>
          <a:p>
            <a:r>
              <a:rPr lang="en-US" sz="2600" dirty="0"/>
              <a:t>Loss of opportunity to earn reinforcers for a temporary period of time</a:t>
            </a:r>
          </a:p>
          <a:p>
            <a:r>
              <a:rPr lang="en-US" altLang="en-US" sz="2400" dirty="0"/>
              <a:t>The discrepancy between “time-out” and “time-in” must be great</a:t>
            </a:r>
          </a:p>
          <a:p>
            <a:endParaRPr lang="en-US" sz="2600" dirty="0"/>
          </a:p>
          <a:p>
            <a:endParaRPr lang="en-US" sz="2600" dirty="0"/>
          </a:p>
          <a:p>
            <a:endParaRPr lang="en-US" sz="2600" dirty="0"/>
          </a:p>
        </p:txBody>
      </p:sp>
    </p:spTree>
    <p:extLst>
      <p:ext uri="{BB962C8B-B14F-4D97-AF65-F5344CB8AC3E}">
        <p14:creationId xmlns:p14="http://schemas.microsoft.com/office/powerpoint/2010/main" val="521489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9FEF-9F0C-2844-969E-2BA25CAF2ED7}"/>
              </a:ext>
            </a:extLst>
          </p:cNvPr>
          <p:cNvSpPr>
            <a:spLocks noGrp="1"/>
          </p:cNvSpPr>
          <p:nvPr>
            <p:ph type="title"/>
          </p:nvPr>
        </p:nvSpPr>
        <p:spPr/>
        <p:txBody>
          <a:bodyPr/>
          <a:lstStyle/>
          <a:p>
            <a:r>
              <a:rPr lang="en-US" dirty="0"/>
              <a:t>Time out procedures</a:t>
            </a:r>
          </a:p>
        </p:txBody>
      </p:sp>
      <p:sp>
        <p:nvSpPr>
          <p:cNvPr id="3" name="Content Placeholder 2">
            <a:extLst>
              <a:ext uri="{FF2B5EF4-FFF2-40B4-BE49-F238E27FC236}">
                <a16:creationId xmlns:a16="http://schemas.microsoft.com/office/drawing/2014/main" id="{2B6C75A9-4175-0945-B239-981909EB31DD}"/>
              </a:ext>
            </a:extLst>
          </p:cNvPr>
          <p:cNvSpPr>
            <a:spLocks noGrp="1"/>
          </p:cNvSpPr>
          <p:nvPr>
            <p:ph idx="1"/>
          </p:nvPr>
        </p:nvSpPr>
        <p:spPr/>
        <p:txBody>
          <a:bodyPr>
            <a:normAutofit/>
          </a:bodyPr>
          <a:lstStyle/>
          <a:p>
            <a:r>
              <a:rPr lang="en-US" altLang="en-US" sz="2600" dirty="0" err="1"/>
              <a:t>Nonexclusion</a:t>
            </a:r>
            <a:endParaRPr lang="en-US" altLang="en-US" sz="2600" dirty="0"/>
          </a:p>
          <a:p>
            <a:pPr lvl="1"/>
            <a:r>
              <a:rPr lang="en-US" altLang="en-US" sz="2600" dirty="0"/>
              <a:t>Planned ignoring</a:t>
            </a:r>
          </a:p>
          <a:p>
            <a:pPr lvl="1"/>
            <a:r>
              <a:rPr lang="en-US" altLang="en-US" sz="2600" dirty="0"/>
              <a:t>Withdrawal of a specific positive reinforcer</a:t>
            </a:r>
          </a:p>
          <a:p>
            <a:pPr lvl="1"/>
            <a:r>
              <a:rPr lang="en-US" altLang="en-US" sz="2600" dirty="0"/>
              <a:t>Contingent observation</a:t>
            </a:r>
          </a:p>
          <a:p>
            <a:pPr lvl="1"/>
            <a:r>
              <a:rPr lang="en-US" altLang="en-US" sz="2600" dirty="0"/>
              <a:t>Time-out ribbon</a:t>
            </a:r>
          </a:p>
          <a:p>
            <a:r>
              <a:rPr lang="en-US" altLang="en-US" sz="2600" dirty="0"/>
              <a:t>Exclusion</a:t>
            </a:r>
          </a:p>
          <a:p>
            <a:pPr lvl="1"/>
            <a:r>
              <a:rPr lang="en-US" altLang="en-US" sz="2600" dirty="0"/>
              <a:t>Time-out room</a:t>
            </a:r>
          </a:p>
          <a:p>
            <a:pPr lvl="1"/>
            <a:r>
              <a:rPr lang="en-US" altLang="en-US" sz="2600" dirty="0"/>
              <a:t>Partition time-out</a:t>
            </a:r>
          </a:p>
          <a:p>
            <a:pPr lvl="1"/>
            <a:r>
              <a:rPr lang="en-US" altLang="en-US" sz="2600" dirty="0"/>
              <a:t>Hallway time-out</a:t>
            </a:r>
          </a:p>
          <a:p>
            <a:endParaRPr lang="en-US" sz="2600" dirty="0"/>
          </a:p>
        </p:txBody>
      </p:sp>
    </p:spTree>
    <p:extLst>
      <p:ext uri="{BB962C8B-B14F-4D97-AF65-F5344CB8AC3E}">
        <p14:creationId xmlns:p14="http://schemas.microsoft.com/office/powerpoint/2010/main" val="3418518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 cost</a:t>
            </a:r>
          </a:p>
        </p:txBody>
      </p:sp>
      <p:sp>
        <p:nvSpPr>
          <p:cNvPr id="3" name="Content Placeholder 2"/>
          <p:cNvSpPr>
            <a:spLocks noGrp="1"/>
          </p:cNvSpPr>
          <p:nvPr>
            <p:ph idx="1"/>
          </p:nvPr>
        </p:nvSpPr>
        <p:spPr/>
        <p:txBody>
          <a:bodyPr>
            <a:normAutofit/>
          </a:bodyPr>
          <a:lstStyle/>
          <a:p>
            <a:r>
              <a:rPr lang="en-US" sz="2800" dirty="0"/>
              <a:t>Loss of a specific amount of reinforcement (may be permanent)</a:t>
            </a:r>
            <a:endParaRPr lang="en-US" altLang="en-US" sz="2800" dirty="0"/>
          </a:p>
          <a:p>
            <a:r>
              <a:rPr lang="en-US" altLang="en-US" sz="2800" dirty="0"/>
              <a:t>Examples:  reclaiming awards or stickers, “fines” (e.g., </a:t>
            </a:r>
            <a:r>
              <a:rPr lang="en-US" altLang="en-US" sz="2800" dirty="0">
                <a:highlight>
                  <a:srgbClr val="FFFF00"/>
                </a:highlight>
              </a:rPr>
              <a:t>loss of tokens or money</a:t>
            </a:r>
            <a:r>
              <a:rPr lang="en-US" altLang="en-US" sz="2800" dirty="0"/>
              <a:t>)</a:t>
            </a:r>
            <a:endParaRPr lang="en-US" sz="2600" dirty="0"/>
          </a:p>
        </p:txBody>
      </p:sp>
    </p:spTree>
    <p:extLst>
      <p:ext uri="{BB962C8B-B14F-4D97-AF65-F5344CB8AC3E}">
        <p14:creationId xmlns:p14="http://schemas.microsoft.com/office/powerpoint/2010/main" val="3521086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5927B-CC13-FB49-8B90-D12595F724AE}"/>
              </a:ext>
            </a:extLst>
          </p:cNvPr>
          <p:cNvSpPr>
            <a:spLocks noGrp="1"/>
          </p:cNvSpPr>
          <p:nvPr>
            <p:ph type="title"/>
          </p:nvPr>
        </p:nvSpPr>
        <p:spPr/>
        <p:txBody>
          <a:bodyPr/>
          <a:lstStyle/>
          <a:p>
            <a:r>
              <a:rPr lang="en-US" dirty="0"/>
              <a:t>Response cost</a:t>
            </a:r>
          </a:p>
        </p:txBody>
      </p:sp>
      <p:sp>
        <p:nvSpPr>
          <p:cNvPr id="3" name="Content Placeholder 2">
            <a:extLst>
              <a:ext uri="{FF2B5EF4-FFF2-40B4-BE49-F238E27FC236}">
                <a16:creationId xmlns:a16="http://schemas.microsoft.com/office/drawing/2014/main" id="{6EF977D2-4DD8-8948-B47D-7FC7853FED8A}"/>
              </a:ext>
            </a:extLst>
          </p:cNvPr>
          <p:cNvSpPr>
            <a:spLocks noGrp="1"/>
          </p:cNvSpPr>
          <p:nvPr>
            <p:ph idx="1"/>
          </p:nvPr>
        </p:nvSpPr>
        <p:spPr/>
        <p:txBody>
          <a:bodyPr/>
          <a:lstStyle/>
          <a:p>
            <a:r>
              <a:rPr lang="en-US" altLang="en-US" sz="2600" dirty="0"/>
              <a:t>Produces rapid </a:t>
            </a:r>
            <a:r>
              <a:rPr lang="en-US" altLang="en-US" sz="2600" b="1" dirty="0"/>
              <a:t>decreases in the target behavior</a:t>
            </a:r>
          </a:p>
          <a:p>
            <a:r>
              <a:rPr lang="en-US" altLang="en-US" sz="2600" dirty="0"/>
              <a:t>Convenient &amp; easy to implement (can be incorporated into existing token or allowance programs)</a:t>
            </a:r>
          </a:p>
          <a:p>
            <a:r>
              <a:rPr lang="en-US" altLang="en-US" sz="2600" dirty="0"/>
              <a:t>Is easily combined with other approaches (such as differential reinforcement)</a:t>
            </a:r>
          </a:p>
          <a:p>
            <a:endParaRPr lang="en-US" dirty="0"/>
          </a:p>
        </p:txBody>
      </p:sp>
    </p:spTree>
    <p:extLst>
      <p:ext uri="{BB962C8B-B14F-4D97-AF65-F5344CB8AC3E}">
        <p14:creationId xmlns:p14="http://schemas.microsoft.com/office/powerpoint/2010/main" val="3272008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B9CA-7987-1748-A8A9-A8AA26814931}"/>
              </a:ext>
            </a:extLst>
          </p:cNvPr>
          <p:cNvSpPr>
            <a:spLocks noGrp="1"/>
          </p:cNvSpPr>
          <p:nvPr>
            <p:ph type="title"/>
          </p:nvPr>
        </p:nvSpPr>
        <p:spPr/>
        <p:txBody>
          <a:bodyPr/>
          <a:lstStyle/>
          <a:p>
            <a:r>
              <a:rPr lang="en-US" dirty="0"/>
              <a:t>Types of Response cost</a:t>
            </a:r>
          </a:p>
        </p:txBody>
      </p:sp>
      <p:sp>
        <p:nvSpPr>
          <p:cNvPr id="4" name="Rectangle 3">
            <a:extLst>
              <a:ext uri="{FF2B5EF4-FFF2-40B4-BE49-F238E27FC236}">
                <a16:creationId xmlns:a16="http://schemas.microsoft.com/office/drawing/2014/main" id="{1583DC7B-7528-4946-8D7F-C7699F33D3D7}"/>
              </a:ext>
            </a:extLst>
          </p:cNvPr>
          <p:cNvSpPr>
            <a:spLocks noGrp="1" noChangeArrowheads="1"/>
          </p:cNvSpPr>
          <p:nvPr>
            <p:ph idx="1"/>
          </p:nvPr>
        </p:nvSpPr>
        <p:spPr/>
        <p:txBody>
          <a:bodyPr>
            <a:normAutofit/>
          </a:bodyPr>
          <a:lstStyle/>
          <a:p>
            <a:r>
              <a:rPr lang="en-US" altLang="en-US" sz="2600" dirty="0"/>
              <a:t>Direct fine</a:t>
            </a:r>
          </a:p>
          <a:p>
            <a:r>
              <a:rPr lang="en-US" altLang="en-US" sz="2600" dirty="0"/>
              <a:t>Bonus response cost</a:t>
            </a:r>
          </a:p>
          <a:p>
            <a:r>
              <a:rPr lang="en-US" altLang="en-US" sz="2600" dirty="0"/>
              <a:t>Combined with positive reinforcement</a:t>
            </a:r>
          </a:p>
          <a:p>
            <a:r>
              <a:rPr lang="en-US" altLang="en-US" sz="2600" dirty="0"/>
              <a:t>Group arrangements</a:t>
            </a:r>
          </a:p>
        </p:txBody>
      </p:sp>
    </p:spTree>
    <p:extLst>
      <p:ext uri="{BB962C8B-B14F-4D97-AF65-F5344CB8AC3E}">
        <p14:creationId xmlns:p14="http://schemas.microsoft.com/office/powerpoint/2010/main" val="2009052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51CC-ED06-5D42-9750-197F677E3EBA}"/>
              </a:ext>
            </a:extLst>
          </p:cNvPr>
          <p:cNvSpPr>
            <a:spLocks noGrp="1"/>
          </p:cNvSpPr>
          <p:nvPr>
            <p:ph type="title"/>
          </p:nvPr>
        </p:nvSpPr>
        <p:spPr/>
        <p:txBody>
          <a:bodyPr/>
          <a:lstStyle/>
          <a:p>
            <a:r>
              <a:rPr lang="en-US" dirty="0"/>
              <a:t>Effective use of response cost</a:t>
            </a:r>
          </a:p>
        </p:txBody>
      </p:sp>
      <p:sp>
        <p:nvSpPr>
          <p:cNvPr id="3" name="Content Placeholder 2">
            <a:extLst>
              <a:ext uri="{FF2B5EF4-FFF2-40B4-BE49-F238E27FC236}">
                <a16:creationId xmlns:a16="http://schemas.microsoft.com/office/drawing/2014/main" id="{E4ADB1EA-2BDD-104F-857A-01622E201019}"/>
              </a:ext>
            </a:extLst>
          </p:cNvPr>
          <p:cNvSpPr>
            <a:spLocks noGrp="1"/>
          </p:cNvSpPr>
          <p:nvPr>
            <p:ph idx="1"/>
          </p:nvPr>
        </p:nvSpPr>
        <p:spPr/>
        <p:txBody>
          <a:bodyPr>
            <a:normAutofit/>
          </a:bodyPr>
          <a:lstStyle/>
          <a:p>
            <a:r>
              <a:rPr lang="en-US" altLang="en-US" sz="2600" dirty="0"/>
              <a:t>Specifically define the target behaviors that will result in response cost, as well as the fines</a:t>
            </a:r>
          </a:p>
          <a:p>
            <a:r>
              <a:rPr lang="en-US" altLang="en-US" sz="2600" dirty="0"/>
              <a:t>Establish rules for refusals to comply with the response-cost procedure, and explain these</a:t>
            </a:r>
          </a:p>
          <a:p>
            <a:r>
              <a:rPr lang="en-US" altLang="en-US" sz="2600" b="1" dirty="0"/>
              <a:t>Greater fines s</a:t>
            </a:r>
            <a:r>
              <a:rPr lang="en-US" altLang="en-US" sz="2600" dirty="0"/>
              <a:t>hould be associated with </a:t>
            </a:r>
            <a:r>
              <a:rPr lang="en-US" altLang="en-US" sz="2600" b="1" dirty="0"/>
              <a:t>more severe forms of problem behavior</a:t>
            </a:r>
          </a:p>
          <a:p>
            <a:pPr lvl="1"/>
            <a:r>
              <a:rPr lang="en-US" altLang="en-US" sz="2600" dirty="0"/>
              <a:t>Be cautious of making fines so great that the individual becomes “bankrupt”</a:t>
            </a:r>
          </a:p>
          <a:p>
            <a:endParaRPr lang="en-US" sz="2600" dirty="0"/>
          </a:p>
        </p:txBody>
      </p:sp>
    </p:spTree>
    <p:extLst>
      <p:ext uri="{BB962C8B-B14F-4D97-AF65-F5344CB8AC3E}">
        <p14:creationId xmlns:p14="http://schemas.microsoft.com/office/powerpoint/2010/main" val="1460199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51CC-ED06-5D42-9750-197F677E3EBA}"/>
              </a:ext>
            </a:extLst>
          </p:cNvPr>
          <p:cNvSpPr>
            <a:spLocks noGrp="1"/>
          </p:cNvSpPr>
          <p:nvPr>
            <p:ph type="title"/>
          </p:nvPr>
        </p:nvSpPr>
        <p:spPr/>
        <p:txBody>
          <a:bodyPr/>
          <a:lstStyle/>
          <a:p>
            <a:r>
              <a:rPr lang="en-US" dirty="0"/>
              <a:t>Effective use of response cost</a:t>
            </a:r>
          </a:p>
        </p:txBody>
      </p:sp>
      <p:sp>
        <p:nvSpPr>
          <p:cNvPr id="4" name="Rectangle 3">
            <a:extLst>
              <a:ext uri="{FF2B5EF4-FFF2-40B4-BE49-F238E27FC236}">
                <a16:creationId xmlns:a16="http://schemas.microsoft.com/office/drawing/2014/main" id="{2BA59355-D076-7145-8D36-83CCC883DE62}"/>
              </a:ext>
            </a:extLst>
          </p:cNvPr>
          <p:cNvSpPr>
            <a:spLocks noGrp="1" noChangeArrowheads="1"/>
          </p:cNvSpPr>
          <p:nvPr>
            <p:ph idx="1"/>
          </p:nvPr>
        </p:nvSpPr>
        <p:spPr/>
        <p:txBody>
          <a:bodyPr>
            <a:normAutofit/>
          </a:bodyPr>
          <a:lstStyle/>
          <a:p>
            <a:r>
              <a:rPr lang="en-US" altLang="en-US" sz="2600" dirty="0"/>
              <a:t>Fines should be posed immediately</a:t>
            </a:r>
          </a:p>
          <a:p>
            <a:r>
              <a:rPr lang="en-US" altLang="en-US" sz="2600" dirty="0"/>
              <a:t>Response cost vs. bonus response cost</a:t>
            </a:r>
          </a:p>
          <a:p>
            <a:pPr lvl="1"/>
            <a:r>
              <a:rPr lang="en-US" altLang="en-US" sz="2600" dirty="0"/>
              <a:t>Use least aversive initially (bonus response cost)</a:t>
            </a:r>
          </a:p>
          <a:p>
            <a:pPr lvl="2"/>
            <a:r>
              <a:rPr lang="en-US" altLang="en-US" sz="2600" dirty="0"/>
              <a:t>Increases acceptability</a:t>
            </a:r>
          </a:p>
          <a:p>
            <a:pPr lvl="2"/>
            <a:r>
              <a:rPr lang="en-US" altLang="en-US" sz="2600" dirty="0"/>
              <a:t>Decreases emotional outbursts</a:t>
            </a:r>
          </a:p>
          <a:p>
            <a:r>
              <a:rPr lang="en-US" altLang="en-US" sz="2600" dirty="0"/>
              <a:t>Ensure reinforcement reserve (decrease likelihood of “bankruptcy”)</a:t>
            </a:r>
          </a:p>
        </p:txBody>
      </p:sp>
    </p:spTree>
    <p:extLst>
      <p:ext uri="{BB962C8B-B14F-4D97-AF65-F5344CB8AC3E}">
        <p14:creationId xmlns:p14="http://schemas.microsoft.com/office/powerpoint/2010/main" val="428798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2380509-7AA9-5844-BAEF-764BC67008D1}"/>
              </a:ext>
            </a:extLst>
          </p:cNvPr>
          <p:cNvSpPr>
            <a:spLocks noGrp="1" noChangeArrowheads="1"/>
          </p:cNvSpPr>
          <p:nvPr>
            <p:ph type="title"/>
          </p:nvPr>
        </p:nvSpPr>
        <p:spPr/>
        <p:txBody>
          <a:bodyPr/>
          <a:lstStyle/>
          <a:p>
            <a:r>
              <a:rPr lang="en-US" altLang="en-US" sz="4000" dirty="0"/>
              <a:t>Matching law</a:t>
            </a:r>
          </a:p>
        </p:txBody>
      </p:sp>
      <p:sp>
        <p:nvSpPr>
          <p:cNvPr id="43011" name="Rectangle 3">
            <a:extLst>
              <a:ext uri="{FF2B5EF4-FFF2-40B4-BE49-F238E27FC236}">
                <a16:creationId xmlns:a16="http://schemas.microsoft.com/office/drawing/2014/main" id="{175257E0-BDBE-734F-BC40-B83D5D632D02}"/>
              </a:ext>
            </a:extLst>
          </p:cNvPr>
          <p:cNvSpPr>
            <a:spLocks noGrp="1" noChangeArrowheads="1"/>
          </p:cNvSpPr>
          <p:nvPr>
            <p:ph idx="1"/>
          </p:nvPr>
        </p:nvSpPr>
        <p:spPr/>
        <p:txBody>
          <a:bodyPr>
            <a:normAutofit/>
          </a:bodyPr>
          <a:lstStyle/>
          <a:p>
            <a:r>
              <a:rPr lang="en-US" altLang="en-US" sz="2600" dirty="0"/>
              <a:t>Rate of responding typically is proportional to the rate of reinforcement received from each choice alternative</a:t>
            </a:r>
          </a:p>
        </p:txBody>
      </p:sp>
    </p:spTree>
    <p:extLst>
      <p:ext uri="{BB962C8B-B14F-4D97-AF65-F5344CB8AC3E}">
        <p14:creationId xmlns:p14="http://schemas.microsoft.com/office/powerpoint/2010/main" val="2114451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D1EF6-C6AA-3642-B8D4-85FED89244C0}"/>
              </a:ext>
            </a:extLst>
          </p:cNvPr>
          <p:cNvSpPr>
            <a:spLocks noGrp="1"/>
          </p:cNvSpPr>
          <p:nvPr>
            <p:ph type="title"/>
          </p:nvPr>
        </p:nvSpPr>
        <p:spPr/>
        <p:txBody>
          <a:bodyPr/>
          <a:lstStyle/>
          <a:p>
            <a:r>
              <a:rPr lang="en-US" dirty="0"/>
              <a:t>Effective use of response cost</a:t>
            </a:r>
          </a:p>
        </p:txBody>
      </p:sp>
      <p:sp>
        <p:nvSpPr>
          <p:cNvPr id="4" name="Rectangle 3">
            <a:extLst>
              <a:ext uri="{FF2B5EF4-FFF2-40B4-BE49-F238E27FC236}">
                <a16:creationId xmlns:a16="http://schemas.microsoft.com/office/drawing/2014/main" id="{108B8CC8-C0FB-9B44-9CE2-1E779746AEEF}"/>
              </a:ext>
            </a:extLst>
          </p:cNvPr>
          <p:cNvSpPr>
            <a:spLocks noGrp="1" noChangeArrowheads="1"/>
          </p:cNvSpPr>
          <p:nvPr>
            <p:ph idx="1"/>
          </p:nvPr>
        </p:nvSpPr>
        <p:spPr/>
        <p:txBody>
          <a:bodyPr>
            <a:normAutofit/>
          </a:bodyPr>
          <a:lstStyle/>
          <a:p>
            <a:r>
              <a:rPr lang="en-US" altLang="en-US" sz="2600" dirty="0"/>
              <a:t>Be prepared for unplanned or unexpected outcomes</a:t>
            </a:r>
          </a:p>
          <a:p>
            <a:pPr lvl="1"/>
            <a:r>
              <a:rPr lang="en-US" altLang="en-US" sz="2600" dirty="0"/>
              <a:t>Response cost can reinforce rather than punish undesirable behavior</a:t>
            </a:r>
          </a:p>
          <a:p>
            <a:pPr lvl="1"/>
            <a:r>
              <a:rPr lang="en-US" altLang="en-US" sz="2600" dirty="0"/>
              <a:t>Individuals can refuse to give up positive reinforcers</a:t>
            </a:r>
          </a:p>
          <a:p>
            <a:r>
              <a:rPr lang="en-US" altLang="en-US" sz="2600" dirty="0"/>
              <a:t>Avoid overuse</a:t>
            </a:r>
          </a:p>
          <a:p>
            <a:r>
              <a:rPr lang="en-US" altLang="en-US" sz="2600" dirty="0"/>
              <a:t>Keep records to evaluate effectiveness</a:t>
            </a:r>
          </a:p>
        </p:txBody>
      </p:sp>
    </p:spTree>
    <p:extLst>
      <p:ext uri="{BB962C8B-B14F-4D97-AF65-F5344CB8AC3E}">
        <p14:creationId xmlns:p14="http://schemas.microsoft.com/office/powerpoint/2010/main" val="1631937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9144000" cy="944562"/>
          </a:xfrm>
        </p:spPr>
        <p:txBody>
          <a:bodyPr/>
          <a:lstStyle/>
          <a:p>
            <a:r>
              <a:rPr lang="en-US" dirty="0"/>
              <a:t>Practice Time!</a:t>
            </a:r>
          </a:p>
        </p:txBody>
      </p:sp>
      <p:sp>
        <p:nvSpPr>
          <p:cNvPr id="4099" name="Rectangle 3"/>
          <p:cNvSpPr>
            <a:spLocks noGrp="1" noChangeArrowheads="1"/>
          </p:cNvSpPr>
          <p:nvPr>
            <p:ph idx="1"/>
          </p:nvPr>
        </p:nvSpPr>
        <p:spPr>
          <a:xfrm>
            <a:off x="0" y="914400"/>
            <a:ext cx="9144000" cy="5486400"/>
          </a:xfrm>
        </p:spPr>
        <p:txBody>
          <a:bodyPr>
            <a:normAutofit/>
          </a:bodyPr>
          <a:lstStyle/>
          <a:p>
            <a:r>
              <a:rPr lang="en-US" sz="2600" dirty="0"/>
              <a:t>Juan teases and hits his sisters until they cry. His mother scolds him and spanks him each time he teases or hits his sisters. Although Juan stops teasing and hitting his sisters at the moment that his mother scolds him and spanks him, he continues to engage in these aggressive and disruptive behaviors with his sister day after day.</a:t>
            </a:r>
          </a:p>
          <a:p>
            <a:endParaRPr lang="en-US" sz="2600" dirty="0"/>
          </a:p>
          <a:p>
            <a:r>
              <a:rPr lang="en-US" sz="2600" i="1" dirty="0"/>
              <a:t>Is scolding and spanking by his mother a punisher for Juan’s aggressive and disruptive behavior? Why or why not?</a:t>
            </a:r>
          </a:p>
        </p:txBody>
      </p:sp>
    </p:spTree>
    <p:extLst>
      <p:ext uri="{BB962C8B-B14F-4D97-AF65-F5344CB8AC3E}">
        <p14:creationId xmlns:p14="http://schemas.microsoft.com/office/powerpoint/2010/main" val="3035385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44" y="221586"/>
            <a:ext cx="7772400" cy="1609344"/>
          </a:xfrm>
        </p:spPr>
        <p:txBody>
          <a:bodyPr>
            <a:normAutofit/>
          </a:bodyPr>
          <a:lstStyle/>
          <a:p>
            <a:r>
              <a:rPr lang="en-US" dirty="0"/>
              <a:t>Factors that Influence the Effectiveness of punishment</a:t>
            </a:r>
          </a:p>
        </p:txBody>
      </p:sp>
      <p:sp>
        <p:nvSpPr>
          <p:cNvPr id="3" name="Content Placeholder 2"/>
          <p:cNvSpPr>
            <a:spLocks noGrp="1"/>
          </p:cNvSpPr>
          <p:nvPr>
            <p:ph idx="1"/>
          </p:nvPr>
        </p:nvSpPr>
        <p:spPr>
          <a:xfrm>
            <a:off x="348013" y="1639742"/>
            <a:ext cx="8447973" cy="5369928"/>
          </a:xfrm>
        </p:spPr>
        <p:txBody>
          <a:bodyPr>
            <a:normAutofit/>
          </a:bodyPr>
          <a:lstStyle/>
          <a:p>
            <a:pPr marL="457200" indent="-457200">
              <a:buFont typeface="Arial"/>
              <a:buChar char="•"/>
            </a:pPr>
            <a:r>
              <a:rPr lang="en-US" sz="2600" dirty="0"/>
              <a:t>Immediacy: Immediacy</a:t>
            </a:r>
            <a:r>
              <a:rPr lang="en-US" sz="2600" dirty="0">
                <a:solidFill>
                  <a:srgbClr val="FF6600"/>
                </a:solidFill>
              </a:rPr>
              <a:t> &gt; </a:t>
            </a:r>
            <a:r>
              <a:rPr lang="en-US" sz="2600" dirty="0"/>
              <a:t>Delayed</a:t>
            </a:r>
          </a:p>
          <a:p>
            <a:pPr marL="457200" indent="-457200">
              <a:buFont typeface="Arial"/>
              <a:buChar char="•"/>
            </a:pPr>
            <a:r>
              <a:rPr lang="en-US" sz="2600" dirty="0"/>
              <a:t>Contingency: Contingent </a:t>
            </a:r>
            <a:r>
              <a:rPr lang="en-US" sz="2600" dirty="0">
                <a:solidFill>
                  <a:srgbClr val="FF6600"/>
                </a:solidFill>
              </a:rPr>
              <a:t> &gt; </a:t>
            </a:r>
            <a:r>
              <a:rPr lang="en-US" sz="2600" dirty="0"/>
              <a:t>Noncontingent</a:t>
            </a:r>
          </a:p>
          <a:p>
            <a:pPr marL="457200" indent="-457200">
              <a:buFont typeface="Arial"/>
              <a:buChar char="•"/>
            </a:pPr>
            <a:r>
              <a:rPr lang="en-US" sz="2600" dirty="0"/>
              <a:t>Consistency: Continuous </a:t>
            </a:r>
            <a:r>
              <a:rPr lang="en-US" sz="2600" dirty="0">
                <a:solidFill>
                  <a:srgbClr val="FF6600"/>
                </a:solidFill>
              </a:rPr>
              <a:t> &gt; </a:t>
            </a:r>
            <a:r>
              <a:rPr lang="en-US" sz="2600" dirty="0"/>
              <a:t> Intermittent</a:t>
            </a:r>
          </a:p>
          <a:p>
            <a:pPr marL="457200" indent="-457200">
              <a:buFont typeface="Arial"/>
              <a:buChar char="•"/>
            </a:pPr>
            <a:r>
              <a:rPr lang="en-US" sz="2600" dirty="0"/>
              <a:t>Magnitude: More intense </a:t>
            </a:r>
            <a:r>
              <a:rPr lang="en-US" sz="2600" dirty="0">
                <a:solidFill>
                  <a:srgbClr val="FF6600"/>
                </a:solidFill>
              </a:rPr>
              <a:t> &gt; </a:t>
            </a:r>
            <a:r>
              <a:rPr lang="en-US" sz="2600" dirty="0"/>
              <a:t>Less intense</a:t>
            </a:r>
          </a:p>
          <a:p>
            <a:pPr marL="457200" indent="-457200">
              <a:buFont typeface="Arial"/>
              <a:buChar char="•"/>
            </a:pPr>
            <a:r>
              <a:rPr lang="en-US" sz="2600" dirty="0"/>
              <a:t>Competition with </a:t>
            </a:r>
            <a:r>
              <a:rPr lang="en-US" sz="2600" u="sng" dirty="0">
                <a:solidFill>
                  <a:srgbClr val="FF6600"/>
                </a:solidFill>
              </a:rPr>
              <a:t>ongoing </a:t>
            </a:r>
            <a:r>
              <a:rPr lang="en-US" sz="2600" dirty="0"/>
              <a:t>sources of reinforcement</a:t>
            </a:r>
          </a:p>
          <a:p>
            <a:pPr marL="745236" lvl="3" indent="-457200">
              <a:buFont typeface="Arial"/>
              <a:buChar char="•"/>
            </a:pPr>
            <a:r>
              <a:rPr lang="en-US" sz="2600" dirty="0"/>
              <a:t>Is there a really strong source of reinforcement for the behavior? May “over-ride” your punishment attempt?</a:t>
            </a:r>
          </a:p>
        </p:txBody>
      </p:sp>
    </p:spTree>
    <p:extLst>
      <p:ext uri="{BB962C8B-B14F-4D97-AF65-F5344CB8AC3E}">
        <p14:creationId xmlns:p14="http://schemas.microsoft.com/office/powerpoint/2010/main" val="92157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harmful side effects of punishment</a:t>
            </a:r>
          </a:p>
        </p:txBody>
      </p:sp>
      <p:sp>
        <p:nvSpPr>
          <p:cNvPr id="3" name="Content Placeholder 2"/>
          <p:cNvSpPr>
            <a:spLocks noGrp="1"/>
          </p:cNvSpPr>
          <p:nvPr>
            <p:ph idx="1"/>
          </p:nvPr>
        </p:nvSpPr>
        <p:spPr/>
        <p:txBody>
          <a:bodyPr>
            <a:normAutofit/>
          </a:bodyPr>
          <a:lstStyle/>
          <a:p>
            <a:pPr marL="457200" indent="-457200">
              <a:buFont typeface="Arial"/>
              <a:buChar char="•"/>
            </a:pPr>
            <a:r>
              <a:rPr lang="en-US" sz="2600" dirty="0"/>
              <a:t>Aggressive/emotional behavior</a:t>
            </a:r>
          </a:p>
          <a:p>
            <a:pPr marL="457200" indent="-457200">
              <a:buFont typeface="Arial"/>
              <a:buChar char="•"/>
            </a:pPr>
            <a:r>
              <a:rPr lang="en-US" sz="2600" dirty="0"/>
              <a:t>Escape/avoidance behavior</a:t>
            </a:r>
          </a:p>
          <a:p>
            <a:pPr marL="457200" indent="-457200">
              <a:buFont typeface="Arial"/>
              <a:buChar char="•"/>
            </a:pPr>
            <a:r>
              <a:rPr lang="en-US" sz="2600" dirty="0"/>
              <a:t>No new behavior</a:t>
            </a:r>
          </a:p>
          <a:p>
            <a:pPr marL="457200" indent="-457200">
              <a:buFont typeface="Arial"/>
              <a:buChar char="•"/>
            </a:pPr>
            <a:r>
              <a:rPr lang="en-US" sz="2600" dirty="0"/>
              <a:t>Modeling of punishment</a:t>
            </a:r>
          </a:p>
          <a:p>
            <a:pPr marL="457200" indent="-457200">
              <a:buFont typeface="Arial"/>
              <a:buChar char="•"/>
            </a:pPr>
            <a:r>
              <a:rPr lang="en-US" sz="2600" dirty="0"/>
              <a:t>Overuse of punishment</a:t>
            </a:r>
          </a:p>
          <a:p>
            <a:pPr marL="457200" indent="-457200">
              <a:buFont typeface="Arial"/>
              <a:buChar char="•"/>
            </a:pPr>
            <a:r>
              <a:rPr lang="en-US" sz="2600" u="sng" dirty="0">
                <a:solidFill>
                  <a:srgbClr val="FF6600"/>
                </a:solidFill>
              </a:rPr>
              <a:t>Generalized suppression</a:t>
            </a:r>
            <a:r>
              <a:rPr lang="en-US" sz="2600" dirty="0"/>
              <a:t>: </a:t>
            </a:r>
            <a:r>
              <a:rPr lang="en-US" sz="2600" i="1" dirty="0"/>
              <a:t>behaviors other than the undesired target behavior decrease</a:t>
            </a:r>
          </a:p>
        </p:txBody>
      </p:sp>
    </p:spTree>
    <p:extLst>
      <p:ext uri="{BB962C8B-B14F-4D97-AF65-F5344CB8AC3E}">
        <p14:creationId xmlns:p14="http://schemas.microsoft.com/office/powerpoint/2010/main" val="95689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harmful side effects of punishment</a:t>
            </a:r>
          </a:p>
        </p:txBody>
      </p:sp>
      <p:sp>
        <p:nvSpPr>
          <p:cNvPr id="3" name="Content Placeholder 2"/>
          <p:cNvSpPr>
            <a:spLocks noGrp="1"/>
          </p:cNvSpPr>
          <p:nvPr>
            <p:ph idx="1"/>
          </p:nvPr>
        </p:nvSpPr>
        <p:spPr/>
        <p:txBody>
          <a:bodyPr/>
          <a:lstStyle/>
          <a:p>
            <a:pPr marL="457200" indent="-457200">
              <a:buFont typeface="Arial"/>
              <a:buChar char="•"/>
            </a:pPr>
            <a:r>
              <a:rPr lang="en-US" sz="2600" dirty="0"/>
              <a:t>Behavior contrast</a:t>
            </a:r>
          </a:p>
          <a:p>
            <a:pPr marL="731520" lvl="1" indent="-457200">
              <a:buFont typeface="Arial"/>
              <a:buChar char="•"/>
            </a:pPr>
            <a:r>
              <a:rPr lang="en-US" sz="2600" b="1" dirty="0"/>
              <a:t>Reduced responding from punishment </a:t>
            </a:r>
            <a:r>
              <a:rPr lang="en-US" sz="2600" dirty="0"/>
              <a:t>in one setting or situation may be accompanied by </a:t>
            </a:r>
            <a:r>
              <a:rPr lang="en-US" sz="2600" b="1" dirty="0"/>
              <a:t>increased responding in another setting </a:t>
            </a:r>
            <a:r>
              <a:rPr lang="en-US" sz="2600" dirty="0"/>
              <a:t>or situation in which responses go unpunished</a:t>
            </a:r>
          </a:p>
        </p:txBody>
      </p:sp>
    </p:spTree>
    <p:extLst>
      <p:ext uri="{BB962C8B-B14F-4D97-AF65-F5344CB8AC3E}">
        <p14:creationId xmlns:p14="http://schemas.microsoft.com/office/powerpoint/2010/main" val="1808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357F-9AE8-1F44-849E-43D4FAAC4137}"/>
              </a:ext>
            </a:extLst>
          </p:cNvPr>
          <p:cNvSpPr>
            <a:spLocks noGrp="1"/>
          </p:cNvSpPr>
          <p:nvPr>
            <p:ph type="title"/>
          </p:nvPr>
        </p:nvSpPr>
        <p:spPr/>
        <p:txBody>
          <a:bodyPr/>
          <a:lstStyle/>
          <a:p>
            <a:r>
              <a:rPr lang="en-US" dirty="0"/>
              <a:t>Recovery from punishment</a:t>
            </a:r>
          </a:p>
        </p:txBody>
      </p:sp>
      <p:sp>
        <p:nvSpPr>
          <p:cNvPr id="4" name="Rectangle 3">
            <a:extLst>
              <a:ext uri="{FF2B5EF4-FFF2-40B4-BE49-F238E27FC236}">
                <a16:creationId xmlns:a16="http://schemas.microsoft.com/office/drawing/2014/main" id="{332DDEC2-839A-0F4A-87EA-5B727AA6EB21}"/>
              </a:ext>
            </a:extLst>
          </p:cNvPr>
          <p:cNvSpPr>
            <a:spLocks noGrp="1" noChangeArrowheads="1"/>
          </p:cNvSpPr>
          <p:nvPr>
            <p:ph idx="1"/>
          </p:nvPr>
        </p:nvSpPr>
        <p:spPr/>
        <p:txBody>
          <a:bodyPr>
            <a:normAutofit/>
          </a:bodyPr>
          <a:lstStyle/>
          <a:p>
            <a:pPr marL="457200" indent="-457200">
              <a:lnSpc>
                <a:spcPct val="90000"/>
              </a:lnSpc>
              <a:buFont typeface="Arial" panose="020B0604020202020204" pitchFamily="34" charset="0"/>
              <a:buChar char="•"/>
            </a:pPr>
            <a:r>
              <a:rPr lang="en-US" altLang="en-US" sz="2600" dirty="0"/>
              <a:t>When punishment is discontinued, its suppressive effects on responding are usually </a:t>
            </a:r>
            <a:r>
              <a:rPr lang="en-US" altLang="en-US" sz="2600" b="1" i="1" dirty="0"/>
              <a:t>not permanent</a:t>
            </a:r>
          </a:p>
          <a:p>
            <a:pPr marL="457200" indent="-457200">
              <a:lnSpc>
                <a:spcPct val="90000"/>
              </a:lnSpc>
              <a:buFont typeface="Arial" panose="020B0604020202020204" pitchFamily="34" charset="0"/>
              <a:buChar char="•"/>
            </a:pPr>
            <a:r>
              <a:rPr lang="en-US" altLang="en-US" sz="2600" dirty="0"/>
              <a:t>Sometimes the rate of responding after punishment is discontinued will not only recover but also briefly exceed the level at which it was occurring prior to punishment</a:t>
            </a:r>
          </a:p>
          <a:p>
            <a:pPr marL="457200" indent="-457200">
              <a:lnSpc>
                <a:spcPct val="90000"/>
              </a:lnSpc>
              <a:buFont typeface="Arial" panose="020B0604020202020204" pitchFamily="34" charset="0"/>
              <a:buChar char="•"/>
            </a:pPr>
            <a:endParaRPr lang="en-US" altLang="en-US" sz="2600" dirty="0"/>
          </a:p>
          <a:p>
            <a:pPr>
              <a:lnSpc>
                <a:spcPct val="90000"/>
              </a:lnSpc>
              <a:buFontTx/>
              <a:buNone/>
            </a:pPr>
            <a:endParaRPr lang="en-US" altLang="en-US" sz="2600" dirty="0"/>
          </a:p>
        </p:txBody>
      </p:sp>
    </p:spTree>
    <p:extLst>
      <p:ext uri="{BB962C8B-B14F-4D97-AF65-F5344CB8AC3E}">
        <p14:creationId xmlns:p14="http://schemas.microsoft.com/office/powerpoint/2010/main" val="2063213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357F-9AE8-1F44-849E-43D4FAAC4137}"/>
              </a:ext>
            </a:extLst>
          </p:cNvPr>
          <p:cNvSpPr>
            <a:spLocks noGrp="1"/>
          </p:cNvSpPr>
          <p:nvPr>
            <p:ph type="title"/>
          </p:nvPr>
        </p:nvSpPr>
        <p:spPr/>
        <p:txBody>
          <a:bodyPr/>
          <a:lstStyle/>
          <a:p>
            <a:r>
              <a:rPr lang="en-US" dirty="0"/>
              <a:t>Recovery from punishment</a:t>
            </a:r>
          </a:p>
        </p:txBody>
      </p:sp>
      <p:sp>
        <p:nvSpPr>
          <p:cNvPr id="4" name="Rectangle 3">
            <a:extLst>
              <a:ext uri="{FF2B5EF4-FFF2-40B4-BE49-F238E27FC236}">
                <a16:creationId xmlns:a16="http://schemas.microsoft.com/office/drawing/2014/main" id="{332DDEC2-839A-0F4A-87EA-5B727AA6EB21}"/>
              </a:ext>
            </a:extLst>
          </p:cNvPr>
          <p:cNvSpPr>
            <a:spLocks noGrp="1" noChangeArrowheads="1"/>
          </p:cNvSpPr>
          <p:nvPr>
            <p:ph idx="1"/>
          </p:nvPr>
        </p:nvSpPr>
        <p:spPr/>
        <p:txBody>
          <a:bodyPr>
            <a:normAutofit/>
          </a:bodyPr>
          <a:lstStyle/>
          <a:p>
            <a:pPr marL="457200" indent="-457200">
              <a:lnSpc>
                <a:spcPct val="90000"/>
              </a:lnSpc>
              <a:buFont typeface="Arial" panose="020B0604020202020204" pitchFamily="34" charset="0"/>
              <a:buChar char="•"/>
            </a:pPr>
            <a:r>
              <a:rPr lang="en-US" altLang="en-US" sz="2600" dirty="0"/>
              <a:t>Permanent response suppression may occur when complete suppression of behavior to a zero rate of responding has been achieved with intense punishment</a:t>
            </a:r>
          </a:p>
          <a:p>
            <a:pPr>
              <a:lnSpc>
                <a:spcPct val="90000"/>
              </a:lnSpc>
              <a:buFontTx/>
              <a:buNone/>
            </a:pPr>
            <a:endParaRPr lang="en-US" altLang="en-US" sz="2600" dirty="0"/>
          </a:p>
        </p:txBody>
      </p:sp>
    </p:spTree>
    <p:extLst>
      <p:ext uri="{BB962C8B-B14F-4D97-AF65-F5344CB8AC3E}">
        <p14:creationId xmlns:p14="http://schemas.microsoft.com/office/powerpoint/2010/main" val="2001745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Should Punishment be used?</a:t>
            </a:r>
          </a:p>
        </p:txBody>
      </p:sp>
      <p:sp>
        <p:nvSpPr>
          <p:cNvPr id="3" name="Content Placeholder 2"/>
          <p:cNvSpPr>
            <a:spLocks noGrp="1"/>
          </p:cNvSpPr>
          <p:nvPr>
            <p:ph idx="1"/>
          </p:nvPr>
        </p:nvSpPr>
        <p:spPr>
          <a:xfrm>
            <a:off x="683380" y="1592766"/>
            <a:ext cx="7772400" cy="4050792"/>
          </a:xfrm>
        </p:spPr>
        <p:txBody>
          <a:bodyPr>
            <a:normAutofit/>
          </a:bodyPr>
          <a:lstStyle/>
          <a:p>
            <a:pPr marL="457200" indent="-457200">
              <a:buFont typeface="Arial"/>
              <a:buChar char="•"/>
            </a:pPr>
            <a:r>
              <a:rPr lang="en-US" dirty="0"/>
              <a:t>Right-to-</a:t>
            </a:r>
            <a:r>
              <a:rPr lang="en-US" u="sng" dirty="0">
                <a:solidFill>
                  <a:schemeClr val="accent2"/>
                </a:solidFill>
              </a:rPr>
              <a:t>effective</a:t>
            </a:r>
            <a:r>
              <a:rPr lang="en-US" dirty="0"/>
              <a:t>-treatment position</a:t>
            </a:r>
          </a:p>
          <a:p>
            <a:pPr marL="173038" lvl="1" indent="50800">
              <a:lnSpc>
                <a:spcPct val="80000"/>
              </a:lnSpc>
            </a:pPr>
            <a:r>
              <a:rPr lang="en-US" sz="2300" dirty="0">
                <a:latin typeface="Times" charset="0"/>
                <a:ea typeface="ＭＳ Ｐゴシック" charset="0"/>
                <a:cs typeface="Times" charset="0"/>
              </a:rPr>
              <a:t>Punishment typically results in </a:t>
            </a:r>
            <a:r>
              <a:rPr lang="en-US" sz="2300" u="sng" dirty="0">
                <a:solidFill>
                  <a:srgbClr val="F96A1B"/>
                </a:solidFill>
                <a:latin typeface="Times" charset="0"/>
                <a:ea typeface="ＭＳ Ｐゴシック" charset="0"/>
                <a:cs typeface="Times" charset="0"/>
              </a:rPr>
              <a:t>rapid</a:t>
            </a:r>
            <a:r>
              <a:rPr lang="en-US" sz="2300" dirty="0">
                <a:latin typeface="Times" charset="0"/>
                <a:ea typeface="ＭＳ Ｐゴシック" charset="0"/>
                <a:cs typeface="Times" charset="0"/>
              </a:rPr>
              <a:t> suppression</a:t>
            </a:r>
          </a:p>
          <a:p>
            <a:pPr marL="457200" indent="-457200">
              <a:buFont typeface="Arial"/>
              <a:buChar char="•"/>
            </a:pPr>
            <a:r>
              <a:rPr lang="en-US" dirty="0"/>
              <a:t>Freedom-from-</a:t>
            </a:r>
            <a:r>
              <a:rPr lang="en-US" u="sng" dirty="0">
                <a:solidFill>
                  <a:srgbClr val="F96A1B"/>
                </a:solidFill>
              </a:rPr>
              <a:t>harm</a:t>
            </a:r>
            <a:r>
              <a:rPr lang="en-US" dirty="0"/>
              <a:t> position</a:t>
            </a:r>
          </a:p>
          <a:p>
            <a:pPr marL="173038" lvl="1" indent="50800">
              <a:lnSpc>
                <a:spcPct val="80000"/>
              </a:lnSpc>
              <a:buClr>
                <a:srgbClr val="F96A1B"/>
              </a:buClr>
            </a:pPr>
            <a:r>
              <a:rPr lang="en-US" sz="2300" dirty="0">
                <a:solidFill>
                  <a:srgbClr val="000000"/>
                </a:solidFill>
                <a:latin typeface="Times" charset="0"/>
                <a:ea typeface="ＭＳ Ｐゴシック" charset="0"/>
                <a:cs typeface="Times" charset="0"/>
              </a:rPr>
              <a:t>Non-aversive procedures may be equally effective and less intrusive</a:t>
            </a:r>
            <a:endParaRPr lang="en-US" dirty="0"/>
          </a:p>
          <a:p>
            <a:pPr marL="457200" indent="-457200">
              <a:buFont typeface="Arial"/>
              <a:buChar char="•"/>
            </a:pPr>
            <a:r>
              <a:rPr lang="en-US" dirty="0"/>
              <a:t>Punishment </a:t>
            </a:r>
            <a:r>
              <a:rPr lang="en-US" u="sng" dirty="0">
                <a:solidFill>
                  <a:srgbClr val="F96A1B"/>
                </a:solidFill>
              </a:rPr>
              <a:t>happens</a:t>
            </a:r>
          </a:p>
          <a:p>
            <a:pPr marL="457200" indent="-457200">
              <a:buFont typeface="Arial"/>
              <a:buChar char="•"/>
            </a:pPr>
            <a:r>
              <a:rPr lang="en-US" dirty="0"/>
              <a:t>Know the laws/regulations/guides/rules!</a:t>
            </a:r>
          </a:p>
          <a:p>
            <a:pPr marL="457200" indent="-457200">
              <a:buFont typeface="Arial"/>
              <a:buChar char="•"/>
            </a:pPr>
            <a:r>
              <a:rPr lang="en-US" dirty="0"/>
              <a:t>Only consider using punishment when…</a:t>
            </a:r>
          </a:p>
          <a:p>
            <a:pPr marL="0" indent="0"/>
            <a:endParaRPr lang="en-US" dirty="0"/>
          </a:p>
        </p:txBody>
      </p:sp>
      <p:pic>
        <p:nvPicPr>
          <p:cNvPr id="4" name="Picture 3" descr="Screen Shot 2014-09-20 at 8.02.4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0" y="4631431"/>
            <a:ext cx="9042400" cy="2070100"/>
          </a:xfrm>
          <a:prstGeom prst="rect">
            <a:avLst/>
          </a:prstGeom>
        </p:spPr>
      </p:pic>
    </p:spTree>
    <p:extLst>
      <p:ext uri="{BB962C8B-B14F-4D97-AF65-F5344CB8AC3E}">
        <p14:creationId xmlns:p14="http://schemas.microsoft.com/office/powerpoint/2010/main" val="267579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EB662C6-AAA5-AF47-B160-1D3A98D27D28}"/>
              </a:ext>
            </a:extLst>
          </p:cNvPr>
          <p:cNvSpPr>
            <a:spLocks noGrp="1" noChangeArrowheads="1"/>
          </p:cNvSpPr>
          <p:nvPr>
            <p:ph type="title"/>
          </p:nvPr>
        </p:nvSpPr>
        <p:spPr/>
        <p:txBody>
          <a:bodyPr/>
          <a:lstStyle/>
          <a:p>
            <a:r>
              <a:rPr lang="en-US" altLang="en-US" sz="4000" dirty="0"/>
              <a:t>Discriminative Schedules of Reinforcement</a:t>
            </a:r>
          </a:p>
        </p:txBody>
      </p:sp>
      <p:sp>
        <p:nvSpPr>
          <p:cNvPr id="44035" name="Rectangle 3">
            <a:extLst>
              <a:ext uri="{FF2B5EF4-FFF2-40B4-BE49-F238E27FC236}">
                <a16:creationId xmlns:a16="http://schemas.microsoft.com/office/drawing/2014/main" id="{9D51E68E-33FB-C142-9E65-A946B074F93C}"/>
              </a:ext>
            </a:extLst>
          </p:cNvPr>
          <p:cNvSpPr>
            <a:spLocks noGrp="1" noChangeArrowheads="1"/>
          </p:cNvSpPr>
          <p:nvPr>
            <p:ph idx="1"/>
          </p:nvPr>
        </p:nvSpPr>
        <p:spPr/>
        <p:txBody>
          <a:bodyPr>
            <a:normAutofit/>
          </a:bodyPr>
          <a:lstStyle/>
          <a:p>
            <a:pPr>
              <a:lnSpc>
                <a:spcPct val="90000"/>
              </a:lnSpc>
            </a:pPr>
            <a:r>
              <a:rPr lang="en-US" altLang="en-US" sz="2600" dirty="0"/>
              <a:t>Multiple Schedules of Reinforcement (</a:t>
            </a:r>
            <a:r>
              <a:rPr lang="en-US" altLang="en-US" sz="2600" dirty="0" err="1"/>
              <a:t>mult</a:t>
            </a:r>
            <a:r>
              <a:rPr lang="en-US" altLang="en-US" sz="2600" dirty="0"/>
              <a:t>)</a:t>
            </a:r>
          </a:p>
          <a:p>
            <a:pPr lvl="1">
              <a:lnSpc>
                <a:spcPct val="90000"/>
              </a:lnSpc>
            </a:pPr>
            <a:r>
              <a:rPr lang="en-US" altLang="en-US" sz="2600" dirty="0"/>
              <a:t>Presents two or more basic schedules of reinforcement in an alternating, usually random, sequence</a:t>
            </a:r>
          </a:p>
          <a:p>
            <a:pPr lvl="1">
              <a:lnSpc>
                <a:spcPct val="90000"/>
              </a:lnSpc>
            </a:pPr>
            <a:r>
              <a:rPr lang="en-US" altLang="en-US" sz="2600" dirty="0"/>
              <a:t>Basic schedules occur successively &amp; independently</a:t>
            </a:r>
          </a:p>
          <a:p>
            <a:pPr lvl="1">
              <a:lnSpc>
                <a:spcPct val="90000"/>
              </a:lnSpc>
            </a:pPr>
            <a:r>
              <a:rPr lang="en-US" altLang="en-US" sz="2600" dirty="0"/>
              <a:t>A discriminative stimulus is correlated with each basic schedule and is present as long as the schedule is in effect</a:t>
            </a:r>
          </a:p>
        </p:txBody>
      </p:sp>
    </p:spTree>
    <p:extLst>
      <p:ext uri="{BB962C8B-B14F-4D97-AF65-F5344CB8AC3E}">
        <p14:creationId xmlns:p14="http://schemas.microsoft.com/office/powerpoint/2010/main" val="1597138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2440704-7871-9D4A-850D-36D3E041E570}"/>
              </a:ext>
            </a:extLst>
          </p:cNvPr>
          <p:cNvSpPr>
            <a:spLocks noGrp="1" noChangeArrowheads="1"/>
          </p:cNvSpPr>
          <p:nvPr>
            <p:ph type="title"/>
          </p:nvPr>
        </p:nvSpPr>
        <p:spPr/>
        <p:txBody>
          <a:bodyPr/>
          <a:lstStyle/>
          <a:p>
            <a:r>
              <a:rPr lang="en-US" altLang="en-US" sz="4000"/>
              <a:t>Discriminative Schedules of Reinforcement</a:t>
            </a:r>
          </a:p>
        </p:txBody>
      </p:sp>
      <p:sp>
        <p:nvSpPr>
          <p:cNvPr id="45059" name="Rectangle 3">
            <a:extLst>
              <a:ext uri="{FF2B5EF4-FFF2-40B4-BE49-F238E27FC236}">
                <a16:creationId xmlns:a16="http://schemas.microsoft.com/office/drawing/2014/main" id="{E537352A-D4E8-7343-B8A0-F7FB08F25163}"/>
              </a:ext>
            </a:extLst>
          </p:cNvPr>
          <p:cNvSpPr>
            <a:spLocks noGrp="1" noChangeArrowheads="1"/>
          </p:cNvSpPr>
          <p:nvPr>
            <p:ph idx="1"/>
          </p:nvPr>
        </p:nvSpPr>
        <p:spPr/>
        <p:txBody>
          <a:bodyPr>
            <a:normAutofit/>
          </a:bodyPr>
          <a:lstStyle/>
          <a:p>
            <a:pPr>
              <a:lnSpc>
                <a:spcPct val="90000"/>
              </a:lnSpc>
            </a:pPr>
            <a:r>
              <a:rPr lang="en-US" altLang="en-US" sz="2600" dirty="0"/>
              <a:t>Chained Schedules of Reinforcement (chain)</a:t>
            </a:r>
          </a:p>
          <a:p>
            <a:pPr lvl="1"/>
            <a:r>
              <a:rPr lang="en-US" altLang="en-US" sz="2600" dirty="0"/>
              <a:t>Basic schedules occur in a specific order</a:t>
            </a:r>
          </a:p>
          <a:p>
            <a:pPr lvl="1"/>
            <a:r>
              <a:rPr lang="en-US" altLang="en-US" sz="2600" dirty="0"/>
              <a:t>The behavior may be the same for all elements of the chain, or different behaviors may be required for different elements</a:t>
            </a:r>
          </a:p>
          <a:p>
            <a:pPr lvl="1"/>
            <a:r>
              <a:rPr lang="en-US" altLang="en-US" sz="2600" dirty="0"/>
              <a:t>Conditioned reinforcement for first behavior in the chain is the presentation of the second element and so on</a:t>
            </a:r>
          </a:p>
        </p:txBody>
      </p:sp>
    </p:spTree>
    <p:extLst>
      <p:ext uri="{BB962C8B-B14F-4D97-AF65-F5344CB8AC3E}">
        <p14:creationId xmlns:p14="http://schemas.microsoft.com/office/powerpoint/2010/main" val="2308887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4802FCD-FA98-E144-A925-AD7051E16399}"/>
              </a:ext>
            </a:extLst>
          </p:cNvPr>
          <p:cNvSpPr>
            <a:spLocks noGrp="1" noChangeArrowheads="1"/>
          </p:cNvSpPr>
          <p:nvPr>
            <p:ph type="title"/>
          </p:nvPr>
        </p:nvSpPr>
        <p:spPr/>
        <p:txBody>
          <a:bodyPr/>
          <a:lstStyle/>
          <a:p>
            <a:r>
              <a:rPr lang="en-US" altLang="en-US" sz="4000"/>
              <a:t>Non-discriminative Schedules of Reinforcement</a:t>
            </a:r>
          </a:p>
        </p:txBody>
      </p:sp>
      <p:sp>
        <p:nvSpPr>
          <p:cNvPr id="46083" name="Rectangle 3">
            <a:extLst>
              <a:ext uri="{FF2B5EF4-FFF2-40B4-BE49-F238E27FC236}">
                <a16:creationId xmlns:a16="http://schemas.microsoft.com/office/drawing/2014/main" id="{A4C8D5E5-0AA7-A742-A8C8-3062318F6429}"/>
              </a:ext>
            </a:extLst>
          </p:cNvPr>
          <p:cNvSpPr>
            <a:spLocks noGrp="1" noChangeArrowheads="1"/>
          </p:cNvSpPr>
          <p:nvPr>
            <p:ph idx="1"/>
          </p:nvPr>
        </p:nvSpPr>
        <p:spPr/>
        <p:txBody>
          <a:bodyPr>
            <a:normAutofit/>
          </a:bodyPr>
          <a:lstStyle/>
          <a:p>
            <a:r>
              <a:rPr lang="en-US" altLang="en-US" sz="2600" dirty="0"/>
              <a:t>Mixed Schedules (mix)</a:t>
            </a:r>
          </a:p>
          <a:p>
            <a:pPr lvl="1"/>
            <a:r>
              <a:rPr lang="en-US" altLang="en-US" sz="2600" dirty="0"/>
              <a:t>Identical to multiple schedules, except the mixed schedule has no discriminative stimuli correlated with the independent schedules</a:t>
            </a:r>
          </a:p>
          <a:p>
            <a:pPr lvl="1"/>
            <a:r>
              <a:rPr lang="en-US" altLang="en-US" sz="2600" dirty="0"/>
              <a:t>Example:  mix FR 10 FI 1 schedule</a:t>
            </a:r>
          </a:p>
        </p:txBody>
      </p:sp>
    </p:spTree>
    <p:extLst>
      <p:ext uri="{BB962C8B-B14F-4D97-AF65-F5344CB8AC3E}">
        <p14:creationId xmlns:p14="http://schemas.microsoft.com/office/powerpoint/2010/main" val="3339344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6C7DA0D-CD94-8040-B4D1-814C3709B53D}"/>
              </a:ext>
            </a:extLst>
          </p:cNvPr>
          <p:cNvSpPr>
            <a:spLocks noGrp="1" noChangeArrowheads="1"/>
          </p:cNvSpPr>
          <p:nvPr>
            <p:ph type="title"/>
          </p:nvPr>
        </p:nvSpPr>
        <p:spPr/>
        <p:txBody>
          <a:bodyPr/>
          <a:lstStyle/>
          <a:p>
            <a:r>
              <a:rPr lang="en-US" altLang="en-US" sz="4000"/>
              <a:t>Non-discriminative Schedules of Reinforcement</a:t>
            </a:r>
          </a:p>
        </p:txBody>
      </p:sp>
      <p:sp>
        <p:nvSpPr>
          <p:cNvPr id="47107" name="Rectangle 3">
            <a:extLst>
              <a:ext uri="{FF2B5EF4-FFF2-40B4-BE49-F238E27FC236}">
                <a16:creationId xmlns:a16="http://schemas.microsoft.com/office/drawing/2014/main" id="{9A05CB2F-41D8-D64F-A705-AFCDD598C984}"/>
              </a:ext>
            </a:extLst>
          </p:cNvPr>
          <p:cNvSpPr>
            <a:spLocks noGrp="1" noChangeArrowheads="1"/>
          </p:cNvSpPr>
          <p:nvPr>
            <p:ph idx="1"/>
          </p:nvPr>
        </p:nvSpPr>
        <p:spPr/>
        <p:txBody>
          <a:bodyPr>
            <a:normAutofit/>
          </a:bodyPr>
          <a:lstStyle/>
          <a:p>
            <a:r>
              <a:rPr lang="en-US" altLang="en-US" sz="2600" dirty="0"/>
              <a:t>Tandem Schedules</a:t>
            </a:r>
          </a:p>
          <a:p>
            <a:pPr lvl="1"/>
            <a:r>
              <a:rPr lang="en-US" altLang="en-US" sz="2600" dirty="0"/>
              <a:t>Similar to the chained schedule except the tandem schedule does not use a discriminative stimulus</a:t>
            </a:r>
          </a:p>
          <a:p>
            <a:pPr lvl="1"/>
            <a:r>
              <a:rPr lang="en-US" altLang="en-US" sz="2600" dirty="0"/>
              <a:t>Example: FR 15 FI 2 schedule – participants makes 15 responses then reinforcement is delivered for the first response after 2 minutes of elapsed time.  </a:t>
            </a:r>
          </a:p>
        </p:txBody>
      </p:sp>
    </p:spTree>
    <p:extLst>
      <p:ext uri="{BB962C8B-B14F-4D97-AF65-F5344CB8AC3E}">
        <p14:creationId xmlns:p14="http://schemas.microsoft.com/office/powerpoint/2010/main" val="4065774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 14-15: Positive &amp; Negative Punishment</a:t>
            </a:r>
          </a:p>
        </p:txBody>
      </p:sp>
    </p:spTree>
    <p:extLst>
      <p:ext uri="{BB962C8B-B14F-4D97-AF65-F5344CB8AC3E}">
        <p14:creationId xmlns:p14="http://schemas.microsoft.com/office/powerpoint/2010/main" val="561248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Defining Punishment</a:t>
            </a:r>
          </a:p>
        </p:txBody>
      </p:sp>
      <p:sp>
        <p:nvSpPr>
          <p:cNvPr id="4099" name="Rectangle 3"/>
          <p:cNvSpPr>
            <a:spLocks noGrp="1" noChangeArrowheads="1"/>
          </p:cNvSpPr>
          <p:nvPr>
            <p:ph idx="1"/>
          </p:nvPr>
        </p:nvSpPr>
        <p:spPr/>
        <p:txBody>
          <a:bodyPr>
            <a:normAutofit fontScale="92500" lnSpcReduction="10000"/>
          </a:bodyPr>
          <a:lstStyle/>
          <a:p>
            <a:r>
              <a:rPr lang="en-US" sz="2600" dirty="0"/>
              <a:t>You cannot define punishment based upon what appears “favorable” or “unfavorable”.</a:t>
            </a:r>
          </a:p>
          <a:p>
            <a:endParaRPr lang="en-US" sz="2600" dirty="0"/>
          </a:p>
          <a:p>
            <a:r>
              <a:rPr lang="en-US" sz="2600" dirty="0"/>
              <a:t>You cannot define punishment based upon how you think it would affect your own behavior.</a:t>
            </a:r>
          </a:p>
          <a:p>
            <a:endParaRPr lang="en-US" sz="2600" dirty="0"/>
          </a:p>
          <a:p>
            <a:r>
              <a:rPr lang="en-US" sz="2600" dirty="0"/>
              <a:t>Does not involve a retribution or intent to harm a wrongdoer</a:t>
            </a:r>
          </a:p>
          <a:p>
            <a:pPr marL="0" lvl="1" indent="0">
              <a:buNone/>
            </a:pPr>
            <a:endParaRPr lang="en-US" sz="2600" dirty="0">
              <a:solidFill>
                <a:srgbClr val="F96A1B"/>
              </a:solidFill>
            </a:endParaRPr>
          </a:p>
          <a:p>
            <a:pPr marL="365760" lvl="0" indent="-256032">
              <a:spcBef>
                <a:spcPts val="400"/>
              </a:spcBef>
              <a:buClr>
                <a:srgbClr val="2DA2BF"/>
              </a:buClr>
              <a:buSzPct val="68000"/>
              <a:buFont typeface="Wingdings 3"/>
              <a:buChar char=""/>
            </a:pPr>
            <a:r>
              <a:rPr lang="en-US" sz="2600" b="0" dirty="0">
                <a:solidFill>
                  <a:srgbClr val="F96A1B"/>
                </a:solidFill>
                <a:latin typeface="Lucida Sans Unicode"/>
              </a:rPr>
              <a:t>Must define a punisher based upon the effect it has on the </a:t>
            </a:r>
            <a:r>
              <a:rPr lang="en-US" sz="2600" b="0" i="1" u="sng" dirty="0">
                <a:solidFill>
                  <a:srgbClr val="F96A1B"/>
                </a:solidFill>
                <a:latin typeface="Lucida Sans Unicode"/>
              </a:rPr>
              <a:t>future probability </a:t>
            </a:r>
            <a:r>
              <a:rPr lang="en-US" sz="2600" b="0" dirty="0">
                <a:solidFill>
                  <a:srgbClr val="F96A1B"/>
                </a:solidFill>
                <a:latin typeface="Lucida Sans Unicode"/>
              </a:rPr>
              <a:t>of behavior</a:t>
            </a:r>
          </a:p>
          <a:p>
            <a:pPr marL="0" lvl="1" indent="0">
              <a:buNone/>
            </a:pPr>
            <a:endParaRPr lang="en-US" sz="2600" dirty="0"/>
          </a:p>
        </p:txBody>
      </p:sp>
    </p:spTree>
    <p:extLst>
      <p:ext uri="{BB962C8B-B14F-4D97-AF65-F5344CB8AC3E}">
        <p14:creationId xmlns:p14="http://schemas.microsoft.com/office/powerpoint/2010/main" val="367439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{BEDDBC7A-2196-DF43-9B8B-FBFF709CC1FD}tf10001070</Template>
  <TotalTime>2291</TotalTime>
  <Words>1650</Words>
  <Application>Microsoft Macintosh PowerPoint</Application>
  <PresentationFormat>On-screen Show (4:3)</PresentationFormat>
  <Paragraphs>230</Paragraphs>
  <Slides>37</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Lucida Sans Unicode</vt:lpstr>
      <vt:lpstr>Rockwell</vt:lpstr>
      <vt:lpstr>Rockwell Condensed</vt:lpstr>
      <vt:lpstr>Rockwell Extra Bold</vt:lpstr>
      <vt:lpstr>Times</vt:lpstr>
      <vt:lpstr>Wingdings</vt:lpstr>
      <vt:lpstr>Wingdings 3</vt:lpstr>
      <vt:lpstr>Wood Type</vt:lpstr>
      <vt:lpstr>Chapter 13: Schedules of Reinforcement</vt:lpstr>
      <vt:lpstr>Concurrent performances: formalizing the matching law</vt:lpstr>
      <vt:lpstr>Matching law</vt:lpstr>
      <vt:lpstr>Discriminative Schedules of Reinforcement</vt:lpstr>
      <vt:lpstr>Discriminative Schedules of Reinforcement</vt:lpstr>
      <vt:lpstr>Non-discriminative Schedules of Reinforcement</vt:lpstr>
      <vt:lpstr>Non-discriminative Schedules of Reinforcement</vt:lpstr>
      <vt:lpstr>Ch. 14-15: Positive &amp; Negative Punishment</vt:lpstr>
      <vt:lpstr>Defining Punishment</vt:lpstr>
      <vt:lpstr>Punishment</vt:lpstr>
      <vt:lpstr>Antecedent Stimuli for Punishment</vt:lpstr>
      <vt:lpstr>Antecedent Stimuli for Punishment</vt:lpstr>
      <vt:lpstr>Antecedent Stimuli for Punishment</vt:lpstr>
      <vt:lpstr>Putting it in Perspective: Operant Conditioning</vt:lpstr>
      <vt:lpstr>Types of punishers</vt:lpstr>
      <vt:lpstr>Positive Punishment</vt:lpstr>
      <vt:lpstr>Response blocking</vt:lpstr>
      <vt:lpstr>overcorrection</vt:lpstr>
      <vt:lpstr>Restitutional overcorrection</vt:lpstr>
      <vt:lpstr>Positive practice</vt:lpstr>
      <vt:lpstr>Negative Punishment</vt:lpstr>
      <vt:lpstr>PowerPoint Presentation</vt:lpstr>
      <vt:lpstr>Time Out</vt:lpstr>
      <vt:lpstr>Time out procedures</vt:lpstr>
      <vt:lpstr>Response cost</vt:lpstr>
      <vt:lpstr>Response cost</vt:lpstr>
      <vt:lpstr>Types of Response cost</vt:lpstr>
      <vt:lpstr>Effective use of response cost</vt:lpstr>
      <vt:lpstr>Effective use of response cost</vt:lpstr>
      <vt:lpstr>Effective use of response cost</vt:lpstr>
      <vt:lpstr>Practice Time!</vt:lpstr>
      <vt:lpstr>Factors that Influence the Effectiveness of punishment</vt:lpstr>
      <vt:lpstr>Potential harmful side effects of punishment</vt:lpstr>
      <vt:lpstr>Potential harmful side effects of punishment</vt:lpstr>
      <vt:lpstr>Recovery from punishment</vt:lpstr>
      <vt:lpstr>Recovery from punishment</vt:lpstr>
      <vt:lpstr>Should Punishment be used?</vt:lpstr>
    </vt:vector>
  </TitlesOfParts>
  <Company>University of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Decreasing Behavior</dc:title>
  <dc:creator>Tara Fahmie</dc:creator>
  <cp:lastModifiedBy>Zhen Lin</cp:lastModifiedBy>
  <cp:revision>96</cp:revision>
  <dcterms:created xsi:type="dcterms:W3CDTF">2014-02-11T19:08:40Z</dcterms:created>
  <dcterms:modified xsi:type="dcterms:W3CDTF">2019-10-03T16:11:20Z</dcterms:modified>
</cp:coreProperties>
</file>