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32"/>
  </p:notesMasterIdLst>
  <p:sldIdLst>
    <p:sldId id="256" r:id="rId2"/>
    <p:sldId id="258" r:id="rId3"/>
    <p:sldId id="275" r:id="rId4"/>
    <p:sldId id="259" r:id="rId5"/>
    <p:sldId id="297" r:id="rId6"/>
    <p:sldId id="260" r:id="rId7"/>
    <p:sldId id="298" r:id="rId8"/>
    <p:sldId id="294" r:id="rId9"/>
    <p:sldId id="299" r:id="rId10"/>
    <p:sldId id="261" r:id="rId11"/>
    <p:sldId id="262" r:id="rId12"/>
    <p:sldId id="263" r:id="rId13"/>
    <p:sldId id="264" r:id="rId14"/>
    <p:sldId id="300" r:id="rId15"/>
    <p:sldId id="265" r:id="rId16"/>
    <p:sldId id="276" r:id="rId17"/>
    <p:sldId id="277" r:id="rId18"/>
    <p:sldId id="266" r:id="rId19"/>
    <p:sldId id="295" r:id="rId20"/>
    <p:sldId id="267" r:id="rId21"/>
    <p:sldId id="301" r:id="rId22"/>
    <p:sldId id="302" r:id="rId23"/>
    <p:sldId id="268" r:id="rId24"/>
    <p:sldId id="278" r:id="rId25"/>
    <p:sldId id="269" r:id="rId26"/>
    <p:sldId id="270" r:id="rId27"/>
    <p:sldId id="303" r:id="rId28"/>
    <p:sldId id="271" r:id="rId29"/>
    <p:sldId id="272" r:id="rId30"/>
    <p:sldId id="29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4207" autoAdjust="0"/>
  </p:normalViewPr>
  <p:slideViewPr>
    <p:cSldViewPr snapToGrid="0" snapToObjects="1">
      <p:cViewPr varScale="1">
        <p:scale>
          <a:sx n="68" d="100"/>
          <a:sy n="68" d="100"/>
        </p:scale>
        <p:origin x="292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9B9F9C-114B-564B-BABD-5EDA8069FF0C}" type="datetimeFigureOut">
              <a:rPr lang="en-US" smtClean="0"/>
              <a:t>11/15/19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AF7207-9168-F34D-AC31-1633EC6D3ED7}" type="slidenum">
              <a:rPr lang="en-US" smtClean="0"/>
              <a:t>‹#›</a:t>
            </a:fld>
            <a:endParaRPr lang="en-US"/>
          </a:p>
        </p:txBody>
      </p:sp>
    </p:spTree>
    <p:extLst>
      <p:ext uri="{BB962C8B-B14F-4D97-AF65-F5344CB8AC3E}">
        <p14:creationId xmlns:p14="http://schemas.microsoft.com/office/powerpoint/2010/main" val="34733761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AF7207-9168-F34D-AC31-1633EC6D3ED7}" type="slidenum">
              <a:rPr lang="en-US" smtClean="0"/>
              <a:t>3</a:t>
            </a:fld>
            <a:endParaRPr lang="en-US"/>
          </a:p>
        </p:txBody>
      </p:sp>
    </p:spTree>
    <p:extLst>
      <p:ext uri="{BB962C8B-B14F-4D97-AF65-F5344CB8AC3E}">
        <p14:creationId xmlns:p14="http://schemas.microsoft.com/office/powerpoint/2010/main" val="3305813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Feeding client</a:t>
            </a:r>
          </a:p>
        </p:txBody>
      </p:sp>
      <p:sp>
        <p:nvSpPr>
          <p:cNvPr id="4" name="Slide Number Placeholder 3"/>
          <p:cNvSpPr>
            <a:spLocks noGrp="1"/>
          </p:cNvSpPr>
          <p:nvPr>
            <p:ph type="sldNum" sz="quarter" idx="10"/>
          </p:nvPr>
        </p:nvSpPr>
        <p:spPr/>
        <p:txBody>
          <a:bodyPr/>
          <a:lstStyle/>
          <a:p>
            <a:fld id="{8CAF7207-9168-F34D-AC31-1633EC6D3ED7}" type="slidenum">
              <a:rPr lang="en-US" smtClean="0"/>
              <a:t>20</a:t>
            </a:fld>
            <a:endParaRPr lang="en-US"/>
          </a:p>
        </p:txBody>
      </p:sp>
    </p:spTree>
    <p:extLst>
      <p:ext uri="{BB962C8B-B14F-4D97-AF65-F5344CB8AC3E}">
        <p14:creationId xmlns:p14="http://schemas.microsoft.com/office/powerpoint/2010/main" val="1514408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Feeding client</a:t>
            </a:r>
          </a:p>
        </p:txBody>
      </p:sp>
      <p:sp>
        <p:nvSpPr>
          <p:cNvPr id="4" name="Slide Number Placeholder 3"/>
          <p:cNvSpPr>
            <a:spLocks noGrp="1"/>
          </p:cNvSpPr>
          <p:nvPr>
            <p:ph type="sldNum" sz="quarter" idx="10"/>
          </p:nvPr>
        </p:nvSpPr>
        <p:spPr/>
        <p:txBody>
          <a:bodyPr/>
          <a:lstStyle/>
          <a:p>
            <a:fld id="{8CAF7207-9168-F34D-AC31-1633EC6D3ED7}" type="slidenum">
              <a:rPr lang="en-US" smtClean="0"/>
              <a:t>21</a:t>
            </a:fld>
            <a:endParaRPr lang="en-US"/>
          </a:p>
        </p:txBody>
      </p:sp>
    </p:spTree>
    <p:extLst>
      <p:ext uri="{BB962C8B-B14F-4D97-AF65-F5344CB8AC3E}">
        <p14:creationId xmlns:p14="http://schemas.microsoft.com/office/powerpoint/2010/main" val="1558743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Feeding client</a:t>
            </a:r>
          </a:p>
        </p:txBody>
      </p:sp>
      <p:sp>
        <p:nvSpPr>
          <p:cNvPr id="4" name="Slide Number Placeholder 3"/>
          <p:cNvSpPr>
            <a:spLocks noGrp="1"/>
          </p:cNvSpPr>
          <p:nvPr>
            <p:ph type="sldNum" sz="quarter" idx="10"/>
          </p:nvPr>
        </p:nvSpPr>
        <p:spPr/>
        <p:txBody>
          <a:bodyPr/>
          <a:lstStyle/>
          <a:p>
            <a:fld id="{8CAF7207-9168-F34D-AC31-1633EC6D3ED7}" type="slidenum">
              <a:rPr lang="en-US" smtClean="0"/>
              <a:t>22</a:t>
            </a:fld>
            <a:endParaRPr lang="en-US"/>
          </a:p>
        </p:txBody>
      </p:sp>
    </p:spTree>
    <p:extLst>
      <p:ext uri="{BB962C8B-B14F-4D97-AF65-F5344CB8AC3E}">
        <p14:creationId xmlns:p14="http://schemas.microsoft.com/office/powerpoint/2010/main" val="3977393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https://www.youtube.com/watch?v=9ql1l45NZvQ&amp;t=9s </a:t>
            </a:r>
            <a:endParaRPr lang="en-US" dirty="0"/>
          </a:p>
          <a:p>
            <a:r>
              <a:rPr lang="en-US" dirty="0"/>
              <a:t>30</a:t>
            </a:r>
            <a:r>
              <a:rPr lang="en-US" baseline="0" dirty="0"/>
              <a:t> seconds in </a:t>
            </a:r>
            <a:endParaRPr lang="en-US" dirty="0"/>
          </a:p>
        </p:txBody>
      </p:sp>
      <p:sp>
        <p:nvSpPr>
          <p:cNvPr id="4" name="Slide Number Placeholder 3"/>
          <p:cNvSpPr>
            <a:spLocks noGrp="1"/>
          </p:cNvSpPr>
          <p:nvPr>
            <p:ph type="sldNum" sz="quarter" idx="10"/>
          </p:nvPr>
        </p:nvSpPr>
        <p:spPr/>
        <p:txBody>
          <a:bodyPr/>
          <a:lstStyle/>
          <a:p>
            <a:fld id="{8CAF7207-9168-F34D-AC31-1633EC6D3ED7}" type="slidenum">
              <a:rPr lang="en-US" smtClean="0"/>
              <a:t>24</a:t>
            </a:fld>
            <a:endParaRPr lang="en-US"/>
          </a:p>
        </p:txBody>
      </p:sp>
    </p:spTree>
    <p:extLst>
      <p:ext uri="{BB962C8B-B14F-4D97-AF65-F5344CB8AC3E}">
        <p14:creationId xmlns:p14="http://schemas.microsoft.com/office/powerpoint/2010/main" val="2197494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Didn’t specify how many</a:t>
            </a:r>
          </a:p>
          <a:p>
            <a:r>
              <a:rPr lang="en-US" dirty="0"/>
              <a:t>Punishment is delayed</a:t>
            </a:r>
          </a:p>
          <a:p>
            <a:r>
              <a:rPr lang="en-US" dirty="0"/>
              <a:t>Unrelated to target behavior</a:t>
            </a:r>
          </a:p>
        </p:txBody>
      </p:sp>
      <p:sp>
        <p:nvSpPr>
          <p:cNvPr id="4" name="Slide Number Placeholder 3"/>
          <p:cNvSpPr>
            <a:spLocks noGrp="1"/>
          </p:cNvSpPr>
          <p:nvPr>
            <p:ph type="sldNum" sz="quarter" idx="10"/>
          </p:nvPr>
        </p:nvSpPr>
        <p:spPr/>
        <p:txBody>
          <a:bodyPr/>
          <a:lstStyle/>
          <a:p>
            <a:fld id="{8CAF7207-9168-F34D-AC31-1633EC6D3ED7}" type="slidenum">
              <a:rPr lang="en-US" smtClean="0"/>
              <a:t>25</a:t>
            </a:fld>
            <a:endParaRPr lang="en-US"/>
          </a:p>
        </p:txBody>
      </p:sp>
    </p:spTree>
    <p:extLst>
      <p:ext uri="{BB962C8B-B14F-4D97-AF65-F5344CB8AC3E}">
        <p14:creationId xmlns:p14="http://schemas.microsoft.com/office/powerpoint/2010/main" val="2071813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AF7207-9168-F34D-AC31-1633EC6D3ED7}" type="slidenum">
              <a:rPr lang="en-US" smtClean="0"/>
              <a:t>27</a:t>
            </a:fld>
            <a:endParaRPr lang="en-US"/>
          </a:p>
        </p:txBody>
      </p:sp>
    </p:spTree>
    <p:extLst>
      <p:ext uri="{BB962C8B-B14F-4D97-AF65-F5344CB8AC3E}">
        <p14:creationId xmlns:p14="http://schemas.microsoft.com/office/powerpoint/2010/main" val="11069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initially implementing a token economy, the system is typically simple and involves a single backup reinforcer (a simple conditioned reinforcer, like tickles in the example). Must employ strategies to avoid satiation. </a:t>
            </a:r>
          </a:p>
          <a:p>
            <a:endParaRPr lang="en-US" dirty="0"/>
          </a:p>
          <a:p>
            <a:r>
              <a:rPr lang="en-US" dirty="0"/>
              <a:t>As the system becomes more complex, you can implement a larger variety of conditioned reinforcers that can be exchanged at different prices at different times. Think prize boxes or arcades. </a:t>
            </a:r>
            <a:r>
              <a:rPr lang="en-US" dirty="0" err="1"/>
              <a:t>MDa</a:t>
            </a:r>
            <a:endParaRPr lang="en-US" dirty="0"/>
          </a:p>
        </p:txBody>
      </p:sp>
      <p:sp>
        <p:nvSpPr>
          <p:cNvPr id="4" name="Slide Number Placeholder 3"/>
          <p:cNvSpPr>
            <a:spLocks noGrp="1"/>
          </p:cNvSpPr>
          <p:nvPr>
            <p:ph type="sldNum" sz="quarter" idx="10"/>
          </p:nvPr>
        </p:nvSpPr>
        <p:spPr/>
        <p:txBody>
          <a:bodyPr/>
          <a:lstStyle/>
          <a:p>
            <a:fld id="{8CAF7207-9168-F34D-AC31-1633EC6D3ED7}" type="slidenum">
              <a:rPr lang="en-US" smtClean="0"/>
              <a:t>8</a:t>
            </a:fld>
            <a:endParaRPr lang="en-US"/>
          </a:p>
        </p:txBody>
      </p:sp>
    </p:spTree>
    <p:extLst>
      <p:ext uri="{BB962C8B-B14F-4D97-AF65-F5344CB8AC3E}">
        <p14:creationId xmlns:p14="http://schemas.microsoft.com/office/powerpoint/2010/main" val="2471339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initially implementing a token economy, the system is typically simple and involves a single backup reinforcer (a simple conditioned reinforcer, like tickles in the example). Must employ strategies to avoid satiation. </a:t>
            </a:r>
          </a:p>
          <a:p>
            <a:endParaRPr lang="en-US" dirty="0"/>
          </a:p>
          <a:p>
            <a:r>
              <a:rPr lang="en-US" dirty="0"/>
              <a:t>As the system becomes more complex, you can implement a larger variety of conditioned reinforcers that can be exchanged at different prices at different times. Think prize boxes or arcades. </a:t>
            </a:r>
            <a:r>
              <a:rPr lang="en-US" dirty="0" err="1"/>
              <a:t>MDa</a:t>
            </a:r>
            <a:endParaRPr lang="en-US" dirty="0"/>
          </a:p>
        </p:txBody>
      </p:sp>
      <p:sp>
        <p:nvSpPr>
          <p:cNvPr id="4" name="Slide Number Placeholder 3"/>
          <p:cNvSpPr>
            <a:spLocks noGrp="1"/>
          </p:cNvSpPr>
          <p:nvPr>
            <p:ph type="sldNum" sz="quarter" idx="10"/>
          </p:nvPr>
        </p:nvSpPr>
        <p:spPr/>
        <p:txBody>
          <a:bodyPr/>
          <a:lstStyle/>
          <a:p>
            <a:fld id="{8CAF7207-9168-F34D-AC31-1633EC6D3ED7}" type="slidenum">
              <a:rPr lang="en-US" smtClean="0"/>
              <a:t>9</a:t>
            </a:fld>
            <a:endParaRPr lang="en-US"/>
          </a:p>
        </p:txBody>
      </p:sp>
    </p:spTree>
    <p:extLst>
      <p:ext uri="{BB962C8B-B14F-4D97-AF65-F5344CB8AC3E}">
        <p14:creationId xmlns:p14="http://schemas.microsoft.com/office/powerpoint/2010/main" val="543632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Children and those with developmental disabilities may benefit from coming into contact with physical tokens. They are easy to count and to hold. Over time, the token (stimulus) should be faded out. Perhaps you first utilize physical tokens, then work up to stickers on a wall, then work up to points collected on a data sheet/electronic device. Learners can be trained to monitor their own performance. </a:t>
            </a:r>
          </a:p>
        </p:txBody>
      </p:sp>
      <p:sp>
        <p:nvSpPr>
          <p:cNvPr id="4" name="Slide Number Placeholder 3"/>
          <p:cNvSpPr>
            <a:spLocks noGrp="1"/>
          </p:cNvSpPr>
          <p:nvPr>
            <p:ph type="sldNum" sz="quarter" idx="10"/>
          </p:nvPr>
        </p:nvSpPr>
        <p:spPr/>
        <p:txBody>
          <a:bodyPr/>
          <a:lstStyle/>
          <a:p>
            <a:fld id="{8CAF7207-9168-F34D-AC31-1633EC6D3ED7}" type="slidenum">
              <a:rPr lang="en-US" smtClean="0"/>
              <a:t>10</a:t>
            </a:fld>
            <a:endParaRPr lang="en-US"/>
          </a:p>
        </p:txBody>
      </p:sp>
    </p:spTree>
    <p:extLst>
      <p:ext uri="{BB962C8B-B14F-4D97-AF65-F5344CB8AC3E}">
        <p14:creationId xmlns:p14="http://schemas.microsoft.com/office/powerpoint/2010/main" val="1841496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Manipulate MO’s/employ strategies in order to avoid satiation. Discuss prize box in elementary school and how it grew stale over time. Speak about client where you used mystery boxes to conceal prize. </a:t>
            </a:r>
          </a:p>
        </p:txBody>
      </p:sp>
      <p:sp>
        <p:nvSpPr>
          <p:cNvPr id="4" name="Slide Number Placeholder 3"/>
          <p:cNvSpPr>
            <a:spLocks noGrp="1"/>
          </p:cNvSpPr>
          <p:nvPr>
            <p:ph type="sldNum" sz="quarter" idx="10"/>
          </p:nvPr>
        </p:nvSpPr>
        <p:spPr/>
        <p:txBody>
          <a:bodyPr/>
          <a:lstStyle/>
          <a:p>
            <a:fld id="{8CAF7207-9168-F34D-AC31-1633EC6D3ED7}" type="slidenum">
              <a:rPr lang="en-US" smtClean="0"/>
              <a:t>11</a:t>
            </a:fld>
            <a:endParaRPr lang="en-US"/>
          </a:p>
        </p:txBody>
      </p:sp>
    </p:spTree>
    <p:extLst>
      <p:ext uri="{BB962C8B-B14F-4D97-AF65-F5344CB8AC3E}">
        <p14:creationId xmlns:p14="http://schemas.microsoft.com/office/powerpoint/2010/main" val="4238262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Reinforcers should fade out from contrived/artificial reinforcers to natural/social reinforcers. </a:t>
            </a:r>
          </a:p>
          <a:p>
            <a:endParaRPr lang="en-US" dirty="0"/>
          </a:p>
          <a:p>
            <a:r>
              <a:rPr lang="en-US" dirty="0"/>
              <a:t>If reinforcer is valuable to a leaners programs, make them cheaper. Such as tickets to a dance/concert/social event for someone working on social interactions.</a:t>
            </a:r>
          </a:p>
        </p:txBody>
      </p:sp>
      <p:sp>
        <p:nvSpPr>
          <p:cNvPr id="4" name="Slide Number Placeholder 3"/>
          <p:cNvSpPr>
            <a:spLocks noGrp="1"/>
          </p:cNvSpPr>
          <p:nvPr>
            <p:ph type="sldNum" sz="quarter" idx="10"/>
          </p:nvPr>
        </p:nvSpPr>
        <p:spPr/>
        <p:txBody>
          <a:bodyPr/>
          <a:lstStyle/>
          <a:p>
            <a:fld id="{8CAF7207-9168-F34D-AC31-1633EC6D3ED7}" type="slidenum">
              <a:rPr lang="en-US" smtClean="0"/>
              <a:t>12</a:t>
            </a:fld>
            <a:endParaRPr lang="en-US"/>
          </a:p>
        </p:txBody>
      </p:sp>
    </p:spTree>
    <p:extLst>
      <p:ext uri="{BB962C8B-B14F-4D97-AF65-F5344CB8AC3E}">
        <p14:creationId xmlns:p14="http://schemas.microsoft.com/office/powerpoint/2010/main" val="1969897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Exchange rate should become thinner over time</a:t>
            </a:r>
          </a:p>
        </p:txBody>
      </p:sp>
      <p:sp>
        <p:nvSpPr>
          <p:cNvPr id="4" name="Slide Number Placeholder 3"/>
          <p:cNvSpPr>
            <a:spLocks noGrp="1"/>
          </p:cNvSpPr>
          <p:nvPr>
            <p:ph type="sldNum" sz="quarter" idx="10"/>
          </p:nvPr>
        </p:nvSpPr>
        <p:spPr/>
        <p:txBody>
          <a:bodyPr/>
          <a:lstStyle/>
          <a:p>
            <a:fld id="{8CAF7207-9168-F34D-AC31-1633EC6D3ED7}" type="slidenum">
              <a:rPr lang="en-US" smtClean="0"/>
              <a:t>15</a:t>
            </a:fld>
            <a:endParaRPr lang="en-US"/>
          </a:p>
        </p:txBody>
      </p:sp>
    </p:spTree>
    <p:extLst>
      <p:ext uri="{BB962C8B-B14F-4D97-AF65-F5344CB8AC3E}">
        <p14:creationId xmlns:p14="http://schemas.microsoft.com/office/powerpoint/2010/main" val="944530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=_</a:t>
            </a:r>
            <a:r>
              <a:rPr lang="en-US" dirty="0" err="1"/>
              <a:t>W-xICvTyHE&amp;t</a:t>
            </a:r>
            <a:r>
              <a:rPr lang="en-US" dirty="0"/>
              <a:t>=20s</a:t>
            </a:r>
          </a:p>
        </p:txBody>
      </p:sp>
      <p:sp>
        <p:nvSpPr>
          <p:cNvPr id="4" name="Slide Number Placeholder 3"/>
          <p:cNvSpPr>
            <a:spLocks noGrp="1"/>
          </p:cNvSpPr>
          <p:nvPr>
            <p:ph type="sldNum" sz="quarter" idx="10"/>
          </p:nvPr>
        </p:nvSpPr>
        <p:spPr/>
        <p:txBody>
          <a:bodyPr/>
          <a:lstStyle/>
          <a:p>
            <a:fld id="{8CAF7207-9168-F34D-AC31-1633EC6D3ED7}" type="slidenum">
              <a:rPr lang="en-US" smtClean="0"/>
              <a:t>17</a:t>
            </a:fld>
            <a:endParaRPr lang="en-US"/>
          </a:p>
        </p:txBody>
      </p:sp>
    </p:spTree>
    <p:extLst>
      <p:ext uri="{BB962C8B-B14F-4D97-AF65-F5344CB8AC3E}">
        <p14:creationId xmlns:p14="http://schemas.microsoft.com/office/powerpoint/2010/main" val="478920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encounter lack of interest/non compliance, that usually means that the MO is not in place for the backup reinforcer or there is a ratio strain (may need to work back down and reassess exchange rate)</a:t>
            </a:r>
          </a:p>
        </p:txBody>
      </p:sp>
      <p:sp>
        <p:nvSpPr>
          <p:cNvPr id="4" name="Slide Number Placeholder 3"/>
          <p:cNvSpPr>
            <a:spLocks noGrp="1"/>
          </p:cNvSpPr>
          <p:nvPr>
            <p:ph type="sldNum" sz="quarter" idx="10"/>
          </p:nvPr>
        </p:nvSpPr>
        <p:spPr/>
        <p:txBody>
          <a:bodyPr/>
          <a:lstStyle/>
          <a:p>
            <a:fld id="{8CAF7207-9168-F34D-AC31-1633EC6D3ED7}" type="slidenum">
              <a:rPr lang="en-US" smtClean="0"/>
              <a:t>18</a:t>
            </a:fld>
            <a:endParaRPr lang="en-US"/>
          </a:p>
        </p:txBody>
      </p:sp>
    </p:spTree>
    <p:extLst>
      <p:ext uri="{BB962C8B-B14F-4D97-AF65-F5344CB8AC3E}">
        <p14:creationId xmlns:p14="http://schemas.microsoft.com/office/powerpoint/2010/main" val="320355191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Friday, November 15, 2019</a:t>
            </a:fld>
            <a:endParaRPr lang="en-US"/>
          </a:p>
        </p:txBody>
      </p:sp>
      <p:sp>
        <p:nvSpPr>
          <p:cNvPr id="5" name="Footer Placeholder 4"/>
          <p:cNvSpPr>
            <a:spLocks noGrp="1"/>
          </p:cNvSpPr>
          <p:nvPr>
            <p:ph type="ftr" sz="quarter" idx="11"/>
          </p:nvPr>
        </p:nvSpPr>
        <p:spPr>
          <a:xfrm>
            <a:off x="812805" y="6272785"/>
            <a:ext cx="4745736" cy="365125"/>
          </a:xfrm>
        </p:spPr>
        <p:txBody>
          <a:bodyPr/>
          <a:lstStyle/>
          <a:p>
            <a:pPr algn="r"/>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2358923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C057FC-95B6-4D89-AFDA-ABA33EE921E5}" type="datetime2">
              <a:rPr lang="en-US" smtClean="0"/>
              <a:t>Friday, November 15, 2019</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02060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549AC-EB31-477F-92A9-B1988E232878}" type="datetime2">
              <a:rPr lang="en-US" smtClean="0"/>
              <a:t>Friday, November 15, 2019</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25767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96A3A3-94A6-4E5B-AF39-173ACA3E61CC}" type="datetime2">
              <a:rPr lang="en-US" smtClean="0"/>
              <a:t>Friday, November 15, 2019</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65168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9933D019-A32C-4EAD-B8E6-DBDA699692FD}" type="datetime2">
              <a:rPr lang="en-US" smtClean="0"/>
              <a:t>Friday, November 15, 2019</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lgn="r"/>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347428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Friday, November 15,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52364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Friday, November 15, 2019</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14408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79CD4847-11EF-4466-A8AD-85CDB7B49118}" type="datetime2">
              <a:rPr lang="en-US" smtClean="0"/>
              <a:t>Friday, November 15, 2019</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656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Friday, November 15, 2019</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436719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fld id="{3FE976D3-5B7F-4300-ABED-C91F1B2AE209}" type="datetime2">
              <a:rPr lang="en-US" smtClean="0"/>
              <a:t>Friday, November 15, 2019</a:t>
            </a:fld>
            <a:endParaRPr lang="en-US"/>
          </a:p>
        </p:txBody>
      </p:sp>
      <p:sp>
        <p:nvSpPr>
          <p:cNvPr id="10" name="Footer Placeholder 9"/>
          <p:cNvSpPr>
            <a:spLocks noGrp="1"/>
          </p:cNvSpPr>
          <p:nvPr>
            <p:ph type="ftr" sz="quarter" idx="11"/>
          </p:nvPr>
        </p:nvSpPr>
        <p:spPr/>
        <p:txBody>
          <a:bodyPr/>
          <a:lstStyle/>
          <a:p>
            <a:pPr algn="r"/>
            <a:endParaRPr lang="en-US" dirty="0"/>
          </a:p>
        </p:txBody>
      </p:sp>
      <p:sp>
        <p:nvSpPr>
          <p:cNvPr id="11" name="Slide Number Placeholder 10"/>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761812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fld id="{EBDC1E59-17DD-41CE-97CA-624A472382D4}" type="datetime2">
              <a:rPr lang="en-US" smtClean="0"/>
              <a:t>Friday, November 15, 2019</a:t>
            </a:fld>
            <a:endParaRPr lang="en-US"/>
          </a:p>
        </p:txBody>
      </p:sp>
      <p:sp>
        <p:nvSpPr>
          <p:cNvPr id="10" name="Slide Number Placeholder 9"/>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341567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A80CB818-7379-467D-8E76-EF9D9074A26C}" type="datetime2">
              <a:rPr lang="en-US" smtClean="0"/>
              <a:t>Friday, November 15, 2019</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lgn="r"/>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294958715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3IYQXUfezxY&amp;t=1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lQYzT49hyK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28: Token Economy</a:t>
            </a:r>
          </a:p>
        </p:txBody>
      </p:sp>
    </p:spTree>
    <p:extLst>
      <p:ext uri="{BB962C8B-B14F-4D97-AF65-F5344CB8AC3E}">
        <p14:creationId xmlns:p14="http://schemas.microsoft.com/office/powerpoint/2010/main" val="67303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Choose Tokens </a:t>
            </a:r>
          </a:p>
        </p:txBody>
      </p:sp>
      <p:sp>
        <p:nvSpPr>
          <p:cNvPr id="3" name="Content Placeholder 2"/>
          <p:cNvSpPr>
            <a:spLocks noGrp="1"/>
          </p:cNvSpPr>
          <p:nvPr>
            <p:ph idx="1"/>
          </p:nvPr>
        </p:nvSpPr>
        <p:spPr/>
        <p:txBody>
          <a:bodyPr>
            <a:normAutofit/>
          </a:bodyPr>
          <a:lstStyle/>
          <a:p>
            <a:r>
              <a:rPr lang="en-US" sz="2600" dirty="0"/>
              <a:t>Tokens should be: </a:t>
            </a:r>
          </a:p>
          <a:p>
            <a:pPr lvl="1"/>
            <a:r>
              <a:rPr lang="en-US" sz="2600" dirty="0"/>
              <a:t>Desirable </a:t>
            </a:r>
          </a:p>
          <a:p>
            <a:pPr lvl="1"/>
            <a:r>
              <a:rPr lang="en-US" sz="2600" u="sng" dirty="0">
                <a:solidFill>
                  <a:srgbClr val="FF0000"/>
                </a:solidFill>
              </a:rPr>
              <a:t>Lightweight</a:t>
            </a:r>
            <a:r>
              <a:rPr lang="en-US" sz="2600" dirty="0"/>
              <a:t> </a:t>
            </a:r>
          </a:p>
          <a:p>
            <a:pPr lvl="1"/>
            <a:r>
              <a:rPr lang="en-US" sz="2600" dirty="0"/>
              <a:t>Portable </a:t>
            </a:r>
          </a:p>
          <a:p>
            <a:pPr lvl="1"/>
            <a:r>
              <a:rPr lang="en-US" sz="2600" dirty="0">
                <a:solidFill>
                  <a:srgbClr val="292934"/>
                </a:solidFill>
              </a:rPr>
              <a:t>Not easily counterfeited </a:t>
            </a:r>
          </a:p>
          <a:p>
            <a:pPr marL="274320" lvl="1" indent="0">
              <a:buNone/>
            </a:pPr>
            <a:endParaRPr lang="en-US" sz="2600" dirty="0">
              <a:solidFill>
                <a:srgbClr val="292934"/>
              </a:solidFill>
            </a:endParaRPr>
          </a:p>
          <a:p>
            <a:pPr lvl="1"/>
            <a:r>
              <a:rPr lang="en-US" sz="2600" dirty="0">
                <a:solidFill>
                  <a:srgbClr val="292934"/>
                </a:solidFill>
              </a:rPr>
              <a:t>As the learner becomes more familiar, you can fade out the physical tokens and use marks on a wall or a point system</a:t>
            </a:r>
          </a:p>
        </p:txBody>
      </p:sp>
    </p:spTree>
    <p:extLst>
      <p:ext uri="{BB962C8B-B14F-4D97-AF65-F5344CB8AC3E}">
        <p14:creationId xmlns:p14="http://schemas.microsoft.com/office/powerpoint/2010/main" val="758655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3: Choose Back-up Reinforcers</a:t>
            </a:r>
          </a:p>
        </p:txBody>
      </p:sp>
      <p:sp>
        <p:nvSpPr>
          <p:cNvPr id="3" name="Content Placeholder 2"/>
          <p:cNvSpPr>
            <a:spLocks noGrp="1"/>
          </p:cNvSpPr>
          <p:nvPr>
            <p:ph idx="1"/>
          </p:nvPr>
        </p:nvSpPr>
        <p:spPr/>
        <p:txBody>
          <a:bodyPr>
            <a:normAutofit/>
          </a:bodyPr>
          <a:lstStyle/>
          <a:p>
            <a:r>
              <a:rPr lang="en-US" sz="2600" dirty="0"/>
              <a:t>What are back-up reinforcers? </a:t>
            </a:r>
          </a:p>
          <a:p>
            <a:pPr lvl="1"/>
            <a:r>
              <a:rPr lang="en-US" sz="2600" dirty="0"/>
              <a:t>A reinforcer that is given in exchange for a specific number of tokens </a:t>
            </a:r>
          </a:p>
          <a:p>
            <a:pPr marL="274320" lvl="1" indent="0">
              <a:buNone/>
            </a:pPr>
            <a:endParaRPr lang="en-US" sz="2600" dirty="0"/>
          </a:p>
          <a:p>
            <a:r>
              <a:rPr lang="en-US" sz="2600" dirty="0"/>
              <a:t>Back-up reinforcers should be: </a:t>
            </a:r>
          </a:p>
          <a:p>
            <a:pPr lvl="1"/>
            <a:r>
              <a:rPr lang="en-US" sz="2600" dirty="0"/>
              <a:t>Valuable to the person</a:t>
            </a:r>
          </a:p>
          <a:p>
            <a:pPr lvl="1"/>
            <a:r>
              <a:rPr lang="en-US" sz="2600" u="sng" dirty="0">
                <a:solidFill>
                  <a:srgbClr val="FF0000"/>
                </a:solidFill>
              </a:rPr>
              <a:t>Resistant </a:t>
            </a:r>
            <a:r>
              <a:rPr lang="en-US" sz="2600" dirty="0">
                <a:solidFill>
                  <a:srgbClr val="292934"/>
                </a:solidFill>
              </a:rPr>
              <a:t>to satiation </a:t>
            </a:r>
          </a:p>
          <a:p>
            <a:pPr lvl="1"/>
            <a:r>
              <a:rPr lang="en-US" sz="2600" dirty="0"/>
              <a:t>Supported by implementers </a:t>
            </a:r>
          </a:p>
          <a:p>
            <a:pPr marL="0" indent="0">
              <a:buNone/>
            </a:pPr>
            <a:endParaRPr lang="en-US" sz="2600" dirty="0"/>
          </a:p>
        </p:txBody>
      </p:sp>
    </p:spTree>
    <p:extLst>
      <p:ext uri="{BB962C8B-B14F-4D97-AF65-F5344CB8AC3E}">
        <p14:creationId xmlns:p14="http://schemas.microsoft.com/office/powerpoint/2010/main" val="115439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Choose Back-up Reinforcers</a:t>
            </a:r>
          </a:p>
        </p:txBody>
      </p:sp>
      <p:sp>
        <p:nvSpPr>
          <p:cNvPr id="3" name="Content Placeholder 2"/>
          <p:cNvSpPr>
            <a:spLocks noGrp="1"/>
          </p:cNvSpPr>
          <p:nvPr>
            <p:ph idx="1"/>
          </p:nvPr>
        </p:nvSpPr>
        <p:spPr/>
        <p:txBody>
          <a:bodyPr>
            <a:normAutofit/>
          </a:bodyPr>
          <a:lstStyle/>
          <a:p>
            <a:r>
              <a:rPr lang="en-US" sz="2600" dirty="0"/>
              <a:t>Select a menu of back-up reinforcers </a:t>
            </a:r>
          </a:p>
          <a:p>
            <a:pPr lvl="1"/>
            <a:r>
              <a:rPr lang="en-US" sz="2600" dirty="0"/>
              <a:t>Use naturally-occurring activities when possible </a:t>
            </a:r>
          </a:p>
          <a:p>
            <a:pPr lvl="1"/>
            <a:r>
              <a:rPr lang="en-US" sz="2600" dirty="0"/>
              <a:t>Privileges </a:t>
            </a:r>
          </a:p>
          <a:p>
            <a:pPr lvl="1"/>
            <a:r>
              <a:rPr lang="en-US" sz="2600" dirty="0"/>
              <a:t>Tangibles/Edibles </a:t>
            </a:r>
          </a:p>
          <a:p>
            <a:pPr marL="0" indent="0">
              <a:buNone/>
            </a:pPr>
            <a:endParaRPr lang="en-US" sz="2600" dirty="0"/>
          </a:p>
          <a:p>
            <a:r>
              <a:rPr lang="en-US" sz="2600" dirty="0"/>
              <a:t>Create prices for your back-up reinforcers </a:t>
            </a:r>
          </a:p>
          <a:p>
            <a:pPr lvl="1"/>
            <a:r>
              <a:rPr lang="en-US" sz="2600" dirty="0"/>
              <a:t>Highly preferred items should be </a:t>
            </a:r>
            <a:r>
              <a:rPr lang="en-US" sz="2600" dirty="0">
                <a:solidFill>
                  <a:srgbClr val="292934"/>
                </a:solidFill>
              </a:rPr>
              <a:t>more</a:t>
            </a:r>
            <a:r>
              <a:rPr lang="en-US" sz="2600" u="sng" dirty="0">
                <a:solidFill>
                  <a:srgbClr val="292934"/>
                </a:solidFill>
              </a:rPr>
              <a:t> </a:t>
            </a:r>
            <a:r>
              <a:rPr lang="en-US" sz="2600" u="sng" dirty="0">
                <a:solidFill>
                  <a:srgbClr val="FF0000"/>
                </a:solidFill>
              </a:rPr>
              <a:t>expensive </a:t>
            </a:r>
            <a:r>
              <a:rPr lang="en-US" sz="2600" dirty="0"/>
              <a:t>than moderately preferred items. </a:t>
            </a:r>
          </a:p>
        </p:txBody>
      </p:sp>
    </p:spTree>
    <p:extLst>
      <p:ext uri="{BB962C8B-B14F-4D97-AF65-F5344CB8AC3E}">
        <p14:creationId xmlns:p14="http://schemas.microsoft.com/office/powerpoint/2010/main" val="1135397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4: Choose Reinforcement Schedule </a:t>
            </a:r>
          </a:p>
        </p:txBody>
      </p:sp>
      <p:sp>
        <p:nvSpPr>
          <p:cNvPr id="3" name="Content Placeholder 2"/>
          <p:cNvSpPr>
            <a:spLocks noGrp="1"/>
          </p:cNvSpPr>
          <p:nvPr>
            <p:ph idx="1"/>
          </p:nvPr>
        </p:nvSpPr>
        <p:spPr/>
        <p:txBody>
          <a:bodyPr>
            <a:noAutofit/>
          </a:bodyPr>
          <a:lstStyle/>
          <a:p>
            <a:r>
              <a:rPr lang="en-US" sz="2600" dirty="0"/>
              <a:t>When will your tokens be delivered? </a:t>
            </a:r>
          </a:p>
          <a:p>
            <a:pPr lvl="1"/>
            <a:r>
              <a:rPr lang="en-US" sz="2600" dirty="0"/>
              <a:t>Intermittent versus continuous</a:t>
            </a:r>
          </a:p>
          <a:p>
            <a:pPr lvl="2"/>
            <a:r>
              <a:rPr lang="en-US" sz="2600" dirty="0"/>
              <a:t>After 1 correct homework problem</a:t>
            </a:r>
          </a:p>
          <a:p>
            <a:pPr lvl="2"/>
            <a:r>
              <a:rPr lang="en-US" sz="2600" dirty="0"/>
              <a:t>After every 3 bites of food </a:t>
            </a:r>
          </a:p>
          <a:p>
            <a:pPr lvl="2"/>
            <a:r>
              <a:rPr lang="en-US" sz="2600" dirty="0"/>
              <a:t>After sitting for an average of 5 minutes</a:t>
            </a:r>
          </a:p>
          <a:p>
            <a:pPr marL="548640" lvl="2" indent="0">
              <a:buNone/>
            </a:pPr>
            <a:endParaRPr lang="en-US" sz="2600" dirty="0"/>
          </a:p>
          <a:p>
            <a:r>
              <a:rPr lang="en-US" sz="2600" dirty="0"/>
              <a:t>Start out with a </a:t>
            </a:r>
            <a:r>
              <a:rPr lang="en-US" sz="2600" u="sng" dirty="0">
                <a:solidFill>
                  <a:srgbClr val="FF0000"/>
                </a:solidFill>
              </a:rPr>
              <a:t>short </a:t>
            </a:r>
            <a:r>
              <a:rPr lang="en-US" sz="2600" dirty="0">
                <a:solidFill>
                  <a:srgbClr val="292934"/>
                </a:solidFill>
              </a:rPr>
              <a:t>reinforcement schedule</a:t>
            </a:r>
            <a:r>
              <a:rPr lang="en-US" sz="2600" dirty="0"/>
              <a:t>, so your learner can come in contact with the contingency and the tokens can become conditioned reinforcers. </a:t>
            </a:r>
          </a:p>
        </p:txBody>
      </p:sp>
    </p:spTree>
    <p:extLst>
      <p:ext uri="{BB962C8B-B14F-4D97-AF65-F5344CB8AC3E}">
        <p14:creationId xmlns:p14="http://schemas.microsoft.com/office/powerpoint/2010/main" val="1189926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4: Choose Reinforcement Schedule </a:t>
            </a:r>
          </a:p>
        </p:txBody>
      </p:sp>
      <p:sp>
        <p:nvSpPr>
          <p:cNvPr id="3" name="Content Placeholder 2"/>
          <p:cNvSpPr>
            <a:spLocks noGrp="1"/>
          </p:cNvSpPr>
          <p:nvPr>
            <p:ph idx="1"/>
          </p:nvPr>
        </p:nvSpPr>
        <p:spPr/>
        <p:txBody>
          <a:bodyPr>
            <a:noAutofit/>
          </a:bodyPr>
          <a:lstStyle/>
          <a:p>
            <a:r>
              <a:rPr lang="en-US" sz="2600" dirty="0"/>
              <a:t>Start out with a </a:t>
            </a:r>
            <a:r>
              <a:rPr lang="en-US" sz="2600" u="sng" dirty="0">
                <a:solidFill>
                  <a:srgbClr val="FF0000"/>
                </a:solidFill>
              </a:rPr>
              <a:t>short </a:t>
            </a:r>
            <a:r>
              <a:rPr lang="en-US" sz="2600" dirty="0">
                <a:solidFill>
                  <a:srgbClr val="292934"/>
                </a:solidFill>
              </a:rPr>
              <a:t>reinforcement schedule</a:t>
            </a:r>
            <a:r>
              <a:rPr lang="en-US" sz="2600" dirty="0"/>
              <a:t>, so your learner can come in contact with the contingency and the tokens can become conditioned reinforcers. </a:t>
            </a:r>
          </a:p>
        </p:txBody>
      </p:sp>
    </p:spTree>
    <p:extLst>
      <p:ext uri="{BB962C8B-B14F-4D97-AF65-F5344CB8AC3E}">
        <p14:creationId xmlns:p14="http://schemas.microsoft.com/office/powerpoint/2010/main" val="2619322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Exchange</a:t>
            </a:r>
          </a:p>
        </p:txBody>
      </p:sp>
      <p:sp>
        <p:nvSpPr>
          <p:cNvPr id="3" name="Content Placeholder 2"/>
          <p:cNvSpPr>
            <a:spLocks noGrp="1"/>
          </p:cNvSpPr>
          <p:nvPr>
            <p:ph idx="1"/>
          </p:nvPr>
        </p:nvSpPr>
        <p:spPr/>
        <p:txBody>
          <a:bodyPr>
            <a:noAutofit/>
          </a:bodyPr>
          <a:lstStyle/>
          <a:p>
            <a:r>
              <a:rPr lang="en-US" sz="2600" dirty="0"/>
              <a:t>Determine your exchange rate</a:t>
            </a:r>
          </a:p>
          <a:p>
            <a:pPr lvl="1"/>
            <a:r>
              <a:rPr lang="en-US" sz="2600" dirty="0"/>
              <a:t>How many tokens does the learner have to earn to exchange them for the back-up reinforcer? </a:t>
            </a:r>
          </a:p>
          <a:p>
            <a:r>
              <a:rPr lang="en-US" sz="2600" dirty="0"/>
              <a:t>Considerations: </a:t>
            </a:r>
          </a:p>
          <a:p>
            <a:pPr lvl="1"/>
            <a:r>
              <a:rPr lang="en-US" sz="2600" dirty="0">
                <a:solidFill>
                  <a:srgbClr val="292934"/>
                </a:solidFill>
              </a:rPr>
              <a:t>Individual’s</a:t>
            </a:r>
            <a:r>
              <a:rPr lang="en-US" sz="2600" u="sng" dirty="0">
                <a:solidFill>
                  <a:srgbClr val="FF0000"/>
                </a:solidFill>
              </a:rPr>
              <a:t> tolerance </a:t>
            </a:r>
            <a:r>
              <a:rPr lang="en-US" sz="2600" dirty="0">
                <a:solidFill>
                  <a:srgbClr val="292934"/>
                </a:solidFill>
              </a:rPr>
              <a:t>to delayed reinforcement </a:t>
            </a:r>
          </a:p>
          <a:p>
            <a:pPr lvl="1"/>
            <a:r>
              <a:rPr lang="en-US" sz="2600" dirty="0"/>
              <a:t>Token daily limit </a:t>
            </a:r>
          </a:p>
          <a:p>
            <a:pPr lvl="1"/>
            <a:r>
              <a:rPr lang="en-US" sz="2600" dirty="0"/>
              <a:t>Changes in exchange rate over time</a:t>
            </a:r>
          </a:p>
          <a:p>
            <a:endParaRPr lang="en-US" sz="2600" dirty="0"/>
          </a:p>
          <a:p>
            <a:endParaRPr lang="en-US" sz="2600" dirty="0"/>
          </a:p>
        </p:txBody>
      </p:sp>
    </p:spTree>
    <p:extLst>
      <p:ext uri="{BB962C8B-B14F-4D97-AF65-F5344CB8AC3E}">
        <p14:creationId xmlns:p14="http://schemas.microsoft.com/office/powerpoint/2010/main" val="3494412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Example: Teaching Lacy to Do Her Homework</a:t>
            </a:r>
          </a:p>
        </p:txBody>
      </p:sp>
      <p:pic>
        <p:nvPicPr>
          <p:cNvPr id="4" name="Picture 4" descr="C:\Users\New\AppData\Local\Microsoft\Windows\Temporary Internet Files\Content.IE5\1SAGXY7W\MP900442219[1].jpg"/>
          <p:cNvPicPr>
            <a:picLocks noGrp="1" noChangeAspect="1" noChangeArrowheads="1"/>
          </p:cNvPicPr>
          <p:nvPr>
            <p:ph idx="1"/>
          </p:nvPr>
        </p:nvPicPr>
        <p:blipFill>
          <a:blip r:embed="rId2" cstate="print"/>
          <a:srcRect t="5556" b="5556"/>
          <a:stretch>
            <a:fillRect/>
          </a:stretch>
        </p:blipFill>
        <p:spPr bwMode="auto">
          <a:xfrm>
            <a:off x="257409" y="1714351"/>
            <a:ext cx="3728703" cy="2209602"/>
          </a:xfrm>
          <a:prstGeom prst="rect">
            <a:avLst/>
          </a:prstGeom>
          <a:noFill/>
        </p:spPr>
      </p:pic>
      <p:sp>
        <p:nvSpPr>
          <p:cNvPr id="5" name="TextBox 4"/>
          <p:cNvSpPr txBox="1"/>
          <p:nvPr/>
        </p:nvSpPr>
        <p:spPr>
          <a:xfrm>
            <a:off x="5965185" y="2625481"/>
            <a:ext cx="184666" cy="369332"/>
          </a:xfrm>
          <a:prstGeom prst="rect">
            <a:avLst/>
          </a:prstGeom>
          <a:noFill/>
        </p:spPr>
        <p:txBody>
          <a:bodyPr wrap="none" rtlCol="0">
            <a:spAutoFit/>
          </a:bodyPr>
          <a:lstStyle/>
          <a:p>
            <a:endParaRPr lang="en-US" dirty="0"/>
          </a:p>
        </p:txBody>
      </p:sp>
      <p:sp>
        <p:nvSpPr>
          <p:cNvPr id="6" name="TextBox 5"/>
          <p:cNvSpPr txBox="1"/>
          <p:nvPr/>
        </p:nvSpPr>
        <p:spPr>
          <a:xfrm>
            <a:off x="4235768" y="1600200"/>
            <a:ext cx="3828166" cy="646331"/>
          </a:xfrm>
          <a:prstGeom prst="rect">
            <a:avLst/>
          </a:prstGeom>
          <a:noFill/>
        </p:spPr>
        <p:txBody>
          <a:bodyPr wrap="none" rtlCol="0">
            <a:spAutoFit/>
          </a:bodyPr>
          <a:lstStyle/>
          <a:p>
            <a:r>
              <a:rPr lang="en-US" dirty="0"/>
              <a:t>For every two homework questions, </a:t>
            </a:r>
          </a:p>
          <a:p>
            <a:r>
              <a:rPr lang="en-US" dirty="0"/>
              <a:t>Lacy gets a token </a:t>
            </a:r>
          </a:p>
        </p:txBody>
      </p:sp>
      <p:sp>
        <p:nvSpPr>
          <p:cNvPr id="7" name="TextBox 6"/>
          <p:cNvSpPr txBox="1"/>
          <p:nvPr/>
        </p:nvSpPr>
        <p:spPr>
          <a:xfrm>
            <a:off x="4235768" y="3311220"/>
            <a:ext cx="4226600" cy="369332"/>
          </a:xfrm>
          <a:prstGeom prst="rect">
            <a:avLst/>
          </a:prstGeom>
          <a:noFill/>
        </p:spPr>
        <p:txBody>
          <a:bodyPr wrap="none" rtlCol="0">
            <a:spAutoFit/>
          </a:bodyPr>
          <a:lstStyle/>
          <a:p>
            <a:r>
              <a:rPr lang="en-US" dirty="0"/>
              <a:t>If Lacy gain 5 tokens, she gets a snack.</a:t>
            </a:r>
          </a:p>
        </p:txBody>
      </p:sp>
      <p:pic>
        <p:nvPicPr>
          <p:cNvPr id="8" name="Picture 3" descr="C:\Users\New\Desktop\Picture1.png"/>
          <p:cNvPicPr>
            <a:picLocks noChangeAspect="1" noChangeArrowheads="1"/>
          </p:cNvPicPr>
          <p:nvPr/>
        </p:nvPicPr>
        <p:blipFill>
          <a:blip r:embed="rId3" cstate="print"/>
          <a:srcRect/>
          <a:stretch>
            <a:fillRect/>
          </a:stretch>
        </p:blipFill>
        <p:spPr bwMode="auto">
          <a:xfrm>
            <a:off x="1285979" y="4495800"/>
            <a:ext cx="6156451" cy="1310532"/>
          </a:xfrm>
          <a:prstGeom prst="rect">
            <a:avLst/>
          </a:prstGeom>
          <a:noFill/>
        </p:spPr>
      </p:pic>
    </p:spTree>
    <p:extLst>
      <p:ext uri="{BB962C8B-B14F-4D97-AF65-F5344CB8AC3E}">
        <p14:creationId xmlns:p14="http://schemas.microsoft.com/office/powerpoint/2010/main" val="2670590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Example: Teaching Lacy to Do Her Homework</a:t>
            </a:r>
          </a:p>
        </p:txBody>
      </p:sp>
      <p:pic>
        <p:nvPicPr>
          <p:cNvPr id="4" name="Picture 4" descr="C:\Users\New\AppData\Local\Microsoft\Windows\Temporary Internet Files\Content.IE5\1SAGXY7W\MP900442219[1].jpg"/>
          <p:cNvPicPr>
            <a:picLocks noGrp="1" noChangeAspect="1" noChangeArrowheads="1"/>
          </p:cNvPicPr>
          <p:nvPr>
            <p:ph idx="1"/>
          </p:nvPr>
        </p:nvPicPr>
        <p:blipFill>
          <a:blip r:embed="rId3" cstate="print"/>
          <a:srcRect t="5556" b="5556"/>
          <a:stretch>
            <a:fillRect/>
          </a:stretch>
        </p:blipFill>
        <p:spPr bwMode="auto">
          <a:xfrm>
            <a:off x="257409" y="1714351"/>
            <a:ext cx="3728703" cy="2209602"/>
          </a:xfrm>
          <a:prstGeom prst="rect">
            <a:avLst/>
          </a:prstGeom>
          <a:noFill/>
        </p:spPr>
      </p:pic>
      <p:sp>
        <p:nvSpPr>
          <p:cNvPr id="5" name="TextBox 4"/>
          <p:cNvSpPr txBox="1"/>
          <p:nvPr/>
        </p:nvSpPr>
        <p:spPr>
          <a:xfrm>
            <a:off x="5965185" y="2625481"/>
            <a:ext cx="184666" cy="369332"/>
          </a:xfrm>
          <a:prstGeom prst="rect">
            <a:avLst/>
          </a:prstGeom>
          <a:noFill/>
        </p:spPr>
        <p:txBody>
          <a:bodyPr wrap="none" rtlCol="0">
            <a:spAutoFit/>
          </a:bodyPr>
          <a:lstStyle/>
          <a:p>
            <a:endParaRPr lang="en-US" dirty="0"/>
          </a:p>
        </p:txBody>
      </p:sp>
      <p:sp>
        <p:nvSpPr>
          <p:cNvPr id="6" name="TextBox 5"/>
          <p:cNvSpPr txBox="1"/>
          <p:nvPr/>
        </p:nvSpPr>
        <p:spPr>
          <a:xfrm>
            <a:off x="4235768" y="1600200"/>
            <a:ext cx="2391888" cy="369332"/>
          </a:xfrm>
          <a:prstGeom prst="rect">
            <a:avLst/>
          </a:prstGeom>
          <a:noFill/>
        </p:spPr>
        <p:txBody>
          <a:bodyPr wrap="none" rtlCol="0">
            <a:spAutoFit/>
          </a:bodyPr>
          <a:lstStyle/>
          <a:p>
            <a:r>
              <a:rPr lang="en-US" dirty="0"/>
              <a:t>Lacy earned 5 tokens</a:t>
            </a:r>
          </a:p>
        </p:txBody>
      </p:sp>
      <p:sp>
        <p:nvSpPr>
          <p:cNvPr id="7" name="TextBox 6"/>
          <p:cNvSpPr txBox="1"/>
          <p:nvPr/>
        </p:nvSpPr>
        <p:spPr>
          <a:xfrm>
            <a:off x="4235768" y="3311220"/>
            <a:ext cx="4084810" cy="369332"/>
          </a:xfrm>
          <a:prstGeom prst="rect">
            <a:avLst/>
          </a:prstGeom>
          <a:noFill/>
        </p:spPr>
        <p:txBody>
          <a:bodyPr wrap="none" rtlCol="0">
            <a:spAutoFit/>
          </a:bodyPr>
          <a:lstStyle/>
          <a:p>
            <a:r>
              <a:rPr lang="en-US" dirty="0"/>
              <a:t>Lacy gets her favorite snack (pretzels)</a:t>
            </a:r>
          </a:p>
        </p:txBody>
      </p:sp>
      <p:pic>
        <p:nvPicPr>
          <p:cNvPr id="10" name="Picture 2" descr="C:\Users\New\Desktop\Picture3.png"/>
          <p:cNvPicPr>
            <a:picLocks noChangeAspect="1" noChangeArrowheads="1"/>
          </p:cNvPicPr>
          <p:nvPr/>
        </p:nvPicPr>
        <p:blipFill>
          <a:blip r:embed="rId4" cstate="print"/>
          <a:srcRect/>
          <a:stretch>
            <a:fillRect/>
          </a:stretch>
        </p:blipFill>
        <p:spPr bwMode="auto">
          <a:xfrm>
            <a:off x="1209354" y="4800303"/>
            <a:ext cx="6052828" cy="987470"/>
          </a:xfrm>
          <a:prstGeom prst="rect">
            <a:avLst/>
          </a:prstGeom>
          <a:noFill/>
        </p:spPr>
      </p:pic>
    </p:spTree>
    <p:extLst>
      <p:ext uri="{BB962C8B-B14F-4D97-AF65-F5344CB8AC3E}">
        <p14:creationId xmlns:p14="http://schemas.microsoft.com/office/powerpoint/2010/main" val="1909851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the exchange rate is not met? </a:t>
            </a:r>
          </a:p>
        </p:txBody>
      </p:sp>
      <p:sp>
        <p:nvSpPr>
          <p:cNvPr id="3" name="Content Placeholder 2"/>
          <p:cNvSpPr>
            <a:spLocks noGrp="1"/>
          </p:cNvSpPr>
          <p:nvPr>
            <p:ph idx="1"/>
          </p:nvPr>
        </p:nvSpPr>
        <p:spPr/>
        <p:txBody>
          <a:bodyPr>
            <a:noAutofit/>
          </a:bodyPr>
          <a:lstStyle/>
          <a:p>
            <a:r>
              <a:rPr lang="en-US" sz="2600" dirty="0"/>
              <a:t>Remind the client with a statement about the contingency. </a:t>
            </a:r>
          </a:p>
          <a:p>
            <a:pPr lvl="1"/>
            <a:r>
              <a:rPr lang="en-US" sz="2600" dirty="0"/>
              <a:t>“Remember, you must earn 5 tokens before you can watch TV” </a:t>
            </a:r>
          </a:p>
          <a:p>
            <a:pPr marL="274320" lvl="1" indent="0">
              <a:buNone/>
            </a:pPr>
            <a:endParaRPr lang="en-US" sz="2600" dirty="0"/>
          </a:p>
          <a:p>
            <a:r>
              <a:rPr lang="en-US" sz="2600" dirty="0"/>
              <a:t>What if the learner states he/she does not want the tokens or back-up reinforcer? </a:t>
            </a:r>
          </a:p>
          <a:p>
            <a:pPr lvl="1"/>
            <a:r>
              <a:rPr lang="en-US" sz="2600" dirty="0"/>
              <a:t>Say “</a:t>
            </a:r>
            <a:r>
              <a:rPr lang="en-US" sz="2600" u="sng" dirty="0">
                <a:solidFill>
                  <a:srgbClr val="FF0000"/>
                </a:solidFill>
              </a:rPr>
              <a:t>That’s fine</a:t>
            </a:r>
            <a:r>
              <a:rPr lang="en-US" sz="2600" dirty="0"/>
              <a:t>”</a:t>
            </a:r>
          </a:p>
          <a:p>
            <a:pPr lvl="1"/>
            <a:r>
              <a:rPr lang="en-US" sz="2600" dirty="0"/>
              <a:t>Reassess token and/or back-up reinforcer quality </a:t>
            </a:r>
          </a:p>
        </p:txBody>
      </p:sp>
    </p:spTree>
    <p:extLst>
      <p:ext uri="{BB962C8B-B14F-4D97-AF65-F5344CB8AC3E}">
        <p14:creationId xmlns:p14="http://schemas.microsoft.com/office/powerpoint/2010/main" val="1545428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EBBD4-B696-C742-9A77-148FE23AD390}"/>
              </a:ext>
            </a:extLst>
          </p:cNvPr>
          <p:cNvSpPr>
            <a:spLocks noGrp="1"/>
          </p:cNvSpPr>
          <p:nvPr>
            <p:ph type="title"/>
          </p:nvPr>
        </p:nvSpPr>
        <p:spPr/>
        <p:txBody>
          <a:bodyPr/>
          <a:lstStyle/>
          <a:p>
            <a:r>
              <a:rPr lang="en-US" dirty="0"/>
              <a:t>Example of a poor token economy</a:t>
            </a:r>
          </a:p>
        </p:txBody>
      </p:sp>
      <p:sp>
        <p:nvSpPr>
          <p:cNvPr id="3" name="Content Placeholder 2">
            <a:extLst>
              <a:ext uri="{FF2B5EF4-FFF2-40B4-BE49-F238E27FC236}">
                <a16:creationId xmlns:a16="http://schemas.microsoft.com/office/drawing/2014/main" id="{7364C507-96DC-0C4A-A305-57CE73C084C8}"/>
              </a:ext>
            </a:extLst>
          </p:cNvPr>
          <p:cNvSpPr>
            <a:spLocks noGrp="1"/>
          </p:cNvSpPr>
          <p:nvPr>
            <p:ph idx="1"/>
          </p:nvPr>
        </p:nvSpPr>
        <p:spPr/>
        <p:txBody>
          <a:bodyPr/>
          <a:lstStyle/>
          <a:p>
            <a:r>
              <a:rPr lang="en-US" dirty="0">
                <a:hlinkClick r:id="rId2"/>
              </a:rPr>
              <a:t>https://www.youtube.com/watch?v=3IYQXUfezxY&amp;t=1s</a:t>
            </a:r>
            <a:endParaRPr lang="en-US" dirty="0"/>
          </a:p>
          <a:p>
            <a:pPr marL="0" indent="0">
              <a:buNone/>
            </a:pPr>
            <a:endParaRPr lang="en-US" dirty="0"/>
          </a:p>
          <a:p>
            <a:r>
              <a:rPr lang="en-US" dirty="0"/>
              <a:t>What went wrong?</a:t>
            </a:r>
          </a:p>
        </p:txBody>
      </p:sp>
    </p:spTree>
    <p:extLst>
      <p:ext uri="{BB962C8B-B14F-4D97-AF65-F5344CB8AC3E}">
        <p14:creationId xmlns:p14="http://schemas.microsoft.com/office/powerpoint/2010/main" val="416428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 Economy </a:t>
            </a:r>
          </a:p>
        </p:txBody>
      </p:sp>
      <p:sp>
        <p:nvSpPr>
          <p:cNvPr id="3" name="Content Placeholder 2"/>
          <p:cNvSpPr>
            <a:spLocks noGrp="1"/>
          </p:cNvSpPr>
          <p:nvPr>
            <p:ph idx="1"/>
          </p:nvPr>
        </p:nvSpPr>
        <p:spPr/>
        <p:txBody>
          <a:bodyPr>
            <a:noAutofit/>
          </a:bodyPr>
          <a:lstStyle/>
          <a:p>
            <a:r>
              <a:rPr lang="en-US" sz="2600" dirty="0"/>
              <a:t>What is a Token Economy: </a:t>
            </a:r>
          </a:p>
          <a:p>
            <a:pPr lvl="1"/>
            <a:r>
              <a:rPr lang="en-US" sz="2600" dirty="0"/>
              <a:t>A behavioral program in which individuals or groups can earn </a:t>
            </a:r>
            <a:r>
              <a:rPr lang="en-US" sz="2600" dirty="0">
                <a:solidFill>
                  <a:srgbClr val="292934"/>
                </a:solidFill>
              </a:rPr>
              <a:t>tokens</a:t>
            </a:r>
            <a:r>
              <a:rPr lang="en-US" sz="2600" u="sng" dirty="0">
                <a:solidFill>
                  <a:srgbClr val="FF0000"/>
                </a:solidFill>
              </a:rPr>
              <a:t> </a:t>
            </a:r>
            <a:r>
              <a:rPr lang="en-US" sz="2600" dirty="0"/>
              <a:t>for a variety of desired behaviors and can cash in their tokens for </a:t>
            </a:r>
            <a:r>
              <a:rPr lang="en-US" sz="2600" u="sng" dirty="0">
                <a:solidFill>
                  <a:srgbClr val="FF0000"/>
                </a:solidFill>
              </a:rPr>
              <a:t>back up reinforcers</a:t>
            </a:r>
            <a:endParaRPr lang="en-US" sz="2600" dirty="0"/>
          </a:p>
          <a:p>
            <a:r>
              <a:rPr lang="en-US" sz="2600" dirty="0"/>
              <a:t>A token economy consists of  </a:t>
            </a:r>
          </a:p>
          <a:p>
            <a:pPr marL="731520" lvl="1" indent="-457200">
              <a:buFont typeface="+mj-lt"/>
              <a:buAutoNum type="arabicPeriod"/>
            </a:pPr>
            <a:r>
              <a:rPr lang="en-US" sz="2600" u="sng" dirty="0">
                <a:solidFill>
                  <a:srgbClr val="FF0000"/>
                </a:solidFill>
              </a:rPr>
              <a:t>Target behavior(s)</a:t>
            </a:r>
          </a:p>
          <a:p>
            <a:pPr marL="731520" lvl="1" indent="-457200">
              <a:buFont typeface="+mj-lt"/>
              <a:buAutoNum type="arabicPeriod"/>
            </a:pPr>
            <a:r>
              <a:rPr lang="en-US" sz="2600" dirty="0"/>
              <a:t>Tokens </a:t>
            </a:r>
          </a:p>
          <a:p>
            <a:pPr marL="731520" lvl="1" indent="-457200">
              <a:buFont typeface="+mj-lt"/>
              <a:buAutoNum type="arabicPeriod"/>
            </a:pPr>
            <a:r>
              <a:rPr lang="en-US" sz="2600" dirty="0"/>
              <a:t>Back-up reinforcers  </a:t>
            </a:r>
          </a:p>
          <a:p>
            <a:pPr marL="274320" lvl="1" indent="0">
              <a:buNone/>
            </a:pPr>
            <a:endParaRPr lang="en-US" sz="2600" dirty="0"/>
          </a:p>
        </p:txBody>
      </p:sp>
    </p:spTree>
    <p:extLst>
      <p:ext uri="{BB962C8B-B14F-4D97-AF65-F5344CB8AC3E}">
        <p14:creationId xmlns:p14="http://schemas.microsoft.com/office/powerpoint/2010/main" val="2925522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Cost </a:t>
            </a:r>
          </a:p>
        </p:txBody>
      </p:sp>
      <p:sp>
        <p:nvSpPr>
          <p:cNvPr id="3" name="Content Placeholder 2"/>
          <p:cNvSpPr>
            <a:spLocks noGrp="1"/>
          </p:cNvSpPr>
          <p:nvPr>
            <p:ph idx="1"/>
          </p:nvPr>
        </p:nvSpPr>
        <p:spPr/>
        <p:txBody>
          <a:bodyPr>
            <a:noAutofit/>
          </a:bodyPr>
          <a:lstStyle/>
          <a:p>
            <a:r>
              <a:rPr lang="en-US" sz="2600" dirty="0"/>
              <a:t>What is response cost? </a:t>
            </a:r>
          </a:p>
          <a:p>
            <a:pPr lvl="1"/>
            <a:r>
              <a:rPr lang="en-US" sz="2600" dirty="0"/>
              <a:t>A </a:t>
            </a:r>
            <a:r>
              <a:rPr lang="en-US" sz="2600" u="sng" dirty="0">
                <a:solidFill>
                  <a:srgbClr val="FF0000"/>
                </a:solidFill>
              </a:rPr>
              <a:t>negative punishment </a:t>
            </a:r>
            <a:r>
              <a:rPr lang="en-US" sz="2600" dirty="0"/>
              <a:t>procedure </a:t>
            </a:r>
          </a:p>
          <a:p>
            <a:pPr lvl="1"/>
            <a:r>
              <a:rPr lang="en-US" sz="2600" dirty="0"/>
              <a:t>Removal of a token contingent on problem behavior which delays access to the back-up reinforcer </a:t>
            </a:r>
          </a:p>
          <a:p>
            <a:pPr marL="274320" lvl="1" indent="0">
              <a:buNone/>
            </a:pPr>
            <a:endParaRPr lang="en-US" sz="2600" dirty="0"/>
          </a:p>
        </p:txBody>
      </p:sp>
    </p:spTree>
    <p:extLst>
      <p:ext uri="{BB962C8B-B14F-4D97-AF65-F5344CB8AC3E}">
        <p14:creationId xmlns:p14="http://schemas.microsoft.com/office/powerpoint/2010/main" val="3554362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Cost </a:t>
            </a:r>
          </a:p>
        </p:txBody>
      </p:sp>
      <p:sp>
        <p:nvSpPr>
          <p:cNvPr id="3" name="Content Placeholder 2"/>
          <p:cNvSpPr>
            <a:spLocks noGrp="1"/>
          </p:cNvSpPr>
          <p:nvPr>
            <p:ph idx="1"/>
          </p:nvPr>
        </p:nvSpPr>
        <p:spPr/>
        <p:txBody>
          <a:bodyPr>
            <a:noAutofit/>
          </a:bodyPr>
          <a:lstStyle/>
          <a:p>
            <a:r>
              <a:rPr lang="en-US" sz="2600" dirty="0"/>
              <a:t>When to use response cost: </a:t>
            </a:r>
          </a:p>
          <a:p>
            <a:pPr lvl="1"/>
            <a:r>
              <a:rPr lang="en-US" sz="2600" dirty="0"/>
              <a:t>After token economy is in use</a:t>
            </a:r>
          </a:p>
          <a:p>
            <a:pPr lvl="1"/>
            <a:r>
              <a:rPr lang="en-US" sz="2600" dirty="0"/>
              <a:t>When there is competing behavior </a:t>
            </a:r>
          </a:p>
          <a:p>
            <a:pPr lvl="2"/>
            <a:r>
              <a:rPr lang="en-US" sz="2600" dirty="0">
                <a:solidFill>
                  <a:srgbClr val="292934"/>
                </a:solidFill>
              </a:rPr>
              <a:t>Greater fines </a:t>
            </a:r>
            <a:r>
              <a:rPr lang="en-US" sz="2600" dirty="0"/>
              <a:t>for more severe problem behavior</a:t>
            </a:r>
          </a:p>
          <a:p>
            <a:pPr marL="274320" lvl="1" indent="0">
              <a:buNone/>
            </a:pPr>
            <a:endParaRPr lang="en-US" sz="2600" dirty="0"/>
          </a:p>
        </p:txBody>
      </p:sp>
    </p:spTree>
    <p:extLst>
      <p:ext uri="{BB962C8B-B14F-4D97-AF65-F5344CB8AC3E}">
        <p14:creationId xmlns:p14="http://schemas.microsoft.com/office/powerpoint/2010/main" val="3981046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Cost </a:t>
            </a:r>
          </a:p>
        </p:txBody>
      </p:sp>
      <p:sp>
        <p:nvSpPr>
          <p:cNvPr id="3" name="Content Placeholder 2"/>
          <p:cNvSpPr>
            <a:spLocks noGrp="1"/>
          </p:cNvSpPr>
          <p:nvPr>
            <p:ph idx="1"/>
          </p:nvPr>
        </p:nvSpPr>
        <p:spPr/>
        <p:txBody>
          <a:bodyPr>
            <a:noAutofit/>
          </a:bodyPr>
          <a:lstStyle/>
          <a:p>
            <a:r>
              <a:rPr lang="en-US" sz="2600" dirty="0"/>
              <a:t>Considerations: </a:t>
            </a:r>
          </a:p>
          <a:p>
            <a:pPr lvl="1"/>
            <a:r>
              <a:rPr lang="en-US" sz="2600" dirty="0"/>
              <a:t>The learner should know how many tokens will be removed </a:t>
            </a:r>
          </a:p>
          <a:p>
            <a:pPr lvl="1"/>
            <a:r>
              <a:rPr lang="en-US" sz="2600" dirty="0"/>
              <a:t>Learner should lose some, but not all of their tokens </a:t>
            </a:r>
          </a:p>
          <a:p>
            <a:pPr lvl="1"/>
            <a:r>
              <a:rPr lang="en-US" sz="2600" dirty="0"/>
              <a:t>The removal should be </a:t>
            </a:r>
            <a:r>
              <a:rPr lang="en-US" sz="2600" u="sng" dirty="0">
                <a:solidFill>
                  <a:srgbClr val="FF0000"/>
                </a:solidFill>
              </a:rPr>
              <a:t>immediate</a:t>
            </a:r>
            <a:r>
              <a:rPr lang="en-US" sz="2600" dirty="0"/>
              <a:t> </a:t>
            </a:r>
          </a:p>
          <a:p>
            <a:pPr lvl="1"/>
            <a:endParaRPr lang="en-US" sz="2600" dirty="0"/>
          </a:p>
        </p:txBody>
      </p:sp>
    </p:spTree>
    <p:extLst>
      <p:ext uri="{BB962C8B-B14F-4D97-AF65-F5344CB8AC3E}">
        <p14:creationId xmlns:p14="http://schemas.microsoft.com/office/powerpoint/2010/main" val="1195031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Response Cost </a:t>
            </a:r>
          </a:p>
        </p:txBody>
      </p:sp>
      <p:pic>
        <p:nvPicPr>
          <p:cNvPr id="4" name="Picture 4" descr="C:\Users\New\AppData\Local\Microsoft\Windows\Temporary Internet Files\Content.IE5\1SAGXY7W\MP900442219[1].jpg"/>
          <p:cNvPicPr>
            <a:picLocks noGrp="1" noChangeAspect="1" noChangeArrowheads="1"/>
          </p:cNvPicPr>
          <p:nvPr>
            <p:ph idx="1"/>
          </p:nvPr>
        </p:nvPicPr>
        <p:blipFill>
          <a:blip r:embed="rId2" cstate="print"/>
          <a:srcRect t="5556" b="5556"/>
          <a:stretch>
            <a:fillRect/>
          </a:stretch>
        </p:blipFill>
        <p:spPr bwMode="auto">
          <a:xfrm>
            <a:off x="2597817" y="1600200"/>
            <a:ext cx="3923928" cy="2325291"/>
          </a:xfrm>
          <a:prstGeom prst="rect">
            <a:avLst/>
          </a:prstGeom>
          <a:noFill/>
        </p:spPr>
      </p:pic>
      <p:pic>
        <p:nvPicPr>
          <p:cNvPr id="5" name="Picture 2" descr="C:\Users\New\Desktop\Picture9.png"/>
          <p:cNvPicPr>
            <a:picLocks noChangeAspect="1" noChangeArrowheads="1"/>
          </p:cNvPicPr>
          <p:nvPr/>
        </p:nvPicPr>
        <p:blipFill>
          <a:blip r:embed="rId3" cstate="print"/>
          <a:srcRect/>
          <a:stretch>
            <a:fillRect/>
          </a:stretch>
        </p:blipFill>
        <p:spPr bwMode="auto">
          <a:xfrm>
            <a:off x="3048000" y="4876800"/>
            <a:ext cx="3285473" cy="853370"/>
          </a:xfrm>
          <a:prstGeom prst="rect">
            <a:avLst/>
          </a:prstGeom>
          <a:noFill/>
        </p:spPr>
      </p:pic>
    </p:spTree>
    <p:extLst>
      <p:ext uri="{BB962C8B-B14F-4D97-AF65-F5344CB8AC3E}">
        <p14:creationId xmlns:p14="http://schemas.microsoft.com/office/powerpoint/2010/main" val="1389039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Response Cost </a:t>
            </a:r>
          </a:p>
        </p:txBody>
      </p:sp>
      <p:pic>
        <p:nvPicPr>
          <p:cNvPr id="4" name="Picture 4" descr="C:\Users\New\AppData\Local\Microsoft\Windows\Temporary Internet Files\Content.IE5\1SAGXY7W\MP900442219[1].jpg"/>
          <p:cNvPicPr>
            <a:picLocks noGrp="1" noChangeAspect="1" noChangeArrowheads="1"/>
          </p:cNvPicPr>
          <p:nvPr>
            <p:ph idx="1"/>
          </p:nvPr>
        </p:nvPicPr>
        <p:blipFill>
          <a:blip r:embed="rId3" cstate="print"/>
          <a:srcRect t="5556" b="5556"/>
          <a:stretch>
            <a:fillRect/>
          </a:stretch>
        </p:blipFill>
        <p:spPr bwMode="auto">
          <a:xfrm>
            <a:off x="457200" y="1600200"/>
            <a:ext cx="4309239" cy="2553623"/>
          </a:xfrm>
          <a:prstGeom prst="rect">
            <a:avLst/>
          </a:prstGeom>
          <a:noFill/>
        </p:spPr>
      </p:pic>
      <p:pic>
        <p:nvPicPr>
          <p:cNvPr id="5" name="Picture 7" descr="C:\Users\New\Desktop\Uploads\crying\crying%20girl.jpg"/>
          <p:cNvPicPr>
            <a:picLocks noChangeAspect="1" noChangeArrowheads="1"/>
          </p:cNvPicPr>
          <p:nvPr/>
        </p:nvPicPr>
        <p:blipFill>
          <a:blip r:embed="rId4" cstate="print"/>
          <a:srcRect/>
          <a:stretch>
            <a:fillRect/>
          </a:stretch>
        </p:blipFill>
        <p:spPr bwMode="auto">
          <a:xfrm>
            <a:off x="5604878" y="1676400"/>
            <a:ext cx="2371725" cy="2362200"/>
          </a:xfrm>
          <a:prstGeom prst="rect">
            <a:avLst/>
          </a:prstGeom>
          <a:noFill/>
        </p:spPr>
      </p:pic>
      <p:pic>
        <p:nvPicPr>
          <p:cNvPr id="6" name="Picture 8" descr="C:\Users\New\Desktop\Picture8.png"/>
          <p:cNvPicPr>
            <a:picLocks noChangeAspect="1" noChangeArrowheads="1"/>
          </p:cNvPicPr>
          <p:nvPr/>
        </p:nvPicPr>
        <p:blipFill>
          <a:blip r:embed="rId5" cstate="print"/>
          <a:srcRect/>
          <a:stretch>
            <a:fillRect/>
          </a:stretch>
        </p:blipFill>
        <p:spPr bwMode="auto">
          <a:xfrm>
            <a:off x="2903955" y="4818044"/>
            <a:ext cx="3285473" cy="853370"/>
          </a:xfrm>
          <a:prstGeom prst="rect">
            <a:avLst/>
          </a:prstGeom>
          <a:noFill/>
        </p:spPr>
      </p:pic>
    </p:spTree>
    <p:extLst>
      <p:ext uri="{BB962C8B-B14F-4D97-AF65-F5344CB8AC3E}">
        <p14:creationId xmlns:p14="http://schemas.microsoft.com/office/powerpoint/2010/main" val="3785776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a Response Cost </a:t>
            </a:r>
          </a:p>
        </p:txBody>
      </p:sp>
      <p:sp>
        <p:nvSpPr>
          <p:cNvPr id="3" name="Content Placeholder 2"/>
          <p:cNvSpPr>
            <a:spLocks noGrp="1"/>
          </p:cNvSpPr>
          <p:nvPr>
            <p:ph idx="1"/>
          </p:nvPr>
        </p:nvSpPr>
        <p:spPr/>
        <p:txBody>
          <a:bodyPr>
            <a:noAutofit/>
          </a:bodyPr>
          <a:lstStyle/>
          <a:p>
            <a:r>
              <a:rPr lang="en-US" sz="2600" dirty="0"/>
              <a:t>Johnny earns tokens for completion of his homework. One day, while they were shopping at the store, Mom told Johnny that when she gets home she is going to remove stickers because he: cried, ran off in the store, and picked up a chocolate bar when he was told not to. </a:t>
            </a:r>
          </a:p>
          <a:p>
            <a:r>
              <a:rPr lang="en-US" sz="2600" dirty="0"/>
              <a:t>What is wrong with this example?  </a:t>
            </a:r>
          </a:p>
          <a:p>
            <a:pPr marL="731520" lvl="1" indent="-457200">
              <a:buFont typeface="+mj-lt"/>
              <a:buAutoNum type="arabicPeriod"/>
            </a:pPr>
            <a:r>
              <a:rPr lang="en-US" sz="2600" dirty="0"/>
              <a:t>Loss of tokens = </a:t>
            </a:r>
            <a:r>
              <a:rPr lang="en-US" sz="2600" u="sng" dirty="0">
                <a:solidFill>
                  <a:srgbClr val="FF0000"/>
                </a:solidFill>
              </a:rPr>
              <a:t>not specified</a:t>
            </a:r>
          </a:p>
          <a:p>
            <a:pPr marL="731520" lvl="1" indent="-457200">
              <a:buFont typeface="+mj-lt"/>
              <a:buAutoNum type="arabicPeriod"/>
            </a:pPr>
            <a:r>
              <a:rPr lang="en-US" sz="2600" dirty="0"/>
              <a:t>Removal/earning = </a:t>
            </a:r>
            <a:r>
              <a:rPr lang="en-US" sz="2600" u="sng" dirty="0">
                <a:solidFill>
                  <a:srgbClr val="FF0000"/>
                </a:solidFill>
              </a:rPr>
              <a:t>not immediate</a:t>
            </a:r>
          </a:p>
          <a:p>
            <a:pPr marL="731520" lvl="1" indent="-457200">
              <a:buFont typeface="+mj-lt"/>
              <a:buAutoNum type="arabicPeriod"/>
            </a:pPr>
            <a:r>
              <a:rPr lang="en-US" sz="2600" u="sng" dirty="0">
                <a:solidFill>
                  <a:srgbClr val="FF0000"/>
                </a:solidFill>
              </a:rPr>
              <a:t>Possibly removed all </a:t>
            </a:r>
          </a:p>
          <a:p>
            <a:pPr marL="731520" lvl="1" indent="-457200">
              <a:buFont typeface="+mj-lt"/>
              <a:buAutoNum type="arabicPeriod"/>
            </a:pPr>
            <a:endParaRPr lang="en-US" sz="2600" dirty="0"/>
          </a:p>
        </p:txBody>
      </p:sp>
    </p:spTree>
    <p:extLst>
      <p:ext uri="{BB962C8B-B14F-4D97-AF65-F5344CB8AC3E}">
        <p14:creationId xmlns:p14="http://schemas.microsoft.com/office/powerpoint/2010/main" val="243427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Review: Important Assets to a Token Economy </a:t>
            </a:r>
          </a:p>
        </p:txBody>
      </p:sp>
      <p:sp>
        <p:nvSpPr>
          <p:cNvPr id="3" name="Content Placeholder 2"/>
          <p:cNvSpPr>
            <a:spLocks noGrp="1"/>
          </p:cNvSpPr>
          <p:nvPr>
            <p:ph idx="1"/>
          </p:nvPr>
        </p:nvSpPr>
        <p:spPr/>
        <p:txBody>
          <a:bodyPr>
            <a:normAutofit/>
          </a:bodyPr>
          <a:lstStyle/>
          <a:p>
            <a:r>
              <a:rPr lang="en-US" sz="2600" dirty="0"/>
              <a:t>When implementing a token economy, deliver tokens immediately </a:t>
            </a:r>
          </a:p>
          <a:p>
            <a:r>
              <a:rPr lang="en-US" sz="2600" u="sng" dirty="0">
                <a:solidFill>
                  <a:srgbClr val="FF0000"/>
                </a:solidFill>
              </a:rPr>
              <a:t>Pair praise </a:t>
            </a:r>
            <a:r>
              <a:rPr lang="en-US" sz="2600" dirty="0"/>
              <a:t>with the delivery of tokens</a:t>
            </a:r>
          </a:p>
          <a:p>
            <a:r>
              <a:rPr lang="en-US" sz="2600" dirty="0"/>
              <a:t>Plan to fade out tokens to less artificial things </a:t>
            </a:r>
          </a:p>
          <a:p>
            <a:pPr lvl="1"/>
            <a:r>
              <a:rPr lang="en-US" sz="2600" dirty="0"/>
              <a:t>Poker chips      </a:t>
            </a:r>
            <a:r>
              <a:rPr lang="en-US" sz="2600" dirty="0">
                <a:sym typeface="Wingdings"/>
              </a:rPr>
              <a:t>    check marks           praise</a:t>
            </a:r>
            <a:endParaRPr lang="en-US" sz="2600" dirty="0"/>
          </a:p>
        </p:txBody>
      </p:sp>
      <p:pic>
        <p:nvPicPr>
          <p:cNvPr id="4" name="Picture 3" descr="C:\Users\New\AppData\Local\Microsoft\Windows\Temporary Internet Files\Content.IE5\OE43IGZ0\MP900448693[1].jpg"/>
          <p:cNvPicPr>
            <a:picLocks noChangeAspect="1" noChangeArrowheads="1"/>
          </p:cNvPicPr>
          <p:nvPr/>
        </p:nvPicPr>
        <p:blipFill>
          <a:blip r:embed="rId2" cstate="print"/>
          <a:srcRect/>
          <a:stretch>
            <a:fillRect/>
          </a:stretch>
        </p:blipFill>
        <p:spPr bwMode="auto">
          <a:xfrm>
            <a:off x="947520" y="4615773"/>
            <a:ext cx="1549400" cy="1162050"/>
          </a:xfrm>
          <a:prstGeom prst="rect">
            <a:avLst/>
          </a:prstGeom>
          <a:noFill/>
        </p:spPr>
      </p:pic>
      <p:pic>
        <p:nvPicPr>
          <p:cNvPr id="5" name="Picture 5" descr="C:\Users\New\AppData\Local\Microsoft\Windows\Temporary Internet Files\Content.IE5\OE43IGZ0\MM900185588[1].gif"/>
          <p:cNvPicPr>
            <a:picLocks noChangeAspect="1" noChangeArrowheads="1" noCrop="1"/>
          </p:cNvPicPr>
          <p:nvPr/>
        </p:nvPicPr>
        <p:blipFill>
          <a:blip r:embed="rId3" cstate="print"/>
          <a:srcRect/>
          <a:stretch>
            <a:fillRect/>
          </a:stretch>
        </p:blipFill>
        <p:spPr bwMode="auto">
          <a:xfrm>
            <a:off x="3639599" y="4831952"/>
            <a:ext cx="1253594" cy="760375"/>
          </a:xfrm>
          <a:prstGeom prst="rect">
            <a:avLst/>
          </a:prstGeom>
          <a:noFill/>
        </p:spPr>
      </p:pic>
      <p:pic>
        <p:nvPicPr>
          <p:cNvPr id="6" name="Picture 2" descr="C:\Users\New\AppData\Local\Microsoft\Windows\Temporary Internet Files\Content.IE5\ZPST3J0I\MP900402585[1].jpg"/>
          <p:cNvPicPr>
            <a:picLocks noChangeAspect="1" noChangeArrowheads="1"/>
          </p:cNvPicPr>
          <p:nvPr/>
        </p:nvPicPr>
        <p:blipFill>
          <a:blip r:embed="rId4" cstate="print"/>
          <a:srcRect/>
          <a:stretch>
            <a:fillRect/>
          </a:stretch>
        </p:blipFill>
        <p:spPr bwMode="auto">
          <a:xfrm>
            <a:off x="6020333" y="4615773"/>
            <a:ext cx="1158875" cy="1158875"/>
          </a:xfrm>
          <a:prstGeom prst="rect">
            <a:avLst/>
          </a:prstGeom>
          <a:noFill/>
        </p:spPr>
      </p:pic>
    </p:spTree>
    <p:extLst>
      <p:ext uri="{BB962C8B-B14F-4D97-AF65-F5344CB8AC3E}">
        <p14:creationId xmlns:p14="http://schemas.microsoft.com/office/powerpoint/2010/main" val="2473897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Using a Token Economy</a:t>
            </a:r>
          </a:p>
        </p:txBody>
      </p:sp>
      <p:sp>
        <p:nvSpPr>
          <p:cNvPr id="3" name="Content Placeholder 2"/>
          <p:cNvSpPr>
            <a:spLocks noGrp="1"/>
          </p:cNvSpPr>
          <p:nvPr>
            <p:ph idx="1"/>
          </p:nvPr>
        </p:nvSpPr>
        <p:spPr/>
        <p:txBody>
          <a:bodyPr>
            <a:noAutofit/>
          </a:bodyPr>
          <a:lstStyle/>
          <a:p>
            <a:r>
              <a:rPr lang="en-US" sz="2600" dirty="0">
                <a:solidFill>
                  <a:srgbClr val="292934"/>
                </a:solidFill>
              </a:rPr>
              <a:t>Tokens help bridge the gap between the behavior and the back-up reinforcer</a:t>
            </a:r>
            <a:endParaRPr lang="en-US" sz="2600" dirty="0"/>
          </a:p>
          <a:p>
            <a:r>
              <a:rPr lang="en-US" sz="2600" dirty="0"/>
              <a:t>Strength of the token does not depend on specific </a:t>
            </a:r>
            <a:r>
              <a:rPr lang="en-US" sz="2600" u="sng" dirty="0">
                <a:solidFill>
                  <a:srgbClr val="FF0000"/>
                </a:solidFill>
              </a:rPr>
              <a:t>motivating operations </a:t>
            </a:r>
            <a:r>
              <a:rPr lang="en-US" sz="2600" dirty="0"/>
              <a:t>when implemented correctly</a:t>
            </a:r>
          </a:p>
        </p:txBody>
      </p:sp>
    </p:spTree>
    <p:extLst>
      <p:ext uri="{BB962C8B-B14F-4D97-AF65-F5344CB8AC3E}">
        <p14:creationId xmlns:p14="http://schemas.microsoft.com/office/powerpoint/2010/main" val="1689256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Using a Token Economy</a:t>
            </a:r>
          </a:p>
        </p:txBody>
      </p:sp>
      <p:sp>
        <p:nvSpPr>
          <p:cNvPr id="3" name="Content Placeholder 2"/>
          <p:cNvSpPr>
            <a:spLocks noGrp="1"/>
          </p:cNvSpPr>
          <p:nvPr>
            <p:ph idx="1"/>
          </p:nvPr>
        </p:nvSpPr>
        <p:spPr/>
        <p:txBody>
          <a:bodyPr>
            <a:noAutofit/>
          </a:bodyPr>
          <a:lstStyle/>
          <a:p>
            <a:r>
              <a:rPr lang="en-US" sz="2600" dirty="0"/>
              <a:t>Learner can save tokens for a “bigger prize” (</a:t>
            </a:r>
            <a:r>
              <a:rPr lang="en-US" sz="2600" dirty="0">
                <a:solidFill>
                  <a:srgbClr val="292934"/>
                </a:solidFill>
              </a:rPr>
              <a:t>delay tolerance)</a:t>
            </a:r>
            <a:r>
              <a:rPr lang="en-US" sz="2600" dirty="0"/>
              <a:t> </a:t>
            </a:r>
          </a:p>
          <a:p>
            <a:r>
              <a:rPr lang="en-US" sz="2600" dirty="0"/>
              <a:t>Allows for a wide range of target behaviors </a:t>
            </a:r>
          </a:p>
          <a:p>
            <a:r>
              <a:rPr lang="en-US" sz="2600" dirty="0"/>
              <a:t>Flexibility</a:t>
            </a:r>
          </a:p>
          <a:p>
            <a:r>
              <a:rPr lang="en-US" sz="2600" dirty="0"/>
              <a:t>Uses a variety of contingencies </a:t>
            </a:r>
          </a:p>
        </p:txBody>
      </p:sp>
    </p:spTree>
    <p:extLst>
      <p:ext uri="{BB962C8B-B14F-4D97-AF65-F5344CB8AC3E}">
        <p14:creationId xmlns:p14="http://schemas.microsoft.com/office/powerpoint/2010/main" val="1454877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t>Disadvantages of Using a Token Economy </a:t>
            </a:r>
          </a:p>
        </p:txBody>
      </p:sp>
      <p:sp>
        <p:nvSpPr>
          <p:cNvPr id="3" name="Content Placeholder 2"/>
          <p:cNvSpPr>
            <a:spLocks noGrp="1"/>
          </p:cNvSpPr>
          <p:nvPr>
            <p:ph idx="1"/>
          </p:nvPr>
        </p:nvSpPr>
        <p:spPr/>
        <p:txBody>
          <a:bodyPr>
            <a:normAutofit/>
          </a:bodyPr>
          <a:lstStyle/>
          <a:p>
            <a:r>
              <a:rPr lang="en-US" sz="2600" dirty="0">
                <a:solidFill>
                  <a:srgbClr val="292934"/>
                </a:solidFill>
              </a:rPr>
              <a:t>Takes time to implement, requires multiple aids, and is complex </a:t>
            </a:r>
            <a:endParaRPr lang="en-US" sz="2600" dirty="0"/>
          </a:p>
          <a:p>
            <a:r>
              <a:rPr lang="en-US" sz="2600" u="sng" dirty="0">
                <a:solidFill>
                  <a:srgbClr val="FF0000"/>
                </a:solidFill>
              </a:rPr>
              <a:t>Costly</a:t>
            </a:r>
            <a:r>
              <a:rPr lang="en-US" sz="2600" dirty="0"/>
              <a:t> depending on your back-up reinforcers </a:t>
            </a:r>
          </a:p>
        </p:txBody>
      </p:sp>
    </p:spTree>
    <p:extLst>
      <p:ext uri="{BB962C8B-B14F-4D97-AF65-F5344CB8AC3E}">
        <p14:creationId xmlns:p14="http://schemas.microsoft.com/office/powerpoint/2010/main" val="306559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Token System </a:t>
            </a:r>
          </a:p>
        </p:txBody>
      </p:sp>
      <p:pic>
        <p:nvPicPr>
          <p:cNvPr id="4" name="Picture 2" descr="http://cecillethestoryteller.files.wordpress.com/2008/10/tokeneconomy01.jpg"/>
          <p:cNvPicPr>
            <a:picLocks noGrp="1" noChangeAspect="1" noChangeArrowheads="1"/>
          </p:cNvPicPr>
          <p:nvPr>
            <p:ph idx="1"/>
          </p:nvPr>
        </p:nvPicPr>
        <p:blipFill>
          <a:blip r:embed="rId3" cstate="print"/>
          <a:stretch>
            <a:fillRect/>
          </a:stretch>
        </p:blipFill>
        <p:spPr bwMode="auto">
          <a:xfrm>
            <a:off x="357037" y="1652631"/>
            <a:ext cx="6946900" cy="5210175"/>
          </a:xfrm>
          <a:prstGeom prst="rect">
            <a:avLst/>
          </a:prstGeom>
          <a:noFill/>
        </p:spPr>
      </p:pic>
      <p:sp>
        <p:nvSpPr>
          <p:cNvPr id="5" name="TextBox 4"/>
          <p:cNvSpPr txBox="1"/>
          <p:nvPr/>
        </p:nvSpPr>
        <p:spPr>
          <a:xfrm>
            <a:off x="699803" y="4894239"/>
            <a:ext cx="2953516" cy="1015663"/>
          </a:xfrm>
          <a:prstGeom prst="rect">
            <a:avLst/>
          </a:prstGeom>
          <a:noFill/>
        </p:spPr>
        <p:txBody>
          <a:bodyPr wrap="square" rtlCol="0">
            <a:spAutoFit/>
          </a:bodyPr>
          <a:lstStyle/>
          <a:p>
            <a:r>
              <a:rPr lang="en-US" sz="2000" b="1" u="sng" dirty="0">
                <a:solidFill>
                  <a:schemeClr val="bg1"/>
                </a:solidFill>
              </a:rPr>
              <a:t>Target Behavior: </a:t>
            </a:r>
            <a:r>
              <a:rPr lang="en-US" sz="2000" b="1" dirty="0">
                <a:solidFill>
                  <a:schemeClr val="bg1"/>
                </a:solidFill>
              </a:rPr>
              <a:t>Completed Homework Problems </a:t>
            </a:r>
          </a:p>
        </p:txBody>
      </p:sp>
      <p:sp>
        <p:nvSpPr>
          <p:cNvPr id="6" name="Oval 5"/>
          <p:cNvSpPr/>
          <p:nvPr/>
        </p:nvSpPr>
        <p:spPr>
          <a:xfrm>
            <a:off x="585637" y="4411665"/>
            <a:ext cx="3067682" cy="1940573"/>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42720" y="2317145"/>
            <a:ext cx="3067682" cy="1940573"/>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369236" y="2325080"/>
            <a:ext cx="1934701" cy="1721982"/>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47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24EA-C6A4-274F-94AF-A6ED60E37458}"/>
              </a:ext>
            </a:extLst>
          </p:cNvPr>
          <p:cNvSpPr>
            <a:spLocks noGrp="1"/>
          </p:cNvSpPr>
          <p:nvPr>
            <p:ph type="title"/>
          </p:nvPr>
        </p:nvSpPr>
        <p:spPr/>
        <p:txBody>
          <a:bodyPr>
            <a:normAutofit/>
          </a:bodyPr>
          <a:lstStyle/>
          <a:p>
            <a:r>
              <a:rPr lang="en-US" dirty="0"/>
              <a:t>Example of a successful token economy</a:t>
            </a:r>
          </a:p>
        </p:txBody>
      </p:sp>
      <p:sp>
        <p:nvSpPr>
          <p:cNvPr id="3" name="Content Placeholder 2">
            <a:extLst>
              <a:ext uri="{FF2B5EF4-FFF2-40B4-BE49-F238E27FC236}">
                <a16:creationId xmlns:a16="http://schemas.microsoft.com/office/drawing/2014/main" id="{3CA6B6DB-157A-0248-B257-C02D0C8C700B}"/>
              </a:ext>
            </a:extLst>
          </p:cNvPr>
          <p:cNvSpPr>
            <a:spLocks noGrp="1"/>
          </p:cNvSpPr>
          <p:nvPr>
            <p:ph idx="1"/>
          </p:nvPr>
        </p:nvSpPr>
        <p:spPr/>
        <p:txBody>
          <a:bodyPr/>
          <a:lstStyle/>
          <a:p>
            <a:r>
              <a:rPr lang="en-US" dirty="0">
                <a:hlinkClick r:id="rId2"/>
              </a:rPr>
              <a:t>https://www.youtube.com/watch?v=lQYzT49hyKo</a:t>
            </a:r>
            <a:endParaRPr lang="en-US" dirty="0"/>
          </a:p>
          <a:p>
            <a:endParaRPr lang="en-US" dirty="0"/>
          </a:p>
          <a:p>
            <a:endParaRPr lang="en-US" dirty="0"/>
          </a:p>
          <a:p>
            <a:r>
              <a:rPr lang="en-US" dirty="0"/>
              <a:t>What went right?</a:t>
            </a:r>
          </a:p>
        </p:txBody>
      </p:sp>
    </p:spTree>
    <p:extLst>
      <p:ext uri="{BB962C8B-B14F-4D97-AF65-F5344CB8AC3E}">
        <p14:creationId xmlns:p14="http://schemas.microsoft.com/office/powerpoint/2010/main" val="170260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100" dirty="0"/>
              <a:t>Step 1: Choose/Define the Target Behavior(s)</a:t>
            </a:r>
          </a:p>
        </p:txBody>
      </p:sp>
      <p:sp>
        <p:nvSpPr>
          <p:cNvPr id="3" name="Content Placeholder 2"/>
          <p:cNvSpPr>
            <a:spLocks noGrp="1"/>
          </p:cNvSpPr>
          <p:nvPr>
            <p:ph idx="1"/>
          </p:nvPr>
        </p:nvSpPr>
        <p:spPr/>
        <p:txBody>
          <a:bodyPr>
            <a:noAutofit/>
          </a:bodyPr>
          <a:lstStyle/>
          <a:p>
            <a:r>
              <a:rPr lang="en-US" sz="2600" dirty="0"/>
              <a:t>Target behaviors are chosen by </a:t>
            </a:r>
          </a:p>
          <a:p>
            <a:pPr marL="731520" lvl="1" indent="-457200">
              <a:buFont typeface="+mj-lt"/>
              <a:buAutoNum type="arabicPeriod"/>
            </a:pPr>
            <a:r>
              <a:rPr lang="en-US" sz="2600" dirty="0"/>
              <a:t>The individuals involved (must be behavior that is in their </a:t>
            </a:r>
            <a:r>
              <a:rPr lang="en-US" sz="2600" dirty="0">
                <a:solidFill>
                  <a:srgbClr val="292934"/>
                </a:solidFill>
              </a:rPr>
              <a:t>current repertoire) </a:t>
            </a:r>
          </a:p>
          <a:p>
            <a:pPr marL="731520" lvl="1" indent="-457200">
              <a:buFont typeface="+mj-lt"/>
              <a:buAutoNum type="arabicPeriod"/>
            </a:pPr>
            <a:r>
              <a:rPr lang="en-US" sz="2600" u="sng" dirty="0">
                <a:solidFill>
                  <a:srgbClr val="FF0000"/>
                </a:solidFill>
              </a:rPr>
              <a:t>Social significance </a:t>
            </a:r>
            <a:r>
              <a:rPr lang="en-US" sz="2600" dirty="0"/>
              <a:t>(Does it improve their life?)</a:t>
            </a:r>
          </a:p>
          <a:p>
            <a:pPr marL="274320" lvl="1" indent="0">
              <a:buNone/>
            </a:pPr>
            <a:endParaRPr lang="en-US" sz="2600" dirty="0"/>
          </a:p>
        </p:txBody>
      </p:sp>
    </p:spTree>
    <p:extLst>
      <p:ext uri="{BB962C8B-B14F-4D97-AF65-F5344CB8AC3E}">
        <p14:creationId xmlns:p14="http://schemas.microsoft.com/office/powerpoint/2010/main" val="395432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100" dirty="0"/>
              <a:t>Step 1: Choose/Define the Target Behavior(s)</a:t>
            </a:r>
          </a:p>
        </p:txBody>
      </p:sp>
      <p:sp>
        <p:nvSpPr>
          <p:cNvPr id="3" name="Content Placeholder 2"/>
          <p:cNvSpPr>
            <a:spLocks noGrp="1"/>
          </p:cNvSpPr>
          <p:nvPr>
            <p:ph idx="1"/>
          </p:nvPr>
        </p:nvSpPr>
        <p:spPr/>
        <p:txBody>
          <a:bodyPr>
            <a:noAutofit/>
          </a:bodyPr>
          <a:lstStyle/>
          <a:p>
            <a:r>
              <a:rPr lang="en-US" sz="2600" dirty="0"/>
              <a:t>Define your target behaviors </a:t>
            </a:r>
          </a:p>
          <a:p>
            <a:pPr lvl="1"/>
            <a:r>
              <a:rPr lang="en-US" sz="2600" dirty="0"/>
              <a:t>Create an operation definition that is:</a:t>
            </a:r>
          </a:p>
          <a:p>
            <a:pPr lvl="2"/>
            <a:r>
              <a:rPr lang="en-US" sz="2600" dirty="0"/>
              <a:t>Observable, measureable and free from ambiguity </a:t>
            </a:r>
          </a:p>
          <a:p>
            <a:pPr lvl="2"/>
            <a:r>
              <a:rPr lang="en-US" sz="2600" dirty="0"/>
              <a:t>Token economies can target multiple behaviors simultaneously (e.g., the behaver can earn tokens for sitting down, completing homework questions, appropriately asking for help)</a:t>
            </a:r>
          </a:p>
        </p:txBody>
      </p:sp>
    </p:spTree>
    <p:extLst>
      <p:ext uri="{BB962C8B-B14F-4D97-AF65-F5344CB8AC3E}">
        <p14:creationId xmlns:p14="http://schemas.microsoft.com/office/powerpoint/2010/main" val="209100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Choose Tokens </a:t>
            </a:r>
          </a:p>
        </p:txBody>
      </p:sp>
      <p:sp>
        <p:nvSpPr>
          <p:cNvPr id="3" name="Content Placeholder 2"/>
          <p:cNvSpPr>
            <a:spLocks noGrp="1"/>
          </p:cNvSpPr>
          <p:nvPr>
            <p:ph idx="1"/>
          </p:nvPr>
        </p:nvSpPr>
        <p:spPr/>
        <p:txBody>
          <a:bodyPr>
            <a:noAutofit/>
          </a:bodyPr>
          <a:lstStyle/>
          <a:p>
            <a:r>
              <a:rPr lang="en-US" sz="2600" dirty="0"/>
              <a:t>Tokens are:  </a:t>
            </a:r>
          </a:p>
          <a:p>
            <a:pPr lvl="1"/>
            <a:r>
              <a:rPr lang="en-US" sz="2600" u="sng" dirty="0">
                <a:solidFill>
                  <a:srgbClr val="FF0000"/>
                </a:solidFill>
              </a:rPr>
              <a:t>Conditioned reinforcers</a:t>
            </a:r>
            <a:r>
              <a:rPr lang="en-US" sz="2600" dirty="0"/>
              <a:t> that can be accumulated and exchanged for back up reinforcers </a:t>
            </a:r>
          </a:p>
          <a:p>
            <a:pPr lvl="1"/>
            <a:r>
              <a:rPr lang="en-US" sz="2600" dirty="0"/>
              <a:t>Tokens are delivered immediately after the occurrence of the target behavior </a:t>
            </a:r>
          </a:p>
        </p:txBody>
      </p:sp>
    </p:spTree>
    <p:extLst>
      <p:ext uri="{BB962C8B-B14F-4D97-AF65-F5344CB8AC3E}">
        <p14:creationId xmlns:p14="http://schemas.microsoft.com/office/powerpoint/2010/main" val="370497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Choose Tokens </a:t>
            </a:r>
          </a:p>
        </p:txBody>
      </p:sp>
      <p:sp>
        <p:nvSpPr>
          <p:cNvPr id="3" name="Content Placeholder 2"/>
          <p:cNvSpPr>
            <a:spLocks noGrp="1"/>
          </p:cNvSpPr>
          <p:nvPr>
            <p:ph idx="1"/>
          </p:nvPr>
        </p:nvSpPr>
        <p:spPr/>
        <p:txBody>
          <a:bodyPr>
            <a:noAutofit/>
          </a:bodyPr>
          <a:lstStyle/>
          <a:p>
            <a:r>
              <a:rPr lang="en-US" sz="2600" dirty="0"/>
              <a:t>Conditioned Reinforcers </a:t>
            </a:r>
          </a:p>
          <a:p>
            <a:pPr lvl="1"/>
            <a:r>
              <a:rPr lang="en-US" sz="2600" dirty="0"/>
              <a:t>A stimulus that gains value following repeated pairings with a reinforcer </a:t>
            </a:r>
          </a:p>
          <a:p>
            <a:pPr lvl="1"/>
            <a:r>
              <a:rPr lang="en-US" sz="2600" dirty="0"/>
              <a:t>Examples: </a:t>
            </a:r>
          </a:p>
          <a:p>
            <a:pPr lvl="2"/>
            <a:r>
              <a:rPr lang="en-US" sz="2600" dirty="0"/>
              <a:t>Stickers/Stamps  </a:t>
            </a:r>
          </a:p>
          <a:p>
            <a:pPr lvl="2"/>
            <a:r>
              <a:rPr lang="en-US" sz="2600" dirty="0"/>
              <a:t>Points </a:t>
            </a:r>
          </a:p>
          <a:p>
            <a:pPr lvl="2"/>
            <a:r>
              <a:rPr lang="en-US" sz="2600" dirty="0">
                <a:solidFill>
                  <a:srgbClr val="292934"/>
                </a:solidFill>
              </a:rPr>
              <a:t>Poker Chips </a:t>
            </a:r>
          </a:p>
        </p:txBody>
      </p:sp>
    </p:spTree>
    <p:extLst>
      <p:ext uri="{BB962C8B-B14F-4D97-AF65-F5344CB8AC3E}">
        <p14:creationId xmlns:p14="http://schemas.microsoft.com/office/powerpoint/2010/main" val="302268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509A8-F8D6-FB42-92CD-11B133344A40}"/>
              </a:ext>
            </a:extLst>
          </p:cNvPr>
          <p:cNvSpPr>
            <a:spLocks noGrp="1"/>
          </p:cNvSpPr>
          <p:nvPr>
            <p:ph type="title"/>
          </p:nvPr>
        </p:nvSpPr>
        <p:spPr/>
        <p:txBody>
          <a:bodyPr>
            <a:normAutofit/>
          </a:bodyPr>
          <a:lstStyle/>
          <a:p>
            <a:pPr algn="ctr"/>
            <a:r>
              <a:rPr lang="en-US" dirty="0"/>
              <a:t>Simple versus Generalized </a:t>
            </a:r>
            <a:br>
              <a:rPr lang="en-US" dirty="0"/>
            </a:br>
            <a:r>
              <a:rPr lang="en-US" dirty="0"/>
              <a:t>Conditioned Reinforcers</a:t>
            </a:r>
          </a:p>
        </p:txBody>
      </p:sp>
      <p:sp>
        <p:nvSpPr>
          <p:cNvPr id="3" name="Content Placeholder 2">
            <a:extLst>
              <a:ext uri="{FF2B5EF4-FFF2-40B4-BE49-F238E27FC236}">
                <a16:creationId xmlns:a16="http://schemas.microsoft.com/office/drawing/2014/main" id="{94057260-5F6E-974D-B7F6-9E457CC1FE54}"/>
              </a:ext>
            </a:extLst>
          </p:cNvPr>
          <p:cNvSpPr>
            <a:spLocks noGrp="1"/>
          </p:cNvSpPr>
          <p:nvPr>
            <p:ph idx="1"/>
          </p:nvPr>
        </p:nvSpPr>
        <p:spPr/>
        <p:txBody>
          <a:bodyPr>
            <a:noAutofit/>
          </a:bodyPr>
          <a:lstStyle/>
          <a:p>
            <a:r>
              <a:rPr lang="en-US" sz="2600" b="1" dirty="0"/>
              <a:t>Simple Conditioned Reinforcer</a:t>
            </a:r>
          </a:p>
          <a:p>
            <a:r>
              <a:rPr lang="en-US" sz="2600" dirty="0"/>
              <a:t>A conditioned reinforcer that is paired with a </a:t>
            </a:r>
            <a:r>
              <a:rPr lang="en-US" sz="2600" u="sng" dirty="0"/>
              <a:t>single </a:t>
            </a:r>
            <a:r>
              <a:rPr lang="en-US" sz="2600" dirty="0"/>
              <a:t>backup reinforcer</a:t>
            </a:r>
          </a:p>
          <a:p>
            <a:r>
              <a:rPr lang="en-US" sz="2600" dirty="0"/>
              <a:t>Examples: Bus tokens or Frequent flyer miles</a:t>
            </a:r>
          </a:p>
          <a:p>
            <a:r>
              <a:rPr lang="en-US" sz="2600" dirty="0"/>
              <a:t>Subject to satiation</a:t>
            </a:r>
          </a:p>
        </p:txBody>
      </p:sp>
    </p:spTree>
    <p:extLst>
      <p:ext uri="{BB962C8B-B14F-4D97-AF65-F5344CB8AC3E}">
        <p14:creationId xmlns:p14="http://schemas.microsoft.com/office/powerpoint/2010/main" val="155736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509A8-F8D6-FB42-92CD-11B133344A40}"/>
              </a:ext>
            </a:extLst>
          </p:cNvPr>
          <p:cNvSpPr>
            <a:spLocks noGrp="1"/>
          </p:cNvSpPr>
          <p:nvPr>
            <p:ph type="title"/>
          </p:nvPr>
        </p:nvSpPr>
        <p:spPr/>
        <p:txBody>
          <a:bodyPr>
            <a:normAutofit/>
          </a:bodyPr>
          <a:lstStyle/>
          <a:p>
            <a:pPr algn="ctr"/>
            <a:r>
              <a:rPr lang="en-US" dirty="0"/>
              <a:t>Simple versus Generalized </a:t>
            </a:r>
            <a:br>
              <a:rPr lang="en-US" dirty="0"/>
            </a:br>
            <a:r>
              <a:rPr lang="en-US" dirty="0"/>
              <a:t>Conditioned Reinforcers</a:t>
            </a:r>
          </a:p>
        </p:txBody>
      </p:sp>
      <p:sp>
        <p:nvSpPr>
          <p:cNvPr id="3" name="Content Placeholder 2">
            <a:extLst>
              <a:ext uri="{FF2B5EF4-FFF2-40B4-BE49-F238E27FC236}">
                <a16:creationId xmlns:a16="http://schemas.microsoft.com/office/drawing/2014/main" id="{94057260-5F6E-974D-B7F6-9E457CC1FE54}"/>
              </a:ext>
            </a:extLst>
          </p:cNvPr>
          <p:cNvSpPr>
            <a:spLocks noGrp="1"/>
          </p:cNvSpPr>
          <p:nvPr>
            <p:ph idx="1"/>
          </p:nvPr>
        </p:nvSpPr>
        <p:spPr/>
        <p:txBody>
          <a:bodyPr>
            <a:normAutofit/>
          </a:bodyPr>
          <a:lstStyle/>
          <a:p>
            <a:r>
              <a:rPr lang="en-US" sz="2600" b="1" dirty="0"/>
              <a:t>Generalized conditioned reinforcer</a:t>
            </a:r>
          </a:p>
          <a:p>
            <a:r>
              <a:rPr lang="en-US" sz="2600" dirty="0"/>
              <a:t>A conditioned reinforcer that is paired with </a:t>
            </a:r>
            <a:r>
              <a:rPr lang="en-US" sz="2600" u="sng" dirty="0"/>
              <a:t>multiple</a:t>
            </a:r>
            <a:r>
              <a:rPr lang="en-US" sz="2600" dirty="0"/>
              <a:t> backup reinforcers</a:t>
            </a:r>
          </a:p>
          <a:p>
            <a:r>
              <a:rPr lang="en-US" sz="2600" dirty="0"/>
              <a:t>Examples: money, praise, gift certificates</a:t>
            </a:r>
          </a:p>
          <a:p>
            <a:r>
              <a:rPr lang="en-US" sz="2600" u="sng" dirty="0"/>
              <a:t>Not subject to satiation</a:t>
            </a:r>
          </a:p>
        </p:txBody>
      </p:sp>
    </p:spTree>
    <p:extLst>
      <p:ext uri="{BB962C8B-B14F-4D97-AF65-F5344CB8AC3E}">
        <p14:creationId xmlns:p14="http://schemas.microsoft.com/office/powerpoint/2010/main" val="1309042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{BEDDBC7A-2196-DF43-9B8B-FBFF709CC1FD}tf10001070</Template>
  <TotalTime>3645</TotalTime>
  <Words>1415</Words>
  <Application>Microsoft Macintosh PowerPoint</Application>
  <PresentationFormat>On-screen Show (4:3)</PresentationFormat>
  <Paragraphs>179</Paragraphs>
  <Slides>30</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Rockwell</vt:lpstr>
      <vt:lpstr>Rockwell Condensed</vt:lpstr>
      <vt:lpstr>Rockwell Extra Bold</vt:lpstr>
      <vt:lpstr>Wingdings</vt:lpstr>
      <vt:lpstr>Wood Type</vt:lpstr>
      <vt:lpstr>Chapter 28: Token Economy</vt:lpstr>
      <vt:lpstr>Token Economy </vt:lpstr>
      <vt:lpstr>Example of a Token System </vt:lpstr>
      <vt:lpstr>Step 1: Choose/Define the Target Behavior(s)</vt:lpstr>
      <vt:lpstr>Step 1: Choose/Define the Target Behavior(s)</vt:lpstr>
      <vt:lpstr>Step 2: Choose Tokens </vt:lpstr>
      <vt:lpstr>Step 2: Choose Tokens </vt:lpstr>
      <vt:lpstr>Simple versus Generalized  Conditioned Reinforcers</vt:lpstr>
      <vt:lpstr>Simple versus Generalized  Conditioned Reinforcers</vt:lpstr>
      <vt:lpstr>Step 2: Choose Tokens </vt:lpstr>
      <vt:lpstr>Step 3: Choose Back-up Reinforcers</vt:lpstr>
      <vt:lpstr>Step 3: Choose Back-up Reinforcers</vt:lpstr>
      <vt:lpstr>Step 4: Choose Reinforcement Schedule </vt:lpstr>
      <vt:lpstr>Step 4: Choose Reinforcement Schedule </vt:lpstr>
      <vt:lpstr>Step 5: Exchange</vt:lpstr>
      <vt:lpstr>Example: Teaching Lacy to Do Her Homework</vt:lpstr>
      <vt:lpstr>Example: Teaching Lacy to Do Her Homework</vt:lpstr>
      <vt:lpstr>What if the exchange rate is not met? </vt:lpstr>
      <vt:lpstr>Example of a poor token economy</vt:lpstr>
      <vt:lpstr>Response Cost </vt:lpstr>
      <vt:lpstr>Response Cost </vt:lpstr>
      <vt:lpstr>Response Cost </vt:lpstr>
      <vt:lpstr>Example of Response Cost </vt:lpstr>
      <vt:lpstr>Example of Response Cost </vt:lpstr>
      <vt:lpstr>Analyzing a Response Cost </vt:lpstr>
      <vt:lpstr>Review: Important Assets to a Token Economy </vt:lpstr>
      <vt:lpstr>Advantages of Using a Token Economy</vt:lpstr>
      <vt:lpstr>Advantages of Using a Token Economy</vt:lpstr>
      <vt:lpstr>Disadvantages of Using a Token Economy </vt:lpstr>
      <vt:lpstr>Example of a successful token economy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Economy</dc:title>
  <dc:creator>Ciobha  McKeown</dc:creator>
  <cp:lastModifiedBy>Megan Aclan</cp:lastModifiedBy>
  <cp:revision>49</cp:revision>
  <dcterms:created xsi:type="dcterms:W3CDTF">2015-10-25T23:05:39Z</dcterms:created>
  <dcterms:modified xsi:type="dcterms:W3CDTF">2019-11-15T19:25:57Z</dcterms:modified>
</cp:coreProperties>
</file>