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0" r:id="rId24"/>
    <p:sldId id="287" r:id="rId25"/>
    <p:sldId id="288" r:id="rId26"/>
    <p:sldId id="289" r:id="rId27"/>
    <p:sldId id="290" r:id="rId28"/>
    <p:sldId id="291" r:id="rId29"/>
    <p:sldId id="295" r:id="rId30"/>
    <p:sldId id="292" r:id="rId31"/>
    <p:sldId id="293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6107" autoAdjust="0"/>
  </p:normalViewPr>
  <p:slideViewPr>
    <p:cSldViewPr>
      <p:cViewPr varScale="1">
        <p:scale>
          <a:sx n="94" d="100"/>
          <a:sy n="94" d="100"/>
        </p:scale>
        <p:origin x="2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2"/>
    </p:cViewPr>
  </p:sorterViewPr>
  <p:notesViewPr>
    <p:cSldViewPr>
      <p:cViewPr varScale="1">
        <p:scale>
          <a:sx n="69" d="100"/>
          <a:sy n="69" d="100"/>
        </p:scale>
        <p:origin x="-277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73D14BB-F498-4B44-BBD8-67D696A03C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246154C-D8F9-A34C-A859-B409F7E74D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0604F6B-E38F-F544-ADA4-3A176046A48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26A1FD1C-1EA5-AD4F-A685-3AEB2202F4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84187F04-8F0E-DF44-BD0E-29C9719558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95DDAE3B-1090-6C49-B2F1-C627D3BD0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1BE-E546-3241-90DA-2B5707C9F1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501BE-E546-3241-90DA-2B5707C9F15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21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4247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3148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64131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1704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8141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3803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8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59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5945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54791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 </a:t>
            </a:r>
            <a:r>
              <a:rPr lang="en-US" altLang="en-US"/>
              <a:t>Second Edition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478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 </a:t>
            </a:r>
            <a:r>
              <a:rPr lang="en-US" altLang="en-US" i="0"/>
              <a:t>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81225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441E6E4-A619-3640-99B4-71BF9C9C0C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000" dirty="0"/>
              <a:t>Chapter 27:</a:t>
            </a:r>
            <a:br>
              <a:rPr lang="en-US" altLang="en-US" sz="4000" dirty="0"/>
            </a:br>
            <a:r>
              <a:rPr lang="en-US" altLang="en-US" sz="4000" dirty="0"/>
              <a:t>Self-Management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91ED820-FF8F-C84E-8177-5929A2BE4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Manipulating Motivating Operations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0706F41-10D3-9743-A44C-025D20D66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General strategy:</a:t>
            </a:r>
          </a:p>
          <a:p>
            <a:pPr lvl="1"/>
            <a:r>
              <a:rPr lang="en-US" altLang="en-US" sz="2600" dirty="0"/>
              <a:t>Behave in a way (controlling behavior)…</a:t>
            </a:r>
          </a:p>
          <a:p>
            <a:pPr lvl="1"/>
            <a:r>
              <a:rPr lang="en-US" altLang="en-US" sz="2600" dirty="0"/>
              <a:t>that creates a certain state of motivation that, in turn…</a:t>
            </a:r>
          </a:p>
          <a:p>
            <a:pPr lvl="1"/>
            <a:r>
              <a:rPr lang="en-US" altLang="en-US" sz="2600" dirty="0"/>
              <a:t>increases (or decreases as desired) the subsequent frequency of the target behavior (controlled behavior)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65AC505-AA69-A442-8170-0925B0FBF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Providing Response Prompts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91256EF-2496-FA43-844B-DFE474368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Wide variety of forms (e.g. visual, auditory, textual, symbolic)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Generic response prompt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Specific response prompt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Prompt repeated performance of a behavior in a variety of situations &amp; settings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Supplemental response prompts (provided by others)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24F19B5-E874-014B-B988-65E7E4F3D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Decreasing undesired behavior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D1CE914-59CC-9C4C-AE5C-8A2ACBD97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Removing items necessary for an undesired behavior</a:t>
            </a:r>
          </a:p>
          <a:p>
            <a:pPr lvl="1"/>
            <a:r>
              <a:rPr lang="en-US" altLang="en-US" sz="2600" dirty="0"/>
              <a:t>Alter the environment so that an undesirable behavior is less likely or impossible to emit</a:t>
            </a:r>
          </a:p>
          <a:p>
            <a:r>
              <a:rPr lang="en-US" altLang="en-US" sz="2600" dirty="0"/>
              <a:t>Limiting Undesired Behavior to Restricted Stimulus Conditions</a:t>
            </a:r>
          </a:p>
          <a:p>
            <a:pPr lvl="1"/>
            <a:r>
              <a:rPr lang="en-US" altLang="en-US" sz="2600" dirty="0"/>
              <a:t>Decrease the frequency of an undesired behavior by limiting the setting or stimulus conditions under which the person engages in the behavior</a:t>
            </a:r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0C9E9D6-6B18-A245-87F6-0B811B833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Dedicating a Specific Environment for a Desired Behavior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B98AB16-6B39-B142-A2B3-D1AAACFFA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Reserve or create an environment where the person will only engage in that behavior</a:t>
            </a:r>
          </a:p>
          <a:p>
            <a:r>
              <a:rPr lang="en-US" altLang="en-US" sz="2600" dirty="0"/>
              <a:t>Special stimulus arrangement that ban be turned on &amp; off in a multipurpose setting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BA366F0-CA49-4449-8B84-08FE7082E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045" y="0"/>
            <a:ext cx="7772400" cy="1609344"/>
          </a:xfrm>
        </p:spPr>
        <p:txBody>
          <a:bodyPr/>
          <a:lstStyle/>
          <a:p>
            <a:r>
              <a:rPr lang="en-US" altLang="en-US" dirty="0"/>
              <a:t>Self-Monitoring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1559184-AD83-834D-AE81-073A1B3112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9344"/>
            <a:ext cx="8229600" cy="4562856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Procedure whereby a person observes his behavior systematically &amp; records the occurrence or nonoccurrence of a target behavior</a:t>
            </a:r>
          </a:p>
          <a:p>
            <a:r>
              <a:rPr lang="en-US" altLang="en-US" sz="2600" dirty="0"/>
              <a:t>Also called self-recording or self-observation</a:t>
            </a:r>
          </a:p>
          <a:p>
            <a:r>
              <a:rPr lang="en-US" altLang="en-US" sz="2600" dirty="0"/>
              <a:t>Originally conceived as a method of clinical assessment</a:t>
            </a:r>
          </a:p>
          <a:p>
            <a:pPr lvl="1"/>
            <a:r>
              <a:rPr lang="en-US" altLang="en-US" sz="2600" dirty="0"/>
              <a:t>For behaviors only the client could observe &amp; record</a:t>
            </a:r>
          </a:p>
          <a:p>
            <a:pPr lvl="1"/>
            <a:r>
              <a:rPr lang="en-US" altLang="en-US" sz="2600" dirty="0"/>
              <a:t>Became a major therapeutic intervention because of the reactive effects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77AD7EC-CAC7-CD4C-BDC6-DC9778EAF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Self-Monitoring vs. Self-Evaluation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6B5FAE6-B217-6A42-BBE0-BAEEDA707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050792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Self-Monitoring</a:t>
            </a:r>
          </a:p>
          <a:p>
            <a:pPr lvl="1"/>
            <a:r>
              <a:rPr lang="en-US" altLang="en-US" sz="2600" dirty="0"/>
              <a:t>Wide variety of applications in research</a:t>
            </a:r>
          </a:p>
          <a:p>
            <a:pPr lvl="1"/>
            <a:r>
              <a:rPr lang="en-US" altLang="en-US" sz="2600" dirty="0"/>
              <a:t>Difficult to isolate self-monitoring as a procedure – usually entails other contingencies </a:t>
            </a:r>
          </a:p>
          <a:p>
            <a:r>
              <a:rPr lang="en-US" altLang="en-US" sz="2600" dirty="0"/>
              <a:t>Self-Evaluation</a:t>
            </a:r>
          </a:p>
          <a:p>
            <a:pPr lvl="1"/>
            <a:r>
              <a:rPr lang="en-US" altLang="en-US" sz="2600" dirty="0"/>
              <a:t>Comparison of person’s performance by himself with a predetermined goal or standard </a:t>
            </a:r>
          </a:p>
          <a:p>
            <a:pPr lvl="1"/>
            <a:r>
              <a:rPr lang="en-US" altLang="en-US" sz="2600" dirty="0"/>
              <a:t>Involves the use of self-monitoring with goal setting</a:t>
            </a:r>
          </a:p>
          <a:p>
            <a:pPr lvl="1"/>
            <a:r>
              <a:rPr lang="en-US" altLang="en-US" sz="2600" dirty="0"/>
              <a:t>Also called self-assessment</a:t>
            </a:r>
          </a:p>
          <a:p>
            <a:pPr lvl="1"/>
            <a:endParaRPr lang="en-US" altLang="en-US" sz="2600" dirty="0"/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D396CF9-2663-6E4E-9696-2F9212C60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Self-Monitoring with Reinforcement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A454E3F-CAAB-6B4A-A110-C20561C5D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Self-monitoring may be part of an intervention package that includes reinforcement</a:t>
            </a:r>
          </a:p>
          <a:p>
            <a:pPr lvl="1"/>
            <a:r>
              <a:rPr lang="en-US" altLang="en-US" sz="2600" dirty="0"/>
              <a:t>For achieving self selected goals</a:t>
            </a:r>
          </a:p>
          <a:p>
            <a:pPr lvl="1"/>
            <a:r>
              <a:rPr lang="en-US" altLang="en-US" sz="2600" dirty="0"/>
              <a:t>For achieving teacher selected goals</a:t>
            </a:r>
          </a:p>
          <a:p>
            <a:r>
              <a:rPr lang="en-US" altLang="en-US" sz="2600" dirty="0"/>
              <a:t>Reinforcer may be</a:t>
            </a:r>
          </a:p>
          <a:p>
            <a:pPr lvl="1"/>
            <a:r>
              <a:rPr lang="en-US" altLang="en-US" sz="2600" dirty="0"/>
              <a:t>Self-administered</a:t>
            </a:r>
          </a:p>
          <a:p>
            <a:pPr lvl="1"/>
            <a:r>
              <a:rPr lang="en-US" altLang="en-US" sz="2600" dirty="0"/>
              <a:t>Teacher delivered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7561459-52F1-0F45-BC99-8DE8AC969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4000"/>
              <a:t>Why does Self-Monitoring Work?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149897B-5738-8746-A05E-C0553EC18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Behavioral mechanisms that account for its effectiveness are not fully understood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Much of self-monitoring consists of covert behaviors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Confounded by other variables (e.g. part of a package with other contingencies)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Some hypotheses: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Evokes self-evaluative statements that serve either to reinforce desired behaviors or punish undesired behaviors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D7377F3-0701-F443-9049-728230631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Guidelines &amp; Procedures </a:t>
            </a:r>
            <a:br>
              <a:rPr lang="en-US" altLang="en-US" sz="4000"/>
            </a:br>
            <a:r>
              <a:rPr lang="en-US" altLang="en-US" sz="4000"/>
              <a:t>for Self-Monitoring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40C48AD-279A-9849-8788-27A99E201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Provide materials that make self-monitoring easy</a:t>
            </a:r>
          </a:p>
          <a:p>
            <a:r>
              <a:rPr lang="en-US" altLang="en-US" sz="2600" dirty="0"/>
              <a:t>Provide supplementary cues or prompts</a:t>
            </a:r>
          </a:p>
          <a:p>
            <a:r>
              <a:rPr lang="en-US" altLang="en-US" sz="2600" dirty="0"/>
              <a:t>Self-monitor the most important dimension of the target behavior</a:t>
            </a:r>
          </a:p>
          <a:p>
            <a:r>
              <a:rPr lang="en-US" altLang="en-US" sz="2600" dirty="0"/>
              <a:t>Self-monitor early &amp; often</a:t>
            </a:r>
          </a:p>
          <a:p>
            <a:r>
              <a:rPr lang="en-US" altLang="en-US" sz="2600" dirty="0"/>
              <a:t>Reinforce accurate self-monitoring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62D24E2-30A5-8A46-A92F-6E24387CA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Materials that Make </a:t>
            </a:r>
            <a:br>
              <a:rPr lang="en-US" altLang="en-US" sz="4000" dirty="0"/>
            </a:br>
            <a:r>
              <a:rPr lang="en-US" altLang="en-US" sz="4000" dirty="0"/>
              <a:t>Self-Monitoring Easy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1AE0464-E452-6245-8B86-F7633DD9B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Materials should facilitate easy &amp; efficient self-monitoring</a:t>
            </a:r>
          </a:p>
          <a:p>
            <a:r>
              <a:rPr lang="en-US" altLang="en-US" sz="2600" dirty="0"/>
              <a:t>Variety of mechanisms can be utilized to measure the target behavior</a:t>
            </a:r>
          </a:p>
          <a:p>
            <a:pPr lvl="1"/>
            <a:r>
              <a:rPr lang="en-US" altLang="en-US" sz="2600" dirty="0"/>
              <a:t>Paper &amp; pencil</a:t>
            </a:r>
          </a:p>
          <a:p>
            <a:pPr lvl="1"/>
            <a:r>
              <a:rPr lang="en-US" altLang="en-US" sz="2600" dirty="0"/>
              <a:t>Wrist counters</a:t>
            </a:r>
          </a:p>
          <a:p>
            <a:pPr lvl="1"/>
            <a:r>
              <a:rPr lang="en-US" altLang="en-US" sz="2600" dirty="0"/>
              <a:t>Pennies in different pockets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0A16087-7F22-854A-8C84-B7F9A59F1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“Self” as Controller of Behavior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5E16BDA-B1C4-1444-8CCE-27BBC527A4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Radical behaviorism 	    causes of behavior are found in the environment</a:t>
            </a:r>
          </a:p>
          <a:p>
            <a:r>
              <a:rPr lang="en-US" altLang="en-US" sz="2600" dirty="0"/>
              <a:t>When causal variables are not readily apparent in the immediate environment, tendency to point to internal causes of behavior becomes stronger</a:t>
            </a: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AAED5BA9-5D14-7043-96B0-6AB9507D7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EA5FA47-AEDD-0544-A6A8-8C6909A89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Supplementary Cues or Prompts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7F78F85-E396-8349-9AF9-F0C50A6521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Variety of stimuli can prompt self-recording (e.g. auditory, visual, &amp; tactile)</a:t>
            </a:r>
          </a:p>
          <a:p>
            <a:pPr lvl="1"/>
            <a:r>
              <a:rPr lang="en-US" altLang="en-US" sz="2600" dirty="0"/>
              <a:t>Auditory: prerecorded tones or signals</a:t>
            </a:r>
          </a:p>
          <a:p>
            <a:pPr lvl="1"/>
            <a:r>
              <a:rPr lang="en-US" altLang="en-US" sz="2600" dirty="0"/>
              <a:t>Visual: written instruction or symbols</a:t>
            </a:r>
          </a:p>
          <a:p>
            <a:pPr lvl="1"/>
            <a:r>
              <a:rPr lang="en-US" altLang="en-US" sz="2600" dirty="0"/>
              <a:t>Tactile: </a:t>
            </a:r>
            <a:r>
              <a:rPr lang="en-US" altLang="en-US" sz="2600" dirty="0" err="1"/>
              <a:t>Motivaider</a:t>
            </a:r>
            <a:r>
              <a:rPr lang="en-US" altLang="en-US" sz="2600" dirty="0">
                <a:cs typeface="Arial" panose="020B0604020202020204" pitchFamily="34" charset="0"/>
              </a:rPr>
              <a:t>®</a:t>
            </a:r>
            <a:r>
              <a:rPr lang="en-US" altLang="en-US" sz="2600" dirty="0"/>
              <a:t> – signals through vibration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0ED4065-18CC-B648-8EC3-CB805F11A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Most Important Dimension of the Target Behavior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8E5BD37-8F80-FE42-8DB7-379B4225D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 person should self-monitor the target behavior dimension that would yield the most direct and significant progress toward the person’s goal for the self-management program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B2341C3-D5A7-AE48-B12C-042BE1B7B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Self-Monitor Early &amp; Often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6879ADE-1414-434D-A825-0232668A3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Each occurrence of the target behavior should be self-recorded as soon as possible</a:t>
            </a:r>
          </a:p>
          <a:p>
            <a:pPr lvl="1"/>
            <a:r>
              <a:rPr lang="en-US" altLang="en-US" sz="2600" dirty="0"/>
              <a:t>Act of self-monitoring should not disrupt the occurrence of the target behavior</a:t>
            </a:r>
          </a:p>
          <a:p>
            <a:pPr lvl="1"/>
            <a:r>
              <a:rPr lang="en-US" altLang="en-US" sz="2600" dirty="0"/>
              <a:t>Self-monitoring should occur more often at the beginning of a behavior change program</a:t>
            </a:r>
          </a:p>
          <a:p>
            <a:pPr lvl="2"/>
            <a:r>
              <a:rPr lang="en-US" altLang="en-US" sz="2600" dirty="0"/>
              <a:t>Frequency of monitoring can decrease if performance improves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CBEE51F-2265-4546-9D36-B7A27958E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Self-Administered Consequences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FA30558-D8C4-0946-8604-BEF6475A6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Self-reinforcement should not be considered synonymous with the principle of operant behavior (Skinner, 1953)</a:t>
            </a:r>
          </a:p>
          <a:p>
            <a:r>
              <a:rPr lang="en-US" altLang="en-US" sz="2600" dirty="0"/>
              <a:t>Performance-management contingencies are best viewed as rule-governed analogs of reinforcement &amp; punishment contingencies </a:t>
            </a:r>
          </a:p>
          <a:p>
            <a:pPr lvl="1"/>
            <a:r>
              <a:rPr lang="en-US" altLang="en-US" sz="2600" dirty="0"/>
              <a:t>Response-to-consequence delay is too great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B88D7E4-60E0-0341-9E93-01BFE0CF2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Self-Administered Consequences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9316F8-3B3E-5C47-9FEA-0B0A83FEF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Self-administered consequences that increase desired behavior</a:t>
            </a:r>
          </a:p>
          <a:p>
            <a:pPr lvl="1"/>
            <a:r>
              <a:rPr lang="en-US" altLang="en-US" sz="2600" dirty="0"/>
              <a:t>Self-management analogs of R+</a:t>
            </a:r>
          </a:p>
          <a:p>
            <a:pPr lvl="1"/>
            <a:r>
              <a:rPr lang="en-US" altLang="en-US" sz="2600" dirty="0"/>
              <a:t>Self-management analogs of R-</a:t>
            </a:r>
          </a:p>
          <a:p>
            <a:r>
              <a:rPr lang="en-US" altLang="en-US" sz="2600" dirty="0"/>
              <a:t>Self-administered consequences that decrease undesired behavior</a:t>
            </a:r>
          </a:p>
          <a:p>
            <a:pPr lvl="1"/>
            <a:r>
              <a:rPr lang="en-US" altLang="en-US" sz="2600" dirty="0"/>
              <a:t>Self-management analogs of P+</a:t>
            </a:r>
          </a:p>
          <a:p>
            <a:pPr lvl="1"/>
            <a:r>
              <a:rPr lang="en-US" altLang="en-US" sz="2600" dirty="0"/>
              <a:t>Self-management analogs of P-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A7ECA17-47F0-A943-A7C9-A57732852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Recommendations for Self-Administered Consequences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F1890E8-9176-4144-908F-CED1166E6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Select small, easy-to-deliver consequences</a:t>
            </a:r>
          </a:p>
          <a:p>
            <a:r>
              <a:rPr lang="en-US" altLang="en-US" sz="2600" dirty="0"/>
              <a:t>Set a meaningful but easy-to-meet criterion for reinforcement</a:t>
            </a:r>
          </a:p>
          <a:p>
            <a:r>
              <a:rPr lang="en-US" altLang="en-US" sz="2600" dirty="0"/>
              <a:t>Eliminate “bootleg reinforcement”</a:t>
            </a:r>
          </a:p>
          <a:p>
            <a:r>
              <a:rPr lang="en-US" altLang="en-US" sz="2600" dirty="0"/>
              <a:t>Put someone else in control of delivering consequences (if necessary)</a:t>
            </a:r>
          </a:p>
          <a:p>
            <a:r>
              <a:rPr lang="en-US" altLang="en-US" sz="2600" dirty="0"/>
              <a:t>Keep it simple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CFF7E77-A1BD-054A-8F71-08C740ADC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Self-Management Tactics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85E92A7-FBD2-C64E-B131-E783FE4F3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Self-instruction</a:t>
            </a:r>
          </a:p>
          <a:p>
            <a:r>
              <a:rPr lang="en-US" altLang="en-US" sz="2600" dirty="0"/>
              <a:t>Habit reversal</a:t>
            </a:r>
          </a:p>
          <a:p>
            <a:r>
              <a:rPr lang="en-US" altLang="en-US" sz="2600" dirty="0"/>
              <a:t>Self-directed systematic desensitization</a:t>
            </a:r>
          </a:p>
          <a:p>
            <a:r>
              <a:rPr lang="en-US" altLang="en-US" sz="2600" dirty="0"/>
              <a:t>Massed practice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F2A7A1A-E0DD-9B45-9796-1A5361EA9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Self-Instruction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09F5203-EB94-2547-98BC-9357F1804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Self-generated verbal responses, covert or overt, that function as response prompts for a desired behavior</a:t>
            </a:r>
          </a:p>
          <a:p>
            <a:r>
              <a:rPr lang="en-US" altLang="en-US" sz="2600" dirty="0"/>
              <a:t>Often used to guide a person through a behavior chain or sequence of tasks</a:t>
            </a:r>
          </a:p>
          <a:p>
            <a:pPr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8925EE9-D282-D644-AD7E-1321F14E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/>
              <a:t>Habit Reversal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DEFEFE4-220C-9545-AB73-530D25B3B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Typically implemented as a multiple-component treatment package</a:t>
            </a:r>
          </a:p>
          <a:p>
            <a:pPr lvl="1"/>
            <a:r>
              <a:rPr lang="en-US" altLang="en-US" sz="2600" dirty="0"/>
              <a:t>Self-awareness</a:t>
            </a:r>
          </a:p>
          <a:p>
            <a:pPr lvl="2"/>
            <a:r>
              <a:rPr lang="en-US" altLang="en-US" sz="2600" dirty="0"/>
              <a:t>Response direction</a:t>
            </a:r>
          </a:p>
          <a:p>
            <a:pPr lvl="2"/>
            <a:r>
              <a:rPr lang="en-US" altLang="en-US" sz="2600" dirty="0"/>
              <a:t>Procedures for identifying events that precede &amp; trigger the response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8925EE9-D282-D644-AD7E-1321F14E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/>
              <a:t>Habit Reversal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DEFEFE4-220C-9545-AB73-530D25B3B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Competing response training</a:t>
            </a:r>
          </a:p>
          <a:p>
            <a:r>
              <a:rPr lang="en-US" altLang="en-US" sz="2600" dirty="0"/>
              <a:t>Motivation techniques</a:t>
            </a:r>
          </a:p>
          <a:p>
            <a:pPr lvl="1"/>
            <a:r>
              <a:rPr lang="en-US" altLang="en-US" sz="2600" dirty="0"/>
              <a:t>Self-administered consequences</a:t>
            </a:r>
          </a:p>
          <a:p>
            <a:pPr lvl="1"/>
            <a:r>
              <a:rPr lang="en-US" altLang="en-US" sz="2600" dirty="0"/>
              <a:t>Social support systems</a:t>
            </a:r>
          </a:p>
          <a:p>
            <a:pPr lvl="1"/>
            <a:r>
              <a:rPr lang="en-US" altLang="en-US" sz="2600" dirty="0"/>
              <a:t>Procedures for promoting generalization &amp; maintenance </a:t>
            </a:r>
          </a:p>
        </p:txBody>
      </p:sp>
    </p:spTree>
    <p:extLst>
      <p:ext uri="{BB962C8B-B14F-4D97-AF65-F5344CB8AC3E}">
        <p14:creationId xmlns:p14="http://schemas.microsoft.com/office/powerpoint/2010/main" val="410054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8434D4A-54D2-DC4F-8F2B-BD1BC00A5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“Self” as Controller of Behavior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7F0F57-0084-704F-8862-5CFBDB002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Self-control</a:t>
            </a:r>
          </a:p>
          <a:p>
            <a:pPr lvl="1"/>
            <a:r>
              <a:rPr lang="en-US" altLang="en-US" sz="2600" dirty="0"/>
              <a:t>Two-response phenomenon</a:t>
            </a:r>
          </a:p>
          <a:p>
            <a:pPr lvl="2"/>
            <a:r>
              <a:rPr lang="en-US" altLang="en-US" sz="2600" dirty="0"/>
              <a:t>Controlling response</a:t>
            </a:r>
          </a:p>
          <a:p>
            <a:pPr lvl="2"/>
            <a:r>
              <a:rPr lang="en-US" altLang="en-US" sz="2600" dirty="0"/>
              <a:t>Controlled response</a:t>
            </a:r>
          </a:p>
          <a:p>
            <a:r>
              <a:rPr lang="en-US" altLang="en-US" sz="2600" dirty="0"/>
              <a:t>Self-management </a:t>
            </a:r>
          </a:p>
          <a:p>
            <a:pPr lvl="1"/>
            <a:r>
              <a:rPr lang="en-US" altLang="en-US" sz="2600" dirty="0"/>
              <a:t>Target behavior the person wants to change (i.e. “controlled response”)</a:t>
            </a:r>
          </a:p>
          <a:p>
            <a:pPr lvl="1"/>
            <a:r>
              <a:rPr lang="en-US" altLang="en-US" sz="2600" dirty="0"/>
              <a:t>Self-management behavior (i.e. “controlled response”)</a:t>
            </a:r>
          </a:p>
          <a:p>
            <a:pPr lvl="2"/>
            <a:endParaRPr lang="en-US" altLang="en-US" sz="2600" dirty="0"/>
          </a:p>
          <a:p>
            <a:pPr lvl="2"/>
            <a:endParaRPr lang="en-US" altLang="en-US" sz="2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018BEA3-2519-BA4E-A464-3A4C30FD0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Self-Directed </a:t>
            </a:r>
            <a:br>
              <a:rPr lang="en-US" altLang="en-US" sz="4000"/>
            </a:br>
            <a:r>
              <a:rPr lang="en-US" altLang="en-US" sz="4000"/>
              <a:t>Systematic Desensitization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E26A4CF-696C-914C-8590-7AF38F868C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Substituting one behavior (generally muscle relaxation) for the unwanted behavior (fear/anxiety)</a:t>
            </a:r>
          </a:p>
          <a:p>
            <a:pPr lvl="1"/>
            <a:r>
              <a:rPr lang="en-US" altLang="en-US" sz="2600" dirty="0"/>
              <a:t>Hierarchy of situations of least to most fearful is developed </a:t>
            </a:r>
          </a:p>
          <a:p>
            <a:pPr lvl="1"/>
            <a:r>
              <a:rPr lang="en-US" altLang="en-US" sz="2600" dirty="0"/>
              <a:t>Gradual exposure to each situation is then accomplished</a:t>
            </a:r>
          </a:p>
          <a:p>
            <a:pPr lvl="2"/>
            <a:r>
              <a:rPr lang="en-US" altLang="en-US" sz="2600" dirty="0"/>
              <a:t>First imagining each situation</a:t>
            </a:r>
          </a:p>
          <a:p>
            <a:pPr lvl="2"/>
            <a:r>
              <a:rPr lang="en-US" altLang="en-US" sz="2600" dirty="0"/>
              <a:t>Then actual real life (in vivo) situation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A4E7074-C52B-684A-998E-B283859D2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Massed Practice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3E785F9-5087-2743-A850-37C9D09E8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Forcing oneself to perform an undesired behavior again and again </a:t>
            </a:r>
          </a:p>
          <a:p>
            <a:r>
              <a:rPr lang="en-US" altLang="en-US" sz="2600" dirty="0"/>
              <a:t>Sometimes decreases the future frequency of the target behavior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602E8E0-C492-F140-9883-D36C01FB8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Conducting an Effective </a:t>
            </a:r>
            <a:br>
              <a:rPr lang="en-US" altLang="en-US" sz="4000"/>
            </a:br>
            <a:r>
              <a:rPr lang="en-US" altLang="en-US" sz="4000"/>
              <a:t>Self-Management Program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5808C7B-AC97-AC42-8D72-8650A43F4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Specify a goal &amp; define the behavior to be changed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Begin self-monitoring the behavior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Contrive contingencies that will compete with natural contingencies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Go public with your commitment to change your behavior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Get a self-management partner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Continually evaluate your self-management program &amp; redesign it as necessary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D3F006B-E225-BA4D-AE6A-AF9BAE63E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Self-Management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6DAE9FA-05B4-9B48-B3C3-1397835C6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Self-management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Personal application of behavior change tactics that produces a desired change in behavior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Descriptive definition only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Broad &amp; functional definition 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Encompasses one time &amp; long running self-management events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Desired change in target behavior must occur for self-management to be demonstrated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1357494-911E-5B49-944E-F1259BA4B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Self-Management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97EF0E8-A178-C644-9B53-3FCB3A410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Self-management:</a:t>
            </a:r>
          </a:p>
          <a:p>
            <a:pPr lvl="1"/>
            <a:r>
              <a:rPr lang="en-US" altLang="en-US" sz="2600" dirty="0"/>
              <a:t>Is a relative concept</a:t>
            </a:r>
          </a:p>
          <a:p>
            <a:pPr lvl="1"/>
            <a:r>
              <a:rPr lang="en-US" altLang="en-US" sz="2600" dirty="0"/>
              <a:t>Occurs on a continuum</a:t>
            </a:r>
          </a:p>
          <a:p>
            <a:pPr lvl="1"/>
            <a:r>
              <a:rPr lang="en-US" altLang="en-US" sz="2600" dirty="0"/>
              <a:t>When used or implemented, all procedures should be described in detail</a:t>
            </a:r>
          </a:p>
          <a:p>
            <a:r>
              <a:rPr lang="en-US" altLang="en-US" sz="2600" dirty="0"/>
              <a:t>Terminology</a:t>
            </a:r>
          </a:p>
          <a:p>
            <a:pPr lvl="1"/>
            <a:r>
              <a:rPr lang="en-US" altLang="en-US" sz="2600" dirty="0"/>
              <a:t>Self-control vs. Self-management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4B3CC4E-FB47-E748-A5B3-D188712A8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Applications of Self-Management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8B6FD44-7EF6-8040-939A-F4F8E5316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Live a more effective &amp; efficient daily life</a:t>
            </a:r>
          </a:p>
          <a:p>
            <a:r>
              <a:rPr lang="en-US" altLang="en-US" sz="2600" dirty="0"/>
              <a:t>Break bad habits &amp; replace with good ones</a:t>
            </a:r>
          </a:p>
          <a:p>
            <a:r>
              <a:rPr lang="en-US" altLang="en-US" sz="2600" dirty="0"/>
              <a:t>Accomplish difficult tasks</a:t>
            </a:r>
          </a:p>
          <a:p>
            <a:r>
              <a:rPr lang="en-US" altLang="en-US" sz="2600" dirty="0"/>
              <a:t>Achieve personal goals</a:t>
            </a:r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4D52656-D694-5343-B76B-5FFED38A1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Advantages &amp; Benefits of </a:t>
            </a:r>
            <a:br>
              <a:rPr lang="en-US" altLang="en-US" sz="4000"/>
            </a:br>
            <a:r>
              <a:rPr lang="en-US" altLang="en-US" sz="4000"/>
              <a:t>Self-Management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1B843A8-DDBD-4746-BBC2-3E69FEC54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Influence behaviors not accessible to external change agents</a:t>
            </a:r>
          </a:p>
          <a:p>
            <a:r>
              <a:rPr lang="en-US" altLang="en-US" sz="2600" dirty="0"/>
              <a:t>External change agents can miss important instances of behavior</a:t>
            </a:r>
          </a:p>
          <a:p>
            <a:r>
              <a:rPr lang="en-US" altLang="en-US" sz="2600" dirty="0"/>
              <a:t>Promote generalization &amp; maintenance of behavior change</a:t>
            </a:r>
          </a:p>
          <a:p>
            <a:r>
              <a:rPr lang="en-US" altLang="en-US" sz="2600" dirty="0"/>
              <a:t>Small repertoire of self-management skills can control many behaviors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ED687BB-017C-DD44-BA82-57929F274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Antecedent-Based </a:t>
            </a:r>
            <a:br>
              <a:rPr lang="en-US" altLang="en-US" sz="4000"/>
            </a:br>
            <a:r>
              <a:rPr lang="en-US" altLang="en-US" sz="4000"/>
              <a:t>Self-Management Tactics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38A37C2-366D-CD44-BF51-66D30B5A6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Primary feature is the manipulation of events of stimuli antecedent to the target (controlled) behavior</a:t>
            </a:r>
          </a:p>
          <a:p>
            <a:pPr lvl="1"/>
            <a:r>
              <a:rPr lang="en-US" altLang="en-US" sz="2600" dirty="0"/>
              <a:t>Environmental planning</a:t>
            </a:r>
          </a:p>
          <a:p>
            <a:pPr lvl="1"/>
            <a:r>
              <a:rPr lang="en-US" altLang="en-US" sz="2600" dirty="0"/>
              <a:t>Situational inducement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8B3BB60-D42C-7440-BEBC-42DB9EE88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Antecedent-Based </a:t>
            </a:r>
            <a:br>
              <a:rPr lang="en-US" altLang="en-US" sz="4000"/>
            </a:br>
            <a:r>
              <a:rPr lang="en-US" altLang="en-US" sz="4000"/>
              <a:t>Self-Management Tactics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7C546CA-4E7C-6A45-AE39-B449C598C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Manipulating MO’s to make a desired (or undesired) behavior more (or less) likely</a:t>
            </a:r>
          </a:p>
          <a:p>
            <a:r>
              <a:rPr lang="en-US" altLang="en-US" sz="2800" dirty="0"/>
              <a:t> Providing response prompts</a:t>
            </a:r>
          </a:p>
          <a:p>
            <a:r>
              <a:rPr lang="en-US" altLang="en-US" sz="2800" dirty="0"/>
              <a:t>Performing initial steps of a behavior chain</a:t>
            </a:r>
          </a:p>
          <a:p>
            <a:r>
              <a:rPr lang="en-US" altLang="en-US" sz="2800" dirty="0"/>
              <a:t>Removing materials required for an undesired behavior</a:t>
            </a:r>
          </a:p>
          <a:p>
            <a:r>
              <a:rPr lang="en-US" altLang="en-US" sz="2800" dirty="0"/>
              <a:t>Limiting undesired behavior to restricted stimulus conditions</a:t>
            </a:r>
          </a:p>
          <a:p>
            <a:r>
              <a:rPr lang="en-US" altLang="en-US" sz="2800" dirty="0"/>
              <a:t>Dedicating a specific environment for a behavior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810</TotalTime>
  <Words>1120</Words>
  <Application>Microsoft Macintosh PowerPoint</Application>
  <PresentationFormat>On-screen Show (4:3)</PresentationFormat>
  <Paragraphs>170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Arial</vt:lpstr>
      <vt:lpstr>Wood Type</vt:lpstr>
      <vt:lpstr>Chapter 27: Self-Management</vt:lpstr>
      <vt:lpstr>“Self” as Controller of Behavior</vt:lpstr>
      <vt:lpstr>“Self” as Controller of Behavior</vt:lpstr>
      <vt:lpstr>Definition of Self-Management</vt:lpstr>
      <vt:lpstr>Definition of Self-Management</vt:lpstr>
      <vt:lpstr>Applications of Self-Management</vt:lpstr>
      <vt:lpstr>Advantages &amp; Benefits of  Self-Management</vt:lpstr>
      <vt:lpstr>Antecedent-Based  Self-Management Tactics</vt:lpstr>
      <vt:lpstr>Antecedent-Based  Self-Management Tactics</vt:lpstr>
      <vt:lpstr>Manipulating Motivating Operations</vt:lpstr>
      <vt:lpstr>Providing Response Prompts</vt:lpstr>
      <vt:lpstr>Decreasing undesired behavior </vt:lpstr>
      <vt:lpstr>Dedicating a Specific Environment for a Desired Behavior</vt:lpstr>
      <vt:lpstr>Self-Monitoring</vt:lpstr>
      <vt:lpstr>Self-Monitoring vs. Self-Evaluation</vt:lpstr>
      <vt:lpstr>Self-Monitoring with Reinforcement</vt:lpstr>
      <vt:lpstr>Why does Self-Monitoring Work?</vt:lpstr>
      <vt:lpstr>Guidelines &amp; Procedures  for Self-Monitoring</vt:lpstr>
      <vt:lpstr>Materials that Make  Self-Monitoring Easy</vt:lpstr>
      <vt:lpstr>Supplementary Cues or Prompts</vt:lpstr>
      <vt:lpstr>Most Important Dimension of the Target Behavior</vt:lpstr>
      <vt:lpstr>Self-Monitor Early &amp; Often</vt:lpstr>
      <vt:lpstr>Self-Administered Consequences</vt:lpstr>
      <vt:lpstr>Self-Administered Consequences</vt:lpstr>
      <vt:lpstr>Recommendations for Self-Administered Consequences</vt:lpstr>
      <vt:lpstr>Other Self-Management Tactics</vt:lpstr>
      <vt:lpstr>Self-Instruction</vt:lpstr>
      <vt:lpstr>Habit Reversal</vt:lpstr>
      <vt:lpstr>Habit Reversal</vt:lpstr>
      <vt:lpstr>Self-Directed  Systematic Desensitization</vt:lpstr>
      <vt:lpstr>Massed Practice</vt:lpstr>
      <vt:lpstr>Conducting an Effective  Self-Management Program</vt:lpstr>
    </vt:vector>
  </TitlesOfParts>
  <Company>Idaho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 Antecedent Interventions</dc:title>
  <dc:creator>Jessica Frieder</dc:creator>
  <cp:lastModifiedBy>Megan Aclan</cp:lastModifiedBy>
  <cp:revision>154</cp:revision>
  <dcterms:created xsi:type="dcterms:W3CDTF">2006-09-04T19:05:49Z</dcterms:created>
  <dcterms:modified xsi:type="dcterms:W3CDTF">2019-11-22T02:35:03Z</dcterms:modified>
</cp:coreProperties>
</file>