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6416"/>
  </p:normalViewPr>
  <p:slideViewPr>
    <p:cSldViewPr>
      <p:cViewPr varScale="1">
        <p:scale>
          <a:sx n="89" d="100"/>
          <a:sy n="89" d="100"/>
        </p:scale>
        <p:origin x="22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492FDA0-909F-F04E-B137-E8BBF4B8AB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899193A-8954-8E47-856E-E30108B7C6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6B534BFE-FEA8-B84E-8275-449A6E9C755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5441EE7F-319A-434C-84B1-397D402B45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EC189B3D-EAC5-A845-8740-27D0A86A13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F2D31425-86D2-F947-8FD0-844CF058E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D36EEA-A7A3-5B4D-B9A1-5ADFDBC803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192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56195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7189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7776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84670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7705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24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26161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4315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810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7214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584D05-D48B-F847-9877-DCC2EBC370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 anchor="ctr"/>
          <a:lstStyle/>
          <a:p>
            <a:r>
              <a:rPr lang="en-US" altLang="en-US" sz="4000" dirty="0"/>
              <a:t>Chapter 28:</a:t>
            </a:r>
            <a:br>
              <a:rPr lang="en-US" altLang="en-US" sz="4000" dirty="0"/>
            </a:br>
            <a:r>
              <a:rPr lang="en-US" altLang="en-US" sz="4000" dirty="0"/>
              <a:t>Contingency Contracting &amp; Group Contingencies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CECCFB-A8FF-8849-8740-DF033804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Contingencies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736815-71A0-4949-92AF-B8CF59922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Rationale</a:t>
            </a:r>
          </a:p>
          <a:p>
            <a:pPr lvl="1"/>
            <a:r>
              <a:rPr lang="en-US" altLang="en-US" sz="2600" dirty="0"/>
              <a:t>Can be a time saver</a:t>
            </a:r>
          </a:p>
          <a:p>
            <a:pPr lvl="1"/>
            <a:r>
              <a:rPr lang="en-US" altLang="en-US" sz="2600" dirty="0"/>
              <a:t>Can be more practical</a:t>
            </a:r>
          </a:p>
          <a:p>
            <a:pPr lvl="1"/>
            <a:r>
              <a:rPr lang="en-US" altLang="en-US" sz="2600" dirty="0"/>
              <a:t>Capitalizes on peer influence and peer monitoring (can also be potentially harmful)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5728A2C-2B22-514E-9B9A-FA1554E2E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Contingencies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3E58AD-FE29-DF40-8750-CF2A72C16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Applications</a:t>
            </a:r>
          </a:p>
          <a:p>
            <a:pPr lvl="1"/>
            <a:r>
              <a:rPr lang="en-US" altLang="en-US" sz="2600" dirty="0"/>
              <a:t>Independent group contingency</a:t>
            </a:r>
          </a:p>
          <a:p>
            <a:pPr lvl="2"/>
            <a:r>
              <a:rPr lang="en-US" altLang="en-US" sz="2600" dirty="0"/>
              <a:t>A contingency is presented to all members of a group, but reinforcement is only delivered to those individuals who meet the criterion outlined in the contingency</a:t>
            </a:r>
          </a:p>
          <a:p>
            <a:pPr lvl="2"/>
            <a:r>
              <a:rPr lang="en-US" altLang="en-US" sz="2600" dirty="0"/>
              <a:t>Often combined with contracts or token systems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043BCA6-99DE-1241-9A4C-30E0C502E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Contingencies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C8B90E-B3F0-5D46-8230-191DAA7AF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Applications</a:t>
            </a:r>
          </a:p>
          <a:p>
            <a:pPr lvl="1"/>
            <a:r>
              <a:rPr lang="en-US" altLang="en-US" sz="2600" dirty="0"/>
              <a:t>Dependent group contingency, AKA “</a:t>
            </a:r>
            <a:r>
              <a:rPr lang="en-US" altLang="en-US" sz="2600" i="1" dirty="0"/>
              <a:t>Hero Procedure</a:t>
            </a:r>
            <a:r>
              <a:rPr lang="en-US" altLang="en-US" sz="2600" dirty="0"/>
              <a:t>”</a:t>
            </a:r>
          </a:p>
          <a:p>
            <a:pPr lvl="2"/>
            <a:r>
              <a:rPr lang="en-US" altLang="en-US" sz="2600" dirty="0"/>
              <a:t>The reinforcer for the group is dependent on the performance of an individual student or small group of students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959889E-B844-E74D-8834-762D7D40F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Contingencies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4B8A040-EC41-ED4D-9B2E-2AA79EA6A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Applications</a:t>
            </a:r>
          </a:p>
          <a:p>
            <a:pPr lvl="1"/>
            <a:r>
              <a:rPr lang="en-US" altLang="en-US" sz="2600" dirty="0"/>
              <a:t>Interdependent group contingency</a:t>
            </a:r>
          </a:p>
          <a:p>
            <a:pPr lvl="2"/>
            <a:r>
              <a:rPr lang="en-US" altLang="en-US" sz="2600" dirty="0"/>
              <a:t>All of the individuals in a group must meet the criterion of the contingency before any member earns reinforcement</a:t>
            </a:r>
          </a:p>
          <a:p>
            <a:pPr lvl="3"/>
            <a:r>
              <a:rPr lang="en-US" altLang="en-US" sz="2600" dirty="0"/>
              <a:t>Total group meets criterion</a:t>
            </a:r>
          </a:p>
          <a:p>
            <a:pPr lvl="3"/>
            <a:r>
              <a:rPr lang="en-US" altLang="en-US" sz="2600" dirty="0"/>
              <a:t>Group average meets criterion</a:t>
            </a:r>
          </a:p>
          <a:p>
            <a:pPr lvl="3"/>
            <a:r>
              <a:rPr lang="en-US" altLang="en-US" sz="2600" dirty="0"/>
              <a:t>Good Behavior/Good Student games (competitions)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B2C011E-9E0A-BA4D-A634-A85BC3716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Contingencies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1AA7179-C35A-B442-B917-17684DA9D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Implementation</a:t>
            </a:r>
          </a:p>
          <a:p>
            <a:pPr lvl="1"/>
            <a:r>
              <a:rPr lang="en-US" altLang="en-US" sz="2400"/>
              <a:t>Choose a powerful reinforcer</a:t>
            </a:r>
          </a:p>
          <a:p>
            <a:pPr lvl="1"/>
            <a:r>
              <a:rPr lang="en-US" altLang="en-US" sz="2400"/>
              <a:t>Determine the behavior to change and collateral behaviors that might be affected</a:t>
            </a:r>
          </a:p>
          <a:p>
            <a:pPr lvl="1"/>
            <a:r>
              <a:rPr lang="en-US" altLang="en-US" sz="2400"/>
              <a:t>Set appropriate performance criteria</a:t>
            </a:r>
          </a:p>
          <a:p>
            <a:pPr lvl="1"/>
            <a:r>
              <a:rPr lang="en-US" altLang="en-US" sz="2400"/>
              <a:t>Combine with other procedures</a:t>
            </a:r>
          </a:p>
          <a:p>
            <a:pPr lvl="1"/>
            <a:r>
              <a:rPr lang="en-US" altLang="en-US" sz="2400"/>
              <a:t>Select the most appropriate group contingency</a:t>
            </a:r>
          </a:p>
          <a:p>
            <a:pPr lvl="1"/>
            <a:r>
              <a:rPr lang="en-US" altLang="en-US" sz="2400"/>
              <a:t>Monitor individual and group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5740B33-A3E1-D447-BF5B-2FF2FAB72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Contingency Contract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54A2D2-2767-6949-8D2E-B9D971543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/>
              <a:t>AKA:  Behavioral Contract</a:t>
            </a:r>
          </a:p>
          <a:p>
            <a:r>
              <a:rPr lang="en-US" altLang="en-US" sz="2600"/>
              <a:t>Definition:</a:t>
            </a:r>
          </a:p>
          <a:p>
            <a:pPr lvl="1"/>
            <a:r>
              <a:rPr lang="en-US" altLang="en-US" sz="2600"/>
              <a:t>A document that specifies a contingent relationship between</a:t>
            </a:r>
          </a:p>
          <a:p>
            <a:pPr lvl="2"/>
            <a:r>
              <a:rPr lang="en-US" altLang="en-US" sz="2600"/>
              <a:t>The completion of a specific behavior and</a:t>
            </a:r>
          </a:p>
          <a:p>
            <a:pPr lvl="2"/>
            <a:r>
              <a:rPr lang="en-US" altLang="en-US" sz="2600"/>
              <a:t>Access to a specified reinforcer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03594AC-05DE-B44D-B3F8-FF6EB62E9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Contingency Contract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FBEB7F-4245-4D43-8DBF-E6E35BC12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Components</a:t>
            </a:r>
          </a:p>
          <a:p>
            <a:pPr lvl="1"/>
            <a:r>
              <a:rPr lang="en-US" altLang="en-US" sz="2600" dirty="0"/>
              <a:t>Description of the task</a:t>
            </a:r>
          </a:p>
          <a:p>
            <a:pPr lvl="2"/>
            <a:r>
              <a:rPr lang="en-US" altLang="en-US" sz="2600" dirty="0"/>
              <a:t>Who will perform the task/receive reward</a:t>
            </a:r>
          </a:p>
          <a:p>
            <a:pPr lvl="2"/>
            <a:r>
              <a:rPr lang="en-US" altLang="en-US" sz="2600" dirty="0"/>
              <a:t>What is the task to be performed</a:t>
            </a:r>
          </a:p>
          <a:p>
            <a:pPr lvl="2"/>
            <a:r>
              <a:rPr lang="en-US" altLang="en-US" sz="2600" dirty="0"/>
              <a:t>When the task must be completed</a:t>
            </a:r>
          </a:p>
          <a:p>
            <a:pPr lvl="2"/>
            <a:r>
              <a:rPr lang="en-US" altLang="en-US" sz="2600" dirty="0"/>
              <a:t>How well the task must be completed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3AB53D-6418-D64E-B140-C04856136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Contingency Contract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E60C398-01B1-A84E-88C5-89545100C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Components</a:t>
            </a:r>
          </a:p>
          <a:p>
            <a:pPr lvl="1"/>
            <a:r>
              <a:rPr lang="en-US" altLang="en-US" sz="2600" dirty="0"/>
              <a:t>Reward</a:t>
            </a:r>
          </a:p>
          <a:p>
            <a:pPr lvl="2"/>
            <a:r>
              <a:rPr lang="en-US" altLang="en-US" sz="2600" dirty="0"/>
              <a:t>Who will judge task completion</a:t>
            </a:r>
          </a:p>
          <a:p>
            <a:pPr lvl="2"/>
            <a:r>
              <a:rPr lang="en-US" altLang="en-US" sz="2600" dirty="0"/>
              <a:t>What is the reward</a:t>
            </a:r>
          </a:p>
          <a:p>
            <a:pPr lvl="2"/>
            <a:r>
              <a:rPr lang="en-US" altLang="en-US" sz="2600" dirty="0"/>
              <a:t>When the reward will be delivered</a:t>
            </a:r>
          </a:p>
          <a:p>
            <a:pPr lvl="2"/>
            <a:r>
              <a:rPr lang="en-US" altLang="en-US" sz="2600" dirty="0"/>
              <a:t>How much of the reward the person will receive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F4EF75-7270-4D4F-93C7-4A504C504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Contingency Contract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E020382-140E-884D-B304-E9A9A3E29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Components</a:t>
            </a:r>
          </a:p>
          <a:p>
            <a:pPr lvl="1"/>
            <a:r>
              <a:rPr lang="en-US" altLang="en-US" sz="2600" dirty="0"/>
              <a:t>Task Record</a:t>
            </a:r>
          </a:p>
          <a:p>
            <a:pPr lvl="2"/>
            <a:r>
              <a:rPr lang="en-US" altLang="en-US" sz="2600" dirty="0"/>
              <a:t>A place to record progress</a:t>
            </a:r>
          </a:p>
          <a:p>
            <a:pPr lvl="3"/>
            <a:r>
              <a:rPr lang="en-US" altLang="en-US" sz="2600" dirty="0"/>
              <a:t>Sets occasion for regular review of the contract</a:t>
            </a:r>
          </a:p>
          <a:p>
            <a:pPr lvl="3"/>
            <a:r>
              <a:rPr lang="en-US" altLang="en-US" sz="2600" dirty="0"/>
              <a:t>Helps individual remain focused and gives feedback on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015EF9-A31D-3D4B-9926-CBC227840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Contingency Contract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796CBE8-2082-EB47-9869-8CDEB3A823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How do they work?</a:t>
            </a:r>
          </a:p>
          <a:p>
            <a:pPr lvl="1"/>
            <a:r>
              <a:rPr lang="en-US" altLang="en-US" sz="2600" dirty="0"/>
              <a:t>Typically a package that involves:</a:t>
            </a:r>
          </a:p>
          <a:p>
            <a:pPr lvl="2"/>
            <a:r>
              <a:rPr lang="en-US" altLang="en-US" sz="2600" dirty="0"/>
              <a:t>Reinforcement</a:t>
            </a:r>
          </a:p>
          <a:p>
            <a:pPr lvl="2"/>
            <a:r>
              <a:rPr lang="en-US" altLang="en-US" sz="2600" dirty="0"/>
              <a:t>Rules</a:t>
            </a:r>
          </a:p>
          <a:p>
            <a:pPr lvl="2"/>
            <a:r>
              <a:rPr lang="en-US" altLang="en-US" sz="2600" dirty="0"/>
              <a:t>Response prompting</a:t>
            </a:r>
          </a:p>
          <a:p>
            <a:pPr lvl="1"/>
            <a:r>
              <a:rPr lang="en-US" altLang="en-US" sz="2600" dirty="0"/>
              <a:t>Can even be a self-contract</a:t>
            </a:r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3BDC9A2-E1CB-214E-B12A-994CEE74A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Contingency Contract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CCA9A42-96FB-E34B-BC26-686012EA5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Steps to developing one</a:t>
            </a:r>
          </a:p>
          <a:p>
            <a:pPr lvl="1"/>
            <a:r>
              <a:rPr lang="en-US" altLang="en-US" sz="2600" dirty="0"/>
              <a:t>Hold a meeting to discuss how contracts work, goals, etc.</a:t>
            </a:r>
          </a:p>
          <a:p>
            <a:pPr lvl="1"/>
            <a:r>
              <a:rPr lang="en-US" altLang="en-US" sz="2600" dirty="0"/>
              <a:t>Identify tasks individuals can and already do perform</a:t>
            </a:r>
          </a:p>
          <a:p>
            <a:pPr lvl="1"/>
            <a:r>
              <a:rPr lang="en-US" altLang="en-US" sz="2600" dirty="0"/>
              <a:t>Identify potential contracting tasks</a:t>
            </a:r>
          </a:p>
          <a:p>
            <a:pPr lvl="1"/>
            <a:r>
              <a:rPr lang="en-US" altLang="en-US" sz="2600" dirty="0"/>
              <a:t>Identify potential rewards</a:t>
            </a:r>
          </a:p>
          <a:p>
            <a:pPr lvl="1"/>
            <a:r>
              <a:rPr lang="en-US" altLang="en-US" sz="2600" dirty="0"/>
              <a:t>Write the contract</a:t>
            </a:r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FB58DC5-8FFF-1045-8F90-B693FE472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Contingency Contract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E83A26-A27F-A74E-B699-74949AAD6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Things to consider</a:t>
            </a:r>
          </a:p>
          <a:p>
            <a:pPr lvl="1"/>
            <a:r>
              <a:rPr lang="en-US" altLang="en-US" sz="2600" dirty="0"/>
              <a:t>Is the behavior already in the learner’s repertoire?</a:t>
            </a:r>
          </a:p>
          <a:p>
            <a:pPr lvl="1"/>
            <a:r>
              <a:rPr lang="en-US" altLang="en-US" sz="2600" dirty="0"/>
              <a:t>Does the behavior result in a permanent product?</a:t>
            </a:r>
          </a:p>
          <a:p>
            <a:pPr lvl="1"/>
            <a:r>
              <a:rPr lang="en-US" altLang="en-US" sz="2600" dirty="0"/>
              <a:t>What is the reading ability of the learner?</a:t>
            </a:r>
          </a:p>
          <a:p>
            <a:r>
              <a:rPr lang="en-US" altLang="en-US" sz="2600" dirty="0"/>
              <a:t>Evaluating Contracts</a:t>
            </a:r>
          </a:p>
          <a:p>
            <a:pPr lvl="1"/>
            <a:r>
              <a:rPr lang="en-US" altLang="en-US" sz="2600" dirty="0"/>
              <a:t>Focus on the objective measure of the target behavior</a:t>
            </a:r>
          </a:p>
          <a:p>
            <a:pPr lvl="1"/>
            <a:endParaRPr lang="en-US" altLang="en-US" sz="2600" dirty="0"/>
          </a:p>
          <a:p>
            <a:pPr lvl="1"/>
            <a:endParaRPr lang="en-US" alt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7AC492A-557D-994C-8764-0F3D26048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Contingencies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942D3BC-A7F3-0D43-AB4E-568D4C36F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Definition</a:t>
            </a:r>
          </a:p>
          <a:p>
            <a:pPr lvl="1"/>
            <a:r>
              <a:rPr lang="en-US" altLang="en-US" sz="2600" dirty="0"/>
              <a:t>A common consequence is contingent on the behavior of</a:t>
            </a:r>
          </a:p>
          <a:p>
            <a:pPr lvl="2"/>
            <a:r>
              <a:rPr lang="en-US" altLang="en-US" sz="2600" dirty="0"/>
              <a:t>An individual member of the group,</a:t>
            </a:r>
          </a:p>
          <a:p>
            <a:pPr lvl="2"/>
            <a:r>
              <a:rPr lang="en-US" altLang="en-US" sz="2600" dirty="0"/>
              <a:t>Part of the group, or</a:t>
            </a:r>
          </a:p>
          <a:p>
            <a:pPr lvl="2"/>
            <a:r>
              <a:rPr lang="en-US" altLang="en-US" sz="2600" dirty="0"/>
              <a:t>Everyone in the group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73</TotalTime>
  <Words>429</Words>
  <Application>Microsoft Macintosh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ＭＳ Ｐゴシック</vt:lpstr>
      <vt:lpstr>Wood Type</vt:lpstr>
      <vt:lpstr>Chapter 28: Contingency Contracting &amp; Group Contingencies</vt:lpstr>
      <vt:lpstr>Contingency Contract</vt:lpstr>
      <vt:lpstr>Contingency Contract</vt:lpstr>
      <vt:lpstr>Contingency Contract</vt:lpstr>
      <vt:lpstr>Contingency Contract</vt:lpstr>
      <vt:lpstr>Contingency Contract</vt:lpstr>
      <vt:lpstr>Contingency Contract</vt:lpstr>
      <vt:lpstr>Contingency Contract</vt:lpstr>
      <vt:lpstr>Group Contingencies</vt:lpstr>
      <vt:lpstr>Group Contingencies</vt:lpstr>
      <vt:lpstr>Group Contingencies</vt:lpstr>
      <vt:lpstr>Group Contingencies</vt:lpstr>
      <vt:lpstr>Group Contingencies</vt:lpstr>
      <vt:lpstr>Group Contingencies</vt:lpstr>
    </vt:vector>
  </TitlesOfParts>
  <Company>Stephanie Peterson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Contingency Contracting, Token Economy, and Group Contingencies</dc:title>
  <cp:lastModifiedBy>Megan Aclan</cp:lastModifiedBy>
  <cp:revision>9</cp:revision>
  <dcterms:modified xsi:type="dcterms:W3CDTF">2019-11-15T19:30:27Z</dcterms:modified>
</cp:coreProperties>
</file>