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5" r:id="rId4"/>
    <p:sldId id="258" r:id="rId6"/>
    <p:sldId id="259" r:id="rId7"/>
    <p:sldId id="260" r:id="rId8"/>
    <p:sldId id="261" r:id="rId9"/>
    <p:sldId id="262" r:id="rId10"/>
    <p:sldId id="263" r:id="rId11"/>
    <p:sldId id="264"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92" r:id="rId28"/>
    <p:sldId id="293" r:id="rId29"/>
    <p:sldId id="294" r:id="rId30"/>
    <p:sldId id="297" r:id="rId31"/>
    <p:sldId id="295" r:id="rId32"/>
    <p:sldId id="290" r:id="rId33"/>
    <p:sldId id="286" r:id="rId34"/>
    <p:sldId id="298" r:id="rId35"/>
    <p:sldId id="299" r:id="rId36"/>
    <p:sldId id="305" r:id="rId37"/>
    <p:sldId id="300" r:id="rId38"/>
    <p:sldId id="30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6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2F650B-2009-F746-828B-29A4399531AB}"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3.png"/><Relationship Id="rId4" Type="http://schemas.openxmlformats.org/officeDocument/2006/relationships/tags" Target="../tags/tag19.xml"/><Relationship Id="rId3" Type="http://schemas.openxmlformats.org/officeDocument/2006/relationships/image" Target="../media/image2.png"/><Relationship Id="rId2" Type="http://schemas.openxmlformats.org/officeDocument/2006/relationships/tags" Target="../tags/tag18.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media/image4.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image" Target="../media/image3.png"/><Relationship Id="rId4" Type="http://schemas.openxmlformats.org/officeDocument/2006/relationships/tags" Target="../tags/tag35.xml"/><Relationship Id="rId3" Type="http://schemas.openxmlformats.org/officeDocument/2006/relationships/image" Target="../media/image2.png"/><Relationship Id="rId2" Type="http://schemas.openxmlformats.org/officeDocument/2006/relationships/tags" Target="../tags/tag34.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image" Target="../media/image3.png"/><Relationship Id="rId4" Type="http://schemas.openxmlformats.org/officeDocument/2006/relationships/tags" Target="../tags/tag43.xml"/><Relationship Id="rId3" Type="http://schemas.openxmlformats.org/officeDocument/2006/relationships/image" Target="../media/image2.png"/><Relationship Id="rId2" Type="http://schemas.openxmlformats.org/officeDocument/2006/relationships/tags" Target="../tags/tag4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image" Target="../media/image4.png"/><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image" Target="../media/image3.png"/><Relationship Id="rId4" Type="http://schemas.openxmlformats.org/officeDocument/2006/relationships/tags" Target="../tags/tag60.xml"/><Relationship Id="rId3" Type="http://schemas.openxmlformats.org/officeDocument/2006/relationships/image" Target="../media/image2.png"/><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image" Target="../media/image3.png"/><Relationship Id="rId4" Type="http://schemas.openxmlformats.org/officeDocument/2006/relationships/tags" Target="../tags/tag65.xm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image" Target="../media/image3.png"/><Relationship Id="rId4" Type="http://schemas.openxmlformats.org/officeDocument/2006/relationships/tags" Target="../tags/tag73.xml"/><Relationship Id="rId3" Type="http://schemas.openxmlformats.org/officeDocument/2006/relationships/image" Target="../media/image2.png"/><Relationship Id="rId2" Type="http://schemas.openxmlformats.org/officeDocument/2006/relationships/tags" Target="../tags/tag72.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image" Target="../media/image3.png"/><Relationship Id="rId4" Type="http://schemas.openxmlformats.org/officeDocument/2006/relationships/tags" Target="../tags/tag80.xml"/><Relationship Id="rId3" Type="http://schemas.openxmlformats.org/officeDocument/2006/relationships/image" Target="../media/image2.png"/><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image" Target="../media/image1.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32" name="图片 31"/>
          <p:cNvPicPr>
            <a:picLocks noChangeAspect="1"/>
          </p:cNvPicPr>
          <p:nvPr>
            <p:custDataLst>
              <p:tags r:id="rId2"/>
            </p:custDataLst>
          </p:nvPr>
        </p:nvPicPr>
        <p:blipFill>
          <a:blip r:embed="rId3"/>
          <a:stretch>
            <a:fillRect/>
          </a:stretch>
        </p:blipFill>
        <p:spPr>
          <a:xfrm>
            <a:off x="9456527" y="3783089"/>
            <a:ext cx="2735473" cy="3074911"/>
          </a:xfrm>
          <a:prstGeom prst="rect">
            <a:avLst/>
          </a:prstGeom>
        </p:spPr>
      </p:pic>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pic>
        <p:nvPicPr>
          <p:cNvPr id="33" name="图片 32"/>
          <p:cNvPicPr>
            <a:picLocks noChangeAspect="1"/>
          </p:cNvPicPr>
          <p:nvPr>
            <p:custDataLst>
              <p:tags r:id="rId7"/>
            </p:custDataLst>
          </p:nvPr>
        </p:nvPicPr>
        <p:blipFill>
          <a:blip r:embed="rId3"/>
          <a:stretch>
            <a:fillRect/>
          </a:stretch>
        </p:blipFill>
        <p:spPr>
          <a:xfrm rot="10800000">
            <a:off x="0" y="0"/>
            <a:ext cx="2735473" cy="3074911"/>
          </a:xfrm>
          <a:prstGeom prst="rect">
            <a:avLst/>
          </a:prstGeom>
        </p:spPr>
      </p:pic>
      <p:sp>
        <p:nvSpPr>
          <p:cNvPr id="34" name="矩形 33"/>
          <p:cNvSpPr/>
          <p:nvPr>
            <p:custDataLst>
              <p:tags r:id="rId8"/>
            </p:custDataLst>
          </p:nvPr>
        </p:nvSpPr>
        <p:spPr>
          <a:xfrm>
            <a:off x="3552371" y="1823125"/>
            <a:ext cx="5087258" cy="2892890"/>
          </a:xfrm>
          <a:prstGeom prst="rect">
            <a:avLst/>
          </a:prstGeom>
          <a:noFill/>
          <a:ln w="38100">
            <a:solidFill>
              <a:schemeClr val="accent1">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custDataLst>
              <p:tags r:id="rId9"/>
            </p:custDataLst>
          </p:nvPr>
        </p:nvGrpSpPr>
        <p:grpSpPr>
          <a:xfrm>
            <a:off x="3552371" y="1805851"/>
            <a:ext cx="1131462" cy="1131462"/>
            <a:chOff x="4492171" y="2097770"/>
            <a:chExt cx="950686" cy="950686"/>
          </a:xfrm>
        </p:grpSpPr>
        <p:cxnSp>
          <p:nvCxnSpPr>
            <p:cNvPr id="36" name="直接连接符 10"/>
            <p:cNvCxnSpPr/>
            <p:nvPr>
              <p:custDataLst>
                <p:tags r:id="rId10"/>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11"/>
            <p:cNvCxnSpPr/>
            <p:nvPr>
              <p:custDataLst>
                <p:tags r:id="rId11"/>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custDataLst>
              <p:tags r:id="rId12"/>
            </p:custDataLst>
          </p:nvPr>
        </p:nvGrpSpPr>
        <p:grpSpPr>
          <a:xfrm flipH="1" flipV="1">
            <a:off x="7508167" y="3601827"/>
            <a:ext cx="1131462" cy="1131462"/>
            <a:chOff x="4492171" y="2097770"/>
            <a:chExt cx="950686" cy="950686"/>
          </a:xfrm>
        </p:grpSpPr>
        <p:cxnSp>
          <p:nvCxnSpPr>
            <p:cNvPr id="39" name="直接连接符 13"/>
            <p:cNvCxnSpPr/>
            <p:nvPr>
              <p:custDataLst>
                <p:tags r:id="rId13"/>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14"/>
            <p:cNvCxnSpPr/>
            <p:nvPr>
              <p:custDataLst>
                <p:tags r:id="rId14"/>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矩形 40"/>
          <p:cNvSpPr/>
          <p:nvPr>
            <p:custDataLst>
              <p:tags r:id="rId15"/>
            </p:custDataLst>
          </p:nvPr>
        </p:nvSpPr>
        <p:spPr>
          <a:xfrm>
            <a:off x="5185229" y="1808610"/>
            <a:ext cx="1799772" cy="570318"/>
          </a:xfrm>
          <a:prstGeom prst="rect">
            <a:avLst/>
          </a:prstGeom>
          <a:solidFill>
            <a:srgbClr val="725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9DA3"/>
              </a:solidFill>
            </a:endParaRPr>
          </a:p>
        </p:txBody>
      </p:sp>
      <p:sp>
        <p:nvSpPr>
          <p:cNvPr id="2" name="标题 1"/>
          <p:cNvSpPr>
            <a:spLocks noGrp="1"/>
          </p:cNvSpPr>
          <p:nvPr>
            <p:ph type="ctrTitle" hasCustomPrompt="1"/>
            <p:custDataLst>
              <p:tags r:id="rId16"/>
            </p:custDataLst>
          </p:nvPr>
        </p:nvSpPr>
        <p:spPr>
          <a:xfrm>
            <a:off x="3579742" y="2541283"/>
            <a:ext cx="5030855" cy="876586"/>
          </a:xfrm>
          <a:noFill/>
        </p:spPr>
        <p:txBody>
          <a:bodyPr lIns="90000" tIns="46800" rIns="90000" bIns="0" anchor="b" anchorCtr="0">
            <a:noAutofit/>
          </a:bodyPr>
          <a:lstStyle>
            <a:lvl1pPr algn="ctr">
              <a:lnSpc>
                <a:spcPct val="130000"/>
              </a:lnSpc>
              <a:defRPr sz="4400" spc="200" baseline="0">
                <a:solidFill>
                  <a:schemeClr val="accent1"/>
                </a:solidFill>
                <a:latin typeface="汉仪旗黑-85S" panose="00020600040101010101" pitchFamily="18" charset="-122"/>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7"/>
            </p:custDataLst>
          </p:nvPr>
        </p:nvSpPr>
        <p:spPr>
          <a:xfrm>
            <a:off x="3579742" y="3509848"/>
            <a:ext cx="5030857" cy="873920"/>
          </a:xfrm>
        </p:spPr>
        <p:txBody>
          <a:bodyPr lIns="90000" tIns="0" rIns="90000" bIns="46800">
            <a:normAutofit/>
          </a:bodyPr>
          <a:lstStyle>
            <a:lvl1pPr marL="0" indent="0" algn="ctr" eaLnBrk="1" fontAlgn="auto" latinLnBrk="0" hangingPunct="1">
              <a:lnSpc>
                <a:spcPct val="130000"/>
              </a:lnSpc>
              <a:buNone/>
              <a:defRPr sz="1400" u="none" strike="noStrike" kern="1200" cap="none" spc="200" normalizeH="0" baseline="0">
                <a:solidFill>
                  <a:schemeClr val="accent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8"/>
            </p:custDataLst>
          </p:nvPr>
        </p:nvSpPr>
        <p:spPr>
          <a:xfrm>
            <a:off x="4880914" y="5179319"/>
            <a:ext cx="2529965" cy="518364"/>
          </a:xfrm>
        </p:spPr>
        <p:txBody>
          <a:bodyPr anchor="ctr"/>
          <a:lstStyle>
            <a:lvl1pPr marL="0" indent="0" algn="ctr">
              <a:lnSpc>
                <a:spcPct val="130000"/>
              </a:lnSpc>
              <a:buNone/>
              <a:defRPr sz="1400" spc="200" baseline="0">
                <a:solidFill>
                  <a:schemeClr val="accent1"/>
                </a:solidFill>
              </a:defRPr>
            </a:lvl1pPr>
          </a:lstStyle>
          <a:p>
            <a:pPr lvl="0"/>
            <a:r>
              <a:rPr lang="zh-CN" altLang="en-US" dirty="0"/>
              <a:t>编辑文本</a:t>
            </a:r>
            <a:endParaRPr lang="zh-CN" altLang="en-US" dirty="0"/>
          </a:p>
        </p:txBody>
      </p:sp>
      <p:sp>
        <p:nvSpPr>
          <p:cNvPr id="7" name="文本占位符 6"/>
          <p:cNvSpPr>
            <a:spLocks noGrp="1"/>
          </p:cNvSpPr>
          <p:nvPr>
            <p:ph type="body" sz="quarter" idx="14" hasCustomPrompt="1"/>
            <p:custDataLst>
              <p:tags r:id="rId19"/>
            </p:custDataLst>
          </p:nvPr>
        </p:nvSpPr>
        <p:spPr>
          <a:xfrm>
            <a:off x="4880913" y="5753526"/>
            <a:ext cx="2529965" cy="518364"/>
          </a:xfrm>
        </p:spPr>
        <p:txBody>
          <a:bodyPr anchor="ctr"/>
          <a:lstStyle>
            <a:lvl1pPr marL="0" indent="0" algn="ctr">
              <a:lnSpc>
                <a:spcPct val="130000"/>
              </a:lnSpc>
              <a:buNone/>
              <a:defRPr sz="1400" spc="200" baseline="0">
                <a:solidFill>
                  <a:schemeClr val="accent1"/>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椭圆 6"/>
          <p:cNvSpPr/>
          <p:nvPr>
            <p:custDataLst>
              <p:tags r:id="rId5"/>
            </p:custDataLst>
          </p:nvPr>
        </p:nvSpPr>
        <p:spPr>
          <a:xfrm>
            <a:off x="5192274" y="2030825"/>
            <a:ext cx="1691339" cy="1691339"/>
          </a:xfrm>
          <a:prstGeom prst="ellipse">
            <a:avLst/>
          </a:prstGeom>
          <a:noFill/>
          <a:ln>
            <a:solidFill>
              <a:srgbClr val="BEA5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p:custDataLst>
              <p:tags r:id="rId6"/>
            </p:custDataLst>
          </p:nvPr>
        </p:nvPicPr>
        <p:blipFill>
          <a:blip r:embed="rId7"/>
          <a:stretch>
            <a:fillRect/>
          </a:stretch>
        </p:blipFill>
        <p:spPr>
          <a:xfrm rot="20537791">
            <a:off x="4093956" y="2117196"/>
            <a:ext cx="1446018" cy="1416305"/>
          </a:xfrm>
          <a:prstGeom prst="rect">
            <a:avLst/>
          </a:prstGeom>
        </p:spPr>
      </p:pic>
      <p:pic>
        <p:nvPicPr>
          <p:cNvPr id="9" name="图片 8"/>
          <p:cNvPicPr>
            <a:picLocks noChangeAspect="1"/>
          </p:cNvPicPr>
          <p:nvPr>
            <p:custDataLst>
              <p:tags r:id="rId8"/>
            </p:custDataLst>
          </p:nvPr>
        </p:nvPicPr>
        <p:blipFill>
          <a:blip r:embed="rId7"/>
          <a:stretch>
            <a:fillRect/>
          </a:stretch>
        </p:blipFill>
        <p:spPr>
          <a:xfrm rot="20321898" flipH="1">
            <a:off x="6340831" y="1528911"/>
            <a:ext cx="1529998" cy="1498560"/>
          </a:xfrm>
          <a:prstGeom prst="rect">
            <a:avLst/>
          </a:prstGeom>
        </p:spPr>
      </p:pic>
      <p:sp>
        <p:nvSpPr>
          <p:cNvPr id="13" name="任意形状 10"/>
          <p:cNvSpPr/>
          <p:nvPr>
            <p:custDataLst>
              <p:tags r:id="rId9"/>
            </p:custDataLst>
          </p:nvPr>
        </p:nvSpPr>
        <p:spPr>
          <a:xfrm>
            <a:off x="-1" y="0"/>
            <a:ext cx="12192001" cy="6858000"/>
          </a:xfrm>
          <a:custGeom>
            <a:avLst/>
            <a:gdLst>
              <a:gd name="connsiteX0" fmla="*/ 201707 w 12192001"/>
              <a:gd name="connsiteY0" fmla="*/ 188259 h 6858000"/>
              <a:gd name="connsiteX1" fmla="*/ 201707 w 12192001"/>
              <a:gd name="connsiteY1" fmla="*/ 6669741 h 6858000"/>
              <a:gd name="connsiteX2" fmla="*/ 11967883 w 12192001"/>
              <a:gd name="connsiteY2" fmla="*/ 6669741 h 6858000"/>
              <a:gd name="connsiteX3" fmla="*/ 11967883 w 12192001"/>
              <a:gd name="connsiteY3" fmla="*/ 188259 h 6858000"/>
              <a:gd name="connsiteX4" fmla="*/ 0 w 12192001"/>
              <a:gd name="connsiteY4" fmla="*/ 0 h 6858000"/>
              <a:gd name="connsiteX5" fmla="*/ 12192001 w 12192001"/>
              <a:gd name="connsiteY5" fmla="*/ 0 h 6858000"/>
              <a:gd name="connsiteX6" fmla="*/ 12192001 w 12192001"/>
              <a:gd name="connsiteY6" fmla="*/ 6858000 h 6858000"/>
              <a:gd name="connsiteX7" fmla="*/ 0 w 1219200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8000">
                <a:moveTo>
                  <a:pt x="201707" y="188259"/>
                </a:moveTo>
                <a:lnTo>
                  <a:pt x="201707" y="6669741"/>
                </a:lnTo>
                <a:lnTo>
                  <a:pt x="11967883" y="6669741"/>
                </a:lnTo>
                <a:lnTo>
                  <a:pt x="11967883" y="188259"/>
                </a:lnTo>
                <a:close/>
                <a:moveTo>
                  <a:pt x="0" y="0"/>
                </a:moveTo>
                <a:lnTo>
                  <a:pt x="12192001" y="0"/>
                </a:lnTo>
                <a:lnTo>
                  <a:pt x="12192001" y="6858000"/>
                </a:lnTo>
                <a:lnTo>
                  <a:pt x="0" y="6858000"/>
                </a:lnTo>
                <a:close/>
              </a:path>
            </a:pathLst>
          </a:custGeom>
          <a:solidFill>
            <a:schemeClr val="accent1">
              <a:alpha val="1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custDataLst>
              <p:tags r:id="rId10"/>
            </p:custDataLst>
          </p:nvPr>
        </p:nvSpPr>
        <p:spPr>
          <a:xfrm>
            <a:off x="3583815" y="3819780"/>
            <a:ext cx="5108319" cy="738039"/>
          </a:xfrm>
        </p:spPr>
        <p:txBody>
          <a:bodyPr lIns="101600" tIns="38100" rIns="63500" bIns="38100" anchor="ctr" anchorCtr="0">
            <a:noAutofit/>
          </a:bodyPr>
          <a:lstStyle>
            <a:lvl1pPr algn="ctr">
              <a:lnSpc>
                <a:spcPct val="130000"/>
              </a:lnSpc>
              <a:defRPr sz="3600" u="none" strike="noStrike" kern="1200" cap="none" spc="200" normalizeH="0" baseline="0">
                <a:solidFill>
                  <a:schemeClr val="accent1"/>
                </a:solidFill>
                <a:uFillTx/>
                <a:latin typeface="汉仪旗黑-85S" panose="00020600040101010101" pitchFamily="18" charset="-122"/>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11"/>
            </p:custDataLst>
          </p:nvPr>
        </p:nvSpPr>
        <p:spPr>
          <a:xfrm>
            <a:off x="3583817" y="4637738"/>
            <a:ext cx="5108318" cy="547322"/>
          </a:xfrm>
        </p:spPr>
        <p:txBody>
          <a:bodyPr lIns="101600" tIns="38100" rIns="76200" bIns="38100">
            <a:noAutofit/>
          </a:bodyPr>
          <a:lstStyle>
            <a:lvl1pPr marL="0" indent="0" algn="ctr" eaLnBrk="1" fontAlgn="auto" latinLnBrk="0" hangingPunct="1">
              <a:lnSpc>
                <a:spcPct val="130000"/>
              </a:lnSpc>
              <a:buNone/>
              <a:defRPr kumimoji="0" lang="zh-CN" altLang="en-US" sz="1400" b="0" i="0" u="none" strike="noStrike" kern="1200" cap="none" spc="200" normalizeH="0" baseline="0" noProof="1">
                <a:solidFill>
                  <a:schemeClr val="accent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11" name="图片 10"/>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矩形 5"/>
          <p:cNvSpPr/>
          <p:nvPr>
            <p:custDataLst>
              <p:tags r:id="rId6"/>
            </p:custDataLst>
          </p:nvPr>
        </p:nvSpPr>
        <p:spPr>
          <a:xfrm>
            <a:off x="2173912" y="1658694"/>
            <a:ext cx="7844176" cy="3540612"/>
          </a:xfrm>
          <a:prstGeom prst="rect">
            <a:avLst/>
          </a:prstGeom>
          <a:solidFill>
            <a:schemeClr val="bg1"/>
          </a:solidFill>
          <a:ln w="38100">
            <a:solidFill>
              <a:schemeClr val="accent1">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pic>
        <p:nvPicPr>
          <p:cNvPr id="7" name="图片 6"/>
          <p:cNvPicPr>
            <a:picLocks noChangeAspect="1"/>
          </p:cNvPicPr>
          <p:nvPr>
            <p:custDataLst>
              <p:tags r:id="rId7"/>
            </p:custDataLst>
          </p:nvPr>
        </p:nvPicPr>
        <p:blipFill>
          <a:blip r:embed="rId8"/>
          <a:stretch>
            <a:fillRect/>
          </a:stretch>
        </p:blipFill>
        <p:spPr>
          <a:xfrm rot="1349622">
            <a:off x="9238227" y="4093575"/>
            <a:ext cx="1351203" cy="1323439"/>
          </a:xfrm>
          <a:prstGeom prst="rect">
            <a:avLst/>
          </a:prstGeom>
        </p:spPr>
      </p:pic>
      <p:pic>
        <p:nvPicPr>
          <p:cNvPr id="8" name="图片 7"/>
          <p:cNvPicPr>
            <a:picLocks noChangeAspect="1"/>
          </p:cNvPicPr>
          <p:nvPr>
            <p:custDataLst>
              <p:tags r:id="rId9"/>
            </p:custDataLst>
          </p:nvPr>
        </p:nvPicPr>
        <p:blipFill>
          <a:blip r:embed="rId8"/>
          <a:stretch>
            <a:fillRect/>
          </a:stretch>
        </p:blipFill>
        <p:spPr>
          <a:xfrm rot="12479771">
            <a:off x="1688823" y="1326628"/>
            <a:ext cx="1351203" cy="132343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1" y="0"/>
            <a:ext cx="1288770" cy="1450428"/>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0773103" y="5261122"/>
            <a:ext cx="1418897" cy="1596878"/>
          </a:xfrm>
          <a:prstGeom prst="rect">
            <a:avLst/>
          </a:prstGeom>
        </p:spPr>
      </p:pic>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5"/>
            </p:custDataLst>
          </p:nvPr>
        </p:nvPicPr>
        <p:blipFill>
          <a:blip r:embed="rId6"/>
          <a:stretch>
            <a:fillRect/>
          </a:stretch>
        </p:blipFill>
        <p:spPr>
          <a:xfrm>
            <a:off x="9456527" y="3783089"/>
            <a:ext cx="2735473" cy="3074911"/>
          </a:xfrm>
          <a:prstGeom prst="rect">
            <a:avLst/>
          </a:prstGeom>
        </p:spPr>
      </p:pic>
      <p:pic>
        <p:nvPicPr>
          <p:cNvPr id="8" name="图片 7"/>
          <p:cNvPicPr>
            <a:picLocks noChangeAspect="1"/>
          </p:cNvPicPr>
          <p:nvPr>
            <p:custDataLst>
              <p:tags r:id="rId7"/>
            </p:custDataLst>
          </p:nvPr>
        </p:nvPicPr>
        <p:blipFill>
          <a:blip r:embed="rId6"/>
          <a:stretch>
            <a:fillRect/>
          </a:stretch>
        </p:blipFill>
        <p:spPr>
          <a:xfrm rot="10800000">
            <a:off x="0" y="0"/>
            <a:ext cx="2735473" cy="3074911"/>
          </a:xfrm>
          <a:prstGeom prst="rect">
            <a:avLst/>
          </a:prstGeom>
        </p:spPr>
      </p:pic>
      <p:sp>
        <p:nvSpPr>
          <p:cNvPr id="9" name="矩形 8"/>
          <p:cNvSpPr/>
          <p:nvPr>
            <p:custDataLst>
              <p:tags r:id="rId8"/>
            </p:custDataLst>
          </p:nvPr>
        </p:nvSpPr>
        <p:spPr>
          <a:xfrm>
            <a:off x="3552371" y="1823125"/>
            <a:ext cx="5087258" cy="2892890"/>
          </a:xfrm>
          <a:prstGeom prst="rect">
            <a:avLst/>
          </a:prstGeom>
          <a:noFill/>
          <a:ln w="38100">
            <a:solidFill>
              <a:schemeClr val="accent1">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custDataLst>
              <p:tags r:id="rId9"/>
            </p:custDataLst>
          </p:nvPr>
        </p:nvGrpSpPr>
        <p:grpSpPr>
          <a:xfrm>
            <a:off x="3552371" y="1805851"/>
            <a:ext cx="1131462" cy="1131462"/>
            <a:chOff x="4492171" y="2097770"/>
            <a:chExt cx="950686" cy="950686"/>
          </a:xfrm>
        </p:grpSpPr>
        <p:cxnSp>
          <p:nvCxnSpPr>
            <p:cNvPr id="11" name="直接连接符 10"/>
            <p:cNvCxnSpPr/>
            <p:nvPr>
              <p:custDataLst>
                <p:tags r:id="rId10"/>
              </p:custDataLst>
            </p:nvPr>
          </p:nvCxnSpPr>
          <p:spPr>
            <a:xfrm>
              <a:off x="4492171" y="2112284"/>
              <a:ext cx="95068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1"/>
              </p:custDataLst>
            </p:nvPr>
          </p:nvCxnSpPr>
          <p:spPr>
            <a:xfrm rot="16200000">
              <a:off x="4016828" y="2573113"/>
              <a:ext cx="95068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custDataLst>
              <p:tags r:id="rId12"/>
            </p:custDataLst>
          </p:nvPr>
        </p:nvGrpSpPr>
        <p:grpSpPr>
          <a:xfrm flipH="1" flipV="1">
            <a:off x="7508167" y="3601827"/>
            <a:ext cx="1131462" cy="1131462"/>
            <a:chOff x="4492171" y="2097770"/>
            <a:chExt cx="950686" cy="950686"/>
          </a:xfrm>
        </p:grpSpPr>
        <p:cxnSp>
          <p:nvCxnSpPr>
            <p:cNvPr id="14" name="直接连接符 13"/>
            <p:cNvCxnSpPr/>
            <p:nvPr>
              <p:custDataLst>
                <p:tags r:id="rId13"/>
              </p:custDataLst>
            </p:nvPr>
          </p:nvCxnSpPr>
          <p:spPr>
            <a:xfrm>
              <a:off x="4492171" y="2112284"/>
              <a:ext cx="95068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4"/>
              </p:custDataLst>
            </p:nvPr>
          </p:nvCxnSpPr>
          <p:spPr>
            <a:xfrm rot="16200000">
              <a:off x="4016828" y="2573113"/>
              <a:ext cx="95068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custDataLst>
              <p:tags r:id="rId15"/>
            </p:custDataLst>
          </p:nvPr>
        </p:nvSpPr>
        <p:spPr>
          <a:xfrm>
            <a:off x="3587486" y="2506670"/>
            <a:ext cx="5030255" cy="1525800"/>
          </a:xfrm>
        </p:spPr>
        <p:txBody>
          <a:bodyPr vert="horz" lIns="101600" tIns="38100" rIns="25400" bIns="38100" rtlCol="0" anchor="ctr" anchorCtr="0">
            <a:noAutofit/>
          </a:bodyPr>
          <a:lstStyle>
            <a:lvl1pPr marL="0" marR="0" algn="ctr" defTabSz="914400" rtl="0" eaLnBrk="1" fontAlgn="auto" latinLnBrk="0" hangingPunct="1">
              <a:lnSpc>
                <a:spcPct val="130000"/>
              </a:lnSpc>
              <a:buNone/>
              <a:defRPr kumimoji="0" lang="zh-CN" altLang="en-US" sz="7200" b="1" i="0" u="none" strike="noStrike" kern="1200" cap="none" spc="200" normalizeH="0" baseline="0" noProof="1" dirty="0">
                <a:solidFill>
                  <a:schemeClr val="accent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A6C7FCB-FAC7-4B19-ADC4-A55D2944252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26774C-1693-44AF-8136-1B0D8FC511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C7FCB-FAC7-4B19-ADC4-A55D2944252C}"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6774C-1693-44AF-8136-1B0D8FC511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a:xfrm>
            <a:off x="3580377" y="2967368"/>
            <a:ext cx="5030855" cy="876586"/>
          </a:xfrm>
        </p:spPr>
        <p:txBody>
          <a:bodyPr/>
          <a:lstStyle/>
          <a:p>
            <a:r>
              <a:rPr lang="zh-CN" altLang="en-US"/>
              <a:t>决策树算法</a:t>
            </a:r>
            <a:endParaRPr lang="zh-CN" altLang="en-US"/>
          </a:p>
        </p:txBody>
      </p:sp>
      <p:sp>
        <p:nvSpPr>
          <p:cNvPr id="17" name="文本占位符 16"/>
          <p:cNvSpPr>
            <a:spLocks noGrp="1"/>
          </p:cNvSpPr>
          <p:nvPr>
            <p:ph type="body" sz="quarter" idx="14"/>
            <p:custDataLst>
              <p:tags r:id="rId2"/>
            </p:custDataLst>
          </p:nvPr>
        </p:nvSpPr>
        <p:spPr>
          <a:xfrm>
            <a:off x="6057900" y="5277485"/>
            <a:ext cx="2553335" cy="541655"/>
          </a:xfrm>
        </p:spPr>
        <p:txBody>
          <a:bodyPr/>
          <a:lstStyle/>
          <a:p>
            <a:r>
              <a:rPr lang="zh-CN" altLang="en-US"/>
              <a:t>培训人：真丽亚</a:t>
            </a:r>
            <a:endParaRPr lang="zh-CN" altLang="en-US"/>
          </a:p>
        </p:txBody>
      </p:sp>
      <p:sp>
        <p:nvSpPr>
          <p:cNvPr id="6" name="标题 1"/>
          <p:cNvSpPr txBox="1"/>
          <p:nvPr>
            <p:custDataLst>
              <p:tags r:id="rId3"/>
            </p:custDataLst>
          </p:nvPr>
        </p:nvSpPr>
        <p:spPr>
          <a:xfrm>
            <a:off x="5272115" y="1820359"/>
            <a:ext cx="1669539" cy="5558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600" b="1" kern="1200">
                <a:solidFill>
                  <a:schemeClr val="tx2"/>
                </a:solidFill>
                <a:latin typeface="+mj-lt"/>
                <a:ea typeface="+mj-ea"/>
                <a:cs typeface="+mj-cs"/>
              </a:defRPr>
            </a:lvl1pPr>
          </a:lstStyle>
          <a:p>
            <a:r>
              <a:rPr lang="en-US" altLang="zh-CN" b="0" dirty="0">
                <a:solidFill>
                  <a:schemeClr val="bg1"/>
                </a:solidFill>
                <a:latin typeface="Arial" panose="020B0604020202020204" pitchFamily="34" charset="0"/>
                <a:ea typeface="微软雅黑" panose="020B0503020204020204" charset="-122"/>
                <a:cs typeface="Arial" panose="020B0604020202020204" pitchFamily="34" charset="0"/>
              </a:rPr>
              <a:t>2019.5</a:t>
            </a:r>
            <a:endParaRPr lang="zh-CN" altLang="en-US" b="0" dirty="0">
              <a:solidFill>
                <a:schemeClr val="bg1"/>
              </a:solidFill>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nvGraphicFramePr>
        <p:xfrm>
          <a:off x="4461510" y="585470"/>
          <a:ext cx="5801360" cy="5686425"/>
        </p:xfrm>
        <a:graphic>
          <a:graphicData uri="http://schemas.openxmlformats.org/drawingml/2006/table">
            <a:tbl>
              <a:tblPr firstRow="1" bandRow="1">
                <a:tableStyleId>{5940675A-B579-460E-94D1-54222C63F5DA}</a:tableStyleId>
              </a:tblPr>
              <a:tblGrid>
                <a:gridCol w="1450340"/>
                <a:gridCol w="1449705"/>
                <a:gridCol w="1449705"/>
                <a:gridCol w="1451610"/>
              </a:tblGrid>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属性1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属性2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属性3</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A</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真</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A</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9</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真</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A</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8</a:t>
                      </a:r>
                      <a:r>
                        <a:rPr lang="en-US" sz="1000" b="1">
                          <a:latin typeface="Calibri" panose="020F0502020204030204" charset="0"/>
                          <a:cs typeface="Calibri" panose="020F0502020204030204" charset="0"/>
                        </a:rPr>
                        <a:t>5</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A</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9</a:t>
                      </a:r>
                      <a:r>
                        <a:rPr lang="en-US" sz="1000" b="1">
                          <a:latin typeface="Calibri" panose="020F0502020204030204" charset="0"/>
                          <a:cs typeface="Calibri" panose="020F0502020204030204" charset="0"/>
                        </a:rPr>
                        <a:t>5</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a:t>
                      </a:r>
                      <a:r>
                        <a:rPr lang="en-US" sz="1000" b="1">
                          <a:latin typeface="Calibri" panose="020F0502020204030204" charset="0"/>
                          <a:cs typeface="Calibri" panose="020F0502020204030204" charset="0"/>
                        </a:rPr>
                        <a:t>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A</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B</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Calibri" panose="020F0502020204030204" charset="0"/>
                          <a:cs typeface="Calibri" panose="020F0502020204030204" charset="0"/>
                        </a:rPr>
                        <a:t>90</a:t>
                      </a:r>
                      <a:endParaRPr lang="en-US" altLang="en-US" sz="1000" b="1">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真</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B</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Calibri" panose="020F0502020204030204" charset="0"/>
                          <a:cs typeface="Calibri" panose="020F0502020204030204" charset="0"/>
                        </a:rPr>
                        <a:t>8</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B</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6</a:t>
                      </a:r>
                      <a:r>
                        <a:rPr lang="en-US" sz="1000" b="1">
                          <a:latin typeface="Calibri" panose="020F0502020204030204" charset="0"/>
                          <a:cs typeface="Calibri" panose="020F0502020204030204" charset="0"/>
                        </a:rPr>
                        <a:t>5</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真</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B</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Calibri" panose="020F0502020204030204" charset="0"/>
                          <a:cs typeface="Calibri" panose="020F0502020204030204" charset="0"/>
                        </a:rPr>
                        <a:t>5</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8</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真</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真</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8</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8</a:t>
                      </a:r>
                      <a:r>
                        <a:rPr lang="en-US" sz="1000" b="1">
                          <a:latin typeface="Calibri" panose="020F0502020204030204" charset="0"/>
                          <a:cs typeface="Calibri" panose="020F0502020204030204" charset="0"/>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9</a:t>
                      </a:r>
                      <a:r>
                        <a:rPr lang="en-US" sz="1000" b="1">
                          <a:latin typeface="Calibri" panose="020F0502020204030204" charset="0"/>
                          <a:cs typeface="Calibri" panose="020F0502020204030204" charset="0"/>
                        </a:rPr>
                        <a:t>6</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假</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类1</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918845" y="2295525"/>
            <a:ext cx="3154680" cy="368300"/>
          </a:xfrm>
          <a:prstGeom prst="rect">
            <a:avLst/>
          </a:prstGeom>
          <a:noFill/>
        </p:spPr>
        <p:txBody>
          <a:bodyPr wrap="none" rtlCol="0">
            <a:spAutoFit/>
          </a:bodyPr>
          <a:p>
            <a:r>
              <a:rPr lang="zh-CN" altLang="en-US"/>
              <a:t>熵与信息增益的计算示例样本</a:t>
            </a:r>
            <a:endParaRPr lang="zh-CN" altLang="en-US"/>
          </a:p>
        </p:txBody>
      </p:sp>
      <p:sp>
        <p:nvSpPr>
          <p:cNvPr id="7" name="文本框 6"/>
          <p:cNvSpPr txBox="1"/>
          <p:nvPr/>
        </p:nvSpPr>
        <p:spPr>
          <a:xfrm>
            <a:off x="870585" y="3244215"/>
            <a:ext cx="2697480" cy="922020"/>
          </a:xfrm>
          <a:prstGeom prst="rect">
            <a:avLst/>
          </a:prstGeom>
          <a:noFill/>
        </p:spPr>
        <p:txBody>
          <a:bodyPr wrap="none" rtlCol="0" anchor="t">
            <a:spAutoFit/>
          </a:bodyPr>
          <a:p>
            <a:r>
              <a:rPr lang="zh-CN" altLang="en-US">
                <a:latin typeface="Calibri" panose="020F0502020204030204" charset="0"/>
                <a:ea typeface="宋体" panose="02010600030101010101" pitchFamily="2" charset="-122"/>
                <a:cs typeface="Times New Roman" panose="02020603050405020304" charset="0"/>
                <a:sym typeface="+mn-ea"/>
              </a:rPr>
              <a:t>先观察样本分好的类别：</a:t>
            </a:r>
            <a:endParaRPr lang="en-US">
              <a:latin typeface="Calibri" panose="020F0502020204030204" charset="0"/>
              <a:ea typeface="宋体" panose="02010600030101010101" pitchFamily="2" charset="-122"/>
              <a:cs typeface="Times New Roman" panose="02020603050405020304" charset="0"/>
              <a:sym typeface="+mn-ea"/>
            </a:endParaRPr>
          </a:p>
          <a:p>
            <a:r>
              <a:rPr lang="en-US">
                <a:latin typeface="Calibri" panose="020F0502020204030204" charset="0"/>
                <a:ea typeface="宋体" panose="02010600030101010101" pitchFamily="2" charset="-122"/>
                <a:cs typeface="Times New Roman" panose="02020603050405020304" charset="0"/>
                <a:sym typeface="+mn-ea"/>
              </a:rPr>
              <a:t>9</a:t>
            </a:r>
            <a:r>
              <a:rPr lang="zh-CN">
                <a:latin typeface="Calibri" panose="020F0502020204030204" charset="0"/>
                <a:ea typeface="宋体" panose="02010600030101010101" pitchFamily="2" charset="-122"/>
                <a:sym typeface="+mn-ea"/>
              </a:rPr>
              <a:t>个样本属于类</a:t>
            </a:r>
            <a:r>
              <a:rPr lang="en-US">
                <a:latin typeface="Calibri" panose="020F0502020204030204" charset="0"/>
                <a:ea typeface="宋体" panose="02010600030101010101" pitchFamily="2" charset="-122"/>
                <a:cs typeface="Times New Roman" panose="02020603050405020304" charset="0"/>
                <a:sym typeface="+mn-ea"/>
              </a:rPr>
              <a:t>1</a:t>
            </a:r>
            <a:r>
              <a:rPr lang="zh-CN">
                <a:latin typeface="Calibri" panose="020F0502020204030204" charset="0"/>
                <a:ea typeface="宋体" panose="02010600030101010101" pitchFamily="2" charset="-122"/>
                <a:sym typeface="+mn-ea"/>
              </a:rPr>
              <a:t>，</a:t>
            </a:r>
            <a:endParaRPr lang="zh-CN">
              <a:latin typeface="Calibri" panose="020F0502020204030204" charset="0"/>
              <a:ea typeface="宋体" panose="02010600030101010101" pitchFamily="2" charset="-122"/>
              <a:sym typeface="+mn-ea"/>
            </a:endParaRPr>
          </a:p>
          <a:p>
            <a:r>
              <a:rPr lang="en-US">
                <a:latin typeface="Calibri" panose="020F0502020204030204" charset="0"/>
                <a:ea typeface="宋体" panose="02010600030101010101" pitchFamily="2" charset="-122"/>
                <a:cs typeface="Times New Roman" panose="02020603050405020304" charset="0"/>
                <a:sym typeface="+mn-ea"/>
              </a:rPr>
              <a:t>5</a:t>
            </a:r>
            <a:r>
              <a:rPr lang="zh-CN">
                <a:latin typeface="Calibri" panose="020F0502020204030204" charset="0"/>
                <a:ea typeface="宋体" panose="02010600030101010101" pitchFamily="2" charset="-122"/>
                <a:sym typeface="+mn-ea"/>
              </a:rPr>
              <a:t>个样本属于类</a:t>
            </a:r>
            <a:r>
              <a:rPr lang="en-US">
                <a:latin typeface="Calibri" panose="020F0502020204030204" charset="0"/>
                <a:ea typeface="宋体" panose="02010600030101010101" pitchFamily="2" charset="-122"/>
                <a:cs typeface="Times New Roman" panose="02020603050405020304" charset="0"/>
                <a:sym typeface="+mn-ea"/>
              </a:rPr>
              <a:t>2</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181100" y="744538"/>
            <a:ext cx="5080000" cy="368300"/>
          </a:xfrm>
          <a:prstGeom prst="rect">
            <a:avLst/>
          </a:prstGeom>
          <a:noFill/>
          <a:ln w="9525">
            <a:noFill/>
          </a:ln>
        </p:spPr>
        <p:txBody>
          <a:bodyPr>
            <a:spAutoFit/>
          </a:bodyPr>
          <a:p>
            <a:pPr indent="0"/>
            <a:endParaRPr lang="zh-CN" altLang="en-US"/>
          </a:p>
        </p:txBody>
      </p:sp>
      <p:sp>
        <p:nvSpPr>
          <p:cNvPr id="103" name="文本框 102"/>
          <p:cNvSpPr txBox="1"/>
          <p:nvPr/>
        </p:nvSpPr>
        <p:spPr>
          <a:xfrm>
            <a:off x="1445260" y="2072005"/>
            <a:ext cx="7433310" cy="1191260"/>
          </a:xfrm>
          <a:prstGeom prst="rect">
            <a:avLst/>
          </a:prstGeom>
          <a:noFill/>
          <a:ln w="9525">
            <a:noFill/>
          </a:ln>
        </p:spPr>
        <p:txBody>
          <a:bodyPr wrap="square">
            <a:spAutoFit/>
          </a:bodyPr>
          <a:p>
            <a:pPr indent="0"/>
            <a:endParaRPr lang="en-US" sz="1050" b="0">
              <a:latin typeface="Calibri" panose="020F0502020204030204" charset="0"/>
              <a:ea typeface="宋体" panose="02010600030101010101" pitchFamily="2" charset="-122"/>
              <a:cs typeface="Times New Roman" panose="02020603050405020304" charset="0"/>
            </a:endParaRPr>
          </a:p>
          <a:p>
            <a:pPr indent="0"/>
            <a:endParaRPr lang="zh-CN" sz="1050" b="0">
              <a:latin typeface="Calibri" panose="020F0502020204030204" charset="0"/>
              <a:ea typeface="宋体" panose="02010600030101010101" pitchFamily="2" charset="-122"/>
            </a:endParaRPr>
          </a:p>
          <a:p>
            <a:pPr indent="0"/>
            <a:r>
              <a:rPr lang="zh-CN" sz="2000" b="0">
                <a:latin typeface="Calibri" panose="020F0502020204030204" charset="0"/>
                <a:ea typeface="宋体" panose="02010600030101010101" pitchFamily="2" charset="-122"/>
              </a:rPr>
              <a:t>根据属性</a:t>
            </a:r>
            <a:r>
              <a:rPr lang="en-US" sz="2000" b="0">
                <a:latin typeface="Calibri" panose="020F0502020204030204" charset="0"/>
                <a:ea typeface="宋体" panose="02010600030101010101" pitchFamily="2" charset="-122"/>
                <a:cs typeface="Times New Roman" panose="02020603050405020304" charset="0"/>
              </a:rPr>
              <a:t>1</a:t>
            </a:r>
            <a:r>
              <a:rPr lang="zh-CN" sz="2000" b="0">
                <a:latin typeface="Calibri" panose="020F0502020204030204" charset="0"/>
                <a:ea typeface="宋体" panose="02010600030101010101" pitchFamily="2" charset="-122"/>
              </a:rPr>
              <a:t>把初始样本集</a:t>
            </a:r>
            <a:r>
              <a:rPr lang="en-US" sz="2000" b="0">
                <a:latin typeface="Calibri" panose="020F0502020204030204" charset="0"/>
                <a:ea typeface="宋体" panose="02010600030101010101" pitchFamily="2" charset="-122"/>
              </a:rPr>
              <a:t>T</a:t>
            </a:r>
            <a:r>
              <a:rPr lang="zh-CN" sz="2000" b="0">
                <a:latin typeface="Calibri" panose="020F0502020204030204" charset="0"/>
                <a:ea typeface="宋体" panose="02010600030101010101" pitchFamily="2" charset="-122"/>
              </a:rPr>
              <a:t>分区成</a:t>
            </a:r>
            <a:r>
              <a:rPr lang="en-US" sz="2000" b="0">
                <a:latin typeface="Calibri" panose="020F0502020204030204" charset="0"/>
                <a:ea typeface="宋体" panose="02010600030101010101" pitchFamily="2" charset="-122"/>
              </a:rPr>
              <a:t>3</a:t>
            </a:r>
            <a:r>
              <a:rPr lang="zh-CN" sz="2000" b="0">
                <a:latin typeface="Calibri" panose="020F0502020204030204" charset="0"/>
                <a:ea typeface="宋体" panose="02010600030101010101" pitchFamily="2" charset="-122"/>
              </a:rPr>
              <a:t>个子集（检验</a:t>
            </a:r>
            <a:r>
              <a:rPr lang="en-US" sz="2000" b="0">
                <a:latin typeface="Calibri" panose="020F0502020204030204" charset="0"/>
                <a:ea typeface="宋体" panose="02010600030101010101" pitchFamily="2" charset="-122"/>
              </a:rPr>
              <a:t>x</a:t>
            </a:r>
            <a:r>
              <a:rPr lang="en-US" sz="2000" b="0" baseline="-25000">
                <a:latin typeface="Calibri" panose="020F0502020204030204" charset="0"/>
                <a:ea typeface="宋体" panose="02010600030101010101" pitchFamily="2" charset="-122"/>
                <a:cs typeface="Times New Roman" panose="02020603050405020304" charset="0"/>
              </a:rPr>
              <a:t>1</a:t>
            </a:r>
            <a:r>
              <a:rPr lang="zh-CN" sz="2000" b="0">
                <a:latin typeface="Calibri" panose="020F0502020204030204" charset="0"/>
                <a:ea typeface="宋体" panose="02010600030101010101" pitchFamily="2" charset="-122"/>
              </a:rPr>
              <a:t>表示从</a:t>
            </a:r>
            <a:r>
              <a:rPr lang="en-US" sz="2000" b="0">
                <a:latin typeface="Calibri" panose="020F0502020204030204" charset="0"/>
                <a:ea typeface="宋体" panose="02010600030101010101" pitchFamily="2" charset="-122"/>
                <a:cs typeface="Times New Roman" panose="02020603050405020304" charset="0"/>
              </a:rPr>
              <a:t>3</a:t>
            </a:r>
            <a:r>
              <a:rPr lang="zh-CN" sz="2000" b="0">
                <a:latin typeface="Calibri" panose="020F0502020204030204" charset="0"/>
                <a:ea typeface="宋体" panose="02010600030101010101" pitchFamily="2" charset="-122"/>
              </a:rPr>
              <a:t>个值</a:t>
            </a:r>
            <a:r>
              <a:rPr lang="en-US" sz="2000" b="0">
                <a:latin typeface="Calibri" panose="020F0502020204030204" charset="0"/>
                <a:ea typeface="宋体" panose="02010600030101010101" pitchFamily="2" charset="-122"/>
              </a:rPr>
              <a:t>A</a:t>
            </a:r>
            <a:r>
              <a:rPr lang="en-US" sz="2000" b="0">
                <a:latin typeface="Calibri" panose="020F0502020204030204" charset="0"/>
                <a:ea typeface="宋体" panose="02010600030101010101" pitchFamily="2" charset="-122"/>
                <a:cs typeface="Times New Roman" panose="02020603050405020304" charset="0"/>
              </a:rPr>
              <a:t>,B,C</a:t>
            </a:r>
            <a:r>
              <a:rPr lang="zh-CN" sz="2000" b="0">
                <a:latin typeface="Calibri" panose="020F0502020204030204" charset="0"/>
                <a:ea typeface="宋体" panose="02010600030101010101" pitchFamily="2" charset="-122"/>
              </a:rPr>
              <a:t>中选择其一）后，得出结果：</a:t>
            </a: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7" name="图片 6"/>
          <p:cNvPicPr>
            <a:picLocks noChangeAspect="1"/>
          </p:cNvPicPr>
          <p:nvPr/>
        </p:nvPicPr>
        <p:blipFill>
          <a:blip r:embed="rId1"/>
          <a:stretch>
            <a:fillRect/>
          </a:stretch>
        </p:blipFill>
        <p:spPr>
          <a:xfrm>
            <a:off x="1354455" y="1205230"/>
            <a:ext cx="6848475" cy="942975"/>
          </a:xfrm>
          <a:prstGeom prst="rect">
            <a:avLst/>
          </a:prstGeom>
        </p:spPr>
      </p:pic>
      <p:pic>
        <p:nvPicPr>
          <p:cNvPr id="8" name="图片 7"/>
          <p:cNvPicPr>
            <a:picLocks noChangeAspect="1"/>
          </p:cNvPicPr>
          <p:nvPr/>
        </p:nvPicPr>
        <p:blipFill>
          <a:blip r:embed="rId2"/>
          <a:stretch>
            <a:fillRect/>
          </a:stretch>
        </p:blipFill>
        <p:spPr>
          <a:xfrm>
            <a:off x="1495425" y="3263265"/>
            <a:ext cx="7590155" cy="1381125"/>
          </a:xfrm>
          <a:prstGeom prst="rect">
            <a:avLst/>
          </a:prstGeom>
        </p:spPr>
      </p:pic>
      <p:sp>
        <p:nvSpPr>
          <p:cNvPr id="9" name="文本框 8"/>
          <p:cNvSpPr txBox="1"/>
          <p:nvPr/>
        </p:nvSpPr>
        <p:spPr>
          <a:xfrm>
            <a:off x="1354455" y="744855"/>
            <a:ext cx="2240280" cy="460375"/>
          </a:xfrm>
          <a:prstGeom prst="rect">
            <a:avLst/>
          </a:prstGeom>
          <a:noFill/>
        </p:spPr>
        <p:txBody>
          <a:bodyPr wrap="none" rtlCol="0" anchor="t">
            <a:spAutoFit/>
          </a:bodyPr>
          <a:p>
            <a:pPr indent="0"/>
            <a:r>
              <a:rPr lang="zh-CN" sz="2400">
                <a:latin typeface="Calibri" panose="020F0502020204030204" charset="0"/>
                <a:ea typeface="宋体" panose="02010600030101010101" pitchFamily="2" charset="-122"/>
                <a:sym typeface="+mn-ea"/>
              </a:rPr>
              <a:t>分区前的熵为</a:t>
            </a:r>
            <a:r>
              <a:rPr lang="zh-CN">
                <a:latin typeface="Calibri" panose="020F0502020204030204" charset="0"/>
                <a:ea typeface="宋体" panose="02010600030101010101" pitchFamily="2" charset="-122"/>
                <a:sym typeface="+mn-ea"/>
              </a:rPr>
              <a:t>：</a:t>
            </a:r>
            <a:endParaRPr lang="zh-CN" altLang="en-US"/>
          </a:p>
        </p:txBody>
      </p:sp>
      <p:sp>
        <p:nvSpPr>
          <p:cNvPr id="11" name="文本框 10"/>
          <p:cNvSpPr txBox="1"/>
          <p:nvPr/>
        </p:nvSpPr>
        <p:spPr>
          <a:xfrm>
            <a:off x="1495425" y="4961890"/>
            <a:ext cx="5080000" cy="460375"/>
          </a:xfrm>
          <a:prstGeom prst="rect">
            <a:avLst/>
          </a:prstGeom>
          <a:noFill/>
          <a:ln w="9525">
            <a:noFill/>
          </a:ln>
        </p:spPr>
        <p:txBody>
          <a:bodyPr>
            <a:spAutoFit/>
          </a:bodyPr>
          <a:p>
            <a:pPr indent="0"/>
            <a:r>
              <a:rPr lang="zh-CN" sz="2400" b="0">
                <a:latin typeface="Calibri" panose="020F0502020204030204" charset="0"/>
                <a:ea typeface="宋体" panose="02010600030101010101" pitchFamily="2" charset="-122"/>
              </a:rPr>
              <a:t>通过检验</a:t>
            </a:r>
            <a:r>
              <a:rPr lang="en-US" sz="2400" b="0">
                <a:latin typeface="Calibri" panose="020F0502020204030204" charset="0"/>
                <a:ea typeface="宋体" panose="02010600030101010101" pitchFamily="2" charset="-122"/>
                <a:cs typeface="Times New Roman" panose="02020603050405020304" charset="0"/>
              </a:rPr>
              <a:t>x</a:t>
            </a:r>
            <a:r>
              <a:rPr lang="en-US" sz="2400" b="0" baseline="-25000">
                <a:latin typeface="Calibri" panose="020F0502020204030204" charset="0"/>
                <a:ea typeface="宋体" panose="02010600030101010101" pitchFamily="2" charset="-122"/>
                <a:cs typeface="Times New Roman" panose="02020603050405020304" charset="0"/>
              </a:rPr>
              <a:t>1</a:t>
            </a:r>
            <a:r>
              <a:rPr lang="zh-CN" sz="2400" b="0">
                <a:latin typeface="Calibri" panose="020F0502020204030204" charset="0"/>
                <a:ea typeface="宋体" panose="02010600030101010101" pitchFamily="2" charset="-122"/>
              </a:rPr>
              <a:t>获得的信息增益是：</a:t>
            </a:r>
            <a:endParaRPr lang="zh-CN" altLang="en-US" sz="2400"/>
          </a:p>
        </p:txBody>
      </p:sp>
      <p:pic>
        <p:nvPicPr>
          <p:cNvPr id="12" name="图片 11"/>
          <p:cNvPicPr>
            <a:picLocks noChangeAspect="1"/>
          </p:cNvPicPr>
          <p:nvPr/>
        </p:nvPicPr>
        <p:blipFill>
          <a:blip r:embed="rId3"/>
          <a:stretch>
            <a:fillRect/>
          </a:stretch>
        </p:blipFill>
        <p:spPr>
          <a:xfrm>
            <a:off x="5666105" y="4906645"/>
            <a:ext cx="4391025" cy="49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 name="文本框 107"/>
          <p:cNvSpPr txBox="1"/>
          <p:nvPr/>
        </p:nvSpPr>
        <p:spPr>
          <a:xfrm>
            <a:off x="1003300" y="1003935"/>
            <a:ext cx="8255000" cy="460375"/>
          </a:xfrm>
          <a:prstGeom prst="rect">
            <a:avLst/>
          </a:prstGeom>
          <a:noFill/>
          <a:ln w="9525">
            <a:noFill/>
          </a:ln>
        </p:spPr>
        <p:txBody>
          <a:bodyPr wrap="square">
            <a:spAutoFit/>
          </a:bodyPr>
          <a:p>
            <a:pPr indent="0"/>
            <a:r>
              <a:rPr lang="zh-CN" sz="2400" b="0">
                <a:latin typeface="Calibri" panose="020F0502020204030204" charset="0"/>
                <a:ea typeface="宋体" panose="02010600030101010101" pitchFamily="2" charset="-122"/>
              </a:rPr>
              <a:t>根据属性</a:t>
            </a:r>
            <a:r>
              <a:rPr lang="en-US" sz="2400" b="0">
                <a:latin typeface="Calibri" panose="020F0502020204030204" charset="0"/>
                <a:ea typeface="宋体" panose="02010600030101010101" pitchFamily="2" charset="-122"/>
                <a:cs typeface="Times New Roman" panose="02020603050405020304" charset="0"/>
              </a:rPr>
              <a:t>3</a:t>
            </a:r>
            <a:r>
              <a:rPr lang="zh-CN" sz="2400" b="0">
                <a:latin typeface="Calibri" panose="020F0502020204030204" charset="0"/>
                <a:ea typeface="宋体" panose="02010600030101010101" pitchFamily="2" charset="-122"/>
              </a:rPr>
              <a:t>进行检验和分区，类似的计算会得到新的熵：</a:t>
            </a:r>
            <a:endParaRPr lang="zh-CN" altLang="en-US" sz="2400"/>
          </a:p>
        </p:txBody>
      </p:sp>
      <p:pic>
        <p:nvPicPr>
          <p:cNvPr id="5" name="图片 4"/>
          <p:cNvPicPr>
            <a:picLocks noChangeAspect="1"/>
          </p:cNvPicPr>
          <p:nvPr/>
        </p:nvPicPr>
        <p:blipFill>
          <a:blip r:embed="rId1"/>
          <a:stretch>
            <a:fillRect/>
          </a:stretch>
        </p:blipFill>
        <p:spPr>
          <a:xfrm>
            <a:off x="766445" y="1432560"/>
            <a:ext cx="10887075" cy="990600"/>
          </a:xfrm>
          <a:prstGeom prst="rect">
            <a:avLst/>
          </a:prstGeom>
        </p:spPr>
      </p:pic>
      <p:sp>
        <p:nvSpPr>
          <p:cNvPr id="6" name="文本框 5"/>
          <p:cNvSpPr txBox="1"/>
          <p:nvPr/>
        </p:nvSpPr>
        <p:spPr>
          <a:xfrm>
            <a:off x="1019175" y="2955290"/>
            <a:ext cx="5080000" cy="521970"/>
          </a:xfrm>
          <a:prstGeom prst="rect">
            <a:avLst/>
          </a:prstGeom>
          <a:noFill/>
          <a:ln w="9525">
            <a:noFill/>
          </a:ln>
        </p:spPr>
        <p:txBody>
          <a:bodyPr>
            <a:spAutoFit/>
          </a:bodyPr>
          <a:p>
            <a:pPr indent="0"/>
            <a:r>
              <a:rPr lang="zh-CN" sz="2800" b="0">
                <a:latin typeface="Calibri" panose="020F0502020204030204" charset="0"/>
                <a:ea typeface="宋体" panose="02010600030101010101" pitchFamily="2" charset="-122"/>
              </a:rPr>
              <a:t>相应的信息增益是：</a:t>
            </a:r>
            <a:endParaRPr lang="zh-CN" altLang="en-US" sz="2800" b="0">
              <a:latin typeface="Calibri" panose="020F0502020204030204" charset="0"/>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4206875" y="2921635"/>
            <a:ext cx="4343400" cy="571500"/>
          </a:xfrm>
          <a:prstGeom prst="rect">
            <a:avLst/>
          </a:prstGeom>
        </p:spPr>
      </p:pic>
      <p:sp>
        <p:nvSpPr>
          <p:cNvPr id="8" name="文本框 7"/>
          <p:cNvSpPr txBox="1"/>
          <p:nvPr/>
        </p:nvSpPr>
        <p:spPr>
          <a:xfrm>
            <a:off x="1075055" y="3826510"/>
            <a:ext cx="9834245" cy="829945"/>
          </a:xfrm>
          <a:prstGeom prst="rect">
            <a:avLst/>
          </a:prstGeom>
          <a:noFill/>
          <a:ln w="9525">
            <a:noFill/>
          </a:ln>
        </p:spPr>
        <p:txBody>
          <a:bodyPr wrap="square">
            <a:spAutoFit/>
          </a:bodyPr>
          <a:p>
            <a:pPr indent="0"/>
            <a:r>
              <a:rPr lang="zh-CN" sz="2400" b="0">
                <a:latin typeface="Calibri" panose="020F0502020204030204" charset="0"/>
                <a:ea typeface="宋体" panose="02010600030101010101" pitchFamily="2" charset="-122"/>
              </a:rPr>
              <a:t>根据增益准则，决策树算法将选择检验</a:t>
            </a:r>
            <a:r>
              <a:rPr lang="en-US" sz="2400" b="0">
                <a:latin typeface="Calibri" panose="020F0502020204030204" charset="0"/>
                <a:ea typeface="宋体" panose="02010600030101010101" pitchFamily="2" charset="-122"/>
                <a:cs typeface="Times New Roman" panose="02020603050405020304" charset="0"/>
              </a:rPr>
              <a:t>x1</a:t>
            </a:r>
            <a:r>
              <a:rPr lang="zh-CN" sz="2400" b="0">
                <a:latin typeface="Calibri" panose="020F0502020204030204" charset="0"/>
                <a:ea typeface="宋体" panose="02010600030101010101" pitchFamily="2" charset="-122"/>
              </a:rPr>
              <a:t>作为分区数据</a:t>
            </a:r>
            <a:r>
              <a:rPr lang="en-US" sz="2400" b="0">
                <a:latin typeface="Calibri" panose="020F0502020204030204" charset="0"/>
                <a:ea typeface="宋体" panose="02010600030101010101" pitchFamily="2" charset="-122"/>
                <a:cs typeface="Times New Roman" panose="02020603050405020304" charset="0"/>
              </a:rPr>
              <a:t>T</a:t>
            </a:r>
            <a:r>
              <a:rPr lang="zh-CN" sz="2400" b="0">
                <a:latin typeface="Calibri" panose="020F0502020204030204" charset="0"/>
                <a:ea typeface="宋体" panose="02010600030101010101" pitchFamily="2" charset="-122"/>
              </a:rPr>
              <a:t>的最初检验，因为该增益较高。</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增益率的算法：</a:t>
            </a:r>
            <a:endParaRPr lang="en-US" altLang="zh-CN"/>
          </a:p>
        </p:txBody>
      </p:sp>
      <p:graphicFrame>
        <p:nvGraphicFramePr>
          <p:cNvPr id="3" name="对象 2">
            <a:hlinkClick r:id="" action="ppaction://ole?verb="/>
          </p:cNvPr>
          <p:cNvGraphicFramePr>
            <a:graphicFrameLocks noChangeAspect="1"/>
          </p:cNvGraphicFramePr>
          <p:nvPr/>
        </p:nvGraphicFramePr>
        <p:xfrm>
          <a:off x="3677920" y="1963420"/>
          <a:ext cx="5697220" cy="1226185"/>
        </p:xfrm>
        <a:graphic>
          <a:graphicData uri="http://schemas.openxmlformats.org/presentationml/2006/ole">
            <mc:AlternateContent xmlns:mc="http://schemas.openxmlformats.org/markup-compatibility/2006">
              <mc:Choice xmlns:v="urn:schemas-microsoft-com:vml" Requires="v">
                <p:oleObj spid="_x0000_s1025" name="" r:id="rId1" imgW="2005965" imgH="431800" progId="Equation.KSEE3">
                  <p:embed/>
                </p:oleObj>
              </mc:Choice>
              <mc:Fallback>
                <p:oleObj name="" r:id="rId1" imgW="2005965" imgH="431800" progId="Equation.KSEE3">
                  <p:embed/>
                  <p:pic>
                    <p:nvPicPr>
                      <p:cNvPr id="0" name="图片 1024"/>
                      <p:cNvPicPr/>
                      <p:nvPr/>
                    </p:nvPicPr>
                    <p:blipFill>
                      <a:blip r:embed="rId2"/>
                      <a:stretch>
                        <a:fillRect/>
                      </a:stretch>
                    </p:blipFill>
                    <p:spPr>
                      <a:xfrm>
                        <a:off x="3677920" y="1963420"/>
                        <a:ext cx="5697220" cy="1226185"/>
                      </a:xfrm>
                      <a:prstGeom prst="rect">
                        <a:avLst/>
                      </a:prstGeom>
                    </p:spPr>
                  </p:pic>
                </p:oleObj>
              </mc:Fallback>
            </mc:AlternateContent>
          </a:graphicData>
        </a:graphic>
      </p:graphicFrame>
      <p:sp>
        <p:nvSpPr>
          <p:cNvPr id="4" name="文本框 3"/>
          <p:cNvSpPr txBox="1"/>
          <p:nvPr/>
        </p:nvSpPr>
        <p:spPr>
          <a:xfrm>
            <a:off x="979805" y="1691005"/>
            <a:ext cx="3084195" cy="460375"/>
          </a:xfrm>
          <a:prstGeom prst="rect">
            <a:avLst/>
          </a:prstGeom>
          <a:noFill/>
        </p:spPr>
        <p:txBody>
          <a:bodyPr wrap="square" rtlCol="0">
            <a:spAutoFit/>
          </a:bodyPr>
          <a:p>
            <a:r>
              <a:rPr lang="zh-CN" altLang="en-US" sz="2400"/>
              <a:t>指定一个附加参数：</a:t>
            </a:r>
            <a:endParaRPr lang="zh-CN" altLang="en-US" sz="2400"/>
          </a:p>
        </p:txBody>
      </p:sp>
      <p:sp>
        <p:nvSpPr>
          <p:cNvPr id="5" name="文本框 4"/>
          <p:cNvSpPr txBox="1"/>
          <p:nvPr/>
        </p:nvSpPr>
        <p:spPr>
          <a:xfrm>
            <a:off x="1078230" y="2284730"/>
            <a:ext cx="2599690" cy="583565"/>
          </a:xfrm>
          <a:prstGeom prst="rect">
            <a:avLst/>
          </a:prstGeom>
          <a:noFill/>
        </p:spPr>
        <p:txBody>
          <a:bodyPr wrap="none" rtlCol="0">
            <a:spAutoFit/>
          </a:bodyPr>
          <a:p>
            <a:r>
              <a:rPr lang="en-US" altLang="zh-CN" sz="3200"/>
              <a:t>Split - info(X) = </a:t>
            </a:r>
            <a:endParaRPr lang="en-US" altLang="zh-CN" sz="3200"/>
          </a:p>
        </p:txBody>
      </p:sp>
      <p:sp>
        <p:nvSpPr>
          <p:cNvPr id="6" name="文本框 5"/>
          <p:cNvSpPr txBox="1"/>
          <p:nvPr/>
        </p:nvSpPr>
        <p:spPr>
          <a:xfrm>
            <a:off x="1078230" y="3154680"/>
            <a:ext cx="8496300" cy="1691640"/>
          </a:xfrm>
          <a:prstGeom prst="rect">
            <a:avLst/>
          </a:prstGeom>
          <a:noFill/>
        </p:spPr>
        <p:txBody>
          <a:bodyPr wrap="square" rtlCol="0">
            <a:spAutoFit/>
          </a:bodyPr>
          <a:p>
            <a:r>
              <a:rPr lang="zh-CN" altLang="en-US" sz="2400"/>
              <a:t>这表示把</a:t>
            </a:r>
            <a:r>
              <a:rPr lang="en-US" altLang="zh-CN" sz="2400"/>
              <a:t>T</a:t>
            </a:r>
            <a:r>
              <a:rPr lang="zh-CN" altLang="en-US" sz="2400"/>
              <a:t>分区成</a:t>
            </a:r>
            <a:r>
              <a:rPr lang="en-US" altLang="zh-CN" sz="2400"/>
              <a:t>n</a:t>
            </a:r>
            <a:r>
              <a:rPr lang="zh-CN" altLang="en-US" sz="2400"/>
              <a:t>各子集</a:t>
            </a:r>
            <a:r>
              <a:rPr lang="en-US" altLang="zh-CN" sz="2400"/>
              <a:t>Ti,</a:t>
            </a:r>
            <a:r>
              <a:rPr lang="zh-CN" altLang="en-US" sz="2400"/>
              <a:t>就会潜在生成信息，将信息增益与潜在信息的比作为新的增益标准：</a:t>
            </a:r>
            <a:endParaRPr lang="zh-CN" altLang="en-US" sz="2400"/>
          </a:p>
          <a:p>
            <a:endParaRPr lang="zh-CN" altLang="en-US" sz="2400"/>
          </a:p>
          <a:p>
            <a:r>
              <a:rPr lang="en-US" altLang="zh-CN" sz="3200"/>
              <a:t>Gain - ratio(X) = gain(X)/(Split - info(X))</a:t>
            </a:r>
            <a:endParaRPr lang="en-US" altLang="zh-CN" sz="3200"/>
          </a:p>
        </p:txBody>
      </p:sp>
      <p:sp>
        <p:nvSpPr>
          <p:cNvPr id="7" name="文本框 6"/>
          <p:cNvSpPr txBox="1"/>
          <p:nvPr/>
        </p:nvSpPr>
        <p:spPr>
          <a:xfrm>
            <a:off x="1078230" y="5158105"/>
            <a:ext cx="7802880" cy="460375"/>
          </a:xfrm>
          <a:prstGeom prst="rect">
            <a:avLst/>
          </a:prstGeom>
          <a:noFill/>
        </p:spPr>
        <p:txBody>
          <a:bodyPr wrap="none" rtlCol="0">
            <a:spAutoFit/>
          </a:bodyPr>
          <a:p>
            <a:r>
              <a:rPr lang="zh-CN" altLang="en-US" sz="2400"/>
              <a:t>用这个分区样本集的准则产生的最终决策树是最简洁的。</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基尼（</a:t>
            </a:r>
            <a:r>
              <a:rPr lang="en-US" altLang="zh-CN"/>
              <a:t>Gini)</a:t>
            </a:r>
            <a:r>
              <a:rPr lang="zh-CN" altLang="en-US"/>
              <a:t>的算法</a:t>
            </a:r>
            <a:endParaRPr lang="zh-CN" altLang="en-US"/>
          </a:p>
        </p:txBody>
      </p:sp>
      <p:sp>
        <p:nvSpPr>
          <p:cNvPr id="3" name="文本框 2"/>
          <p:cNvSpPr txBox="1"/>
          <p:nvPr/>
        </p:nvSpPr>
        <p:spPr>
          <a:xfrm>
            <a:off x="923290" y="1691005"/>
            <a:ext cx="9827260" cy="829945"/>
          </a:xfrm>
          <a:prstGeom prst="rect">
            <a:avLst/>
          </a:prstGeom>
          <a:noFill/>
        </p:spPr>
        <p:txBody>
          <a:bodyPr wrap="square" rtlCol="0" anchor="t">
            <a:spAutoFit/>
          </a:bodyPr>
          <a:p>
            <a:r>
              <a:rPr lang="zh-CN" altLang="en-US" sz="2400"/>
              <a:t>假设有 </a:t>
            </a:r>
            <a:r>
              <a:rPr lang="en-US" altLang="zh-CN" sz="2400"/>
              <a:t>K</a:t>
            </a:r>
            <a:r>
              <a:rPr lang="zh-CN" altLang="en-US" sz="2400"/>
              <a:t>个分类，样本属于第  </a:t>
            </a:r>
            <a:r>
              <a:rPr lang="en-US" altLang="zh-CN" sz="2400"/>
              <a:t>k</a:t>
            </a:r>
            <a:r>
              <a:rPr lang="zh-CN" altLang="en-US" sz="2400"/>
              <a:t>类的概率为 </a:t>
            </a:r>
            <a:r>
              <a:rPr lang="en-US" altLang="zh-CN" sz="2400"/>
              <a:t>p</a:t>
            </a:r>
            <a:r>
              <a:rPr lang="en-US" altLang="zh-CN" sz="2400" baseline="-25000"/>
              <a:t>k</a:t>
            </a:r>
            <a:r>
              <a:rPr lang="en-US" altLang="zh-CN" sz="2400"/>
              <a:t>= p(y=c</a:t>
            </a:r>
            <a:r>
              <a:rPr lang="en-US" altLang="zh-CN" sz="2400" baseline="-25000"/>
              <a:t>k</a:t>
            </a:r>
            <a:r>
              <a:rPr lang="en-US" altLang="zh-CN" sz="2400"/>
              <a:t>)</a:t>
            </a:r>
            <a:r>
              <a:rPr lang="zh-CN" altLang="en-US" sz="2400"/>
              <a:t> 则概率分布的基尼指数为</a:t>
            </a:r>
            <a:r>
              <a:rPr lang="en-US" altLang="zh-CN" sz="2400"/>
              <a:t>:</a:t>
            </a:r>
            <a:endParaRPr lang="en-US" altLang="zh-CN" sz="2400"/>
          </a:p>
        </p:txBody>
      </p:sp>
      <p:pic>
        <p:nvPicPr>
          <p:cNvPr id="6" name="图片 5"/>
          <p:cNvPicPr>
            <a:picLocks noChangeAspect="1"/>
          </p:cNvPicPr>
          <p:nvPr/>
        </p:nvPicPr>
        <p:blipFill>
          <a:blip r:embed="rId1"/>
          <a:stretch>
            <a:fillRect/>
          </a:stretch>
        </p:blipFill>
        <p:spPr>
          <a:xfrm>
            <a:off x="2833370" y="2441575"/>
            <a:ext cx="5396230" cy="1233170"/>
          </a:xfrm>
          <a:prstGeom prst="rect">
            <a:avLst/>
          </a:prstGeom>
        </p:spPr>
      </p:pic>
      <p:sp>
        <p:nvSpPr>
          <p:cNvPr id="7" name="文本框 6"/>
          <p:cNvSpPr txBox="1"/>
          <p:nvPr/>
        </p:nvSpPr>
        <p:spPr>
          <a:xfrm>
            <a:off x="1024890" y="3674745"/>
            <a:ext cx="9624060" cy="1106805"/>
          </a:xfrm>
          <a:prstGeom prst="rect">
            <a:avLst/>
          </a:prstGeom>
          <a:noFill/>
        </p:spPr>
        <p:txBody>
          <a:bodyPr wrap="square" rtlCol="0" anchor="t">
            <a:spAutoFit/>
          </a:bodyPr>
          <a:p>
            <a:r>
              <a:rPr lang="zh-CN" altLang="en-US" sz="2400"/>
              <a:t>基尼指数表示：样本集合中，随机选中一个样本，该样本被分错的概率。基尼指数越小，表示越不容易分错</a:t>
            </a:r>
            <a:r>
              <a:rPr lang="zh-CN" altLang="en-US"/>
              <a:t>。</a:t>
            </a:r>
            <a:endParaRPr lang="zh-CN" altLang="en-US"/>
          </a:p>
          <a:p>
            <a:endParaRPr lang="zh-CN" altLang="en-US"/>
          </a:p>
        </p:txBody>
      </p:sp>
      <p:sp>
        <p:nvSpPr>
          <p:cNvPr id="8" name="文本框 7"/>
          <p:cNvSpPr txBox="1"/>
          <p:nvPr/>
        </p:nvSpPr>
        <p:spPr>
          <a:xfrm>
            <a:off x="1024890" y="4636135"/>
            <a:ext cx="9105900" cy="1568450"/>
          </a:xfrm>
          <a:prstGeom prst="rect">
            <a:avLst/>
          </a:prstGeom>
          <a:noFill/>
        </p:spPr>
        <p:txBody>
          <a:bodyPr wrap="square" rtlCol="0" anchor="t">
            <a:spAutoFit/>
          </a:bodyPr>
          <a:p>
            <a:r>
              <a:rPr lang="zh-CN" altLang="en-US" sz="2400"/>
              <a:t>基尼系数与熵一样，是度量不确定的指标。</a:t>
            </a:r>
            <a:endParaRPr lang="zh-CN" altLang="en-US" sz="2400"/>
          </a:p>
          <a:p>
            <a:r>
              <a:rPr lang="zh-CN" altLang="en-US" sz="2400"/>
              <a:t>对于样本集</a:t>
            </a:r>
            <a:r>
              <a:rPr lang="en-US" altLang="zh-CN" sz="2400"/>
              <a:t>D, Gini(D)</a:t>
            </a:r>
            <a:r>
              <a:rPr lang="zh-CN" altLang="en-US" sz="2400"/>
              <a:t>越小，说明集合中的样本越纯净。</a:t>
            </a:r>
            <a:endParaRPr lang="zh-CN" altLang="en-US" sz="2400"/>
          </a:p>
          <a:p>
            <a:r>
              <a:rPr lang="zh-CN" altLang="en-US" sz="2400"/>
              <a:t>在某一特征的条件下的基尼指数，是每个自己的基尼系数的加权和，权重是以每个自己占集合的百分比表示</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530985" y="964565"/>
            <a:ext cx="9130030" cy="583565"/>
          </a:xfrm>
          <a:prstGeom prst="rect">
            <a:avLst/>
          </a:prstGeom>
          <a:noFill/>
        </p:spPr>
        <p:txBody>
          <a:bodyPr wrap="square" rtlCol="0" anchor="t">
            <a:spAutoFit/>
          </a:bodyPr>
          <a:p>
            <a:r>
              <a:rPr lang="zh-CN" altLang="en-US" sz="3200" dirty="0">
                <a:sym typeface="+mn-ea"/>
              </a:rPr>
              <a:t>决策树根据分裂准则是怎样划分数据集的？</a:t>
            </a:r>
            <a:endParaRPr lang="zh-CN" altLang="en-US" sz="3200"/>
          </a:p>
        </p:txBody>
      </p:sp>
      <p:sp>
        <p:nvSpPr>
          <p:cNvPr id="4" name="文本框 3"/>
          <p:cNvSpPr txBox="1"/>
          <p:nvPr/>
        </p:nvSpPr>
        <p:spPr>
          <a:xfrm>
            <a:off x="1530985" y="1963420"/>
            <a:ext cx="9130030" cy="3291840"/>
          </a:xfrm>
          <a:prstGeom prst="rect">
            <a:avLst/>
          </a:prstGeom>
          <a:noFill/>
        </p:spPr>
        <p:txBody>
          <a:bodyPr wrap="square" rtlCol="0">
            <a:spAutoFit/>
          </a:bodyPr>
          <a:p>
            <a:r>
              <a:rPr lang="zh-CN" altLang="en-US" sz="2800"/>
              <a:t>针对不同的数据集，要分三种情况来讨论：</a:t>
            </a:r>
            <a:endParaRPr lang="zh-CN" altLang="en-US" sz="2400"/>
          </a:p>
          <a:p>
            <a:pPr fontAlgn="auto">
              <a:lnSpc>
                <a:spcPct val="150000"/>
              </a:lnSpc>
            </a:pPr>
            <a:r>
              <a:rPr lang="en-US" altLang="zh-CN" sz="2400"/>
              <a:t>	1</a:t>
            </a:r>
            <a:r>
              <a:rPr lang="zh-CN" altLang="en-US" sz="2400"/>
              <a:t>） 待划分的特征是离散值，对于每个已知的值产生一个分支</a:t>
            </a:r>
            <a:endParaRPr lang="zh-CN" altLang="en-US" sz="2400"/>
          </a:p>
          <a:p>
            <a:pPr fontAlgn="auto">
              <a:lnSpc>
                <a:spcPct val="150000"/>
              </a:lnSpc>
            </a:pPr>
            <a:r>
              <a:rPr lang="en-US" altLang="zh-CN" sz="2400"/>
              <a:t>	2</a:t>
            </a:r>
            <a:r>
              <a:rPr lang="zh-CN" altLang="en-US" sz="2400"/>
              <a:t>） 带划分的特征是离散的，产生的分支小于该特征不同值的个数，比如二叉树，则会对该离散值采用区间形式再次离散化。</a:t>
            </a:r>
            <a:endParaRPr lang="zh-CN" altLang="en-US" sz="2400"/>
          </a:p>
          <a:p>
            <a:pPr fontAlgn="auto">
              <a:lnSpc>
                <a:spcPct val="150000"/>
              </a:lnSpc>
            </a:pPr>
            <a:r>
              <a:rPr lang="en-US" altLang="zh-CN" sz="2400"/>
              <a:t>	3</a:t>
            </a:r>
            <a:r>
              <a:rPr lang="zh-CN" altLang="en-US" sz="2400"/>
              <a:t>）如果选择的特征值是连续的，则选择分裂点，输出大于分裂点的部分，和小于分裂点的部分。</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93495" y="661035"/>
            <a:ext cx="8909050" cy="706755"/>
          </a:xfrm>
          <a:prstGeom prst="rect">
            <a:avLst/>
          </a:prstGeom>
          <a:noFill/>
        </p:spPr>
        <p:txBody>
          <a:bodyPr wrap="square" rtlCol="0" anchor="t">
            <a:spAutoFit/>
          </a:bodyPr>
          <a:p>
            <a:r>
              <a:rPr lang="zh-CN" altLang="en-US" sz="4000" dirty="0">
                <a:sym typeface="+mn-ea"/>
              </a:rPr>
              <a:t>三、决策树的生成算法</a:t>
            </a:r>
            <a:endParaRPr lang="zh-CN" altLang="en-US" sz="4000"/>
          </a:p>
        </p:txBody>
      </p:sp>
      <p:sp>
        <p:nvSpPr>
          <p:cNvPr id="4" name="文本框 3"/>
          <p:cNvSpPr txBox="1"/>
          <p:nvPr/>
        </p:nvSpPr>
        <p:spPr>
          <a:xfrm>
            <a:off x="1388110" y="2865120"/>
            <a:ext cx="8677910" cy="829945"/>
          </a:xfrm>
          <a:prstGeom prst="rect">
            <a:avLst/>
          </a:prstGeom>
          <a:noFill/>
        </p:spPr>
        <p:txBody>
          <a:bodyPr wrap="square" rtlCol="0">
            <a:spAutoFit/>
          </a:bodyPr>
          <a:p>
            <a:r>
              <a:rPr lang="en-US" sz="2400" b="1"/>
              <a:t>C4.5 </a:t>
            </a:r>
            <a:r>
              <a:rPr lang="zh-CN" altLang="en-US" sz="2400" b="1"/>
              <a:t>算法</a:t>
            </a:r>
            <a:r>
              <a:rPr lang="zh-CN" altLang="en-US" sz="2400"/>
              <a:t>是</a:t>
            </a:r>
            <a:r>
              <a:rPr lang="en-US" altLang="zh-CN" sz="2400"/>
              <a:t>ID3</a:t>
            </a:r>
            <a:r>
              <a:rPr lang="zh-CN" altLang="en-US" sz="2400"/>
              <a:t>算法的扩展，把分类的范围从类别的属性扩展到数值属性。可以把数据分区</a:t>
            </a:r>
            <a:endParaRPr lang="zh-CN" altLang="en-US" sz="2400"/>
          </a:p>
        </p:txBody>
      </p:sp>
      <p:sp>
        <p:nvSpPr>
          <p:cNvPr id="108" name="文本框 107"/>
          <p:cNvSpPr txBox="1"/>
          <p:nvPr/>
        </p:nvSpPr>
        <p:spPr>
          <a:xfrm>
            <a:off x="1293495" y="1666240"/>
            <a:ext cx="8773160" cy="1198880"/>
          </a:xfrm>
          <a:prstGeom prst="rect">
            <a:avLst/>
          </a:prstGeom>
          <a:noFill/>
          <a:ln w="9525">
            <a:noFill/>
          </a:ln>
        </p:spPr>
        <p:txBody>
          <a:bodyPr wrap="square">
            <a:spAutoFit/>
          </a:bodyPr>
          <a:p>
            <a:pPr indent="0"/>
            <a:r>
              <a:rPr lang="en-US" sz="2400" b="1">
                <a:latin typeface="宋体" panose="02010600030101010101" pitchFamily="2" charset="-122"/>
                <a:ea typeface="宋体" panose="02010600030101010101" pitchFamily="2" charset="-122"/>
              </a:rPr>
              <a:t>ID3</a:t>
            </a:r>
            <a:r>
              <a:rPr lang="zh-CN" sz="2400" b="1">
                <a:ea typeface="宋体" panose="02010600030101010101" pitchFamily="2" charset="-122"/>
              </a:rPr>
              <a:t>算法</a:t>
            </a:r>
            <a:r>
              <a:rPr lang="zh-CN" sz="2400" b="0">
                <a:ea typeface="宋体" panose="02010600030101010101" pitchFamily="2" charset="-122"/>
              </a:rPr>
              <a:t>是自顶向下的贪婪搜索算法，</a:t>
            </a:r>
            <a:r>
              <a:rPr lang="en-US" altLang="zh-CN" sz="2400" b="0">
                <a:ea typeface="宋体" panose="02010600030101010101" pitchFamily="2" charset="-122"/>
              </a:rPr>
              <a:t>ID3</a:t>
            </a:r>
            <a:r>
              <a:rPr lang="zh-CN" altLang="en-US" sz="2400" b="0">
                <a:ea typeface="宋体" panose="02010600030101010101" pitchFamily="2" charset="-122"/>
              </a:rPr>
              <a:t>的属性选择是基于信息量最大的属性。即这个属性可以最小化把样本分类到结果子树中所需的信息。就是前面所的信息增益准则。</a:t>
            </a:r>
            <a:endParaRPr lang="zh-CN" altLang="en-US" sz="2400" b="0">
              <a:ea typeface="宋体" panose="02010600030101010101" pitchFamily="2" charset="-122"/>
            </a:endParaRPr>
          </a:p>
        </p:txBody>
      </p:sp>
      <p:sp>
        <p:nvSpPr>
          <p:cNvPr id="6" name="文本框 5"/>
          <p:cNvSpPr txBox="1"/>
          <p:nvPr/>
        </p:nvSpPr>
        <p:spPr>
          <a:xfrm>
            <a:off x="1388745" y="3695065"/>
            <a:ext cx="8909050" cy="1198880"/>
          </a:xfrm>
          <a:prstGeom prst="rect">
            <a:avLst/>
          </a:prstGeom>
          <a:noFill/>
        </p:spPr>
        <p:txBody>
          <a:bodyPr wrap="square" rtlCol="0">
            <a:spAutoFit/>
          </a:bodyPr>
          <a:p>
            <a:r>
              <a:rPr lang="en-US" sz="2400" b="1"/>
              <a:t>C5.0</a:t>
            </a:r>
            <a:r>
              <a:rPr lang="zh-CN" altLang="en-US" sz="2400" b="1"/>
              <a:t>算法</a:t>
            </a:r>
            <a:r>
              <a:rPr lang="zh-CN" altLang="en-US" sz="2400"/>
              <a:t>是对</a:t>
            </a:r>
            <a:r>
              <a:rPr lang="en-US" altLang="zh-CN" sz="2400"/>
              <a:t>C4.5</a:t>
            </a:r>
            <a:r>
              <a:rPr lang="zh-CN" altLang="en-US" sz="2400"/>
              <a:t>算法的改进。会构建全套的分类器，再选择最终的分类，包含了新的数据类型。提供预处理缺失值异常值等机制。极大的提高了决策树和规则集的可伸缩性。</a:t>
            </a:r>
            <a:endParaRPr lang="zh-CN" altLang="en-US" sz="2400"/>
          </a:p>
        </p:txBody>
      </p:sp>
      <p:sp>
        <p:nvSpPr>
          <p:cNvPr id="7" name="文本框 6"/>
          <p:cNvSpPr txBox="1"/>
          <p:nvPr/>
        </p:nvSpPr>
        <p:spPr>
          <a:xfrm>
            <a:off x="1388745" y="4893945"/>
            <a:ext cx="8821420" cy="829945"/>
          </a:xfrm>
          <a:prstGeom prst="rect">
            <a:avLst/>
          </a:prstGeom>
          <a:noFill/>
        </p:spPr>
        <p:txBody>
          <a:bodyPr wrap="square" rtlCol="0">
            <a:spAutoFit/>
          </a:bodyPr>
          <a:p>
            <a:r>
              <a:rPr lang="en-US" sz="2400" b="1"/>
              <a:t>CART </a:t>
            </a:r>
            <a:r>
              <a:rPr lang="zh-CN" altLang="en-US" sz="2400" b="1"/>
              <a:t>算法</a:t>
            </a:r>
            <a:r>
              <a:rPr lang="zh-CN" altLang="en-US" sz="2400"/>
              <a:t>构建的树只有二元区间。使用</a:t>
            </a:r>
            <a:r>
              <a:rPr lang="en-US" altLang="zh-CN" sz="2400"/>
              <a:t>Gini</a:t>
            </a:r>
            <a:r>
              <a:rPr lang="zh-CN" altLang="en-US" sz="2400"/>
              <a:t>多样性指标作为分区标准</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11910" y="738505"/>
            <a:ext cx="10012680" cy="952500"/>
          </a:xfrm>
        </p:spPr>
        <p:txBody>
          <a:bodyPr/>
          <a:p>
            <a:r>
              <a:rPr lang="zh-CN" altLang="en-US"/>
              <a:t>决策树生成算法的比较</a:t>
            </a:r>
            <a:endParaRPr lang="zh-CN" altLang="en-US"/>
          </a:p>
        </p:txBody>
      </p:sp>
      <p:sp>
        <p:nvSpPr>
          <p:cNvPr id="3" name="文本框 2"/>
          <p:cNvSpPr txBox="1"/>
          <p:nvPr/>
        </p:nvSpPr>
        <p:spPr>
          <a:xfrm>
            <a:off x="1210945" y="1882140"/>
            <a:ext cx="8600440" cy="3969385"/>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altLang="zh-CN" sz="2400"/>
              <a:t>C5.0</a:t>
            </a:r>
            <a:r>
              <a:rPr lang="zh-CN" altLang="en-US" sz="2400"/>
              <a:t>算法提供了预过滤属性机制，减少可变五分类成本。</a:t>
            </a:r>
            <a:endParaRPr lang="zh-CN" altLang="en-US" sz="2400"/>
          </a:p>
          <a:p>
            <a:pPr marL="342900" indent="-342900" fontAlgn="auto">
              <a:lnSpc>
                <a:spcPct val="150000"/>
              </a:lnSpc>
              <a:buFont typeface="Wingdings" panose="05000000000000000000" charset="0"/>
              <a:buChar char="Ø"/>
            </a:pPr>
            <a:r>
              <a:rPr lang="en-US" altLang="zh-CN" sz="2400"/>
              <a:t>CART</a:t>
            </a:r>
            <a:r>
              <a:rPr lang="zh-CN" altLang="en-US" sz="2400"/>
              <a:t>方法对于异常点和干扰数据的抵抗性强，分区算法通常把异常点隔离到个别的节点上。</a:t>
            </a:r>
            <a:r>
              <a:rPr lang="en-US" altLang="zh-CN" sz="2400"/>
              <a:t>CART</a:t>
            </a:r>
            <a:r>
              <a:rPr lang="zh-CN" altLang="en-US" sz="2400"/>
              <a:t>的分类树或回归树的结构不会随自变量的转换而变化。</a:t>
            </a:r>
            <a:endParaRPr lang="zh-CN" altLang="en-US" sz="2400"/>
          </a:p>
          <a:p>
            <a:pPr marL="342900" indent="-342900" fontAlgn="auto">
              <a:lnSpc>
                <a:spcPct val="150000"/>
              </a:lnSpc>
              <a:buFont typeface="Wingdings" panose="05000000000000000000" charset="0"/>
              <a:buChar char="Ø"/>
            </a:pPr>
            <a:r>
              <a:rPr lang="en-US" altLang="zh-CN" sz="2400"/>
              <a:t>C4.5</a:t>
            </a:r>
            <a:r>
              <a:rPr lang="zh-CN" altLang="en-US" sz="2400"/>
              <a:t>和</a:t>
            </a:r>
            <a:r>
              <a:rPr lang="en-US" altLang="zh-CN" sz="2400"/>
              <a:t>CART</a:t>
            </a:r>
            <a:r>
              <a:rPr lang="zh-CN" altLang="en-US" sz="2400"/>
              <a:t>的分区准则、信息增益和</a:t>
            </a:r>
            <a:r>
              <a:rPr lang="en-US" altLang="zh-CN" sz="2400"/>
              <a:t>Gini</a:t>
            </a:r>
            <a:r>
              <a:rPr lang="zh-CN" altLang="en-US" sz="2400"/>
              <a:t>指标容易出现偏差。不能成功的应用于分类没有平均分布在训练和检验数据集上的情形。</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1155"/>
            <a:ext cx="10515600" cy="1325563"/>
          </a:xfrm>
        </p:spPr>
        <p:txBody>
          <a:bodyPr/>
          <a:p>
            <a:r>
              <a:rPr lang="zh-CN" altLang="en-US"/>
              <a:t>决策树算法的优点</a:t>
            </a:r>
            <a:endParaRPr lang="zh-CN" altLang="en-US"/>
          </a:p>
        </p:txBody>
      </p:sp>
      <p:sp>
        <p:nvSpPr>
          <p:cNvPr id="3" name="文本框 2"/>
          <p:cNvSpPr txBox="1"/>
          <p:nvPr/>
        </p:nvSpPr>
        <p:spPr>
          <a:xfrm>
            <a:off x="1503045" y="1880870"/>
            <a:ext cx="6694805" cy="3784600"/>
          </a:xfrm>
          <a:prstGeom prst="rect">
            <a:avLst/>
          </a:prstGeom>
          <a:noFill/>
        </p:spPr>
        <p:txBody>
          <a:bodyPr wrap="square" rtlCol="0">
            <a:spAutoFit/>
          </a:bodyPr>
          <a:p>
            <a:pPr indent="0" fontAlgn="auto">
              <a:lnSpc>
                <a:spcPct val="150000"/>
              </a:lnSpc>
            </a:pPr>
            <a:endParaRPr lang="en-US" altLang="zh-CN" sz="2400"/>
          </a:p>
          <a:p>
            <a:pPr marL="742950" lvl="1" indent="0" fontAlgn="auto">
              <a:lnSpc>
                <a:spcPct val="150000"/>
              </a:lnSpc>
              <a:buFont typeface="Wingdings" panose="05000000000000000000" charset="0"/>
              <a:buChar char="u"/>
            </a:pPr>
            <a:r>
              <a:rPr lang="zh-CN" altLang="en-US" sz="2400"/>
              <a:t>简单易读，生成速度快</a:t>
            </a:r>
            <a:endParaRPr lang="zh-CN" altLang="en-US" sz="2400"/>
          </a:p>
          <a:p>
            <a:pPr marL="742950" lvl="1" indent="0" fontAlgn="auto">
              <a:lnSpc>
                <a:spcPct val="150000"/>
              </a:lnSpc>
              <a:buFont typeface="Wingdings" panose="05000000000000000000" charset="0"/>
              <a:buChar char="u"/>
            </a:pPr>
            <a:r>
              <a:rPr lang="zh-CN" altLang="en-US" sz="2400"/>
              <a:t>适用于大多数问题</a:t>
            </a:r>
            <a:endParaRPr lang="zh-CN" altLang="en-US" sz="2400"/>
          </a:p>
          <a:p>
            <a:pPr marL="742950" lvl="1" indent="0" fontAlgn="auto">
              <a:lnSpc>
                <a:spcPct val="150000"/>
              </a:lnSpc>
              <a:buFont typeface="Wingdings" panose="05000000000000000000" charset="0"/>
              <a:buChar char="u"/>
            </a:pPr>
            <a:r>
              <a:rPr lang="zh-CN" altLang="en-US" sz="2400"/>
              <a:t>只是用最重要的特征</a:t>
            </a:r>
            <a:endParaRPr lang="zh-CN" altLang="en-US" sz="2400"/>
          </a:p>
          <a:p>
            <a:pPr marL="742950" lvl="1" indent="0" fontAlgn="auto">
              <a:lnSpc>
                <a:spcPct val="150000"/>
              </a:lnSpc>
              <a:buFont typeface="Wingdings" panose="05000000000000000000" charset="0"/>
              <a:buChar char="u"/>
            </a:pPr>
            <a:r>
              <a:rPr lang="zh-CN" altLang="en-US" sz="2400"/>
              <a:t>可以使用少量的数据建立模型</a:t>
            </a:r>
            <a:endParaRPr lang="zh-CN" altLang="en-US" sz="2400"/>
          </a:p>
          <a:p>
            <a:endParaRPr lang="zh-CN" altLang="en-US" sz="2400"/>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决策树的局限性</a:t>
            </a:r>
            <a:endParaRPr lang="zh-CN" altLang="en-US"/>
          </a:p>
        </p:txBody>
      </p:sp>
      <p:sp>
        <p:nvSpPr>
          <p:cNvPr id="4" name="文本框 3"/>
          <p:cNvSpPr txBox="1"/>
          <p:nvPr/>
        </p:nvSpPr>
        <p:spPr>
          <a:xfrm>
            <a:off x="1066165" y="1691005"/>
            <a:ext cx="9452610" cy="4892675"/>
          </a:xfrm>
          <a:prstGeom prst="rect">
            <a:avLst/>
          </a:prstGeom>
          <a:noFill/>
        </p:spPr>
        <p:txBody>
          <a:bodyPr wrap="square" rtlCol="0">
            <a:spAutoFit/>
          </a:bodyPr>
          <a:p>
            <a:pPr marL="742950" lvl="1" indent="0" fontAlgn="auto">
              <a:lnSpc>
                <a:spcPct val="150000"/>
              </a:lnSpc>
              <a:buFont typeface="Wingdings" panose="05000000000000000000" charset="0"/>
              <a:buChar char="u"/>
            </a:pPr>
            <a:r>
              <a:rPr lang="zh-CN" altLang="en-US" sz="2400"/>
              <a:t>容易过拟合或欠拟合</a:t>
            </a:r>
            <a:endParaRPr lang="zh-CN" altLang="en-US" sz="2400"/>
          </a:p>
          <a:p>
            <a:pPr marL="742950" lvl="1" indent="0" fontAlgn="auto">
              <a:lnSpc>
                <a:spcPct val="150000"/>
              </a:lnSpc>
              <a:buFont typeface="Wingdings" panose="05000000000000000000" charset="0"/>
              <a:buChar char="u"/>
            </a:pPr>
            <a:r>
              <a:rPr lang="zh-CN" altLang="en-US" sz="2400"/>
              <a:t>在根据具有大量水平的特征进行划分，往往是有偏的</a:t>
            </a:r>
            <a:endParaRPr lang="zh-CN" altLang="en-US" sz="2400"/>
          </a:p>
          <a:p>
            <a:pPr marL="742950" lvl="1" indent="0" fontAlgn="auto">
              <a:lnSpc>
                <a:spcPct val="150000"/>
              </a:lnSpc>
              <a:buFont typeface="Wingdings" panose="05000000000000000000" charset="0"/>
              <a:buChar char="u"/>
            </a:pPr>
            <a:r>
              <a:rPr lang="zh-CN" altLang="en-US" sz="2400"/>
              <a:t>对于关系建立模型时会有困难</a:t>
            </a:r>
            <a:endParaRPr lang="zh-CN" altLang="en-US" sz="2400"/>
          </a:p>
          <a:p>
            <a:pPr marL="742950" lvl="1" indent="0" fontAlgn="auto">
              <a:lnSpc>
                <a:spcPct val="150000"/>
              </a:lnSpc>
              <a:buFont typeface="Wingdings" panose="05000000000000000000" charset="0"/>
              <a:buChar char="u"/>
            </a:pPr>
            <a:r>
              <a:rPr lang="zh-CN" altLang="en-US" sz="2400"/>
              <a:t>可以使用少量的数据建立模型</a:t>
            </a:r>
            <a:endParaRPr lang="zh-CN" altLang="en-US" sz="2400"/>
          </a:p>
          <a:p>
            <a:pPr marL="742950" lvl="1" indent="0" fontAlgn="auto">
              <a:lnSpc>
                <a:spcPct val="150000"/>
              </a:lnSpc>
              <a:buFont typeface="Wingdings" panose="05000000000000000000" charset="0"/>
              <a:buChar char="u"/>
            </a:pPr>
            <a:r>
              <a:rPr lang="zh-CN" altLang="en-US" sz="2400"/>
              <a:t>训练数据中的小变化可能导致决策逻辑的较大变化</a:t>
            </a:r>
            <a:endParaRPr lang="zh-CN" altLang="en-US" sz="2400"/>
          </a:p>
          <a:p>
            <a:pPr marL="742950" lvl="1" indent="0" fontAlgn="auto">
              <a:lnSpc>
                <a:spcPct val="150000"/>
              </a:lnSpc>
              <a:buFont typeface="Wingdings" panose="05000000000000000000" charset="0"/>
              <a:buChar char="u"/>
            </a:pPr>
            <a:r>
              <a:rPr lang="zh-CN" altLang="en-US" sz="2400"/>
              <a:t>大的决策树可能很难理解，给出的决策可能看起来会违反直觉</a:t>
            </a:r>
            <a:endParaRPr lang="zh-CN" altLang="en-US" sz="2400"/>
          </a:p>
          <a:p>
            <a:endParaRPr lang="zh-CN" altLang="en-US" sz="2400"/>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1007" y="1245506"/>
            <a:ext cx="7634515" cy="4399915"/>
          </a:xfrm>
          <a:prstGeom prst="rect">
            <a:avLst/>
          </a:prstGeom>
          <a:noFill/>
        </p:spPr>
        <p:txBody>
          <a:bodyPr wrap="square" rtlCol="0">
            <a:spAutoFit/>
          </a:bodyPr>
          <a:lstStyle/>
          <a:p>
            <a:pPr marL="400050" indent="-400050">
              <a:buFont typeface="+mj-ea"/>
              <a:buAutoNum type="ea1JpnChsDbPeriod"/>
            </a:pPr>
            <a:r>
              <a:rPr lang="zh-CN" altLang="en-US" sz="4000" dirty="0"/>
              <a:t>决策树是什么</a:t>
            </a:r>
            <a:endParaRPr lang="en-US" altLang="zh-CN" sz="4000" dirty="0"/>
          </a:p>
          <a:p>
            <a:pPr marL="400050" indent="-400050">
              <a:buFont typeface="+mj-ea"/>
              <a:buAutoNum type="ea1JpnChsDbPeriod"/>
            </a:pPr>
            <a:r>
              <a:rPr lang="zh-CN" altLang="en-US" sz="4000" dirty="0"/>
              <a:t>决策树的原理</a:t>
            </a:r>
            <a:endParaRPr lang="en-US" altLang="zh-CN" sz="4000" dirty="0"/>
          </a:p>
          <a:p>
            <a:pPr marL="342900" indent="-342900">
              <a:buFont typeface="+mj-lt"/>
              <a:buAutoNum type="ea1JpnChsDbPeriod"/>
            </a:pPr>
            <a:r>
              <a:rPr lang="zh-CN" altLang="en-US" sz="4000" dirty="0"/>
              <a:t>决策树生成算法</a:t>
            </a:r>
            <a:endParaRPr lang="en-US" altLang="zh-CN" sz="4000" dirty="0"/>
          </a:p>
          <a:p>
            <a:pPr marL="400050" indent="-400050">
              <a:buFont typeface="+mj-ea"/>
              <a:buAutoNum type="ea1JpnChsDbPeriod"/>
            </a:pPr>
            <a:r>
              <a:rPr lang="zh-CN" altLang="en-US" sz="4000" dirty="0"/>
              <a:t>决策树的优点和局限性</a:t>
            </a:r>
            <a:endParaRPr lang="en-US" altLang="zh-CN" sz="4000" dirty="0"/>
          </a:p>
          <a:p>
            <a:pPr marL="400050" indent="-400050">
              <a:buFont typeface="+mj-ea"/>
              <a:buAutoNum type="ea1JpnChsDbPeriod"/>
            </a:pPr>
            <a:r>
              <a:rPr lang="zh-CN" altLang="en-US" sz="4000" dirty="0"/>
              <a:t>决策树如何使用</a:t>
            </a:r>
            <a:endParaRPr lang="zh-CN" altLang="en-US" sz="4000" dirty="0"/>
          </a:p>
          <a:p>
            <a:pPr marL="400050" indent="-400050">
              <a:buFont typeface="+mj-ea"/>
              <a:buAutoNum type="ea1JpnChsDbPeriod"/>
            </a:pPr>
            <a:r>
              <a:rPr lang="zh-CN" altLang="en-US" sz="4000" dirty="0"/>
              <a:t>决策树的可视化</a:t>
            </a:r>
            <a:endParaRPr lang="zh-CN" altLang="en-US" sz="4000" dirty="0"/>
          </a:p>
          <a:p>
            <a:pPr marL="400050" indent="-400050">
              <a:buFont typeface="+mj-ea"/>
              <a:buAutoNum type="ea1JpnChsDbPeriod"/>
            </a:pPr>
            <a:r>
              <a:rPr lang="zh-CN" altLang="en-US" sz="4000" dirty="0"/>
              <a:t>模型的评估</a:t>
            </a:r>
            <a:endParaRPr lang="zh-CN"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决策树的剪枝</a:t>
            </a:r>
            <a:endParaRPr lang="zh-CN" altLang="en-US"/>
          </a:p>
        </p:txBody>
      </p:sp>
      <p:sp>
        <p:nvSpPr>
          <p:cNvPr id="4" name="文本框 3"/>
          <p:cNvSpPr txBox="1"/>
          <p:nvPr/>
        </p:nvSpPr>
        <p:spPr>
          <a:xfrm>
            <a:off x="1009650" y="1691005"/>
            <a:ext cx="9020175" cy="3415030"/>
          </a:xfrm>
          <a:prstGeom prst="rect">
            <a:avLst/>
          </a:prstGeom>
          <a:noFill/>
        </p:spPr>
        <p:txBody>
          <a:bodyPr wrap="square" rtlCol="0">
            <a:spAutoFit/>
          </a:bodyPr>
          <a:p>
            <a:pPr indent="457200" fontAlgn="auto"/>
            <a:r>
              <a:rPr lang="zh-CN" altLang="en-US" sz="2400"/>
              <a:t>当决策树特征特别多时，可以无限制的选择需要分割的特征。如果决策树增长过大，将会使许多决策过于具体，模型将会过度拟合训练集，导致模型的预测性能不好，也有可能会出现不符合逻辑的结果。</a:t>
            </a:r>
            <a:endParaRPr lang="zh-CN" altLang="en-US" sz="2400"/>
          </a:p>
          <a:p>
            <a:pPr indent="457200" fontAlgn="auto"/>
            <a:r>
              <a:rPr lang="zh-CN" altLang="en-US" sz="2400"/>
              <a:t>这就需要对决策树进行一些剪枝操作；</a:t>
            </a:r>
            <a:endParaRPr lang="zh-CN" altLang="en-US" sz="2400"/>
          </a:p>
          <a:p>
            <a:pPr indent="457200" fontAlgn="auto"/>
            <a:r>
              <a:rPr lang="zh-CN" altLang="en-US" sz="2400"/>
              <a:t>当决策树达到一定数量的决策，或者决策树的节点数到达一定数量时，我们就停止该部分继续下去，这种方法称为</a:t>
            </a:r>
            <a:r>
              <a:rPr lang="zh-CN" altLang="en-US" sz="2400" b="1"/>
              <a:t>预剪枝决策树</a:t>
            </a:r>
            <a:r>
              <a:rPr lang="zh-CN" altLang="en-US" sz="2400"/>
              <a:t>。</a:t>
            </a:r>
            <a:endParaRPr lang="zh-CN" altLang="en-US" sz="2400"/>
          </a:p>
          <a:p>
            <a:pPr indent="457200" fontAlgn="auto"/>
            <a:r>
              <a:rPr lang="zh-CN" altLang="en-US" sz="2400"/>
              <a:t>预剪枝的不足在于没有办法知道决策树是否会错过细微但很重要的模式，也许这种模式需要决策树生长到足够大时才能学习到。</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02995" y="821055"/>
            <a:ext cx="9924415" cy="5077460"/>
          </a:xfrm>
          <a:prstGeom prst="rect">
            <a:avLst/>
          </a:prstGeom>
          <a:noFill/>
        </p:spPr>
        <p:txBody>
          <a:bodyPr wrap="square" rtlCol="0">
            <a:spAutoFit/>
          </a:bodyPr>
          <a:p>
            <a:pPr indent="457200" fontAlgn="auto">
              <a:lnSpc>
                <a:spcPct val="150000"/>
              </a:lnSpc>
            </a:pPr>
            <a:r>
              <a:rPr lang="zh-CN" altLang="en-US" sz="2400"/>
              <a:t>还有一种称为</a:t>
            </a:r>
            <a:r>
              <a:rPr lang="zh-CN" altLang="en-US" sz="2400" b="1"/>
              <a:t>后剪枝</a:t>
            </a:r>
            <a:r>
              <a:rPr lang="zh-CN" altLang="en-US" sz="2400"/>
              <a:t>的方法。</a:t>
            </a:r>
            <a:endParaRPr lang="zh-CN" altLang="en-US" sz="2400"/>
          </a:p>
          <a:p>
            <a:pPr indent="457200" fontAlgn="auto">
              <a:lnSpc>
                <a:spcPct val="150000"/>
              </a:lnSpc>
            </a:pPr>
            <a:r>
              <a:rPr lang="zh-CN" altLang="en-US" sz="2400"/>
              <a:t>如果一颗决策树生长的过大，就根据节点处的</a:t>
            </a:r>
            <a:r>
              <a:rPr lang="zh-CN" altLang="en-US" sz="2400" b="1"/>
              <a:t>错误率</a:t>
            </a:r>
            <a:r>
              <a:rPr lang="zh-CN" altLang="en-US" sz="2400"/>
              <a:t>使用修剪准则将决策树减小到更合适的大小。</a:t>
            </a:r>
            <a:endParaRPr lang="zh-CN" altLang="en-US" sz="2400"/>
          </a:p>
          <a:p>
            <a:pPr indent="457200" fontAlgn="auto">
              <a:lnSpc>
                <a:spcPct val="150000"/>
              </a:lnSpc>
            </a:pPr>
            <a:r>
              <a:rPr lang="zh-CN" altLang="en-US" sz="2400"/>
              <a:t>该方法通常比预剪枝更有效，如果没有事先生成决策树，要确定一颗决策树生长的最佳程度是相当苦难的。</a:t>
            </a:r>
            <a:endParaRPr lang="zh-CN" altLang="en-US" sz="2400"/>
          </a:p>
          <a:p>
            <a:pPr indent="457200" fontAlgn="auto">
              <a:lnSpc>
                <a:spcPct val="150000"/>
              </a:lnSpc>
            </a:pPr>
            <a:r>
              <a:rPr lang="en-US" altLang="zh-CN" sz="2400"/>
              <a:t>C5.0</a:t>
            </a:r>
            <a:r>
              <a:rPr lang="zh-CN" altLang="en-US" sz="2400"/>
              <a:t>算法可以自动修剪，能自动使用相当合理的默认值。该算法的总体策略是线生成一个过度拟合训练数据的大决策树，然后删除对分类误差影响不大的节点和分歧。</a:t>
            </a:r>
            <a:endParaRPr lang="zh-CN" altLang="en-US" sz="2400"/>
          </a:p>
          <a:p>
            <a:pPr indent="457200" fontAlgn="auto">
              <a:lnSpc>
                <a:spcPct val="150000"/>
              </a:lnSpc>
            </a:pPr>
            <a:r>
              <a:rPr lang="en-US" altLang="zh-CN" sz="2400"/>
              <a:t>CART</a:t>
            </a:r>
            <a:r>
              <a:rPr lang="zh-CN" altLang="en-US" sz="2400"/>
              <a:t>使用的代价复杂度剪枝算法，是一个后剪枝法的实例。</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决策树算法的使用</a:t>
            </a:r>
            <a:endParaRPr lang="zh-CN" altLang="en-US"/>
          </a:p>
        </p:txBody>
      </p:sp>
      <p:sp>
        <p:nvSpPr>
          <p:cNvPr id="3" name="文本框 2"/>
          <p:cNvSpPr txBox="1"/>
          <p:nvPr/>
        </p:nvSpPr>
        <p:spPr>
          <a:xfrm>
            <a:off x="1095375" y="1732280"/>
            <a:ext cx="8557895" cy="4338320"/>
          </a:xfrm>
          <a:prstGeom prst="rect">
            <a:avLst/>
          </a:prstGeom>
          <a:noFill/>
        </p:spPr>
        <p:txBody>
          <a:bodyPr wrap="square" rtlCol="0">
            <a:spAutoFit/>
          </a:bodyPr>
          <a:p>
            <a:pPr marL="457200" indent="-457200">
              <a:buFont typeface="+mj-lt"/>
              <a:buAutoNum type="arabicPeriod"/>
            </a:pPr>
            <a:r>
              <a:rPr lang="en-US" altLang="zh-CN" sz="2400"/>
              <a:t>Python</a:t>
            </a:r>
            <a:r>
              <a:rPr lang="zh-CN" altLang="en-US" sz="2400"/>
              <a:t>的</a:t>
            </a:r>
            <a:r>
              <a:rPr lang="en-US" altLang="zh-CN" sz="2400"/>
              <a:t>sklearn</a:t>
            </a:r>
            <a:r>
              <a:rPr lang="zh-CN" altLang="en-US" sz="2400"/>
              <a:t>包中包含决策树算法：</a:t>
            </a:r>
            <a:endParaRPr lang="zh-CN" altLang="en-US" sz="2400"/>
          </a:p>
          <a:p>
            <a:r>
              <a:rPr lang="en-US" altLang="zh-CN" sz="2400"/>
              <a:t>	  sklearn</a:t>
            </a:r>
            <a:r>
              <a:rPr lang="zh-CN" altLang="en-US" sz="2400"/>
              <a:t>中提供基于</a:t>
            </a:r>
            <a:r>
              <a:rPr lang="en-US" altLang="zh-CN" sz="2400"/>
              <a:t>CART</a:t>
            </a:r>
            <a:r>
              <a:rPr lang="zh-CN" altLang="en-US" sz="2400"/>
              <a:t>的决策树的分类算法和回归算法：</a:t>
            </a:r>
            <a:endParaRPr lang="zh-CN" altLang="en-US" sz="2400"/>
          </a:p>
          <a:p>
            <a:r>
              <a:rPr lang="zh-CN" altLang="en-US" sz="2400"/>
              <a:t>         </a:t>
            </a:r>
            <a:r>
              <a:rPr lang="en-US" altLang="zh-CN" sz="2400"/>
              <a:t>1</a:t>
            </a:r>
            <a:r>
              <a:rPr lang="zh-CN" altLang="en-US" sz="2400"/>
              <a:t>）DecisionTreeClassifier</a:t>
            </a:r>
            <a:r>
              <a:rPr lang="en-US" altLang="zh-CN" sz="2400"/>
              <a:t>()</a:t>
            </a:r>
            <a:endParaRPr lang="en-US" altLang="zh-CN" sz="2400"/>
          </a:p>
          <a:p>
            <a:r>
              <a:rPr lang="zh-CN" altLang="en-US" sz="2400"/>
              <a:t>         </a:t>
            </a:r>
            <a:r>
              <a:rPr lang="en-US" altLang="zh-CN" sz="2400"/>
              <a:t>2</a:t>
            </a:r>
            <a:r>
              <a:rPr lang="zh-CN" altLang="en-US" sz="2400"/>
              <a:t>）</a:t>
            </a:r>
            <a:r>
              <a:rPr lang="zh-CN" altLang="en-US" sz="2400"/>
              <a:t>DecisionTreeRegressor</a:t>
            </a:r>
            <a:r>
              <a:rPr lang="en-US" altLang="zh-CN" sz="2400"/>
              <a:t>()</a:t>
            </a:r>
            <a:endParaRPr lang="en-US" altLang="zh-CN" sz="2400"/>
          </a:p>
          <a:p>
            <a:r>
              <a:rPr lang="en-US" altLang="zh-CN" sz="2400"/>
              <a:t>         </a:t>
            </a:r>
            <a:r>
              <a:rPr lang="zh-CN" altLang="en-US" sz="2400"/>
              <a:t>以上算法可以选择分类器以及设置节点数、最子叶样本数等来实现预剪枝。</a:t>
            </a:r>
            <a:endParaRPr lang="zh-CN" altLang="en-US" sz="2400"/>
          </a:p>
          <a:p>
            <a:endParaRPr lang="zh-CN" altLang="en-US" sz="2400"/>
          </a:p>
          <a:p>
            <a:pPr indent="0">
              <a:buNone/>
            </a:pPr>
            <a:r>
              <a:rPr lang="en-US" altLang="zh-CN" sz="2400"/>
              <a:t>2.    R</a:t>
            </a:r>
            <a:r>
              <a:rPr lang="zh-CN" altLang="en-US" sz="2400"/>
              <a:t>中提供一个基于</a:t>
            </a:r>
            <a:r>
              <a:rPr lang="en-US" altLang="zh-CN" sz="2400"/>
              <a:t>Java</a:t>
            </a:r>
            <a:r>
              <a:rPr lang="zh-CN" altLang="en-US" sz="2400"/>
              <a:t>算法</a:t>
            </a:r>
            <a:r>
              <a:rPr lang="en-US" altLang="zh-CN" sz="2400"/>
              <a:t>J48</a:t>
            </a:r>
            <a:r>
              <a:rPr lang="zh-CN" altLang="en-US" sz="2400"/>
              <a:t>可以代替</a:t>
            </a:r>
            <a:r>
              <a:rPr lang="en-US" altLang="zh-CN" sz="2400"/>
              <a:t>C4.5</a:t>
            </a:r>
            <a:r>
              <a:rPr lang="zh-CN" altLang="en-US" sz="2400"/>
              <a:t>算法使用，包含在</a:t>
            </a:r>
            <a:r>
              <a:rPr lang="en-US" altLang="zh-CN" sz="2400"/>
              <a:t>RWeka</a:t>
            </a:r>
            <a:r>
              <a:rPr lang="zh-CN" altLang="en-US" sz="2400"/>
              <a:t>包中。</a:t>
            </a:r>
            <a:r>
              <a:rPr lang="en-US" altLang="zh-CN" sz="2400"/>
              <a:t>R</a:t>
            </a:r>
            <a:r>
              <a:rPr lang="zh-CN" altLang="en-US" sz="2400"/>
              <a:t>的包</a:t>
            </a:r>
            <a:r>
              <a:rPr lang="en-US" altLang="zh-CN" sz="2400"/>
              <a:t>C50</a:t>
            </a:r>
            <a:r>
              <a:rPr lang="zh-CN" altLang="en-US" sz="2400"/>
              <a:t>中包含</a:t>
            </a:r>
            <a:r>
              <a:rPr lang="en-US" altLang="zh-CN" sz="2400"/>
              <a:t>C5.0</a:t>
            </a:r>
            <a:r>
              <a:rPr lang="zh-CN" altLang="en-US" sz="2400"/>
              <a:t>算法。</a:t>
            </a:r>
            <a:endParaRPr lang="zh-CN" altLang="en-US" sz="2400"/>
          </a:p>
          <a:p>
            <a:r>
              <a:rPr lang="en-US" altLang="zh-CN" sz="2400"/>
              <a:t>	</a:t>
            </a:r>
            <a:r>
              <a:rPr lang="zh-CN" altLang="en-US" sz="2400"/>
              <a:t>直接调用函数： </a:t>
            </a:r>
            <a:r>
              <a:rPr lang="en-US" altLang="zh-CN" sz="2400"/>
              <a:t>C5.0()</a:t>
            </a:r>
            <a:endParaRPr lang="zh-CN" altLang="en-US" sz="2400"/>
          </a:p>
          <a:p>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73150" y="644525"/>
            <a:ext cx="9875520" cy="4831080"/>
          </a:xfrm>
          <a:prstGeom prst="rect">
            <a:avLst/>
          </a:prstGeom>
          <a:noFill/>
        </p:spPr>
        <p:txBody>
          <a:bodyPr wrap="square" rtlCol="0">
            <a:spAutoFit/>
          </a:bodyPr>
          <a:p>
            <a:r>
              <a:rPr lang="zh-CN" altLang="en-US" sz="2000"/>
              <a:t>决策树的实现过程过程与大部分机器学习的过程相同：</a:t>
            </a:r>
            <a:endParaRPr lang="zh-CN" altLang="en-US"/>
          </a:p>
          <a:p>
            <a:r>
              <a:rPr lang="en-US" altLang="zh-CN" sz="2400"/>
              <a:t>1</a:t>
            </a:r>
            <a:r>
              <a:rPr lang="zh-CN" altLang="en-US" sz="2400"/>
              <a:t>）</a:t>
            </a:r>
            <a:r>
              <a:rPr lang="zh-CN" altLang="en-US" sz="2400" b="1"/>
              <a:t>数据预处理</a:t>
            </a:r>
            <a:endParaRPr lang="zh-CN" altLang="en-US" sz="2400" b="1"/>
          </a:p>
          <a:p>
            <a:r>
              <a:rPr lang="en-US" altLang="zh-CN" sz="2400"/>
              <a:t>	</a:t>
            </a:r>
            <a:r>
              <a:rPr lang="zh-CN" altLang="en-US" sz="2400"/>
              <a:t>缺失值处理，数据集成、规约等</a:t>
            </a:r>
            <a:endParaRPr lang="zh-CN" altLang="en-US" sz="2400"/>
          </a:p>
          <a:p>
            <a:r>
              <a:rPr lang="en-US" altLang="zh-CN" sz="2400"/>
              <a:t>2</a:t>
            </a:r>
            <a:r>
              <a:rPr lang="zh-CN" altLang="en-US" sz="2400"/>
              <a:t>）</a:t>
            </a:r>
            <a:r>
              <a:rPr lang="zh-CN" altLang="en-US" sz="2400" b="1"/>
              <a:t>划分训练集和测试集</a:t>
            </a:r>
            <a:endParaRPr lang="zh-CN" altLang="en-US" sz="2400" b="1"/>
          </a:p>
          <a:p>
            <a:r>
              <a:rPr lang="en-US" altLang="zh-CN" sz="2400"/>
              <a:t>	</a:t>
            </a:r>
            <a:r>
              <a:rPr lang="zh-CN" altLang="en-US" sz="2400"/>
              <a:t>按比例划分训练集和测试集，也可以均分多个集合进行交叉验证。</a:t>
            </a:r>
            <a:endParaRPr lang="zh-CN" altLang="en-US" sz="2400"/>
          </a:p>
          <a:p>
            <a:r>
              <a:rPr lang="en-US" altLang="zh-CN" sz="2400"/>
              <a:t>3</a:t>
            </a:r>
            <a:r>
              <a:rPr lang="zh-CN" altLang="en-US" sz="2400"/>
              <a:t>）</a:t>
            </a:r>
            <a:r>
              <a:rPr lang="zh-CN" altLang="en-US" sz="2400" b="1"/>
              <a:t>基于数据调用算法训练模型</a:t>
            </a:r>
            <a:endParaRPr lang="zh-CN" altLang="en-US" sz="2400" b="1"/>
          </a:p>
          <a:p>
            <a:r>
              <a:rPr lang="en-US" altLang="zh-CN" sz="2400"/>
              <a:t>	</a:t>
            </a:r>
            <a:r>
              <a:rPr lang="zh-CN" altLang="en-US" sz="2400"/>
              <a:t>直接调用前面提到的方法</a:t>
            </a:r>
            <a:endParaRPr lang="zh-CN" altLang="en-US" sz="2400"/>
          </a:p>
          <a:p>
            <a:r>
              <a:rPr lang="en-US" altLang="zh-CN" sz="2400"/>
              <a:t>4</a:t>
            </a:r>
            <a:r>
              <a:rPr lang="zh-CN" altLang="en-US" sz="2400"/>
              <a:t>） </a:t>
            </a:r>
            <a:r>
              <a:rPr lang="zh-CN" altLang="en-US" sz="2400" b="1"/>
              <a:t>评估决策树模型</a:t>
            </a:r>
            <a:endParaRPr lang="zh-CN" altLang="en-US" sz="2400" b="1"/>
          </a:p>
          <a:p>
            <a:r>
              <a:rPr lang="en-US" altLang="zh-CN" sz="2400" b="1"/>
              <a:t>	</a:t>
            </a:r>
            <a:r>
              <a:rPr lang="zh-CN" altLang="en-US" sz="2400"/>
              <a:t>通过对测试集进行预测，来判断模型的准确率。</a:t>
            </a:r>
            <a:endParaRPr lang="zh-CN" altLang="en-US" sz="2400"/>
          </a:p>
          <a:p>
            <a:r>
              <a:rPr lang="en-US" altLang="zh-CN" sz="2400" b="1"/>
              <a:t>	</a:t>
            </a:r>
            <a:r>
              <a:rPr lang="zh-CN" altLang="en-US" sz="2400"/>
              <a:t>通过可视化决策模型，对每一步决策进行分析</a:t>
            </a:r>
            <a:endParaRPr lang="zh-CN" altLang="en-US" sz="2400" b="1"/>
          </a:p>
          <a:p>
            <a:r>
              <a:rPr lang="en-US" altLang="zh-CN" sz="2400"/>
              <a:t>5</a:t>
            </a:r>
            <a:r>
              <a:rPr lang="zh-CN" altLang="en-US" sz="2400"/>
              <a:t>） </a:t>
            </a:r>
            <a:r>
              <a:rPr lang="zh-CN" altLang="en-US" sz="2400" b="1"/>
              <a:t>优化提高模型性能</a:t>
            </a:r>
            <a:endParaRPr lang="zh-CN" altLang="en-US" sz="2400" b="1"/>
          </a:p>
          <a:p>
            <a:r>
              <a:rPr lang="en-US" altLang="zh-CN" sz="2400" b="1"/>
              <a:t>	</a:t>
            </a:r>
            <a:r>
              <a:rPr lang="zh-CN" altLang="en-US" sz="2400"/>
              <a:t>可以通过算法的参数实现预剪枝、后剪枝等的。</a:t>
            </a:r>
            <a:endParaRPr lang="zh-CN" altLang="en-US" sz="2400"/>
          </a:p>
          <a:p>
            <a:r>
              <a:rPr lang="zh-CN" altLang="en-US" sz="2400" b="1"/>
              <a:t>      </a:t>
            </a:r>
            <a:r>
              <a:rPr lang="zh-CN" altLang="en-US" sz="2400"/>
              <a:t> 使用集成算法如随机森林、</a:t>
            </a:r>
            <a:r>
              <a:rPr lang="en-US" altLang="zh-CN" sz="2400"/>
              <a:t>boosting</a:t>
            </a:r>
            <a:r>
              <a:rPr lang="zh-CN" altLang="en-US" sz="2400"/>
              <a:t>算法等</a:t>
            </a:r>
            <a:r>
              <a:rPr lang="zh-CN" altLang="en-US" sz="2400"/>
              <a:t>提高模型的准确率。</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67435" y="1075055"/>
            <a:ext cx="9486265" cy="4707890"/>
          </a:xfrm>
          <a:prstGeom prst="rect">
            <a:avLst/>
          </a:prstGeom>
          <a:noFill/>
        </p:spPr>
        <p:txBody>
          <a:bodyPr wrap="square" rtlCol="0" anchor="t">
            <a:spAutoFit/>
          </a:bodyPr>
          <a:p>
            <a:r>
              <a:rPr lang="en-US" altLang="zh-CN" sz="2000"/>
              <a:t>1. </a:t>
            </a:r>
            <a:r>
              <a:rPr lang="zh-CN" altLang="en-US" sz="2000"/>
              <a:t>导入需要用到的python库</a:t>
            </a:r>
            <a:endParaRPr lang="zh-CN" altLang="en-US" sz="2000"/>
          </a:p>
          <a:p>
            <a:r>
              <a:rPr lang="zh-CN" altLang="en-US" sz="2000"/>
              <a:t>import numpy as np</a:t>
            </a:r>
            <a:endParaRPr lang="zh-CN" altLang="en-US" sz="2000"/>
          </a:p>
          <a:p>
            <a:r>
              <a:rPr lang="zh-CN" altLang="en-US" sz="2000"/>
              <a:t>import matplotlib.pyplot as plt</a:t>
            </a:r>
            <a:endParaRPr lang="zh-CN" altLang="en-US" sz="2000"/>
          </a:p>
          <a:p>
            <a:r>
              <a:rPr lang="zh-CN" altLang="en-US" sz="2000"/>
              <a:t>import pandas as pd</a:t>
            </a:r>
            <a:endParaRPr lang="zh-CN" altLang="en-US" sz="2000"/>
          </a:p>
          <a:p>
            <a:endParaRPr lang="zh-CN" altLang="en-US" sz="2000"/>
          </a:p>
          <a:p>
            <a:r>
              <a:rPr lang="en-US" altLang="zh-CN" sz="2000"/>
              <a:t>2. </a:t>
            </a:r>
            <a:r>
              <a:rPr lang="zh-CN" altLang="en-US" sz="2000"/>
              <a:t>导入数据集</a:t>
            </a:r>
            <a:endParaRPr lang="zh-CN" altLang="en-US" sz="2000"/>
          </a:p>
          <a:p>
            <a:r>
              <a:rPr lang="zh-CN" altLang="en-US" sz="2000"/>
              <a:t>dataset = pd.read_csv('Social_Network_Ads.csv')</a:t>
            </a:r>
            <a:endParaRPr lang="zh-CN" altLang="en-US" sz="2000"/>
          </a:p>
          <a:p>
            <a:r>
              <a:rPr lang="zh-CN" altLang="en-US" sz="2000"/>
              <a:t>X = dataset.iloc[:, [2, 3]].values</a:t>
            </a:r>
            <a:endParaRPr lang="zh-CN" altLang="en-US" sz="2000"/>
          </a:p>
          <a:p>
            <a:r>
              <a:rPr lang="zh-CN" altLang="en-US" sz="2000"/>
              <a:t>y = dataset.iloc[:, 4].values</a:t>
            </a:r>
            <a:endParaRPr lang="zh-CN" altLang="en-US" sz="2000"/>
          </a:p>
          <a:p>
            <a:endParaRPr lang="zh-CN" altLang="en-US" sz="2000"/>
          </a:p>
          <a:p>
            <a:r>
              <a:rPr lang="en-US" altLang="zh-CN" sz="2000"/>
              <a:t>3. </a:t>
            </a:r>
            <a:r>
              <a:rPr lang="zh-CN" altLang="en-US" sz="2000"/>
              <a:t>将数据集拆分为训练集和测试集</a:t>
            </a:r>
            <a:endParaRPr lang="zh-CN" altLang="en-US" sz="2000"/>
          </a:p>
          <a:p>
            <a:r>
              <a:rPr lang="zh-CN" altLang="en-US" sz="2000"/>
              <a:t>from sklearn.model_selection import train_test_split</a:t>
            </a:r>
            <a:endParaRPr lang="zh-CN" altLang="en-US" sz="2000"/>
          </a:p>
          <a:p>
            <a:r>
              <a:rPr lang="zh-CN" altLang="en-US" sz="2000"/>
              <a:t>X_train, X_test, y_train, y_test = train_test_split(X, y, test_size = 0.25, random_state = 0)</a:t>
            </a:r>
            <a:endParaRPr lang="zh-CN" altLang="en-US" sz="2000"/>
          </a:p>
          <a:p>
            <a:endParaRPr lang="zh-CN" altLang="en-US" sz="2000"/>
          </a:p>
          <a:p>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59485" y="737235"/>
            <a:ext cx="10654665" cy="5631180"/>
          </a:xfrm>
          <a:prstGeom prst="rect">
            <a:avLst/>
          </a:prstGeom>
          <a:noFill/>
        </p:spPr>
        <p:txBody>
          <a:bodyPr wrap="square" rtlCol="0" anchor="t">
            <a:spAutoFit/>
          </a:bodyPr>
          <a:p>
            <a:r>
              <a:rPr lang="en-US" altLang="zh-CN" sz="2000">
                <a:sym typeface="+mn-ea"/>
              </a:rPr>
              <a:t>4. </a:t>
            </a:r>
            <a:r>
              <a:rPr lang="zh-CN" altLang="en-US" sz="2000">
                <a:sym typeface="+mn-ea"/>
              </a:rPr>
              <a:t>特征缩放</a:t>
            </a:r>
            <a:endParaRPr lang="zh-CN" altLang="en-US" sz="2000"/>
          </a:p>
          <a:p>
            <a:r>
              <a:rPr lang="zh-CN" altLang="en-US" sz="2000">
                <a:sym typeface="+mn-ea"/>
              </a:rPr>
              <a:t>from sklearn.preprocessing import StandardScaler</a:t>
            </a:r>
            <a:endParaRPr lang="zh-CN" altLang="en-US" sz="2000"/>
          </a:p>
          <a:p>
            <a:r>
              <a:rPr lang="zh-CN" altLang="en-US" sz="2000">
                <a:sym typeface="+mn-ea"/>
              </a:rPr>
              <a:t>sc = StandardScaler()</a:t>
            </a:r>
            <a:endParaRPr lang="zh-CN" altLang="en-US" sz="2000"/>
          </a:p>
          <a:p>
            <a:r>
              <a:rPr lang="zh-CN" altLang="en-US" sz="2000">
                <a:sym typeface="+mn-ea"/>
              </a:rPr>
              <a:t>X_train = sc.fit_transform(X_train)</a:t>
            </a:r>
            <a:endParaRPr lang="zh-CN" altLang="en-US" sz="2000"/>
          </a:p>
          <a:p>
            <a:r>
              <a:rPr lang="zh-CN" altLang="en-US" sz="2000">
                <a:sym typeface="+mn-ea"/>
              </a:rPr>
              <a:t>X_test = sc.transform(X_test)</a:t>
            </a:r>
            <a:endParaRPr lang="zh-CN" altLang="en-US" sz="2000"/>
          </a:p>
          <a:p>
            <a:endParaRPr lang="en-US" altLang="zh-CN" sz="2000"/>
          </a:p>
          <a:p>
            <a:r>
              <a:rPr lang="en-US" altLang="zh-CN" sz="2000"/>
              <a:t>5. </a:t>
            </a:r>
            <a:r>
              <a:rPr lang="zh-CN" altLang="en-US" sz="2000"/>
              <a:t>对测试集进行决策树分类拟合</a:t>
            </a:r>
            <a:endParaRPr lang="zh-CN" altLang="en-US" sz="2000"/>
          </a:p>
          <a:p>
            <a:r>
              <a:rPr lang="zh-CN" altLang="en-US" sz="2000"/>
              <a:t>from sklearn.tree import DecisionTreeClassifier</a:t>
            </a:r>
            <a:endParaRPr lang="zh-CN" altLang="en-US" sz="2000"/>
          </a:p>
          <a:p>
            <a:r>
              <a:rPr lang="zh-CN" altLang="en-US" sz="2000"/>
              <a:t>classifier = DecisionTreeClassifier(criterion = 'entropy', random_state = 0)</a:t>
            </a:r>
            <a:endParaRPr lang="zh-CN" altLang="en-US" sz="2000"/>
          </a:p>
          <a:p>
            <a:r>
              <a:rPr lang="zh-CN" altLang="en-US" sz="2000"/>
              <a:t>classifier.fit(X_train, y_train)</a:t>
            </a:r>
            <a:endParaRPr lang="zh-CN" altLang="en-US" sz="2000"/>
          </a:p>
          <a:p>
            <a:endParaRPr lang="zh-CN" altLang="en-US" sz="2000"/>
          </a:p>
          <a:p>
            <a:r>
              <a:rPr lang="en-US" altLang="zh-CN" sz="2000"/>
              <a:t>6. </a:t>
            </a:r>
            <a:r>
              <a:rPr lang="zh-CN" altLang="en-US" sz="2000"/>
              <a:t>预测测试集的结果</a:t>
            </a:r>
            <a:endParaRPr lang="zh-CN" altLang="en-US" sz="2000"/>
          </a:p>
          <a:p>
            <a:r>
              <a:rPr lang="zh-CN" altLang="en-US" sz="2000"/>
              <a:t>y_pred = classifier.predict(X_test)</a:t>
            </a:r>
            <a:endParaRPr lang="zh-CN" altLang="en-US" sz="2000"/>
          </a:p>
          <a:p>
            <a:endParaRPr lang="zh-CN" altLang="en-US" sz="2000"/>
          </a:p>
          <a:p>
            <a:r>
              <a:rPr lang="en-US" altLang="zh-CN" sz="2000"/>
              <a:t>7. </a:t>
            </a:r>
            <a:r>
              <a:rPr lang="zh-CN" altLang="en-US" sz="2000"/>
              <a:t>制作混淆矩阵</a:t>
            </a:r>
            <a:endParaRPr lang="zh-CN" altLang="en-US" sz="2000"/>
          </a:p>
          <a:p>
            <a:r>
              <a:rPr lang="zh-CN" altLang="en-US" sz="2000"/>
              <a:t>from sklearn.metrics import confusion_matrix</a:t>
            </a:r>
            <a:endParaRPr lang="zh-CN" altLang="en-US" sz="2000"/>
          </a:p>
          <a:p>
            <a:r>
              <a:rPr lang="zh-CN" altLang="en-US" sz="2000"/>
              <a:t>cm = confusion_matrix(y_test, y_pred)</a:t>
            </a:r>
            <a:endParaRPr lang="zh-CN" altLang="en-US" sz="2000"/>
          </a:p>
          <a:p>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25500" y="305435"/>
            <a:ext cx="8741410" cy="6247130"/>
          </a:xfrm>
          <a:prstGeom prst="rect">
            <a:avLst/>
          </a:prstGeom>
          <a:noFill/>
        </p:spPr>
        <p:txBody>
          <a:bodyPr wrap="square" rtlCol="0" anchor="t">
            <a:spAutoFit/>
          </a:bodyPr>
          <a:p>
            <a:r>
              <a:rPr lang="en-US" altLang="zh-CN" sz="2000">
                <a:sym typeface="+mn-ea"/>
              </a:rPr>
              <a:t>8. </a:t>
            </a:r>
            <a:r>
              <a:rPr lang="zh-CN" altLang="en-US" sz="2000">
                <a:sym typeface="+mn-ea"/>
              </a:rPr>
              <a:t>将训练集结果进行可视化</a:t>
            </a:r>
            <a:endParaRPr lang="zh-CN" altLang="en-US" sz="2000"/>
          </a:p>
          <a:p>
            <a:r>
              <a:rPr lang="zh-CN" altLang="en-US" sz="2000">
                <a:sym typeface="+mn-ea"/>
              </a:rPr>
              <a:t>from matplotlib.colors import ListedColormap</a:t>
            </a:r>
            <a:endParaRPr lang="zh-CN" altLang="en-US" sz="2000"/>
          </a:p>
          <a:p>
            <a:r>
              <a:rPr lang="zh-CN" altLang="en-US" sz="2000">
                <a:sym typeface="+mn-ea"/>
              </a:rPr>
              <a:t>X_set, y_set = X_train, y_train</a:t>
            </a:r>
            <a:endParaRPr lang="zh-CN" altLang="en-US" sz="2000"/>
          </a:p>
          <a:p>
            <a:r>
              <a:rPr lang="zh-CN" altLang="en-US" sz="2000">
                <a:sym typeface="+mn-ea"/>
              </a:rPr>
              <a:t>X1, X2 = np.meshgrid(np.arange(start = X_set[:, 0].min() - 1, stop = X_set[:, 0].max() + 1, step = 0.01),</a:t>
            </a:r>
            <a:endParaRPr lang="zh-CN" altLang="en-US" sz="2000"/>
          </a:p>
          <a:p>
            <a:r>
              <a:rPr lang="zh-CN" altLang="en-US" sz="2000">
                <a:sym typeface="+mn-ea"/>
              </a:rPr>
              <a:t>                     np.arange(start = X_set[:, 1].min() - 1, stop = X_set[:, 1].max() + 1, step = 0.01))</a:t>
            </a:r>
            <a:endParaRPr lang="zh-CN" altLang="en-US" sz="2000"/>
          </a:p>
          <a:p>
            <a:r>
              <a:rPr lang="zh-CN" altLang="en-US" sz="2000">
                <a:sym typeface="+mn-ea"/>
              </a:rPr>
              <a:t>plt.contourf(X1, X2, classifier.predict(np.array([X1.ravel(), X2.ravel()]).T).reshape(X1.shape),</a:t>
            </a:r>
            <a:endParaRPr lang="zh-CN" altLang="en-US" sz="2000"/>
          </a:p>
          <a:p>
            <a:r>
              <a:rPr lang="zh-CN" altLang="en-US" sz="2000">
                <a:sym typeface="+mn-ea"/>
              </a:rPr>
              <a:t>             alpha = 0.75, cmap = ListedColormap(('red', 'green')))</a:t>
            </a:r>
            <a:endParaRPr lang="zh-CN" altLang="en-US" sz="2000"/>
          </a:p>
          <a:p>
            <a:r>
              <a:rPr lang="zh-CN" altLang="en-US" sz="2000">
                <a:sym typeface="+mn-ea"/>
              </a:rPr>
              <a:t>plt.xlim(X1.min(), X1.max())</a:t>
            </a:r>
            <a:endParaRPr lang="zh-CN" altLang="en-US" sz="2000"/>
          </a:p>
          <a:p>
            <a:r>
              <a:rPr lang="zh-CN" altLang="en-US" sz="2000">
                <a:sym typeface="+mn-ea"/>
              </a:rPr>
              <a:t>plt.ylim(X2.min(), X2.max())</a:t>
            </a:r>
            <a:endParaRPr lang="zh-CN" altLang="en-US" sz="2000"/>
          </a:p>
          <a:p>
            <a:r>
              <a:rPr lang="zh-CN" altLang="en-US" sz="2000">
                <a:sym typeface="+mn-ea"/>
              </a:rPr>
              <a:t>for i, j in enumerate(np.unique(y_set)):</a:t>
            </a:r>
            <a:endParaRPr lang="zh-CN" altLang="en-US" sz="2000"/>
          </a:p>
          <a:p>
            <a:r>
              <a:rPr lang="zh-CN" altLang="en-US" sz="2000">
                <a:sym typeface="+mn-ea"/>
              </a:rPr>
              <a:t>    plt.scatter(X_set[y_set == j, 0], X_set[y_set == j, 1],</a:t>
            </a:r>
            <a:endParaRPr lang="zh-CN" altLang="en-US" sz="2000"/>
          </a:p>
          <a:p>
            <a:r>
              <a:rPr lang="zh-CN" altLang="en-US" sz="2000">
                <a:sym typeface="+mn-ea"/>
              </a:rPr>
              <a:t>                c = ListedColormap(('red', 'green'))(i), label = j)</a:t>
            </a:r>
            <a:endParaRPr lang="zh-CN" altLang="en-US" sz="2000"/>
          </a:p>
          <a:p>
            <a:r>
              <a:rPr lang="zh-CN" altLang="en-US" sz="2000">
                <a:sym typeface="+mn-ea"/>
              </a:rPr>
              <a:t>plt.title('Decision Tree Classification (Training set)')</a:t>
            </a:r>
            <a:endParaRPr lang="zh-CN" altLang="en-US" sz="2000"/>
          </a:p>
          <a:p>
            <a:r>
              <a:rPr lang="zh-CN" altLang="en-US" sz="2000">
                <a:sym typeface="+mn-ea"/>
              </a:rPr>
              <a:t>plt.xlabel('Age')</a:t>
            </a:r>
            <a:endParaRPr lang="zh-CN" altLang="en-US" sz="2000"/>
          </a:p>
          <a:p>
            <a:r>
              <a:rPr lang="zh-CN" altLang="en-US" sz="2000">
                <a:sym typeface="+mn-ea"/>
              </a:rPr>
              <a:t>plt.ylabel('Estimated Salary')</a:t>
            </a:r>
            <a:endParaRPr lang="zh-CN" altLang="en-US" sz="2000"/>
          </a:p>
          <a:p>
            <a:r>
              <a:rPr lang="zh-CN" altLang="en-US" sz="2000">
                <a:sym typeface="+mn-ea"/>
              </a:rPr>
              <a:t>plt.legend()</a:t>
            </a:r>
            <a:endParaRPr lang="zh-CN" altLang="en-US" sz="2000"/>
          </a:p>
          <a:p>
            <a:r>
              <a:rPr lang="zh-CN" altLang="en-US" sz="2000">
                <a:sym typeface="+mn-ea"/>
              </a:rPr>
              <a:t>plt.show()</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tree"/>
          <p:cNvPicPr>
            <a:picLocks noChangeAspect="1"/>
          </p:cNvPicPr>
          <p:nvPr/>
        </p:nvPicPr>
        <p:blipFill>
          <a:blip r:embed="rId1"/>
          <a:stretch>
            <a:fillRect/>
          </a:stretch>
        </p:blipFill>
        <p:spPr>
          <a:xfrm>
            <a:off x="1903095" y="226060"/>
            <a:ext cx="8775700" cy="6578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13130" y="613410"/>
            <a:ext cx="10036175" cy="5631180"/>
          </a:xfrm>
          <a:prstGeom prst="rect">
            <a:avLst/>
          </a:prstGeom>
          <a:noFill/>
        </p:spPr>
        <p:txBody>
          <a:bodyPr wrap="square" rtlCol="0" anchor="t">
            <a:spAutoFit/>
          </a:bodyPr>
          <a:p>
            <a:r>
              <a:rPr lang="en-US" altLang="zh-CN" sz="2000"/>
              <a:t>9. </a:t>
            </a:r>
            <a:r>
              <a:rPr lang="zh-CN" altLang="en-US" sz="2000"/>
              <a:t>将测试集结果进行可视化</a:t>
            </a:r>
            <a:endParaRPr lang="zh-CN" altLang="en-US" sz="2000"/>
          </a:p>
          <a:p>
            <a:r>
              <a:rPr lang="zh-CN" altLang="en-US" sz="2000"/>
              <a:t>from matplotlib.colors import ListedColormap</a:t>
            </a:r>
            <a:endParaRPr lang="zh-CN" altLang="en-US" sz="2000"/>
          </a:p>
          <a:p>
            <a:r>
              <a:rPr lang="zh-CN" altLang="en-US" sz="2000"/>
              <a:t>X_set, y_set = X_test, y_test</a:t>
            </a:r>
            <a:endParaRPr lang="zh-CN" altLang="en-US" sz="2000"/>
          </a:p>
          <a:p>
            <a:r>
              <a:rPr lang="zh-CN" altLang="en-US" sz="2000"/>
              <a:t>X1, X2 = np.meshgrid(np.arange(start = X_set[:, 0].min() - 1, stop = X_set[:, 0].max() + 1, step = 0.01),</a:t>
            </a:r>
            <a:endParaRPr lang="zh-CN" altLang="en-US" sz="2000"/>
          </a:p>
          <a:p>
            <a:r>
              <a:rPr lang="zh-CN" altLang="en-US" sz="2000"/>
              <a:t>                     np.arange(start = X_set[:, 1].min() - 1, stop = X_set[:, 1].max() + 1, step = 0.01))</a:t>
            </a:r>
            <a:endParaRPr lang="zh-CN" altLang="en-US" sz="2000"/>
          </a:p>
          <a:p>
            <a:r>
              <a:rPr lang="zh-CN" altLang="en-US" sz="2000"/>
              <a:t>plt.contourf(X1, X2, classifier.predict(np.array([X1.ravel(), X2.ravel()]).T).reshape(X1.shape),</a:t>
            </a:r>
            <a:endParaRPr lang="zh-CN" altLang="en-US" sz="2000"/>
          </a:p>
          <a:p>
            <a:r>
              <a:rPr lang="zh-CN" altLang="en-US" sz="2000"/>
              <a:t>             alpha = 0.75, cmap = ListedColormap(('red', 'green')))</a:t>
            </a:r>
            <a:endParaRPr lang="zh-CN" altLang="en-US" sz="2000"/>
          </a:p>
          <a:p>
            <a:r>
              <a:rPr lang="zh-CN" altLang="en-US" sz="2000"/>
              <a:t>plt.xlim(X1.min(), X1.max())</a:t>
            </a:r>
            <a:endParaRPr lang="zh-CN" altLang="en-US" sz="2000"/>
          </a:p>
          <a:p>
            <a:r>
              <a:rPr lang="zh-CN" altLang="en-US" sz="2000"/>
              <a:t>plt.ylim(X2.min(), X2.max())</a:t>
            </a:r>
            <a:endParaRPr lang="zh-CN" altLang="en-US" sz="2000"/>
          </a:p>
          <a:p>
            <a:r>
              <a:rPr lang="zh-CN" altLang="en-US" sz="2000"/>
              <a:t>for i, j in enumerate(np.unique(y_set)):</a:t>
            </a:r>
            <a:endParaRPr lang="zh-CN" altLang="en-US" sz="2000"/>
          </a:p>
          <a:p>
            <a:r>
              <a:rPr lang="zh-CN" altLang="en-US" sz="2000"/>
              <a:t>    plt.scatter(X_set[y_set == j, 0], X_set[y_set == j, 1],</a:t>
            </a:r>
            <a:endParaRPr lang="zh-CN" altLang="en-US" sz="2000"/>
          </a:p>
          <a:p>
            <a:r>
              <a:rPr lang="zh-CN" altLang="en-US" sz="2000"/>
              <a:t>                c = ListedColormap(('red', 'green'))(i), label = j)</a:t>
            </a:r>
            <a:endParaRPr lang="zh-CN" altLang="en-US" sz="2000"/>
          </a:p>
          <a:p>
            <a:r>
              <a:rPr lang="zh-CN" altLang="en-US" sz="2000"/>
              <a:t>plt.title('Decision Tree Classification (Test set)')</a:t>
            </a:r>
            <a:endParaRPr lang="zh-CN" altLang="en-US" sz="2000"/>
          </a:p>
          <a:p>
            <a:r>
              <a:rPr lang="zh-CN" altLang="en-US" sz="2000"/>
              <a:t>plt.xlabel('Age')</a:t>
            </a:r>
            <a:endParaRPr lang="zh-CN" altLang="en-US" sz="2000"/>
          </a:p>
          <a:p>
            <a:r>
              <a:rPr lang="zh-CN" altLang="en-US" sz="2000"/>
              <a:t>plt.ylabel('Estimated Salary')</a:t>
            </a:r>
            <a:endParaRPr lang="zh-CN" altLang="en-US" sz="2000"/>
          </a:p>
          <a:p>
            <a:r>
              <a:rPr lang="zh-CN" altLang="en-US" sz="2000"/>
              <a:t>plt.legend()</a:t>
            </a:r>
            <a:endParaRPr lang="zh-CN" altLang="en-US" sz="2000"/>
          </a:p>
          <a:p>
            <a:r>
              <a:rPr lang="zh-CN" altLang="en-US" sz="2000"/>
              <a:t>plt.show()</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59510" y="1549400"/>
            <a:ext cx="9678670" cy="3322955"/>
          </a:xfrm>
          <a:prstGeom prst="rect">
            <a:avLst/>
          </a:prstGeom>
          <a:noFill/>
        </p:spPr>
        <p:txBody>
          <a:bodyPr wrap="square" rtlCol="0">
            <a:spAutoFit/>
          </a:bodyPr>
          <a:p>
            <a:pPr fontAlgn="auto">
              <a:lnSpc>
                <a:spcPct val="150000"/>
              </a:lnSpc>
            </a:pPr>
            <a:r>
              <a:rPr lang="en-US" altLang="zh-CN" sz="2800"/>
              <a:t>	</a:t>
            </a:r>
            <a:r>
              <a:rPr lang="zh-CN" altLang="en-US" sz="2800"/>
              <a:t>另一种可视化方法是将决策树模型的所有信息保存到一个</a:t>
            </a:r>
            <a:r>
              <a:rPr lang="en-US" altLang="zh-CN" sz="2800"/>
              <a:t>.dot</a:t>
            </a:r>
            <a:r>
              <a:rPr lang="zh-CN" altLang="en-US" sz="2800"/>
              <a:t>文件中，然后基于</a:t>
            </a:r>
            <a:r>
              <a:rPr lang="en-US" altLang="zh-CN" sz="2800"/>
              <a:t>Graphiv</a:t>
            </a:r>
            <a:r>
              <a:rPr lang="zh-CN" altLang="en-US" sz="2800"/>
              <a:t>包进行可视化。</a:t>
            </a:r>
            <a:endParaRPr lang="zh-CN" altLang="en-US" sz="2800"/>
          </a:p>
          <a:p>
            <a:pPr fontAlgn="auto">
              <a:lnSpc>
                <a:spcPct val="150000"/>
              </a:lnSpc>
            </a:pPr>
            <a:endParaRPr lang="zh-CN" altLang="en-US" sz="2800"/>
          </a:p>
          <a:p>
            <a:pPr fontAlgn="auto">
              <a:lnSpc>
                <a:spcPct val="150000"/>
              </a:lnSpc>
            </a:pPr>
            <a:r>
              <a:rPr lang="en-US" altLang="zh-CN" sz="2800"/>
              <a:t>	</a:t>
            </a:r>
            <a:r>
              <a:rPr lang="zh-CN" altLang="en-US" sz="2800"/>
              <a:t>下图就是通过</a:t>
            </a:r>
            <a:r>
              <a:rPr lang="en-US" altLang="zh-CN" sz="2800"/>
              <a:t>sklearn</a:t>
            </a:r>
            <a:r>
              <a:rPr lang="zh-CN" altLang="en-US" sz="2800"/>
              <a:t>和pydotplus实现的决策树模型可视化效果。</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400050" indent="-400050">
              <a:buFont typeface="+mj-ea"/>
              <a:buAutoNum type="ea1JpnChsDbPeriod"/>
            </a:pPr>
            <a:r>
              <a:rPr lang="zh-CN" altLang="en-US" sz="4000" dirty="0"/>
              <a:t>决策树是什么</a:t>
            </a:r>
            <a:endParaRPr lang="en-US" altLang="zh-CN" sz="4000" dirty="0"/>
          </a:p>
        </p:txBody>
      </p:sp>
      <p:sp>
        <p:nvSpPr>
          <p:cNvPr id="3" name="文本框 2"/>
          <p:cNvSpPr txBox="1"/>
          <p:nvPr/>
        </p:nvSpPr>
        <p:spPr>
          <a:xfrm>
            <a:off x="1059543" y="1690688"/>
            <a:ext cx="9985828" cy="3785652"/>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400" dirty="0"/>
              <a:t>决策树是一种基于归纳的学习方法，代表的是一种对象属性与对象</a:t>
            </a:r>
            <a:r>
              <a:rPr lang="zh-CN" altLang="en-US" sz="2400" dirty="0"/>
              <a:t>的</a:t>
            </a:r>
            <a:r>
              <a:rPr lang="zh-CN" altLang="zh-CN" sz="2400" dirty="0"/>
              <a:t>值之间的一种映射关系。</a:t>
            </a:r>
            <a:r>
              <a:rPr lang="zh-CN" altLang="en-US" sz="2400" dirty="0"/>
              <a:t>是一种基本的分类与回归方法</a:t>
            </a:r>
            <a:endParaRPr lang="en-US" altLang="zh-CN" sz="2400" dirty="0"/>
          </a:p>
          <a:p>
            <a:pPr marL="285750" indent="-285750">
              <a:buFont typeface="Wingdings" panose="05000000000000000000" pitchFamily="2" charset="2"/>
              <a:buChar char="Ø"/>
            </a:pPr>
            <a:r>
              <a:rPr lang="zh-CN" altLang="en-US" sz="2400" dirty="0"/>
              <a:t>决策树模型是描述对样本进行分类的树形结构。树由结点和有向边组成：</a:t>
            </a:r>
            <a:endParaRPr lang="zh-CN" altLang="en-US" sz="2400" dirty="0"/>
          </a:p>
          <a:p>
            <a:pPr marL="800100" lvl="1" indent="-342900">
              <a:buFont typeface="Arial" panose="020B0604020202020204" pitchFamily="34" charset="0"/>
              <a:buChar char="•"/>
            </a:pPr>
            <a:r>
              <a:rPr lang="zh-CN" altLang="en-US" sz="2400" dirty="0"/>
              <a:t>内部结点表示一个特征或者属性。</a:t>
            </a:r>
            <a:endParaRPr lang="en-US" altLang="zh-CN" sz="2400" dirty="0"/>
          </a:p>
          <a:p>
            <a:pPr marL="800100" lvl="1" indent="-342900">
              <a:buFont typeface="Arial" panose="020B0604020202020204" pitchFamily="34" charset="0"/>
              <a:buChar char="•"/>
            </a:pPr>
            <a:r>
              <a:rPr lang="zh-CN" altLang="en-US" sz="2400" dirty="0"/>
              <a:t>叶子结点表示一个分类。</a:t>
            </a:r>
            <a:endParaRPr lang="en-US" altLang="zh-CN" sz="2400" dirty="0"/>
          </a:p>
          <a:p>
            <a:pPr marL="800100" lvl="1" indent="-342900">
              <a:buFont typeface="Arial" panose="020B0604020202020204" pitchFamily="34" charset="0"/>
              <a:buChar char="•"/>
            </a:pPr>
            <a:r>
              <a:rPr lang="zh-CN" altLang="en-US" sz="2400" dirty="0"/>
              <a:t>有向边代表了一个分类规则。</a:t>
            </a:r>
            <a:endParaRPr lang="en-US" altLang="zh-CN" sz="2400" dirty="0"/>
          </a:p>
          <a:p>
            <a:pPr marL="285750" indent="-285750">
              <a:buFont typeface="Wingdings" panose="05000000000000000000" pitchFamily="2" charset="2"/>
              <a:buChar char="Ø"/>
            </a:pPr>
            <a:r>
              <a:rPr lang="zh-CN" altLang="en-US" sz="2400" dirty="0"/>
              <a:t>决策树从根结点到子结点的的有向边代表了一条路径。决策树的路径是互斥并且是完备的。</a:t>
            </a:r>
            <a:endParaRPr lang="en-US" altLang="zh-CN" sz="2400" dirty="0"/>
          </a:p>
          <a:p>
            <a:pPr marL="285750" indent="-285750">
              <a:buFont typeface="Wingdings" panose="05000000000000000000" pitchFamily="2" charset="2"/>
              <a:buChar char="Ø"/>
            </a:pPr>
            <a:r>
              <a:rPr lang="zh-CN" altLang="en-US" sz="2400" dirty="0"/>
              <a:t>用决策树分类时，对样本的某个特征进行相关计算，根据计算结果将样本分配到树的子结点上。此时每个子结点对应该特征的一个取值。</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2" descr="快乐12_md10_msl40_mln13"/>
          <p:cNvPicPr>
            <a:picLocks noChangeAspect="1"/>
          </p:cNvPicPr>
          <p:nvPr/>
        </p:nvPicPr>
        <p:blipFill>
          <a:blip r:embed="rId1"/>
          <a:stretch>
            <a:fillRect/>
          </a:stretch>
        </p:blipFill>
        <p:spPr>
          <a:xfrm>
            <a:off x="28575" y="365125"/>
            <a:ext cx="12153900" cy="60439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分类器评估方法：准确率和混淆矩阵</a:t>
            </a:r>
            <a:endParaRPr lang="zh-CN" altLang="en-US"/>
          </a:p>
        </p:txBody>
      </p:sp>
      <p:sp>
        <p:nvSpPr>
          <p:cNvPr id="3" name="文本框 2"/>
          <p:cNvSpPr txBox="1"/>
          <p:nvPr/>
        </p:nvSpPr>
        <p:spPr>
          <a:xfrm>
            <a:off x="922655" y="1691005"/>
            <a:ext cx="9930130" cy="4892675"/>
          </a:xfrm>
          <a:prstGeom prst="rect">
            <a:avLst/>
          </a:prstGeom>
          <a:noFill/>
        </p:spPr>
        <p:txBody>
          <a:bodyPr wrap="square" rtlCol="0" anchor="t">
            <a:spAutoFit/>
          </a:bodyPr>
          <a:p>
            <a:r>
              <a:rPr lang="zh-CN" altLang="en-US" sz="2400" b="1"/>
              <a:t>准确率</a:t>
            </a:r>
            <a:r>
              <a:rPr lang="en-US" altLang="zh-CN" sz="2400" b="1"/>
              <a:t>(Accuracy)</a:t>
            </a:r>
            <a:endParaRPr lang="zh-CN" altLang="en-US" sz="2000"/>
          </a:p>
          <a:p>
            <a:r>
              <a:rPr lang="en-US" altLang="zh-CN" sz="2000"/>
              <a:t>	</a:t>
            </a:r>
            <a:r>
              <a:rPr lang="zh-CN" altLang="en-US" sz="2000"/>
              <a:t>accuracy_score：函数计算分类准确率，返回被正确分类的样本比例（default）或者是数量（normalize=False）</a:t>
            </a:r>
            <a:endParaRPr lang="zh-CN" altLang="en-US" sz="2000"/>
          </a:p>
          <a:p>
            <a:r>
              <a:rPr lang="en-US" altLang="zh-CN" sz="2000"/>
              <a:t>	</a:t>
            </a:r>
            <a:r>
              <a:rPr lang="zh-CN" altLang="en-US" sz="2000"/>
              <a:t>在多标签分类问题中，该函数返回子集的准确率，对于一个给定的多标签样本，如果预测得到的标签集合与该样本真正的标签集合严格吻合，则subset accuracy =1.0否则是0.0</a:t>
            </a:r>
            <a:endParaRPr lang="zh-CN" altLang="en-US" sz="2000"/>
          </a:p>
          <a:p>
            <a:endParaRPr lang="zh-CN" altLang="en-US" sz="2000"/>
          </a:p>
          <a:p>
            <a:r>
              <a:rPr lang="zh-CN" altLang="en-US" sz="2400" b="1"/>
              <a:t>混淆矩阵</a:t>
            </a:r>
            <a:endParaRPr lang="zh-CN" altLang="en-US" sz="2000"/>
          </a:p>
          <a:p>
            <a:r>
              <a:rPr lang="en-US" altLang="zh-CN" sz="2000"/>
              <a:t>	</a:t>
            </a:r>
            <a:r>
              <a:rPr lang="zh-CN" altLang="en-US" sz="2000"/>
              <a:t>在机器学习中尤其是统计分类中，混淆矩阵（confusion matrix），也被称为错误矩阵（error matrix）。</a:t>
            </a:r>
            <a:endParaRPr lang="zh-CN" altLang="en-US" sz="2000"/>
          </a:p>
          <a:p>
            <a:r>
              <a:rPr lang="en-US" altLang="zh-CN" sz="2000"/>
              <a:t>	</a:t>
            </a:r>
            <a:r>
              <a:rPr lang="zh-CN" altLang="en-US" sz="2000"/>
              <a:t>矩阵的每一列表达了分类器对于样本的类别预测，二矩阵的每一行则表达了版本所属的真实类别</a:t>
            </a:r>
            <a:endParaRPr lang="zh-CN" altLang="en-US" sz="2000"/>
          </a:p>
          <a:p>
            <a:r>
              <a:rPr lang="en-US" altLang="zh-CN" sz="2000"/>
              <a:t>	</a:t>
            </a:r>
            <a:r>
              <a:rPr lang="zh-CN" altLang="en-US" sz="2000"/>
              <a:t>之所以叫做’混淆矩阵‘，是因为能够很容易的看到机器学习有没有将样本的类别给混淆了。</a:t>
            </a:r>
            <a:endParaRPr lang="zh-CN" altLang="en-US" sz="2000"/>
          </a:p>
          <a:p>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分类器评估方法：精确度</a:t>
            </a:r>
            <a:r>
              <a:rPr lang="en-US" altLang="zh-CN"/>
              <a:t>-</a:t>
            </a:r>
            <a:r>
              <a:rPr lang="zh-CN" altLang="en-US"/>
              <a:t>召回率</a:t>
            </a:r>
            <a:endParaRPr lang="zh-CN" altLang="en-US"/>
          </a:p>
        </p:txBody>
      </p:sp>
      <p:sp>
        <p:nvSpPr>
          <p:cNvPr id="3" name="文本框 2"/>
          <p:cNvSpPr txBox="1"/>
          <p:nvPr/>
        </p:nvSpPr>
        <p:spPr>
          <a:xfrm>
            <a:off x="1130935" y="1501140"/>
            <a:ext cx="9930130" cy="5262245"/>
          </a:xfrm>
          <a:prstGeom prst="rect">
            <a:avLst/>
          </a:prstGeom>
          <a:noFill/>
        </p:spPr>
        <p:txBody>
          <a:bodyPr wrap="square" rtlCol="0" anchor="t">
            <a:spAutoFit/>
          </a:bodyPr>
          <a:p>
            <a:r>
              <a:rPr lang="zh-CN" altLang="en-US" sz="2400" b="1"/>
              <a:t>精确度（</a:t>
            </a:r>
            <a:r>
              <a:rPr lang="en-US" altLang="zh-CN" sz="2400" b="1"/>
              <a:t>precision)</a:t>
            </a:r>
            <a:endParaRPr lang="zh-CN" altLang="en-US"/>
          </a:p>
          <a:p>
            <a:r>
              <a:rPr lang="en-US" altLang="zh-CN" sz="2000"/>
              <a:t>	</a:t>
            </a:r>
            <a:r>
              <a:rPr lang="zh-CN" altLang="en-US" sz="2000"/>
              <a:t>精确率是针对我们预测结果而言的，它表示的是预测为正的样本中有多少是真正的正样本。那么预测为正就有两种可能了，一种就是把正类预测为正类(TP)，另一种就是把负类预测为正类(FP)。</a:t>
            </a:r>
            <a:endParaRPr lang="zh-CN" altLang="en-US" sz="2000"/>
          </a:p>
          <a:p>
            <a:r>
              <a:rPr lang="en-US" altLang="zh-CN" sz="2000"/>
              <a:t>					</a:t>
            </a:r>
            <a:r>
              <a:rPr lang="en-US" altLang="zh-CN" sz="2400"/>
              <a:t>P=TP/(TP +FP)    </a:t>
            </a:r>
            <a:endParaRPr lang="zh-CN" altLang="en-US" sz="2000"/>
          </a:p>
          <a:p>
            <a:r>
              <a:rPr lang="zh-CN" altLang="en-US" sz="2400" b="1"/>
              <a:t>召回率</a:t>
            </a:r>
            <a:r>
              <a:rPr lang="en-US" altLang="zh-CN" sz="2400" b="1"/>
              <a:t>(recall)</a:t>
            </a:r>
            <a:endParaRPr lang="zh-CN" altLang="en-US"/>
          </a:p>
          <a:p>
            <a:r>
              <a:rPr lang="en-US" altLang="zh-CN"/>
              <a:t>	</a:t>
            </a:r>
            <a:r>
              <a:rPr lang="en-US" altLang="zh-CN" sz="2000"/>
              <a:t>召回率是针对我们原来的样本而言的，它表示的是样本中的正例有多少被预测正确了。那也有两种可能，一种是把原来的正类预测成正类(TP)，另一种就是把原来的正类预测为负类(FN)</a:t>
            </a:r>
            <a:endParaRPr lang="en-US" altLang="zh-CN" sz="2000"/>
          </a:p>
          <a:p>
            <a:r>
              <a:rPr lang="en-US" altLang="zh-CN" sz="2000"/>
              <a:t>					</a:t>
            </a:r>
            <a:r>
              <a:rPr lang="en-US" altLang="zh-CN" sz="2400"/>
              <a:t>R=TP/(TP+FN)</a:t>
            </a:r>
            <a:endParaRPr lang="en-US" altLang="zh-CN" sz="2400"/>
          </a:p>
          <a:p>
            <a:endParaRPr lang="en-US" altLang="zh-CN" sz="2000"/>
          </a:p>
          <a:p>
            <a:r>
              <a:rPr lang="en-US" altLang="zh-CN" sz="2000"/>
              <a:t>·	通过修改参数则能得出一个准确率和召回率的曲线（ROC），这条曲线与x和y轴围成的面积就是AUC（ROC  Area）。AUC可以综合衡量一个预测模型的好坏，这一个指标综合了precision和recall两个指标</a:t>
            </a:r>
            <a:endParaRPr lang="en-US" altLang="zh-CN" sz="2000"/>
          </a:p>
          <a:p>
            <a:endParaRPr lang="en-US" altLang="zh-CN" sz="2000"/>
          </a:p>
          <a:p>
            <a:endParaRPr lang="en-US" altLang="zh-CN"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分类器评估方法：</a:t>
            </a:r>
            <a:r>
              <a:rPr lang="en-US" altLang="zh-CN"/>
              <a:t>F</a:t>
            </a:r>
            <a:r>
              <a:rPr lang="zh-CN" altLang="en-US"/>
              <a:t>度量</a:t>
            </a:r>
            <a:endParaRPr lang="zh-CN" altLang="en-US"/>
          </a:p>
        </p:txBody>
      </p:sp>
      <p:sp>
        <p:nvSpPr>
          <p:cNvPr id="3" name="文本框 2"/>
          <p:cNvSpPr txBox="1"/>
          <p:nvPr/>
        </p:nvSpPr>
        <p:spPr>
          <a:xfrm>
            <a:off x="922655" y="1691005"/>
            <a:ext cx="9930130" cy="4769485"/>
          </a:xfrm>
          <a:prstGeom prst="rect">
            <a:avLst/>
          </a:prstGeom>
          <a:noFill/>
        </p:spPr>
        <p:txBody>
          <a:bodyPr wrap="square" rtlCol="0" anchor="t">
            <a:spAutoFit/>
          </a:bodyPr>
          <a:p>
            <a:r>
              <a:rPr lang="en-US" altLang="zh-CN" sz="2400" b="1">
                <a:sym typeface="+mn-ea"/>
              </a:rPr>
              <a:t>F</a:t>
            </a:r>
            <a:r>
              <a:rPr lang="zh-CN" altLang="en-US" sz="2400" b="1">
                <a:sym typeface="+mn-ea"/>
              </a:rPr>
              <a:t>度量</a:t>
            </a:r>
            <a:r>
              <a:rPr lang="en-US" altLang="zh-CN" sz="2400" b="1">
                <a:sym typeface="+mn-ea"/>
              </a:rPr>
              <a:t>(F1-Measure)</a:t>
            </a:r>
            <a:endParaRPr lang="en-US" altLang="zh-CN" sz="2400">
              <a:sym typeface="+mn-ea"/>
            </a:endParaRPr>
          </a:p>
          <a:p>
            <a:r>
              <a:rPr lang="en-US" altLang="zh-CN" sz="2400"/>
              <a:t>	P和R指标有时候会出现的矛盾的情况，这样就需要综合考虑他们，最常见的方法就是F-Measure（又称为F-Score）。</a:t>
            </a:r>
            <a:endParaRPr lang="en-US" altLang="zh-CN" sz="2400"/>
          </a:p>
          <a:p>
            <a:r>
              <a:rPr lang="en-US" altLang="zh-CN" sz="2400">
                <a:sym typeface="+mn-ea"/>
              </a:rPr>
              <a:t>	F1-measure认为精确率和召回率的权重是一样的,但有些场景下,我们可能认为精确率会更加重要,调整参数a,使用Fa-measure可以帮助我们更好的</a:t>
            </a:r>
            <a:r>
              <a:rPr lang="zh-CN" altLang="en-US" sz="2400">
                <a:sym typeface="+mn-ea"/>
              </a:rPr>
              <a:t>评估</a:t>
            </a:r>
            <a:r>
              <a:rPr lang="en-US" altLang="zh-CN" sz="2400">
                <a:sym typeface="+mn-ea"/>
              </a:rPr>
              <a:t>结果.</a:t>
            </a:r>
            <a:endParaRPr lang="en-US" altLang="zh-CN" sz="2400">
              <a:sym typeface="+mn-ea"/>
            </a:endParaRPr>
          </a:p>
          <a:p>
            <a:endParaRPr lang="en-US" altLang="zh-CN" sz="2400"/>
          </a:p>
          <a:p>
            <a:r>
              <a:rPr lang="en-US" altLang="zh-CN" sz="2400"/>
              <a:t>F-Measure是Precision和Recall加权调和平均</a:t>
            </a:r>
            <a:r>
              <a:rPr lang="zh-CN" altLang="en-US" sz="2400"/>
              <a:t>：</a:t>
            </a:r>
            <a:endParaRPr lang="en-US" altLang="zh-CN" sz="2400"/>
          </a:p>
          <a:p>
            <a:r>
              <a:rPr lang="en-US" altLang="zh-CN" sz="2400"/>
              <a:t>	F = (a</a:t>
            </a:r>
            <a:r>
              <a:rPr lang="en-US" altLang="zh-CN" sz="2400" baseline="30000"/>
              <a:t>2</a:t>
            </a:r>
            <a:r>
              <a:rPr lang="en-US" altLang="zh-CN" sz="2400"/>
              <a:t>+1)P*R/a</a:t>
            </a:r>
            <a:r>
              <a:rPr lang="en-US" altLang="zh-CN" sz="2400" baseline="30000"/>
              <a:t>2</a:t>
            </a:r>
            <a:r>
              <a:rPr lang="en-US" altLang="zh-CN" sz="2400"/>
              <a:t>(P+R) </a:t>
            </a:r>
            <a:endParaRPr lang="en-US" altLang="zh-CN" sz="2400"/>
          </a:p>
          <a:p>
            <a:r>
              <a:rPr lang="zh-CN" altLang="en-US" sz="2400"/>
              <a:t>当</a:t>
            </a:r>
            <a:r>
              <a:rPr lang="en-US" altLang="zh-CN" sz="2400"/>
              <a:t>a=1</a:t>
            </a:r>
            <a:r>
              <a:rPr lang="zh-CN" altLang="en-US" sz="2400"/>
              <a:t>时：</a:t>
            </a:r>
            <a:endParaRPr lang="en-US" altLang="zh-CN" sz="2400"/>
          </a:p>
          <a:p>
            <a:r>
              <a:rPr lang="en-US" altLang="zh-CN" sz="2400">
                <a:sym typeface="+mn-ea"/>
              </a:rPr>
              <a:t>	F-score=(2*precision*recall)/(precision+recall)</a:t>
            </a:r>
            <a:endParaRPr lang="en-US" altLang="zh-CN" sz="2400"/>
          </a:p>
          <a:p>
            <a:endParaRPr lang="en-US" altLang="zh-CN" sz="2000"/>
          </a:p>
          <a:p>
            <a:endParaRPr lang="en-US" altLang="zh-CN"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62075" y="452120"/>
            <a:ext cx="9467850" cy="59531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39495" y="971550"/>
            <a:ext cx="9029065" cy="460375"/>
          </a:xfrm>
          <a:prstGeom prst="rect">
            <a:avLst/>
          </a:prstGeom>
          <a:noFill/>
        </p:spPr>
        <p:txBody>
          <a:bodyPr wrap="square" rtlCol="0">
            <a:spAutoFit/>
          </a:bodyPr>
          <a:p>
            <a:r>
              <a:rPr lang="zh-CN" altLang="en-US" sz="2400"/>
              <a:t>此外，决策树的回归模型的评估，</a:t>
            </a:r>
            <a:r>
              <a:rPr lang="en-US" altLang="zh-CN" sz="2400"/>
              <a:t>sklearn</a:t>
            </a:r>
            <a:r>
              <a:rPr lang="zh-CN" altLang="en-US" sz="2400"/>
              <a:t>中提供了如下方法</a:t>
            </a:r>
            <a:endParaRPr lang="zh-CN" altLang="en-US" sz="2400"/>
          </a:p>
        </p:txBody>
      </p:sp>
      <p:pic>
        <p:nvPicPr>
          <p:cNvPr id="5" name="图片 4"/>
          <p:cNvPicPr>
            <a:picLocks noChangeAspect="1"/>
          </p:cNvPicPr>
          <p:nvPr/>
        </p:nvPicPr>
        <p:blipFill>
          <a:blip r:embed="rId1"/>
          <a:stretch>
            <a:fillRect/>
          </a:stretch>
        </p:blipFill>
        <p:spPr>
          <a:xfrm>
            <a:off x="1333500" y="1971675"/>
            <a:ext cx="9525000" cy="4095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一个简单的决策树例子</a:t>
            </a:r>
            <a:endParaRPr lang="en-US" altLang="zh-CN" sz="3600" dirty="0"/>
          </a:p>
        </p:txBody>
      </p:sp>
      <p:pic>
        <p:nvPicPr>
          <p:cNvPr id="4" name="ECB019B1-382A-4266-B25C-5B523AA43C14-3" descr="qt_temp"/>
          <p:cNvPicPr/>
          <p:nvPr/>
        </p:nvPicPr>
        <p:blipFill>
          <a:blip r:embed="rId1"/>
          <a:stretch>
            <a:fillRect/>
          </a:stretch>
        </p:blipFill>
        <p:spPr>
          <a:xfrm>
            <a:off x="508000" y="1011067"/>
            <a:ext cx="6215380" cy="4835865"/>
          </a:xfrm>
          <a:prstGeom prst="rect">
            <a:avLst/>
          </a:prstGeom>
          <a:noFill/>
          <a:ln>
            <a:noFill/>
          </a:ln>
        </p:spPr>
      </p:pic>
      <p:sp>
        <p:nvSpPr>
          <p:cNvPr id="5" name="文本框 4"/>
          <p:cNvSpPr txBox="1"/>
          <p:nvPr/>
        </p:nvSpPr>
        <p:spPr>
          <a:xfrm>
            <a:off x="6723380" y="1913900"/>
            <a:ext cx="4499429" cy="3693319"/>
          </a:xfrm>
          <a:prstGeom prst="rect">
            <a:avLst/>
          </a:prstGeom>
          <a:noFill/>
        </p:spPr>
        <p:txBody>
          <a:bodyPr wrap="square" rtlCol="0">
            <a:spAutoFit/>
          </a:bodyPr>
          <a:lstStyle/>
          <a:p>
            <a:r>
              <a:rPr lang="zh-CN" altLang="en-US" sz="2400" dirty="0"/>
              <a:t>左图</a:t>
            </a:r>
            <a:r>
              <a:rPr lang="zh-CN" altLang="zh-CN" sz="2400" dirty="0"/>
              <a:t>决策树</a:t>
            </a:r>
            <a:r>
              <a:rPr lang="zh-CN" altLang="en-US" sz="2400" dirty="0"/>
              <a:t>对</a:t>
            </a:r>
            <a:r>
              <a:rPr lang="zh-CN" altLang="zh-CN" sz="2400" dirty="0"/>
              <a:t>有两个输入属性</a:t>
            </a:r>
            <a:r>
              <a:rPr lang="en-US" altLang="zh-CN" sz="2400" dirty="0"/>
              <a:t>X</a:t>
            </a:r>
            <a:r>
              <a:rPr lang="zh-CN" altLang="zh-CN" sz="2400" dirty="0"/>
              <a:t>和</a:t>
            </a:r>
            <a:r>
              <a:rPr lang="en-US" altLang="zh-CN" sz="2400" dirty="0"/>
              <a:t>Y</a:t>
            </a:r>
            <a:r>
              <a:rPr lang="zh-CN" altLang="zh-CN" sz="2400" dirty="0"/>
              <a:t>的样本进行分类。</a:t>
            </a:r>
            <a:endParaRPr lang="zh-CN" altLang="zh-CN" sz="2400" dirty="0"/>
          </a:p>
          <a:p>
            <a:endParaRPr lang="en-US" altLang="zh-CN" sz="2400" dirty="0"/>
          </a:p>
          <a:p>
            <a:r>
              <a:rPr lang="zh-CN" altLang="zh-CN" sz="2400" dirty="0"/>
              <a:t>决策树用来对新样本分类</a:t>
            </a:r>
            <a:r>
              <a:rPr lang="zh-CN" altLang="en-US" sz="2400" dirty="0"/>
              <a:t>是</a:t>
            </a:r>
            <a:r>
              <a:rPr lang="zh-CN" altLang="zh-CN" sz="2400" dirty="0"/>
              <a:t>从树的根节点开始移动样本，直至移动到叶节点为止。在每个非叶决策节点处（如</a:t>
            </a:r>
            <a:r>
              <a:rPr lang="en-US" altLang="zh-CN" sz="2400" dirty="0"/>
              <a:t>Y</a:t>
            </a:r>
            <a:r>
              <a:rPr lang="zh-CN" altLang="zh-CN" sz="2400" dirty="0"/>
              <a:t>），都要确定该节点的特征检验结果</a:t>
            </a:r>
            <a:r>
              <a:rPr lang="zh-CN" altLang="en-US" sz="2400" dirty="0"/>
              <a:t>，</a:t>
            </a:r>
            <a:r>
              <a:rPr lang="zh-CN" altLang="zh-CN" sz="2400" dirty="0"/>
              <a:t>然后考虑所选子树的根节点。</a:t>
            </a:r>
            <a:endParaRPr lang="zh-CN" altLang="zh-CN" sz="2400"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二、决策树的原理</a:t>
            </a:r>
            <a:br>
              <a:rPr lang="en-US" altLang="zh-CN" dirty="0"/>
            </a:br>
            <a:endParaRPr lang="zh-CN" altLang="en-US" dirty="0"/>
          </a:p>
        </p:txBody>
      </p:sp>
      <p:sp>
        <p:nvSpPr>
          <p:cNvPr id="6" name="文本框 5"/>
          <p:cNvSpPr txBox="1"/>
          <p:nvPr/>
        </p:nvSpPr>
        <p:spPr>
          <a:xfrm>
            <a:off x="1132114" y="1690688"/>
            <a:ext cx="10221686" cy="295338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决策树模型可以认为是</a:t>
            </a:r>
            <a:r>
              <a:rPr lang="en-US" altLang="zh-CN" sz="2800" dirty="0"/>
              <a:t>if-then-else-then</a:t>
            </a:r>
            <a:r>
              <a:rPr lang="zh-CN" altLang="en-US" sz="2800" dirty="0"/>
              <a:t>规则的集合，也可以认为是定义在特征空间与类空间上的条件概率分布。</a:t>
            </a:r>
            <a:endParaRPr lang="en-US" altLang="zh-CN" sz="2800" dirty="0"/>
          </a:p>
          <a:p>
            <a:pPr marL="457200" indent="-457200">
              <a:buFont typeface="Wingdings" panose="05000000000000000000" pitchFamily="2" charset="2"/>
              <a:buChar char="Ø"/>
            </a:pPr>
            <a:r>
              <a:rPr lang="zh-CN" altLang="en-US" sz="2800" dirty="0"/>
              <a:t>决策树将特征空间划分为互不相交的单元，在每个单元定义一个类的概率分布，这就构成了一个条件概率分布。</a:t>
            </a:r>
            <a:endParaRPr lang="en-US" altLang="zh-CN" sz="2800" dirty="0"/>
          </a:p>
          <a:p>
            <a:pPr marL="457200" indent="-457200">
              <a:buFont typeface="Wingdings" panose="05000000000000000000" pitchFamily="2" charset="2"/>
              <a:buChar char="Ø"/>
            </a:pPr>
            <a:r>
              <a:rPr lang="zh-CN" altLang="en-US" sz="2800" dirty="0"/>
              <a:t>决策树最优化的策略是：损失函数最小化。决策树的损失函数通常是正则化的极大似然函数。</a:t>
            </a:r>
            <a:endParaRPr lang="en-US" altLang="zh-CN" sz="2800"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决策树的生成原理</a:t>
            </a:r>
            <a:endParaRPr lang="zh-CN" altLang="en-US" sz="4000" dirty="0"/>
          </a:p>
        </p:txBody>
      </p:sp>
      <p:sp>
        <p:nvSpPr>
          <p:cNvPr id="4" name="文本框 3"/>
          <p:cNvSpPr txBox="1"/>
          <p:nvPr/>
        </p:nvSpPr>
        <p:spPr>
          <a:xfrm>
            <a:off x="1436914" y="1799771"/>
            <a:ext cx="9695543" cy="3785652"/>
          </a:xfrm>
          <a:prstGeom prst="rect">
            <a:avLst/>
          </a:prstGeom>
          <a:noFill/>
        </p:spPr>
        <p:txBody>
          <a:bodyPr wrap="square" rtlCol="0">
            <a:spAutoFit/>
          </a:bodyPr>
          <a:lstStyle/>
          <a:p>
            <a:pPr marL="342900" indent="-342900">
              <a:buFont typeface="+mj-lt"/>
              <a:buAutoNum type="arabicPeriod"/>
            </a:pPr>
            <a:r>
              <a:rPr lang="zh-CN" altLang="en-US" sz="2400" dirty="0"/>
              <a:t>将所有的样本放在根节点。</a:t>
            </a:r>
            <a:endParaRPr lang="en-US" altLang="zh-CN" sz="2400" dirty="0"/>
          </a:p>
          <a:p>
            <a:pPr marL="342900" indent="-342900">
              <a:buFont typeface="+mj-lt"/>
              <a:buAutoNum type="arabicPeriod"/>
            </a:pPr>
            <a:r>
              <a:rPr lang="zh-CN" altLang="en-US" sz="2400" dirty="0"/>
              <a:t>选择一个最优特征，根据这个特征将样本数据分割成子集，使得各个子集有一个在当前条件下最好的分区。</a:t>
            </a:r>
            <a:endParaRPr lang="en-US" altLang="zh-CN" sz="2400" dirty="0"/>
          </a:p>
          <a:p>
            <a:pPr marL="342900" indent="-342900">
              <a:buFont typeface="+mj-lt"/>
              <a:buAutoNum type="arabicPeriod"/>
            </a:pPr>
            <a:r>
              <a:rPr lang="zh-CN" altLang="en-US" sz="2400" dirty="0"/>
              <a:t>递归划分直至以下终止条件之一成立时停止：</a:t>
            </a:r>
            <a:endParaRPr lang="en-US" altLang="zh-CN" sz="2400" dirty="0"/>
          </a:p>
          <a:p>
            <a:pPr marL="914400" lvl="1" indent="-457200">
              <a:buFont typeface="+mj-lt"/>
              <a:buAutoNum type="alphaLcParenR"/>
            </a:pPr>
            <a:r>
              <a:rPr lang="en-US" altLang="zh-CN" sz="2400" dirty="0"/>
              <a:t> </a:t>
            </a:r>
            <a:r>
              <a:rPr lang="zh-CN" altLang="en-US" sz="2400" dirty="0"/>
              <a:t>分区的所有元素都属于同一个类，该节点为叶子节点，所属类为该分区的类；</a:t>
            </a:r>
            <a:endParaRPr lang="en-US" altLang="zh-CN" sz="2400" dirty="0"/>
          </a:p>
          <a:p>
            <a:pPr marL="800100" lvl="1" indent="-342900">
              <a:buFont typeface="+mj-lt"/>
              <a:buAutoNum type="alphaLcParenR"/>
            </a:pPr>
            <a:r>
              <a:rPr lang="zh-CN" altLang="en-US" sz="2400" dirty="0"/>
              <a:t> 没有剩余的属性可以用来进一步分组，此时使用多数的类作为该叶子节点的类；</a:t>
            </a:r>
            <a:endParaRPr lang="en-US" altLang="zh-CN" sz="2400" dirty="0"/>
          </a:p>
          <a:p>
            <a:pPr marL="800100" lvl="1" indent="-342900">
              <a:buFont typeface="+mj-lt"/>
              <a:buAutoNum type="alphaLcParenR"/>
            </a:pPr>
            <a:r>
              <a:rPr lang="zh-CN" altLang="en-US" sz="2400" dirty="0"/>
              <a:t> 没有可以划分的数据集。</a:t>
            </a:r>
            <a:endParaRPr lang="zh-CN" altLang="en-US" sz="2400" dirty="0"/>
          </a:p>
          <a:p>
            <a:r>
              <a:rPr lang="en-US" altLang="zh-CN" sz="2400" dirty="0"/>
              <a:t>  4. </a:t>
            </a:r>
            <a:r>
              <a:rPr lang="zh-CN" altLang="en-US" sz="2400" dirty="0"/>
              <a:t>生成决策树模型，新的数据可以通过模型得出分类结果。</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5143" y="1859340"/>
            <a:ext cx="9361714" cy="2061210"/>
          </a:xfrm>
          <a:prstGeom prst="rect">
            <a:avLst/>
          </a:prstGeom>
        </p:spPr>
        <p:txBody>
          <a:bodyPr wrap="square">
            <a:spAutoFit/>
          </a:bodyPr>
          <a:lstStyle/>
          <a:p>
            <a:r>
              <a:rPr lang="en-US" altLang="zh-CN" sz="3200" dirty="0"/>
              <a:t>1</a:t>
            </a:r>
            <a:r>
              <a:rPr lang="zh-CN" altLang="en-US" sz="3200" dirty="0"/>
              <a:t>、 在每个节点上，</a:t>
            </a:r>
            <a:r>
              <a:rPr lang="zh-CN" altLang="en-US" sz="3200" dirty="0">
                <a:sym typeface="+mn-ea"/>
              </a:rPr>
              <a:t>决策树是如何选择</a:t>
            </a:r>
            <a:r>
              <a:rPr lang="zh-CN" altLang="en-US" sz="3200" dirty="0"/>
              <a:t>作为划分依据的最优特征属性？</a:t>
            </a:r>
            <a:endParaRPr lang="en-US" altLang="zh-CN" sz="3200" dirty="0"/>
          </a:p>
          <a:p>
            <a:br>
              <a:rPr lang="en-US" altLang="zh-CN" sz="3200" dirty="0"/>
            </a:br>
            <a:r>
              <a:rPr lang="en-US" altLang="zh-CN" sz="3200" dirty="0"/>
              <a:t>2</a:t>
            </a:r>
            <a:r>
              <a:rPr lang="zh-CN" altLang="en-US" sz="3200" dirty="0"/>
              <a:t>、 决策树根据分裂准则是怎样划分数据集的？</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5771" y="667659"/>
            <a:ext cx="9100458" cy="5877560"/>
          </a:xfrm>
          <a:prstGeom prst="rect">
            <a:avLst/>
          </a:prstGeom>
        </p:spPr>
        <p:txBody>
          <a:bodyPr wrap="square">
            <a:spAutoFit/>
          </a:bodyPr>
          <a:lstStyle/>
          <a:p>
            <a:pPr marL="342900" indent="-342900">
              <a:buAutoNum type="arabicPeriod"/>
            </a:pPr>
            <a:r>
              <a:rPr lang="zh-CN" altLang="en-US" sz="3200" dirty="0"/>
              <a:t>选择最优特征属性的度量标准：</a:t>
            </a:r>
            <a:endParaRPr lang="en-US" altLang="zh-CN" sz="3200" dirty="0"/>
          </a:p>
          <a:p>
            <a:pPr marL="342900" indent="-342900">
              <a:buAutoNum type="arabicPeriod"/>
            </a:pPr>
            <a:endParaRPr lang="en-US" altLang="zh-CN" sz="3200" dirty="0"/>
          </a:p>
          <a:p>
            <a:r>
              <a:rPr lang="zh-CN" altLang="en-US" sz="2400" b="1" dirty="0"/>
              <a:t>信息增益：</a:t>
            </a:r>
            <a:r>
              <a:rPr lang="zh-CN" altLang="zh-CN" sz="2400" dirty="0"/>
              <a:t>信息增益是对于一个特征，系统有它和没有它时的信息量各是多少，两者的差值就是这个特征给系统带来的信息量</a:t>
            </a:r>
            <a:r>
              <a:rPr lang="zh-CN" altLang="en-US" sz="2400" dirty="0"/>
              <a:t>。选择具有最高信息增益的属性作为结点的分裂属性，使分区所需的信息量最小。这种方法使得对一个对象分类所需要的期望测试数目最小，确保找到一颗简单的树。信息增益倾向于选择值较多的属性。</a:t>
            </a:r>
            <a:endParaRPr lang="en-US" altLang="zh-CN" sz="2400" dirty="0"/>
          </a:p>
          <a:p>
            <a:endParaRPr lang="en-US" altLang="zh-CN" sz="2400" b="1" dirty="0"/>
          </a:p>
          <a:p>
            <a:r>
              <a:rPr lang="zh-CN" altLang="en-US" sz="2400" b="1" dirty="0"/>
              <a:t>增益率：</a:t>
            </a:r>
            <a:r>
              <a:rPr lang="zh-CN" altLang="en-US" sz="2400" dirty="0"/>
              <a:t>本质上对信息增益进行标准化，当特征</a:t>
            </a:r>
            <a:r>
              <a:rPr lang="en-US" altLang="zh-CN" sz="2400" dirty="0"/>
              <a:t>A</a:t>
            </a:r>
            <a:r>
              <a:rPr lang="zh-CN" altLang="en-US" sz="2400" dirty="0"/>
              <a:t>取值集合较大时，加权系数较小，表示抑制该特征。解决了使用信息增益带来的问题。随着划分信息趋向于</a:t>
            </a:r>
            <a:r>
              <a:rPr lang="en-US" altLang="zh-CN" sz="2400" dirty="0"/>
              <a:t>0</a:t>
            </a:r>
            <a:r>
              <a:rPr lang="zh-CN" altLang="en-US" sz="2400" dirty="0"/>
              <a:t>，增益率变得不稳定。因此增益率使用在选取的信息增益比较大时。</a:t>
            </a:r>
            <a:endParaRPr lang="en-US" altLang="zh-CN" sz="2400" dirty="0"/>
          </a:p>
          <a:p>
            <a:endParaRPr lang="en-US" altLang="zh-CN" sz="2400" dirty="0"/>
          </a:p>
          <a:p>
            <a:r>
              <a:rPr lang="zh-CN" altLang="en-US" sz="2400" b="1" dirty="0"/>
              <a:t>基尼指数：</a:t>
            </a:r>
            <a:r>
              <a:rPr lang="zh-CN" altLang="en-US" sz="2400" dirty="0"/>
              <a:t>基尼指数度量数据分区的不纯度。计算速度比信息增益快。</a:t>
            </a: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8935"/>
            <a:ext cx="5809615" cy="995045"/>
          </a:xfrm>
        </p:spPr>
        <p:txBody>
          <a:bodyPr/>
          <a:p>
            <a:r>
              <a:rPr lang="zh-CN" altLang="en-US" sz="3600"/>
              <a:t>信息熵与信息增益的计算</a:t>
            </a:r>
            <a:endParaRPr lang="zh-CN" altLang="en-US" sz="3600"/>
          </a:p>
        </p:txBody>
      </p:sp>
      <p:graphicFrame>
        <p:nvGraphicFramePr>
          <p:cNvPr id="3" name="对象 -2147482621"/>
          <p:cNvGraphicFramePr>
            <a:graphicFrameLocks noChangeAspect="1"/>
          </p:cNvGraphicFramePr>
          <p:nvPr/>
        </p:nvGraphicFramePr>
        <p:xfrm>
          <a:off x="1454785" y="2126615"/>
          <a:ext cx="6369050" cy="912495"/>
        </p:xfrm>
        <a:graphic>
          <a:graphicData uri="http://schemas.openxmlformats.org/presentationml/2006/ole">
            <mc:AlternateContent xmlns:mc="http://schemas.openxmlformats.org/markup-compatibility/2006">
              <mc:Choice xmlns:v="urn:schemas-microsoft-com:vml" Requires="v">
                <p:oleObj spid="_x0000_s3076" name="" r:id="rId1" imgW="3009900" imgH="431800" progId="Equation.KSEE3">
                  <p:embed/>
                </p:oleObj>
              </mc:Choice>
              <mc:Fallback>
                <p:oleObj name="" r:id="rId1" imgW="3009900" imgH="431800" progId="Equation.KSEE3">
                  <p:embed/>
                  <p:pic>
                    <p:nvPicPr>
                      <p:cNvPr id="0" name="图片 3075"/>
                      <p:cNvPicPr/>
                      <p:nvPr/>
                    </p:nvPicPr>
                    <p:blipFill>
                      <a:blip r:embed="rId2"/>
                      <a:stretch>
                        <a:fillRect/>
                      </a:stretch>
                    </p:blipFill>
                    <p:spPr>
                      <a:xfrm>
                        <a:off x="1454785" y="2126615"/>
                        <a:ext cx="6369050" cy="912495"/>
                      </a:xfrm>
                      <a:prstGeom prst="rect">
                        <a:avLst/>
                      </a:prstGeom>
                      <a:noFill/>
                      <a:ln w="38100">
                        <a:noFill/>
                        <a:miter/>
                      </a:ln>
                    </p:spPr>
                  </p:pic>
                </p:oleObj>
              </mc:Fallback>
            </mc:AlternateContent>
          </a:graphicData>
        </a:graphic>
      </p:graphicFrame>
      <p:sp>
        <p:nvSpPr>
          <p:cNvPr id="4" name="文本框 3"/>
          <p:cNvSpPr txBox="1"/>
          <p:nvPr/>
        </p:nvSpPr>
        <p:spPr>
          <a:xfrm>
            <a:off x="986155" y="1140460"/>
            <a:ext cx="6216015" cy="798830"/>
          </a:xfrm>
          <a:prstGeom prst="rect">
            <a:avLst/>
          </a:prstGeom>
          <a:noFill/>
        </p:spPr>
        <p:txBody>
          <a:bodyPr wrap="square" rtlCol="0">
            <a:spAutoFit/>
          </a:bodyPr>
          <a:p>
            <a:endParaRPr lang="zh-CN" altLang="en-US"/>
          </a:p>
          <a:p>
            <a:r>
              <a:rPr lang="zh-CN" altLang="en-US" sz="2800"/>
              <a:t>计算集合T中的熵（单位为比特）：</a:t>
            </a:r>
            <a:endParaRPr lang="zh-CN" altLang="en-US" sz="2800"/>
          </a:p>
        </p:txBody>
      </p:sp>
      <p:sp>
        <p:nvSpPr>
          <p:cNvPr id="100" name="文本框 99"/>
          <p:cNvSpPr txBox="1"/>
          <p:nvPr/>
        </p:nvSpPr>
        <p:spPr>
          <a:xfrm>
            <a:off x="564515" y="3334385"/>
            <a:ext cx="7099300" cy="521970"/>
          </a:xfrm>
          <a:prstGeom prst="rect">
            <a:avLst/>
          </a:prstGeom>
          <a:noFill/>
          <a:ln w="9525">
            <a:noFill/>
          </a:ln>
        </p:spPr>
        <p:txBody>
          <a:bodyPr wrap="square">
            <a:spAutoFit/>
          </a:bodyPr>
          <a:p>
            <a:pPr indent="266700"/>
            <a:r>
              <a:rPr lang="zh-CN" sz="2800" b="0">
                <a:latin typeface="Calibri" panose="020F0502020204030204" charset="0"/>
                <a:ea typeface="宋体" panose="02010600030101010101" pitchFamily="2" charset="-122"/>
              </a:rPr>
              <a:t>分区后子集的熵的加权和求得：</a:t>
            </a:r>
            <a:endParaRPr lang="zh-CN" altLang="en-US" sz="2800"/>
          </a:p>
        </p:txBody>
      </p:sp>
      <p:sp>
        <p:nvSpPr>
          <p:cNvPr id="101" name="文本框 100"/>
          <p:cNvSpPr txBox="1"/>
          <p:nvPr/>
        </p:nvSpPr>
        <p:spPr>
          <a:xfrm>
            <a:off x="930275" y="5083493"/>
            <a:ext cx="5080000" cy="845185"/>
          </a:xfrm>
          <a:prstGeom prst="rect">
            <a:avLst/>
          </a:prstGeom>
          <a:noFill/>
          <a:ln w="9525">
            <a:noFill/>
          </a:ln>
        </p:spPr>
        <p:txBody>
          <a:bodyPr>
            <a:spAutoFit/>
          </a:bodyPr>
          <a:p>
            <a:pPr indent="0"/>
            <a:endParaRPr lang="zh-CN" sz="105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信息增益为：</a:t>
            </a: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5" name="对象 -2147482623"/>
          <p:cNvGraphicFramePr>
            <a:graphicFrameLocks noChangeAspect="1"/>
          </p:cNvGraphicFramePr>
          <p:nvPr/>
        </p:nvGraphicFramePr>
        <p:xfrm>
          <a:off x="1238885" y="4030980"/>
          <a:ext cx="4080510" cy="901065"/>
        </p:xfrm>
        <a:graphic>
          <a:graphicData uri="http://schemas.openxmlformats.org/presentationml/2006/ole">
            <mc:AlternateContent xmlns:mc="http://schemas.openxmlformats.org/markup-compatibility/2006">
              <mc:Choice xmlns:v="urn:schemas-microsoft-com:vml" Requires="v">
                <p:oleObj spid="_x0000_s7" name="" r:id="rId3" imgW="1955800" imgH="431800" progId="Equation.KSEE3">
                  <p:embed/>
                </p:oleObj>
              </mc:Choice>
              <mc:Fallback>
                <p:oleObj name="" r:id="rId3" imgW="1955800" imgH="431800" progId="Equation.KSEE3">
                  <p:embed/>
                  <p:pic>
                    <p:nvPicPr>
                      <p:cNvPr id="0" name="图片 6"/>
                      <p:cNvPicPr/>
                      <p:nvPr/>
                    </p:nvPicPr>
                    <p:blipFill>
                      <a:blip r:embed="rId4"/>
                      <a:stretch>
                        <a:fillRect/>
                      </a:stretch>
                    </p:blipFill>
                    <p:spPr>
                      <a:xfrm>
                        <a:off x="1238885" y="4030980"/>
                        <a:ext cx="4080510" cy="901065"/>
                      </a:xfrm>
                      <a:prstGeom prst="rect">
                        <a:avLst/>
                      </a:prstGeom>
                      <a:noFill/>
                      <a:ln w="38100">
                        <a:noFill/>
                        <a:miter/>
                      </a:ln>
                    </p:spPr>
                  </p:pic>
                </p:oleObj>
              </mc:Fallback>
            </mc:AlternateContent>
          </a:graphicData>
        </a:graphic>
      </p:graphicFrame>
      <p:graphicFrame>
        <p:nvGraphicFramePr>
          <p:cNvPr id="9" name="对象 8"/>
          <p:cNvGraphicFramePr>
            <a:graphicFrameLocks noChangeAspect="1"/>
          </p:cNvGraphicFramePr>
          <p:nvPr/>
        </p:nvGraphicFramePr>
        <p:xfrm>
          <a:off x="3067050" y="5233035"/>
          <a:ext cx="4558030" cy="564515"/>
        </p:xfrm>
        <a:graphic>
          <a:graphicData uri="http://schemas.openxmlformats.org/presentationml/2006/ole">
            <mc:AlternateContent xmlns:mc="http://schemas.openxmlformats.org/markup-compatibility/2006">
              <mc:Choice xmlns:v="urn:schemas-microsoft-com:vml" Requires="v">
                <p:oleObj spid="_x0000_s10" name="" r:id="rId5" imgW="1841500" imgH="228600" progId="Equation.KSEE3">
                  <p:embed/>
                </p:oleObj>
              </mc:Choice>
              <mc:Fallback>
                <p:oleObj name="" r:id="rId5" imgW="1841500" imgH="228600" progId="Equation.KSEE3">
                  <p:embed/>
                  <p:pic>
                    <p:nvPicPr>
                      <p:cNvPr id="0" name="图片 9"/>
                      <p:cNvPicPr/>
                      <p:nvPr/>
                    </p:nvPicPr>
                    <p:blipFill>
                      <a:blip r:embed="rId6"/>
                      <a:stretch>
                        <a:fillRect/>
                      </a:stretch>
                    </p:blipFill>
                    <p:spPr>
                      <a:xfrm>
                        <a:off x="3067050" y="5233035"/>
                        <a:ext cx="4558030" cy="564515"/>
                      </a:xfrm>
                      <a:prstGeom prst="rect">
                        <a:avLst/>
                      </a:prstGeom>
                      <a:noFill/>
                      <a:ln w="38100">
                        <a:noFill/>
                        <a:miter/>
                      </a:ln>
                    </p:spPr>
                  </p:pic>
                </p:oleObj>
              </mc:Fallback>
            </mc:AlternateContent>
          </a:graphicData>
        </a:graphic>
      </p:graphicFrame>
      <p:sp>
        <p:nvSpPr>
          <p:cNvPr id="11" name="文本框 10"/>
          <p:cNvSpPr txBox="1"/>
          <p:nvPr/>
        </p:nvSpPr>
        <p:spPr>
          <a:xfrm>
            <a:off x="8742680" y="2162175"/>
            <a:ext cx="2365375" cy="1198880"/>
          </a:xfrm>
          <a:prstGeom prst="rect">
            <a:avLst/>
          </a:prstGeom>
          <a:noFill/>
        </p:spPr>
        <p:txBody>
          <a:bodyPr wrap="square" rtlCol="0">
            <a:spAutoFit/>
          </a:bodyPr>
          <a:p>
            <a:r>
              <a:rPr lang="en-US" altLang="zh-CN"/>
              <a:t>k</a:t>
            </a:r>
            <a:r>
              <a:rPr lang="zh-CN" altLang="en-US"/>
              <a:t>为特征量</a:t>
            </a:r>
            <a:endParaRPr lang="zh-CN" altLang="en-US"/>
          </a:p>
          <a:p>
            <a:r>
              <a:rPr lang="en-US" altLang="zh-CN"/>
              <a:t>freq(Ci,T)</a:t>
            </a:r>
            <a:r>
              <a:rPr lang="zh-CN" altLang="en-US"/>
              <a:t>为</a:t>
            </a:r>
            <a:r>
              <a:rPr lang="en-US" altLang="zh-CN"/>
              <a:t>T</a:t>
            </a:r>
            <a:r>
              <a:rPr lang="zh-CN" altLang="en-US"/>
              <a:t>中属于</a:t>
            </a:r>
            <a:r>
              <a:rPr lang="en-US" altLang="zh-CN"/>
              <a:t>C</a:t>
            </a:r>
            <a:r>
              <a:rPr lang="zh-CN" altLang="en-US"/>
              <a:t>类的样本数量</a:t>
            </a:r>
            <a:endParaRPr lang="zh-CN" altLang="en-US"/>
          </a:p>
          <a:p>
            <a:r>
              <a:rPr lang="en-US" altLang="zh-CN"/>
              <a:t>|T|</a:t>
            </a:r>
            <a:r>
              <a:rPr lang="zh-CN" altLang="en-US"/>
              <a:t>表示样本数量</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245"/>
  <p:tag name="KSO_WM_TEMPLATE_THUMBS_INDEX" val="1、4、5、7、8"/>
  <p:tag name="KSO_WM_UNIT_SHOW_EDIT_AREA_INDICATION" val="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45_1*a*1"/>
  <p:tag name="KSO_WM_TEMPLATE_CATEGORY" val="custom"/>
  <p:tag name="KSO_WM_TEMPLATE_INDEX" val="20200245"/>
  <p:tag name="KSO_WM_UNIT_LAYERLEVEL" val="1"/>
  <p:tag name="KSO_WM_TAG_VERSION" val="1.0"/>
  <p:tag name="KSO_WM_BEAUTIFY_FLAG" val="#wm#"/>
  <p:tag name="KSO_WM_UNIT_ISCONTENTSTITLE" val="0"/>
  <p:tag name="KSO_WM_UNIT_PRESET_TEXT" val="活动策划方案"/>
  <p:tag name="KSO_WM_UNIT_NOCLEAR" val="0"/>
  <p:tag name="KSO_WM_UNIT_VALUE" val="10"/>
  <p:tag name="KSO_WM_UNIT_TYPE" val="a"/>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45_1*b*3"/>
  <p:tag name="KSO_WM_TEMPLATE_CATEGORY" val="custom"/>
  <p:tag name="KSO_WM_TEMPLATE_INDEX" val="20200245"/>
  <p:tag name="KSO_WM_UNIT_LAYERLEVEL" val="1"/>
  <p:tag name="KSO_WM_TAG_VERSION" val="1.0"/>
  <p:tag name="KSO_WM_BEAUTIFY_FLAG" val="#wm#"/>
  <p:tag name="KSO_WM_UNIT_ISCONTENTSTITLE" val="0"/>
  <p:tag name="KSO_WM_UNIT_PRESET_TEXT" val="汇报日期：2019.01.01"/>
  <p:tag name="KSO_WM_UNIT_NOCLEAR" val="0"/>
  <p:tag name="KSO_WM_UNIT_VALUE" val="7"/>
  <p:tag name="KSO_WM_UNIT_TYPE" val="b"/>
  <p:tag name="KSO_WM_UNIT_INDEX" val="3"/>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45_1*i*1"/>
  <p:tag name="KSO_WM_UNIT_LAYERLEVEL" val="1"/>
  <p:tag name="KSO_WM_TAG_VERSION" val="1.0"/>
  <p:tag name="KSO_WM_BEAUTIFY_FLAG" val="#wm#"/>
  <p:tag name="KSO_WM_UNIT_TYPE" val="i"/>
  <p:tag name="KSO_WM_UNIT_INDEX" val="1"/>
  <p:tag name="KSO_WM_TEMPLATE_CATEGORY" val="custom"/>
  <p:tag name="KSO_WM_TEMPLATE_INDEX" val="20200245"/>
</p:tagLst>
</file>

<file path=ppt/tags/tag107.xml><?xml version="1.0" encoding="utf-8"?>
<p:tagLst xmlns:p="http://schemas.openxmlformats.org/presentationml/2006/main">
  <p:tag name="KSO_WM_SLIDE_ID" val="custom20200245_1"/>
  <p:tag name="KSO_WM_TEMPLATE_SUBCATEGORY" val="0"/>
  <p:tag name="KSO_WM_SLIDE_ITEM_CNT" val="0"/>
  <p:tag name="KSO_WM_SLIDE_INDEX" val="1"/>
  <p:tag name="KSO_WM_TAG_VERSION" val="1.0"/>
  <p:tag name="KSO_WM_BEAUTIFY_FLAG" val="#wm#"/>
  <p:tag name="KSO_WM_TEMPLATE_CATEGORY" val="custom"/>
  <p:tag name="KSO_WM_TEMPLATE_INDEX" val="20200245"/>
  <p:tag name="KSO_WM_SLIDE_TYPE" val="title"/>
  <p:tag name="KSO_WM_SLIDE_SUBTYPE" val="pureTxt"/>
  <p:tag name="KSO_WM_TEMPLATE_THUMBS_INDEX" val="1、4、5、7、8"/>
  <p:tag name="KSO_WM_SLIDE_LAYOUT" val="a_b"/>
  <p:tag name="KSO_WM_SLIDE_LAYOUT_CNT" val="1_3"/>
  <p:tag name="KSO_WM_SLIDE_COVER_HASPICTURE"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245"/>
</p:tagLst>
</file>

<file path=ppt/tags/tag9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245"/>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200245">
      <a:dk1>
        <a:srgbClr val="000000"/>
      </a:dk1>
      <a:lt1>
        <a:srgbClr val="FFFFFF"/>
      </a:lt1>
      <a:dk2>
        <a:srgbClr val="F7F4FB"/>
      </a:dk2>
      <a:lt2>
        <a:srgbClr val="FFFFFF"/>
      </a:lt2>
      <a:accent1>
        <a:srgbClr val="725CA2"/>
      </a:accent1>
      <a:accent2>
        <a:srgbClr val="A9BCFF"/>
      </a:accent2>
      <a:accent3>
        <a:srgbClr val="A1D2FF"/>
      </a:accent3>
      <a:accent4>
        <a:srgbClr val="A9E2F9"/>
      </a:accent4>
      <a:accent5>
        <a:srgbClr val="D5D0F4"/>
      </a:accent5>
      <a:accent6>
        <a:srgbClr val="ACEAEB"/>
      </a:accent6>
      <a:hlink>
        <a:srgbClr val="5ECAFB"/>
      </a:hlink>
      <a:folHlink>
        <a:srgbClr val="B759BC"/>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7028</Words>
  <Application>WPS 演示</Application>
  <PresentationFormat>宽屏</PresentationFormat>
  <Paragraphs>435</Paragraphs>
  <Slides>35</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4</vt:i4>
      </vt:variant>
      <vt:variant>
        <vt:lpstr>幻灯片标题</vt:lpstr>
      </vt:variant>
      <vt:variant>
        <vt:i4>35</vt:i4>
      </vt:variant>
    </vt:vector>
  </HeadingPairs>
  <TitlesOfParts>
    <vt:vector size="53" baseType="lpstr">
      <vt:lpstr>Arial</vt:lpstr>
      <vt:lpstr>宋体</vt:lpstr>
      <vt:lpstr>Wingdings</vt:lpstr>
      <vt:lpstr>微软雅黑</vt:lpstr>
      <vt:lpstr>汉仪旗黑-85S</vt:lpstr>
      <vt:lpstr>Calibri</vt:lpstr>
      <vt:lpstr>Times New Roman</vt:lpstr>
      <vt:lpstr>Arial Unicode MS</vt:lpstr>
      <vt:lpstr>Wingdings</vt:lpstr>
      <vt:lpstr>等线</vt:lpstr>
      <vt:lpstr>等线 Light</vt:lpstr>
      <vt:lpstr>Calibri Light</vt:lpstr>
      <vt:lpstr>Office Theme</vt:lpstr>
      <vt:lpstr>Office 主题​​</vt:lpstr>
      <vt:lpstr>Equation.KSEE3</vt:lpstr>
      <vt:lpstr>Equation.KSEE3</vt:lpstr>
      <vt:lpstr>Equation.KSEE3</vt:lpstr>
      <vt:lpstr>Equation.KSEE3</vt:lpstr>
      <vt:lpstr>决策树算法</vt:lpstr>
      <vt:lpstr>PowerPoint 演示文稿</vt:lpstr>
      <vt:lpstr>决策树是什么</vt:lpstr>
      <vt:lpstr>一个简单的决策树例子</vt:lpstr>
      <vt:lpstr>二、决策树的原理 </vt:lpstr>
      <vt:lpstr>决策树的生成原理</vt:lpstr>
      <vt:lpstr>PowerPoint 演示文稿</vt:lpstr>
      <vt:lpstr>PowerPoint 演示文稿</vt:lpstr>
      <vt:lpstr>信息熵与信息增益的计算</vt:lpstr>
      <vt:lpstr>PowerPoint 演示文稿</vt:lpstr>
      <vt:lpstr>PowerPoint 演示文稿</vt:lpstr>
      <vt:lpstr>PowerPoint 演示文稿</vt:lpstr>
      <vt:lpstr>增益率的算法：</vt:lpstr>
      <vt:lpstr>基尼（Gini)的算法</vt:lpstr>
      <vt:lpstr>PowerPoint 演示文稿</vt:lpstr>
      <vt:lpstr>PowerPoint 演示文稿</vt:lpstr>
      <vt:lpstr>决策树生成算法的比较</vt:lpstr>
      <vt:lpstr>决策树算法的优点</vt:lpstr>
      <vt:lpstr>决策树的局限性</vt:lpstr>
      <vt:lpstr>决策树的剪枝</vt:lpstr>
      <vt:lpstr>PowerPoint 演示文稿</vt:lpstr>
      <vt:lpstr>决策树算法的使用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分类器评估方法：准确率和混淆矩阵</vt:lpstr>
      <vt:lpstr>分类器评估方法：精确度-召回率-F度量</vt:lpstr>
      <vt:lpstr>分类器评估方法：精确度-召回率-F度量</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dc:title>
  <dc:creator>zria</dc:creator>
  <cp:lastModifiedBy>真由理</cp:lastModifiedBy>
  <cp:revision>122</cp:revision>
  <dcterms:created xsi:type="dcterms:W3CDTF">2019-05-30T15:08:00Z</dcterms:created>
  <dcterms:modified xsi:type="dcterms:W3CDTF">2019-06-01T01:31:52Z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