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476" r:id="rId2"/>
    <p:sldId id="485" r:id="rId3"/>
    <p:sldId id="923" r:id="rId4"/>
    <p:sldId id="938" r:id="rId5"/>
    <p:sldId id="934" r:id="rId6"/>
    <p:sldId id="936" r:id="rId7"/>
    <p:sldId id="926" r:id="rId8"/>
    <p:sldId id="939" r:id="rId9"/>
    <p:sldId id="932" r:id="rId10"/>
    <p:sldId id="933" r:id="rId11"/>
    <p:sldId id="937" r:id="rId12"/>
    <p:sldId id="931" r:id="rId13"/>
    <p:sldId id="33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30C57A-F9D7-4305-BD9F-9D791A922669}">
          <p14:sldIdLst>
            <p14:sldId id="476"/>
          </p14:sldIdLst>
        </p14:section>
        <p14:section name="reading" id="{D313E0D0-76FC-4692-AE83-FDCB664FCE84}">
          <p14:sldIdLst>
            <p14:sldId id="485"/>
            <p14:sldId id="923"/>
            <p14:sldId id="938"/>
            <p14:sldId id="934"/>
            <p14:sldId id="936"/>
            <p14:sldId id="926"/>
            <p14:sldId id="939"/>
            <p14:sldId id="932"/>
            <p14:sldId id="933"/>
            <p14:sldId id="937"/>
            <p14:sldId id="9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/>
  <p:cmAuthor id="4" name="李辉楚吴" initials="李辉楚吴" lastIdx="2" clrIdx="3"/>
  <p:cmAuthor id="5" name="User" initials="U" lastIdx="1" clrIdx="4"/>
  <p:cmAuthor id="6" name="辉楚吴 李" initials="辉楚吴" lastIdx="2" clrIdx="5">
    <p:extLst>
      <p:ext uri="{19B8F6BF-5375-455C-9EA6-DF929625EA0E}">
        <p15:presenceInfo xmlns:p15="http://schemas.microsoft.com/office/powerpoint/2012/main" userId="5921e10b120d06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767"/>
    <a:srgbClr val="B7DEE8"/>
    <a:srgbClr val="93CDDD"/>
    <a:srgbClr val="31859C"/>
    <a:srgbClr val="E9F1F5"/>
    <a:srgbClr val="D0E3EA"/>
    <a:srgbClr val="4BACC6"/>
    <a:srgbClr val="E6E6E6"/>
    <a:srgbClr val="876448"/>
    <a:srgbClr val="B98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79" autoAdjust="0"/>
  </p:normalViewPr>
  <p:slideViewPr>
    <p:cSldViewPr snapToGrid="0">
      <p:cViewPr varScale="1">
        <p:scale>
          <a:sx n="83" d="100"/>
          <a:sy n="83" d="100"/>
        </p:scale>
        <p:origin x="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5:23:18.4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12T15:23:18.4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BB309-38BA-4AC1-8C9B-664AB27A479D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1D44-1319-4645-A286-CC4F17F29A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54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2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57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韩国科学技术学院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3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5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6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7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2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2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1D44-1319-4645-A286-CC4F17F29A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 userDrawn="1"/>
        </p:nvSpPr>
        <p:spPr>
          <a:xfrm>
            <a:off x="858291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5" name="Rectangle 9"/>
          <p:cNvSpPr/>
          <p:nvPr userDrawn="1"/>
        </p:nvSpPr>
        <p:spPr>
          <a:xfrm>
            <a:off x="858291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6" name="Rectangle 9"/>
          <p:cNvSpPr/>
          <p:nvPr userDrawn="1"/>
        </p:nvSpPr>
        <p:spPr>
          <a:xfrm>
            <a:off x="0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7" name="Rectangle 9"/>
          <p:cNvSpPr/>
          <p:nvPr userDrawn="1"/>
        </p:nvSpPr>
        <p:spPr>
          <a:xfrm>
            <a:off x="0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2170387"/>
            <a:ext cx="7051675" cy="1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20000"/>
              </a:lnSpc>
              <a:defRPr sz="36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9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3447230" y="3578772"/>
            <a:ext cx="4713287" cy="1350963"/>
          </a:xfrm>
        </p:spPr>
        <p:txBody>
          <a:bodyPr anchor="ctr"/>
          <a:lstStyle>
            <a:lvl1pPr marL="0" indent="0" algn="r" eaLnBrk="0" fontAlgn="base" latinLnBrk="0" hangingPunct="0">
              <a:lnSpc>
                <a:spcPct val="120000"/>
              </a:lnSpc>
              <a:spcBef>
                <a:spcPts val="0"/>
              </a:spcBef>
              <a:buNone/>
              <a:defRPr sz="18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2170387"/>
            <a:ext cx="7051675" cy="140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20000"/>
              </a:lnSpc>
              <a:defRPr sz="36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 hasCustomPrompt="1"/>
          </p:nvPr>
        </p:nvSpPr>
        <p:spPr>
          <a:xfrm>
            <a:off x="2235993" y="3578772"/>
            <a:ext cx="4713287" cy="1350963"/>
          </a:xfrm>
        </p:spPr>
        <p:txBody>
          <a:bodyPr/>
          <a:lstStyle>
            <a:lvl1pPr marL="0" indent="0" algn="ctr" eaLnBrk="0" fontAlgn="base" latinLnBrk="0" hangingPunct="0">
              <a:lnSpc>
                <a:spcPct val="120000"/>
              </a:lnSpc>
              <a:spcBef>
                <a:spcPts val="0"/>
              </a:spcBef>
              <a:buNone/>
              <a:defRPr sz="18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830316"/>
            <a:ext cx="9138745" cy="78830"/>
          </a:xfrm>
          <a:prstGeom prst="rect">
            <a:avLst/>
          </a:prstGeom>
          <a:solidFill>
            <a:srgbClr val="08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492875"/>
            <a:ext cx="9138745" cy="365125"/>
          </a:xfrm>
          <a:prstGeom prst="rect">
            <a:avLst/>
          </a:prstGeom>
          <a:solidFill>
            <a:srgbClr val="08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771021" y="6492875"/>
            <a:ext cx="372978" cy="36512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-1"/>
            <a:ext cx="7051675" cy="8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830316"/>
            <a:ext cx="9138745" cy="78830"/>
          </a:xfrm>
          <a:prstGeom prst="rect">
            <a:avLst/>
          </a:prstGeom>
          <a:solidFill>
            <a:srgbClr val="08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492875"/>
            <a:ext cx="9138745" cy="365125"/>
          </a:xfrm>
          <a:prstGeom prst="rect">
            <a:avLst/>
          </a:prstGeom>
          <a:solidFill>
            <a:srgbClr val="08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-1"/>
            <a:ext cx="7051675" cy="8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112386"/>
            <a:ext cx="8229600" cy="50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indent="-360000">
              <a:lnSpc>
                <a:spcPct val="120000"/>
              </a:lnSpc>
              <a:defRPr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  <a:lvl2pPr indent="-252000">
              <a:lnSpc>
                <a:spcPct val="120000"/>
              </a:lnSpc>
              <a:defRPr sz="24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2pPr>
            <a:lvl3pPr indent="-252000">
              <a:lnSpc>
                <a:spcPct val="120000"/>
              </a:lnSpc>
              <a:defRPr sz="20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3pPr>
            <a:lvl4pPr indent="-252000">
              <a:lnSpc>
                <a:spcPct val="120000"/>
              </a:lnSpc>
              <a:defRPr sz="20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4pPr>
            <a:lvl5pPr indent="-252000">
              <a:lnSpc>
                <a:spcPct val="120000"/>
              </a:lnSpc>
              <a:defRPr sz="200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771020" y="6492875"/>
            <a:ext cx="372979" cy="36512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771022" y="6492875"/>
            <a:ext cx="37297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-1"/>
            <a:ext cx="7051675" cy="83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2386"/>
            <a:ext cx="8229600" cy="501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8786" y="6492875"/>
            <a:ext cx="725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5" name="Picture 6" descr="F:\hust\scts\logo\Logo\HUST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73"/>
            <a:ext cx="9906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2"/>
          <p:cNvGrpSpPr/>
          <p:nvPr userDrawn="1"/>
        </p:nvGrpSpPr>
        <p:grpSpPr bwMode="auto">
          <a:xfrm>
            <a:off x="8118475" y="33338"/>
            <a:ext cx="838200" cy="722312"/>
            <a:chOff x="7236296" y="44624"/>
            <a:chExt cx="1800200" cy="1281619"/>
          </a:xfrm>
        </p:grpSpPr>
        <p:pic>
          <p:nvPicPr>
            <p:cNvPr id="8" name="Picture 8" descr="C:\Users\hftsin\Desktop\scts.jpg"/>
            <p:cNvPicPr>
              <a:picLocks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44624"/>
              <a:ext cx="1800200" cy="464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C:\Users\hftsin\Desktop\cgcl.jpg"/>
            <p:cNvPicPr>
              <a:picLocks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64243"/>
              <a:ext cx="1800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93040" indent="-19304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marL="417830" indent="-16065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2pPr>
      <a:lvl3pPr marL="642620" indent="-12827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3pPr>
      <a:lvl4pPr marL="899795" indent="-12827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4pPr>
      <a:lvl5pPr marL="1156970" indent="-12827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5pPr>
      <a:lvl6pPr marL="141414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66800" y="2170387"/>
            <a:ext cx="7051675" cy="1408385"/>
          </a:xfrm>
        </p:spPr>
        <p:txBody>
          <a:bodyPr/>
          <a:lstStyle/>
          <a:p>
            <a:r>
              <a:rPr lang="en-US" altLang="zh-CN" b="0" dirty="0"/>
              <a:t>Progress Report (24</a:t>
            </a:r>
            <a:r>
              <a:rPr lang="en-US" altLang="zh-CN" b="0" baseline="30000" dirty="0"/>
              <a:t>th</a:t>
            </a:r>
            <a:r>
              <a:rPr lang="en-US" altLang="zh-CN" b="0" dirty="0"/>
              <a:t> Week)</a:t>
            </a:r>
            <a:endParaRPr lang="zh-CN" altLang="en-US" b="0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47230" y="3578772"/>
            <a:ext cx="4713287" cy="1350963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dirty="0"/>
              <a:t>Presented by </a:t>
            </a:r>
            <a:r>
              <a:rPr lang="en-US" altLang="zh-CN" dirty="0" err="1"/>
              <a:t>wmr</a:t>
            </a:r>
            <a:endParaRPr lang="en-US" altLang="zh-CN" dirty="0"/>
          </a:p>
          <a:p>
            <a:pPr>
              <a:spcBef>
                <a:spcPts val="450"/>
              </a:spcBef>
            </a:pPr>
            <a:r>
              <a:rPr lang="en-US" altLang="zh-CN" dirty="0"/>
              <a:t>17/07/2020</a:t>
            </a:r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9853FF-5F6A-4902-9374-61D0214B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03" y="595000"/>
            <a:ext cx="7894349" cy="60804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050424-5B5D-403D-A3D2-FC67F48B9FB4}"/>
              </a:ext>
            </a:extLst>
          </p:cNvPr>
          <p:cNvSpPr/>
          <p:nvPr/>
        </p:nvSpPr>
        <p:spPr>
          <a:xfrm>
            <a:off x="88948" y="1501797"/>
            <a:ext cx="12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Adaptability</a:t>
            </a:r>
            <a:endParaRPr lang="zh-CN" altLang="en-US" sz="16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2C8877-5175-4EDE-83DC-8941021969F3}"/>
              </a:ext>
            </a:extLst>
          </p:cNvPr>
          <p:cNvSpPr/>
          <p:nvPr/>
        </p:nvSpPr>
        <p:spPr>
          <a:xfrm>
            <a:off x="0" y="3465941"/>
            <a:ext cx="1255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Persistence</a:t>
            </a:r>
            <a:endParaRPr lang="zh-CN" altLang="en-US" sz="16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962104-46BC-44CB-8F0B-A09658653703}"/>
              </a:ext>
            </a:extLst>
          </p:cNvPr>
          <p:cNvSpPr/>
          <p:nvPr/>
        </p:nvSpPr>
        <p:spPr>
          <a:xfrm>
            <a:off x="-81772" y="5090017"/>
            <a:ext cx="1584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Generalizability</a:t>
            </a:r>
            <a:endParaRPr lang="zh-CN" altLang="en-US" sz="16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B6FD12-F7FC-4A97-A06A-A9AB30F37CE0}"/>
              </a:ext>
            </a:extLst>
          </p:cNvPr>
          <p:cNvSpPr/>
          <p:nvPr/>
        </p:nvSpPr>
        <p:spPr>
          <a:xfrm>
            <a:off x="1163922" y="2435352"/>
            <a:ext cx="676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srgbClr val="9BBB59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labeled</a:t>
            </a:r>
            <a:endParaRPr lang="zh-CN" altLang="en-US" sz="1200" dirty="0">
              <a:solidFill>
                <a:srgbClr val="9BBB59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92081A-979C-4D45-B3B9-88622DF7B8AB}"/>
              </a:ext>
            </a:extLst>
          </p:cNvPr>
          <p:cNvSpPr/>
          <p:nvPr/>
        </p:nvSpPr>
        <p:spPr>
          <a:xfrm>
            <a:off x="3022348" y="750558"/>
            <a:ext cx="9343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unlabeled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35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F1 score on all body positions (generalization)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CBC47-FCA2-45CF-B192-05D6B3E3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59" y="2116347"/>
            <a:ext cx="6446555" cy="37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Wearable diversity is also affected by different users and their habits</a:t>
            </a:r>
          </a:p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Confusion maximization can not guarantee good persistence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10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椭圆 3"/>
          <p:cNvSpPr/>
          <p:nvPr/>
        </p:nvSpPr>
        <p:spPr>
          <a:xfrm>
            <a:off x="8469000" y="5420947"/>
            <a:ext cx="675000" cy="681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0" name="Rectangle 8"/>
          <p:cNvSpPr/>
          <p:nvPr/>
        </p:nvSpPr>
        <p:spPr>
          <a:xfrm>
            <a:off x="858291" y="5596136"/>
            <a:ext cx="829931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858291" y="4797152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3253" y="2921169"/>
            <a:ext cx="76328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Thanks!</a:t>
            </a:r>
            <a:endParaRPr lang="zh-CN" altLang="en-US" sz="6000" b="1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0" y="5596136"/>
            <a:ext cx="753253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0" y="4797152"/>
            <a:ext cx="753253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793" y="1960715"/>
            <a:ext cx="8707690" cy="1408385"/>
          </a:xfrm>
        </p:spPr>
        <p:txBody>
          <a:bodyPr/>
          <a:lstStyle/>
          <a:p>
            <a:r>
              <a:rPr lang="en-US" altLang="zh-CN" sz="2800" dirty="0"/>
              <a:t>A Systematic Study of Unsupervised Domain Adaptation for Robust Human-Activity Recognition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63078" y="3578772"/>
            <a:ext cx="8859118" cy="1350963"/>
          </a:xfrm>
        </p:spPr>
        <p:txBody>
          <a:bodyPr/>
          <a:lstStyle/>
          <a:p>
            <a:r>
              <a:rPr lang="en-US" altLang="zh-CN" dirty="0" err="1"/>
              <a:t>Youngjae</a:t>
            </a:r>
            <a:r>
              <a:rPr lang="en-US" altLang="zh-CN" dirty="0"/>
              <a:t> Chang, Akhil Mathur, Anton </a:t>
            </a:r>
            <a:r>
              <a:rPr lang="en-US" altLang="zh-CN" dirty="0" err="1"/>
              <a:t>Isopoussu</a:t>
            </a:r>
            <a:r>
              <a:rPr lang="en-US" altLang="zh-CN" dirty="0"/>
              <a:t>, </a:t>
            </a:r>
            <a:r>
              <a:rPr lang="en-US" altLang="zh-CN" dirty="0" err="1"/>
              <a:t>Junehwa</a:t>
            </a:r>
            <a:r>
              <a:rPr lang="en-US" altLang="zh-CN" dirty="0"/>
              <a:t> Song and Fahim </a:t>
            </a:r>
            <a:r>
              <a:rPr lang="en-US" altLang="zh-CN" dirty="0" err="1"/>
              <a:t>Kawsar</a:t>
            </a:r>
            <a:endParaRPr lang="en-US" altLang="zh-CN" dirty="0"/>
          </a:p>
          <a:p>
            <a:r>
              <a:rPr lang="en-US" altLang="zh-CN" i="1" dirty="0">
                <a:latin typeface="+mj-lt"/>
              </a:rPr>
              <a:t>KAIST, South Korea</a:t>
            </a:r>
          </a:p>
          <a:p>
            <a:r>
              <a:rPr lang="en-US" altLang="zh-CN" i="1" dirty="0">
                <a:latin typeface="+mj-lt"/>
              </a:rPr>
              <a:t>Nokia Bell Labs, United Kingdom</a:t>
            </a:r>
            <a:endParaRPr lang="zh-CN" altLang="en-US" i="1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2D06FA-9321-4B44-938F-C75F1F0C0E1F}"/>
              </a:ext>
            </a:extLst>
          </p:cNvPr>
          <p:cNvSpPr txBox="1"/>
          <p:nvPr/>
        </p:nvSpPr>
        <p:spPr bwMode="auto">
          <a:xfrm>
            <a:off x="215862" y="6394817"/>
            <a:ext cx="8753550" cy="30777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rtlCol="0" anchor="ctr" anchorCtr="0" compatLnSpc="1">
            <a:spAutoFit/>
          </a:bodyPr>
          <a:lstStyle/>
          <a:p>
            <a:r>
              <a:rPr lang="en-US" altLang="zh-CN" sz="1400" i="1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[The Proceedings of the ACM on Interactive, Mobile, Wearable and Ubiquitous Technologies (IMWUT) 2020]</a:t>
            </a:r>
            <a:endParaRPr lang="zh-CN" altLang="en-US" sz="1400" i="1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5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i="1" dirty="0"/>
              <a:t>Wearing Diversity</a:t>
            </a:r>
            <a:r>
              <a:rPr lang="en-US" altLang="zh-CN" dirty="0"/>
              <a:t> in wearable device-based Human Activity Recognition (HAR)</a:t>
            </a:r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C20DE7-BD07-471A-915B-64F426D2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9" y="2320698"/>
            <a:ext cx="5775569" cy="33739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D04859-200E-4E2F-981B-D837E942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28" y="2320698"/>
            <a:ext cx="2993781" cy="34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sz="2000" dirty="0"/>
              <a:t>Enhancing robustness of HAR on wearing diversity</a:t>
            </a:r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sz="2000" dirty="0"/>
              <a:t>Unsupervised Domain Adaptation (UDA)</a:t>
            </a:r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2C5A6B3-0798-43F5-A690-49EA8F31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96795"/>
              </p:ext>
            </p:extLst>
          </p:nvPr>
        </p:nvGraphicFramePr>
        <p:xfrm>
          <a:off x="220895" y="1542787"/>
          <a:ext cx="8702210" cy="2395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74">
                  <a:extLst>
                    <a:ext uri="{9D8B030D-6E8A-4147-A177-3AD203B41FA5}">
                      <a16:colId xmlns:a16="http://schemas.microsoft.com/office/drawing/2014/main" val="2581213865"/>
                    </a:ext>
                  </a:extLst>
                </a:gridCol>
                <a:gridCol w="822385">
                  <a:extLst>
                    <a:ext uri="{9D8B030D-6E8A-4147-A177-3AD203B41FA5}">
                      <a16:colId xmlns:a16="http://schemas.microsoft.com/office/drawing/2014/main" val="4245772244"/>
                    </a:ext>
                  </a:extLst>
                </a:gridCol>
                <a:gridCol w="2691442">
                  <a:extLst>
                    <a:ext uri="{9D8B030D-6E8A-4147-A177-3AD203B41FA5}">
                      <a16:colId xmlns:a16="http://schemas.microsoft.com/office/drawing/2014/main" val="280638949"/>
                    </a:ext>
                  </a:extLst>
                </a:gridCol>
                <a:gridCol w="3105509">
                  <a:extLst>
                    <a:ext uri="{9D8B030D-6E8A-4147-A177-3AD203B41FA5}">
                      <a16:colId xmlns:a16="http://schemas.microsoft.com/office/drawing/2014/main" val="2941040529"/>
                    </a:ext>
                  </a:extLst>
                </a:gridCol>
              </a:tblGrid>
              <a:tr h="374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Strategy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Method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Drawback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930663"/>
                  </a:ext>
                </a:extLst>
              </a:tr>
              <a:tr h="2767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Body-position-aware model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[1]</a:t>
                      </a:r>
                      <a:endParaRPr lang="en-US" altLang="zh-CN" sz="1200" baseline="30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SVM, HMM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focus on a limited number of body positions and activities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37443"/>
                  </a:ext>
                </a:extLst>
              </a:tr>
              <a:tr h="276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13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[2]</a:t>
                      </a:r>
                      <a:endParaRPr lang="zh-CN" altLang="en-US" sz="1200" kern="1200" baseline="300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 pipelining approach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06249"/>
                  </a:ext>
                </a:extLst>
              </a:tr>
              <a:tr h="276706">
                <a:tc vMerge="1">
                  <a:txBody>
                    <a:bodyPr/>
                    <a:lstStyle/>
                    <a:p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13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Sztyler</a:t>
                      </a:r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[3]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Extension of [2]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not scalable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18402"/>
                  </a:ext>
                </a:extLst>
              </a:tr>
              <a:tr h="2767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Body-position-independent model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[4,5]</a:t>
                      </a:r>
                      <a:endParaRPr lang="zh-CN" altLang="en-US" sz="1200" kern="1200" baseline="300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Decision tree and kernel function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limited in the number of body positions and activities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439427"/>
                  </a:ext>
                </a:extLst>
              </a:tr>
              <a:tr h="276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[6]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Selects eﬀective features for each body position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hard to be applied to deep learning models where features are learned from the data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874713"/>
                  </a:ext>
                </a:extLst>
              </a:tr>
              <a:tr h="276706">
                <a:tc vMerge="1">
                  <a:txBody>
                    <a:bodyPr/>
                    <a:lstStyle/>
                    <a:p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[7]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DNN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high cost of data collection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15143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9276AD-17E5-442D-8847-12676E2F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52741"/>
              </p:ext>
            </p:extLst>
          </p:nvPr>
        </p:nvGraphicFramePr>
        <p:xfrm>
          <a:off x="282257" y="4534200"/>
          <a:ext cx="8579485" cy="18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69">
                  <a:extLst>
                    <a:ext uri="{9D8B030D-6E8A-4147-A177-3AD203B41FA5}">
                      <a16:colId xmlns:a16="http://schemas.microsoft.com/office/drawing/2014/main" val="4245772244"/>
                    </a:ext>
                  </a:extLst>
                </a:gridCol>
                <a:gridCol w="3571336">
                  <a:extLst>
                    <a:ext uri="{9D8B030D-6E8A-4147-A177-3AD203B41FA5}">
                      <a16:colId xmlns:a16="http://schemas.microsoft.com/office/drawing/2014/main" val="280638949"/>
                    </a:ext>
                  </a:extLst>
                </a:gridCol>
                <a:gridCol w="3300580">
                  <a:extLst>
                    <a:ext uri="{9D8B030D-6E8A-4147-A177-3AD203B41FA5}">
                      <a16:colId xmlns:a16="http://schemas.microsoft.com/office/drawing/2014/main" val="2648213290"/>
                    </a:ext>
                  </a:extLst>
                </a:gridCol>
              </a:tblGrid>
              <a:tr h="374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Method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Difference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930663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HDCNN[8]</a:t>
                      </a:r>
                      <a:endParaRPr lang="en-US" altLang="zh-CN" sz="1200" baseline="300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Feature matching to reduce the discrepancy between two datasets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build a new model hat will only perform on a new wearable sensor attached to a specific body position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37443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pPr marL="0" marR="0" lvl="0" indent="0" algn="ctr" defTabSz="513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MotionTransformer</a:t>
                      </a:r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[9]</a:t>
                      </a:r>
                      <a:endParaRPr lang="zh-CN" altLang="en-US" sz="1200" kern="1200" baseline="300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Confusion maximization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06249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pPr marL="0" marR="0" lvl="0" indent="0" algn="ctr" defTabSz="513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[10]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513715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Variational autoencoder and </a:t>
                      </a:r>
                      <a:r>
                        <a:rPr lang="en-US" altLang="zh-CN" sz="1200" dirty="0">
                          <a:latin typeface="Helvetica" panose="020B0604020202020204" pitchFamily="34" charset="0"/>
                          <a:ea typeface="微软雅黑" panose="020B0503020204020204" pitchFamily="34" charset="-122"/>
                          <a:cs typeface="Helvetica" panose="020B0604020202020204" pitchFamily="34" charset="0"/>
                        </a:rPr>
                        <a:t>feature matching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513715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18402"/>
                  </a:ext>
                </a:extLst>
              </a:tr>
              <a:tr h="276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This paper</a:t>
                      </a:r>
                      <a:endParaRPr lang="zh-CN" altLang="en-US" sz="1200" kern="1200" baseline="300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build models that work robustly on multiple body positions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comparison of adaptation techniques</a:t>
                      </a:r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43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9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UDA Techniques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357E1DE-FC22-4029-97A3-F95A8DC38B3D}"/>
                  </a:ext>
                </a:extLst>
              </p14:cNvPr>
              <p14:cNvContentPartPr/>
              <p14:nvPr/>
            </p14:nvContentPartPr>
            <p14:xfrm>
              <a:off x="2771775" y="6143164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357E1DE-FC22-4029-97A3-F95A8DC38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775" y="61345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9F7D39-100E-41E9-846E-5F1C43FDC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2386"/>
            <a:ext cx="8229600" cy="5013784"/>
          </a:xfrm>
        </p:spPr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4AC73F-EDF0-4933-99B8-337EE7F63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86" y="2601324"/>
            <a:ext cx="7196227" cy="38915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6EFDB7-2B28-412D-A1A1-B580A6F4F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471" y="1459712"/>
            <a:ext cx="6596332" cy="85954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55A68-4B65-4D85-9063-7FA0B5A8F8D2}"/>
              </a:ext>
            </a:extLst>
          </p:cNvPr>
          <p:cNvSpPr/>
          <p:nvPr/>
        </p:nvSpPr>
        <p:spPr>
          <a:xfrm>
            <a:off x="4512406" y="998047"/>
            <a:ext cx="125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number of activity classes</a:t>
            </a:r>
            <a:endParaRPr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BCA9C-EF72-4C9C-9CE9-EDF5FF15C1E5}"/>
              </a:ext>
            </a:extLst>
          </p:cNvPr>
          <p:cNvSpPr/>
          <p:nvPr/>
        </p:nvSpPr>
        <p:spPr>
          <a:xfrm>
            <a:off x="6295312" y="1442718"/>
            <a:ext cx="792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classifier</a:t>
            </a:r>
            <a:endParaRPr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3A3AEF-2896-406D-9DD0-F59C59AD56D7}"/>
              </a:ext>
            </a:extLst>
          </p:cNvPr>
          <p:cNvSpPr/>
          <p:nvPr/>
        </p:nvSpPr>
        <p:spPr>
          <a:xfrm>
            <a:off x="6993180" y="1237376"/>
            <a:ext cx="792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feature encoder</a:t>
            </a:r>
            <a:endParaRPr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2BE3AE-BF31-4DAA-A2A2-1753761A5652}"/>
              </a:ext>
            </a:extLst>
          </p:cNvPr>
          <p:cNvSpPr/>
          <p:nvPr/>
        </p:nvSpPr>
        <p:spPr>
          <a:xfrm>
            <a:off x="4086428" y="2050752"/>
            <a:ext cx="10124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Input, labels</a:t>
            </a:r>
            <a:endParaRPr lang="zh-CN" altLang="en-US" sz="1200" dirty="0"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Process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357E1DE-FC22-4029-97A3-F95A8DC38B3D}"/>
                  </a:ext>
                </a:extLst>
              </p14:cNvPr>
              <p14:cNvContentPartPr/>
              <p14:nvPr/>
            </p14:nvContentPartPr>
            <p14:xfrm>
              <a:off x="2771775" y="6143164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357E1DE-FC22-4029-97A3-F95A8DC38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2775" y="61345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268E5A-92FC-4BB2-A28E-3FF8D81B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2386"/>
            <a:ext cx="8229600" cy="5013784"/>
          </a:xfrm>
        </p:spPr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sz="2000" dirty="0"/>
              <a:t>Alternating minimizing the classification error and maximizing invariance of features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92B6B4-550D-409A-93E8-343AC3077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44" y="2024171"/>
            <a:ext cx="8137585" cy="442844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307F0A-DDB6-4742-9680-6BB75FDCCF69}"/>
              </a:ext>
            </a:extLst>
          </p:cNvPr>
          <p:cNvSpPr/>
          <p:nvPr/>
        </p:nvSpPr>
        <p:spPr>
          <a:xfrm>
            <a:off x="2410752" y="3619278"/>
            <a:ext cx="700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labeled</a:t>
            </a:r>
            <a:endParaRPr lang="zh-CN" altLang="en-US" sz="1200" dirty="0">
              <a:solidFill>
                <a:schemeClr val="accent3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24D35D-E7BB-4B84-B61E-CBB049F3DF37}"/>
              </a:ext>
            </a:extLst>
          </p:cNvPr>
          <p:cNvSpPr/>
          <p:nvPr/>
        </p:nvSpPr>
        <p:spPr>
          <a:xfrm>
            <a:off x="3040479" y="3619278"/>
            <a:ext cx="8644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unlabeled</a:t>
            </a:r>
            <a:endParaRPr lang="zh-CN" altLang="en-US" sz="1200" dirty="0">
              <a:solidFill>
                <a:srgbClr val="FFC00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B58F83-0031-401D-BFC7-0F14BB885AC2}"/>
              </a:ext>
            </a:extLst>
          </p:cNvPr>
          <p:cNvSpPr/>
          <p:nvPr/>
        </p:nvSpPr>
        <p:spPr>
          <a:xfrm>
            <a:off x="3529222" y="4077164"/>
            <a:ext cx="2233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train parameter θ for encoder </a:t>
            </a:r>
          </a:p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train parameter ϕ for classifier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988CC3-39C1-46CD-A902-B9987B06DFEB}"/>
              </a:ext>
            </a:extLst>
          </p:cNvPr>
          <p:cNvSpPr/>
          <p:nvPr/>
        </p:nvSpPr>
        <p:spPr>
          <a:xfrm>
            <a:off x="3472684" y="4719716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minimize MMD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AEF59-5435-4A97-8D0F-9DBEA51E6529}"/>
              </a:ext>
            </a:extLst>
          </p:cNvPr>
          <p:cNvSpPr/>
          <p:nvPr/>
        </p:nvSpPr>
        <p:spPr>
          <a:xfrm>
            <a:off x="3904890" y="5362268"/>
            <a:ext cx="25298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optimizing the loss of discriminator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EBAF80-D1D1-4242-85D9-01898FA8F3F9}"/>
              </a:ext>
            </a:extLst>
          </p:cNvPr>
          <p:cNvSpPr/>
          <p:nvPr/>
        </p:nvSpPr>
        <p:spPr>
          <a:xfrm>
            <a:off x="3837572" y="5560948"/>
            <a:ext cx="1993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backpropagate this loss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1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sz="2000" dirty="0"/>
              <a:t>Dataset</a:t>
            </a:r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sz="2000" dirty="0"/>
              <a:t>Model architecture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922BB-B7A8-46CB-92CD-2956A7F9C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5"/>
          <a:stretch/>
        </p:blipFill>
        <p:spPr>
          <a:xfrm>
            <a:off x="1053785" y="1564593"/>
            <a:ext cx="7077704" cy="16585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1AF5B2-AEAA-4F1C-951F-9BB565B5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34" y="3781209"/>
            <a:ext cx="7815532" cy="25309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7D4191-0E4A-4DED-9972-1E304EBBB5CF}"/>
              </a:ext>
            </a:extLst>
          </p:cNvPr>
          <p:cNvSpPr/>
          <p:nvPr/>
        </p:nvSpPr>
        <p:spPr>
          <a:xfrm>
            <a:off x="3389763" y="4003459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[kernel size, stride]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77C4CF-2444-4ACF-A8BA-CA2A81097AD9}"/>
              </a:ext>
            </a:extLst>
          </p:cNvPr>
          <p:cNvSpPr/>
          <p:nvPr/>
        </p:nvSpPr>
        <p:spPr>
          <a:xfrm>
            <a:off x="3733469" y="5685610"/>
            <a:ext cx="1636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size of output vectors</a:t>
            </a:r>
            <a:endParaRPr lang="zh-CN" altLang="en-US" sz="1200" dirty="0">
              <a:solidFill>
                <a:srgbClr val="0070C0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8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Key metrics</a:t>
            </a:r>
          </a:p>
          <a:p>
            <a:pPr marL="648000">
              <a:buFont typeface="Wingdings" panose="05000000000000000000" pitchFamily="2" charset="2"/>
              <a:buChar char="p"/>
            </a:pPr>
            <a:r>
              <a:rPr lang="en-US" altLang="zh-CN" sz="2000" i="1" dirty="0"/>
              <a:t>Adaptability</a:t>
            </a:r>
            <a:r>
              <a:rPr lang="en-US" altLang="zh-CN" sz="2000" dirty="0"/>
              <a:t> refers to the performance on </a:t>
            </a:r>
            <a:r>
              <a:rPr lang="en-US" altLang="zh-CN" sz="2000" dirty="0">
                <a:solidFill>
                  <a:srgbClr val="0070C0"/>
                </a:solidFill>
              </a:rPr>
              <a:t>target body positions</a:t>
            </a:r>
            <a:r>
              <a:rPr lang="en-US" altLang="zh-CN" sz="2000" dirty="0"/>
              <a:t> supplied as an unlabeled dataset</a:t>
            </a:r>
          </a:p>
          <a:p>
            <a:pPr marL="648000">
              <a:buFont typeface="Wingdings" panose="05000000000000000000" pitchFamily="2" charset="2"/>
              <a:buChar char="p"/>
            </a:pPr>
            <a:r>
              <a:rPr lang="en-US" altLang="zh-CN" sz="2000" i="1" dirty="0"/>
              <a:t>Persistence</a:t>
            </a:r>
            <a:r>
              <a:rPr lang="en-US" altLang="zh-CN" sz="2000" dirty="0"/>
              <a:t> measures the performance on </a:t>
            </a:r>
            <a:r>
              <a:rPr lang="en-US" altLang="zh-CN" sz="2000" dirty="0">
                <a:solidFill>
                  <a:srgbClr val="0070C0"/>
                </a:solidFill>
              </a:rPr>
              <a:t>source domain</a:t>
            </a:r>
            <a:r>
              <a:rPr lang="en-US" altLang="zh-CN" sz="2000" dirty="0"/>
              <a:t>, after it undergoes the domain adaptation process</a:t>
            </a:r>
          </a:p>
          <a:p>
            <a:pPr marL="648000">
              <a:buFont typeface="Wingdings" panose="05000000000000000000" pitchFamily="2" charset="2"/>
              <a:buChar char="p"/>
            </a:pPr>
            <a:r>
              <a:rPr lang="en-US" altLang="zh-CN" sz="2000" i="1" dirty="0"/>
              <a:t>Generalizability</a:t>
            </a:r>
            <a:r>
              <a:rPr lang="en-US" altLang="zh-CN" sz="2000" dirty="0"/>
              <a:t> measures how well a model performs on body positions for which it was </a:t>
            </a:r>
            <a:r>
              <a:rPr lang="en-US" altLang="zh-CN" sz="2000" dirty="0">
                <a:solidFill>
                  <a:srgbClr val="0070C0"/>
                </a:solidFill>
              </a:rPr>
              <a:t>neither trained nor adapted</a:t>
            </a:r>
          </a:p>
          <a:p>
            <a:pPr marL="1080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Macro-averaged F1 score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306E92-6E2B-42E6-94BD-069D63A2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30" y="4947249"/>
            <a:ext cx="2448014" cy="7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9AD7A-AAB2-4281-8A8A-154C06EF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D92F4-8D23-439E-AF20-25366770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>
              <a:buFont typeface="Wingdings" panose="05000000000000000000" pitchFamily="2" charset="2"/>
              <a:buChar char="p"/>
            </a:pPr>
            <a:r>
              <a:rPr lang="en-US" altLang="zh-CN" dirty="0"/>
              <a:t>Baseline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72CAE-6CCC-4CE7-9BE7-3868262BB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BF6D7-EEDA-4C50-B38B-A8F2FE1A78E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7751C-1C27-4BC0-BED3-4F658EF0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38" y="1483743"/>
            <a:ext cx="5654998" cy="49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5222"/>
      </p:ext>
    </p:extLst>
  </p:cSld>
  <p:clrMapOvr>
    <a:masterClrMapping/>
  </p:clrMapOvr>
</p:sld>
</file>

<file path=ppt/theme/theme1.xml><?xml version="1.0" encoding="utf-8"?>
<a:theme xmlns:a="http://schemas.openxmlformats.org/drawingml/2006/main" name="hust_sc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 vert="horz" wrap="square" lIns="91440" tIns="45720" rIns="91440" bIns="45720" numCol="1" anchor="ctr" anchorCtr="0" compatLnSpc="1"/>
      <a:lstStyle>
        <a:defPPr>
          <a:defRPr sz="20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13129</TotalTime>
  <Words>430</Words>
  <Application>Microsoft Office PowerPoint</Application>
  <PresentationFormat>全屏显示(4:3)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Helvetica</vt:lpstr>
      <vt:lpstr>Wingdings</vt:lpstr>
      <vt:lpstr>hust_scts</vt:lpstr>
      <vt:lpstr>Progress Report (24th Week)</vt:lpstr>
      <vt:lpstr>A Systematic Study of Unsupervised Domain Adaptation for Robust Human-Activity Recognition</vt:lpstr>
      <vt:lpstr>Motivation</vt:lpstr>
      <vt:lpstr>Related Work</vt:lpstr>
      <vt:lpstr>UDA Techniques</vt:lpstr>
      <vt:lpstr>Model Training Process</vt:lpstr>
      <vt:lpstr>Experiment Setup</vt:lpstr>
      <vt:lpstr>Evaluation Metrics</vt:lpstr>
      <vt:lpstr>Evaluation Results</vt:lpstr>
      <vt:lpstr>Evaluation Results</vt:lpstr>
      <vt:lpstr>Evaluation</vt:lpstr>
      <vt:lpstr>Inspiration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admin</dc:creator>
  <cp:lastModifiedBy>Jiang XIAO</cp:lastModifiedBy>
  <cp:revision>9516</cp:revision>
  <dcterms:created xsi:type="dcterms:W3CDTF">2016-11-25T02:43:00Z</dcterms:created>
  <dcterms:modified xsi:type="dcterms:W3CDTF">2020-07-17T00:22:11Z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