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8" r:id="rId3"/>
    <p:sldMasterId id="2147483702" r:id="rId4"/>
    <p:sldMasterId id="2147483730" r:id="rId5"/>
    <p:sldMasterId id="2147483744" r:id="rId6"/>
  </p:sldMasterIdLst>
  <p:notesMasterIdLst>
    <p:notesMasterId r:id="rId18"/>
  </p:notesMasterIdLst>
  <p:sldIdLst>
    <p:sldId id="257" r:id="rId7"/>
    <p:sldId id="258" r:id="rId8"/>
    <p:sldId id="259" r:id="rId9"/>
    <p:sldId id="275" r:id="rId10"/>
    <p:sldId id="276" r:id="rId11"/>
    <p:sldId id="271" r:id="rId12"/>
    <p:sldId id="277" r:id="rId13"/>
    <p:sldId id="278" r:id="rId14"/>
    <p:sldId id="260" r:id="rId15"/>
    <p:sldId id="269" r:id="rId16"/>
    <p:sldId id="27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 zhenming" initials="yz" lastIdx="2" clrIdx="0">
    <p:extLst>
      <p:ext uri="{19B8F6BF-5375-455C-9EA6-DF929625EA0E}">
        <p15:presenceInfo xmlns:p15="http://schemas.microsoft.com/office/powerpoint/2012/main" userId="b6f5c55ed2ad3a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91" autoAdjust="0"/>
  </p:normalViewPr>
  <p:slideViewPr>
    <p:cSldViewPr snapToGrid="0">
      <p:cViewPr varScale="1">
        <p:scale>
          <a:sx n="87" d="100"/>
          <a:sy n="87" d="100"/>
        </p:scale>
        <p:origin x="38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A7629-8C17-4274-9575-55F323B42FC3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B55B5-3896-4CDF-AB4C-343F98E9F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1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022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0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周安福，北京邮电大学计算机学院教授，博士生导师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智能感知、物联网系统、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AI-driven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数据传输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59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69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68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67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04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26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13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4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52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25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79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2441432" y="71414"/>
            <a:ext cx="7048549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132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0984" y="530225"/>
            <a:ext cx="10911416" cy="5507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89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970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37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478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8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882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10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4"/>
            <a:ext cx="5386917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990600"/>
            <a:ext cx="5389033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1676404"/>
            <a:ext cx="5389033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 b="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52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5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394884" y="1"/>
            <a:ext cx="9402233" cy="819366"/>
          </a:xfrm>
        </p:spPr>
        <p:txBody>
          <a:bodyPr/>
          <a:lstStyle>
            <a:lvl1pPr>
              <a:defRPr sz="3200"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537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719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4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499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4011084" cy="116205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55951"/>
            <a:ext cx="6815667" cy="537021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981207"/>
            <a:ext cx="4011084" cy="4144963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864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120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2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168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2441432" y="71414"/>
            <a:ext cx="7048549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084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0984" y="530225"/>
            <a:ext cx="10911416" cy="5507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493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01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093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34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603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8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7224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10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4"/>
            <a:ext cx="5386917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990600"/>
            <a:ext cx="5389033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1676404"/>
            <a:ext cx="5389033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 b="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337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5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394884" y="1"/>
            <a:ext cx="9402233" cy="819366"/>
          </a:xfrm>
        </p:spPr>
        <p:txBody>
          <a:bodyPr/>
          <a:lstStyle>
            <a:lvl1pPr>
              <a:defRPr sz="3200"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5299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4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4926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4011084" cy="116205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55951"/>
            <a:ext cx="6815667" cy="537021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981207"/>
            <a:ext cx="4011084" cy="4144963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6010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762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8989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1352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2441432" y="71414"/>
            <a:ext cx="7048549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96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0984" y="530225"/>
            <a:ext cx="10911416" cy="5507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70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8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368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0472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5660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513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8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0092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10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4"/>
            <a:ext cx="5386917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990600"/>
            <a:ext cx="5389033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1676404"/>
            <a:ext cx="5389033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 b="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2893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5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394884" y="1"/>
            <a:ext cx="9402233" cy="819366"/>
          </a:xfrm>
        </p:spPr>
        <p:txBody>
          <a:bodyPr/>
          <a:lstStyle>
            <a:lvl1pPr>
              <a:defRPr sz="3200"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6913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4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8752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4011084" cy="116205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55951"/>
            <a:ext cx="6815667" cy="537021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981207"/>
            <a:ext cx="4011084" cy="4144963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1933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8149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40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10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4"/>
            <a:ext cx="5386917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990600"/>
            <a:ext cx="5389033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1676404"/>
            <a:ext cx="5389033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 b="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6439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2994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2441432" y="71414"/>
            <a:ext cx="7048549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5691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0984" y="530225"/>
            <a:ext cx="10911416" cy="5507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3034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7594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8037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5466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8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2644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10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4"/>
            <a:ext cx="5386917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990600"/>
            <a:ext cx="5389033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1676404"/>
            <a:ext cx="5389033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 b="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7553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5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394884" y="1"/>
            <a:ext cx="9402233" cy="819366"/>
          </a:xfrm>
        </p:spPr>
        <p:txBody>
          <a:bodyPr/>
          <a:lstStyle>
            <a:lvl1pPr>
              <a:defRPr sz="3200"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51862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4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28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5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394884" y="1"/>
            <a:ext cx="9402233" cy="819366"/>
          </a:xfrm>
        </p:spPr>
        <p:txBody>
          <a:bodyPr/>
          <a:lstStyle>
            <a:lvl1pPr>
              <a:defRPr sz="3200"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87241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4011084" cy="116205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55951"/>
            <a:ext cx="6815667" cy="537021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981207"/>
            <a:ext cx="4011084" cy="4144963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6651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8787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45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411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0984" y="530225"/>
            <a:ext cx="10911416" cy="5507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4442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9964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9066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3156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8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2675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10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4"/>
            <a:ext cx="5386917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990600"/>
            <a:ext cx="5389033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1676404"/>
            <a:ext cx="5389033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 b="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47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4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6200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5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394884" y="1"/>
            <a:ext cx="9402233" cy="819366"/>
          </a:xfrm>
        </p:spPr>
        <p:txBody>
          <a:bodyPr/>
          <a:lstStyle>
            <a:lvl1pPr>
              <a:defRPr sz="3200"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12138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4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8015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4011084" cy="116205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55951"/>
            <a:ext cx="6815667" cy="537021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981207"/>
            <a:ext cx="4011084" cy="4144963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68592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0021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69193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3849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2441432" y="71414"/>
            <a:ext cx="7048549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6393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0984" y="530225"/>
            <a:ext cx="10911416" cy="5507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77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4011084" cy="116205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55951"/>
            <a:ext cx="6815667" cy="537021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981207"/>
            <a:ext cx="4011084" cy="4144963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80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6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3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3040" indent="-19304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417830" indent="-1606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4262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899795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5697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41414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91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3040" indent="-19304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417830" indent="-1606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4262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899795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5697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41414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36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3040" indent="-19304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417830" indent="-1606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4262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899795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5697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41414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80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3040" indent="-19304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417830" indent="-1606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4262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899795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5697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41414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4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3040" indent="-19304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417830" indent="-1606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4262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899795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5697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41414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51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3040" indent="-19304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417830" indent="-1606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4262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899795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5697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41414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椭圆 3"/>
          <p:cNvSpPr/>
          <p:nvPr/>
        </p:nvSpPr>
        <p:spPr>
          <a:xfrm>
            <a:off x="9993000" y="5420947"/>
            <a:ext cx="675000" cy="681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DengXian Light" panose="02010600030101010101" pitchFamily="2" charset="-122"/>
              <a:ea typeface="DengXian Light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" name="Rectangle 8"/>
          <p:cNvSpPr/>
          <p:nvPr/>
        </p:nvSpPr>
        <p:spPr>
          <a:xfrm>
            <a:off x="2382292" y="5596136"/>
            <a:ext cx="829931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2382292" y="4797152"/>
            <a:ext cx="75325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7473494" y="3590466"/>
            <a:ext cx="2277363" cy="109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449580">
              <a:lnSpc>
                <a:spcPct val="12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49580">
              <a:lnSpc>
                <a:spcPct val="12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49580">
              <a:lnSpc>
                <a:spcPct val="120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49580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49580">
              <a:lnSpc>
                <a:spcPct val="12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lnSpc>
                <a:spcPct val="120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lnSpc>
                <a:spcPct val="120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lnSpc>
                <a:spcPct val="120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lnSpc>
                <a:spcPct val="120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ts val="450"/>
              </a:spcBef>
              <a:buClrTx/>
            </a:pPr>
            <a:r>
              <a:rPr lang="en-US" altLang="zh-CN" sz="2400" b="1">
                <a:latin typeface="Helvetica" panose="020B0604020202020204" pitchFamily="34" charset="0"/>
                <a:ea typeface="DengXian Light" panose="02010600030101010101" pitchFamily="2" charset="-122"/>
                <a:cs typeface="Helvetica" panose="020B0604020202020204" pitchFamily="34" charset="0"/>
              </a:rPr>
              <a:t>Yzm</a:t>
            </a:r>
          </a:p>
          <a:p>
            <a:pPr algn="r">
              <a:spcBef>
                <a:spcPts val="450"/>
              </a:spcBef>
              <a:buClrTx/>
            </a:pPr>
            <a:r>
              <a:rPr lang="en-US" altLang="zh-CN" sz="2400">
                <a:latin typeface="Helvetica" panose="020B0604020202020204" pitchFamily="34" charset="0"/>
                <a:ea typeface="DengXian Light" panose="02010600030101010101" pitchFamily="2" charset="-122"/>
                <a:cs typeface="Helvetica" panose="020B0604020202020204" pitchFamily="34" charset="0"/>
              </a:rPr>
              <a:t>06/26/2020</a:t>
            </a:r>
            <a:endParaRPr lang="zh-CN" altLang="zh-CN" sz="2400">
              <a:latin typeface="Helvetica" panose="020B0604020202020204" pitchFamily="34" charset="0"/>
              <a:ea typeface="DengXian Light" panose="02010600030101010101" pitchFamily="2" charset="-122"/>
              <a:cs typeface="Helvetica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69824" y="2060848"/>
            <a:ext cx="866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 Report (20</a:t>
            </a:r>
            <a:r>
              <a:rPr lang="en-US" altLang="zh-CN" sz="4000" b="1" baseline="30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zh-CN" sz="4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Week)</a:t>
            </a:r>
            <a:endParaRPr lang="zh-CN" altLang="en-US" sz="40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DengXian Light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4" name="Rectangle 9"/>
          <p:cNvSpPr/>
          <p:nvPr/>
        </p:nvSpPr>
        <p:spPr>
          <a:xfrm>
            <a:off x="1524001" y="5596136"/>
            <a:ext cx="75325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1524001" y="4797152"/>
            <a:ext cx="753253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ECE1">
                  <a:lumMod val="75000"/>
                </a:srgbClr>
              </a:solidFill>
              <a:cs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38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椭圆 3"/>
          <p:cNvSpPr/>
          <p:nvPr/>
        </p:nvSpPr>
        <p:spPr>
          <a:xfrm>
            <a:off x="9993000" y="5420947"/>
            <a:ext cx="675000" cy="681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0" name="Rectangle 8"/>
          <p:cNvSpPr/>
          <p:nvPr/>
        </p:nvSpPr>
        <p:spPr>
          <a:xfrm>
            <a:off x="2382292" y="5596136"/>
            <a:ext cx="829931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2382292" y="4797152"/>
            <a:ext cx="75325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77254" y="2376884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Thanks!</a:t>
            </a:r>
            <a:endParaRPr lang="zh-CN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</p:txBody>
      </p:sp>
      <p:sp>
        <p:nvSpPr>
          <p:cNvPr id="24" name="Rectangle 9"/>
          <p:cNvSpPr/>
          <p:nvPr/>
        </p:nvSpPr>
        <p:spPr>
          <a:xfrm>
            <a:off x="1524001" y="5596136"/>
            <a:ext cx="75325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1524001" y="4797152"/>
            <a:ext cx="753253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7442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71D253-C5A2-4606-A6A7-C3691DD917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70E549-4DAB-4C6A-8D9D-AC49C9C5C651}"/>
              </a:ext>
            </a:extLst>
          </p:cNvPr>
          <p:cNvSpPr txBox="1"/>
          <p:nvPr/>
        </p:nvSpPr>
        <p:spPr>
          <a:xfrm>
            <a:off x="1689271" y="1096245"/>
            <a:ext cx="38253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要求：</a:t>
            </a:r>
            <a:endParaRPr lang="en-US" altLang="zh-CN"/>
          </a:p>
          <a:p>
            <a:r>
              <a:rPr lang="zh-CN" altLang="en-US"/>
              <a:t>写文档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一段话（中文描述</a:t>
            </a:r>
            <a:r>
              <a:rPr lang="en-US" altLang="zh-CN"/>
              <a:t>paper</a:t>
            </a:r>
            <a:r>
              <a:rPr lang="zh-CN" altLang="en-US"/>
              <a:t>的工作）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最相关的工作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主要方法和挑战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记录实验部分的</a:t>
            </a:r>
            <a:r>
              <a:rPr lang="en-US" altLang="zh-CN"/>
              <a:t>dataset</a:t>
            </a:r>
            <a:r>
              <a:rPr lang="zh-CN" altLang="en-US"/>
              <a:t>和评估指标</a:t>
            </a:r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感想</a:t>
            </a:r>
          </a:p>
        </p:txBody>
      </p:sp>
    </p:spTree>
    <p:extLst>
      <p:ext uri="{BB962C8B-B14F-4D97-AF65-F5344CB8AC3E}">
        <p14:creationId xmlns:p14="http://schemas.microsoft.com/office/powerpoint/2010/main" val="208717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Non-Local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12683" y="1588356"/>
            <a:ext cx="7566633" cy="141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latin typeface="Helvetica" pitchFamily="2" charset="0"/>
              </a:rPr>
              <a:t>Heterogeneous Non-Local Fusion</a:t>
            </a:r>
          </a:p>
          <a:p>
            <a:pPr algn="ctr"/>
            <a:r>
              <a:rPr lang="en-US" altLang="zh-CN" sz="3200" b="1">
                <a:latin typeface="Helvetica" pitchFamily="2" charset="0"/>
              </a:rPr>
              <a:t>for Multimodal Activity Recognition</a:t>
            </a:r>
            <a:endParaRPr lang="zh-CN" altLang="en-US" sz="3200" b="1">
              <a:latin typeface="Helvetica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7369" y="3497603"/>
            <a:ext cx="2570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Petr Byvshev </a:t>
            </a:r>
          </a:p>
          <a:p>
            <a:pPr algn="ctr"/>
            <a:r>
              <a:rPr lang="en-US" altLang="zh-CN" sz="2400" b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Aalto University </a:t>
            </a:r>
          </a:p>
          <a:p>
            <a:pPr algn="ctr"/>
            <a:r>
              <a:rPr lang="en-US" altLang="zh-CN" sz="2400" b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Espoo, Finland</a:t>
            </a:r>
          </a:p>
        </p:txBody>
      </p:sp>
      <p:sp>
        <p:nvSpPr>
          <p:cNvPr id="7" name="矩形 6"/>
          <p:cNvSpPr/>
          <p:nvPr/>
        </p:nvSpPr>
        <p:spPr>
          <a:xfrm>
            <a:off x="2268973" y="5987028"/>
            <a:ext cx="8445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/>
              <a:t>ICMR ’20, October 26–29, 2020, Dublin, Ireland Proceedings published June 8, 2020</a:t>
            </a:r>
            <a:endParaRPr lang="zh-CN" altLang="en-US" sz="2000" i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88542F-CBBE-443C-AC99-8F1EEBE0D40A}"/>
              </a:ext>
            </a:extLst>
          </p:cNvPr>
          <p:cNvSpPr/>
          <p:nvPr/>
        </p:nvSpPr>
        <p:spPr>
          <a:xfrm>
            <a:off x="4194357" y="3497603"/>
            <a:ext cx="4090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Pascal Mettes</a:t>
            </a:r>
          </a:p>
          <a:p>
            <a:pPr algn="ctr"/>
            <a:r>
              <a:rPr lang="en-US" altLang="zh-CN" sz="2400" b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University of Amsterdam</a:t>
            </a:r>
          </a:p>
          <a:p>
            <a:pPr algn="ctr"/>
            <a:r>
              <a:rPr lang="en-US" altLang="zh-CN" sz="2400" b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Amsterdam, Netherlands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5B73D9-B3C1-4E3C-8BC6-DBE98E7E69BB}"/>
              </a:ext>
            </a:extLst>
          </p:cNvPr>
          <p:cNvSpPr/>
          <p:nvPr/>
        </p:nvSpPr>
        <p:spPr>
          <a:xfrm>
            <a:off x="8284603" y="3497604"/>
            <a:ext cx="2696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Yu Xiao</a:t>
            </a:r>
          </a:p>
          <a:p>
            <a:pPr algn="ctr"/>
            <a:r>
              <a:rPr lang="en-US" altLang="zh-CN" sz="2400" b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Aalto University</a:t>
            </a:r>
          </a:p>
          <a:p>
            <a:pPr algn="ctr"/>
            <a:r>
              <a:rPr lang="en-US" altLang="zh-CN" sz="2400" b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Espoo, Finland</a:t>
            </a:r>
          </a:p>
        </p:txBody>
      </p:sp>
    </p:spTree>
    <p:extLst>
      <p:ext uri="{BB962C8B-B14F-4D97-AF65-F5344CB8AC3E}">
        <p14:creationId xmlns:p14="http://schemas.microsoft.com/office/powerpoint/2010/main" val="110738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Neural Networks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AutoShape 6" descr="Related image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4" name="AutoShape 8" descr="Image result for In-vehicle  Head Tracking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6" name="AutoShape 10" descr="Image result for In-vehicle  Head Tracking"/>
          <p:cNvSpPr>
            <a:spLocks noChangeAspect="1" noChangeArrowheads="1"/>
          </p:cNvSpPr>
          <p:nvPr/>
        </p:nvSpPr>
        <p:spPr bwMode="auto">
          <a:xfrm>
            <a:off x="1892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0" name="AutoShape 4" descr="Image result for data isolated islands"/>
          <p:cNvSpPr>
            <a:spLocks noChangeAspect="1" noChangeArrowheads="1"/>
          </p:cNvSpPr>
          <p:nvPr/>
        </p:nvSpPr>
        <p:spPr bwMode="auto">
          <a:xfrm>
            <a:off x="2044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5" name="AutoShape 6" descr="Image result for data isolated island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9" name="AutoShape 8" descr="Image result for isolated data islands"/>
          <p:cNvSpPr>
            <a:spLocks noChangeAspect="1" noChangeArrowheads="1"/>
          </p:cNvSpPr>
          <p:nvPr/>
        </p:nvSpPr>
        <p:spPr bwMode="auto">
          <a:xfrm>
            <a:off x="2197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5" name="AutoShape 4" descr="相关图片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389E9F-BD97-4AD9-A0CE-B9D97A0B5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465" y="1663299"/>
            <a:ext cx="9082743" cy="215240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8D16C18-4FB5-4250-8EB2-3A19EF9DC7B9}"/>
              </a:ext>
            </a:extLst>
          </p:cNvPr>
          <p:cNvSpPr/>
          <p:nvPr/>
        </p:nvSpPr>
        <p:spPr>
          <a:xfrm>
            <a:off x="1093299" y="1199835"/>
            <a:ext cx="4248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Helvetica" panose="020B0604020202020204" pitchFamily="34" charset="0"/>
                <a:cs typeface="Helvetica" panose="020B0604020202020204" pitchFamily="34" charset="0"/>
              </a:rPr>
              <a:t>A typical example of CNN</a:t>
            </a:r>
            <a:endParaRPr lang="zh-CN" altLang="en-US" sz="24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C4D3FD-E12E-4B4C-AFC0-6F74CB8B5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800" y="3895140"/>
            <a:ext cx="5128815" cy="282634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CE4D2FF-FDBE-4BCC-A9D6-57BB41542F2A}"/>
              </a:ext>
            </a:extLst>
          </p:cNvPr>
          <p:cNvSpPr/>
          <p:nvPr/>
        </p:nvSpPr>
        <p:spPr>
          <a:xfrm>
            <a:off x="1093299" y="3988155"/>
            <a:ext cx="4248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Helvetica" panose="020B0604020202020204" pitchFamily="34" charset="0"/>
                <a:cs typeface="Helvetica" panose="020B0604020202020204" pitchFamily="34" charset="0"/>
              </a:rPr>
              <a:t>A typical example of RNN</a:t>
            </a:r>
            <a:endParaRPr lang="zh-CN" altLang="en-US" sz="24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A42690-9A98-4397-B936-5EB977684E97}"/>
              </a:ext>
            </a:extLst>
          </p:cNvPr>
          <p:cNvSpPr txBox="1"/>
          <p:nvPr/>
        </p:nvSpPr>
        <p:spPr>
          <a:xfrm>
            <a:off x="1394884" y="4825369"/>
            <a:ext cx="243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Non-local</a:t>
            </a:r>
            <a:r>
              <a:rPr lang="zh-CN" altLang="en-US"/>
              <a:t>与</a:t>
            </a:r>
            <a:r>
              <a:rPr lang="en-US" altLang="zh-CN"/>
              <a:t>local</a:t>
            </a:r>
            <a:r>
              <a:rPr lang="zh-CN" altLang="en-US"/>
              <a:t>的对比</a:t>
            </a:r>
          </a:p>
        </p:txBody>
      </p:sp>
    </p:spTree>
    <p:extLst>
      <p:ext uri="{BB962C8B-B14F-4D97-AF65-F5344CB8AC3E}">
        <p14:creationId xmlns:p14="http://schemas.microsoft.com/office/powerpoint/2010/main" val="239589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Non-Local Neural Networks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AutoShape 6" descr="Related image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4" name="AutoShape 8" descr="Image result for In-vehicle  Head Tracking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6" name="AutoShape 10" descr="Image result for In-vehicle  Head Tracking"/>
          <p:cNvSpPr>
            <a:spLocks noChangeAspect="1" noChangeArrowheads="1"/>
          </p:cNvSpPr>
          <p:nvPr/>
        </p:nvSpPr>
        <p:spPr bwMode="auto">
          <a:xfrm>
            <a:off x="1892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0" name="AutoShape 4" descr="Image result for data isolated islands"/>
          <p:cNvSpPr>
            <a:spLocks noChangeAspect="1" noChangeArrowheads="1"/>
          </p:cNvSpPr>
          <p:nvPr/>
        </p:nvSpPr>
        <p:spPr bwMode="auto">
          <a:xfrm>
            <a:off x="2044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5" name="AutoShape 6" descr="Image result for data isolated island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9" name="AutoShape 8" descr="Image result for isolated data islands"/>
          <p:cNvSpPr>
            <a:spLocks noChangeAspect="1" noChangeArrowheads="1"/>
          </p:cNvSpPr>
          <p:nvPr/>
        </p:nvSpPr>
        <p:spPr bwMode="auto">
          <a:xfrm>
            <a:off x="2197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5" name="AutoShape 4" descr="相关图片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D16C18-4FB5-4250-8EB2-3A19EF9DC7B9}"/>
              </a:ext>
            </a:extLst>
          </p:cNvPr>
          <p:cNvSpPr/>
          <p:nvPr/>
        </p:nvSpPr>
        <p:spPr>
          <a:xfrm>
            <a:off x="1251561" y="1210932"/>
            <a:ext cx="784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Helvetica" panose="020B0604020202020204" pitchFamily="34" charset="0"/>
                <a:cs typeface="Helvetica" panose="020B0604020202020204" pitchFamily="34" charset="0"/>
              </a:rPr>
              <a:t>A typical example of Non-Local Neural Networks</a:t>
            </a:r>
            <a:endParaRPr lang="zh-CN" altLang="en-US" sz="24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5F3D18-8E0A-4DA4-BBAB-6F36DF4EE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4" y="1777830"/>
            <a:ext cx="7205343" cy="226070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CF90AD9-9777-429B-B7FF-D4DAB7C1BD23}"/>
              </a:ext>
            </a:extLst>
          </p:cNvPr>
          <p:cNvSpPr/>
          <p:nvPr/>
        </p:nvSpPr>
        <p:spPr>
          <a:xfrm>
            <a:off x="1251561" y="4242668"/>
            <a:ext cx="362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Helvetica" panose="020B0604020202020204" pitchFamily="34" charset="0"/>
                <a:cs typeface="Helvetica" panose="020B0604020202020204" pitchFamily="34" charset="0"/>
              </a:rPr>
              <a:t>Problem Formulation</a:t>
            </a:r>
            <a:endParaRPr lang="zh-CN" altLang="en-US" sz="24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11A624-9B85-4AEA-A7AC-DB32B5A75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469" y="4814633"/>
            <a:ext cx="3751101" cy="9377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B11C93-0FEF-44E8-8EB8-E260FF8B1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659" y="5723007"/>
            <a:ext cx="3455917" cy="6819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1E5C9C-2721-4A78-A53D-4B7F40AD9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073" y="5849857"/>
            <a:ext cx="2922705" cy="4282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1A8759-C8F1-4F84-BD33-013F571ED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0532" y="5009746"/>
            <a:ext cx="2037385" cy="4318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DC52D0-8BDE-4E50-8C21-DC4C69722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7917" y="1907508"/>
            <a:ext cx="4092295" cy="336071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C76D9E4-89EF-4A11-ABBC-0606010C0D70}"/>
              </a:ext>
            </a:extLst>
          </p:cNvPr>
          <p:cNvSpPr txBox="1"/>
          <p:nvPr/>
        </p:nvSpPr>
        <p:spPr>
          <a:xfrm>
            <a:off x="9093579" y="5441584"/>
            <a:ext cx="1879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公式的物理意义：图和公式对应</a:t>
            </a:r>
            <a:endParaRPr lang="en-US" altLang="zh-CN"/>
          </a:p>
          <a:p>
            <a:r>
              <a:rPr lang="zh-CN" altLang="en-US"/>
              <a:t>为什么这样做</a:t>
            </a:r>
          </a:p>
        </p:txBody>
      </p:sp>
    </p:spTree>
    <p:extLst>
      <p:ext uri="{BB962C8B-B14F-4D97-AF65-F5344CB8AC3E}">
        <p14:creationId xmlns:p14="http://schemas.microsoft.com/office/powerpoint/2010/main" val="38182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Non-Local Fusion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AutoShape 6" descr="Related image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4" name="AutoShape 8" descr="Image result for In-vehicle  Head Tracking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6" name="AutoShape 10" descr="Image result for In-vehicle  Head Tracking"/>
          <p:cNvSpPr>
            <a:spLocks noChangeAspect="1" noChangeArrowheads="1"/>
          </p:cNvSpPr>
          <p:nvPr/>
        </p:nvSpPr>
        <p:spPr bwMode="auto">
          <a:xfrm>
            <a:off x="1892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0" name="AutoShape 4" descr="Image result for data isolated islands"/>
          <p:cNvSpPr>
            <a:spLocks noChangeAspect="1" noChangeArrowheads="1"/>
          </p:cNvSpPr>
          <p:nvPr/>
        </p:nvSpPr>
        <p:spPr bwMode="auto">
          <a:xfrm>
            <a:off x="2044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5" name="AutoShape 6" descr="Image result for data isolated island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9" name="AutoShape 8" descr="Image result for isolated data islands"/>
          <p:cNvSpPr>
            <a:spLocks noChangeAspect="1" noChangeArrowheads="1"/>
          </p:cNvSpPr>
          <p:nvPr/>
        </p:nvSpPr>
        <p:spPr bwMode="auto">
          <a:xfrm>
            <a:off x="2197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5" name="AutoShape 4" descr="相关图片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4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CF90AD9-9777-429B-B7FF-D4DAB7C1BD23}"/>
              </a:ext>
            </a:extLst>
          </p:cNvPr>
          <p:cNvSpPr/>
          <p:nvPr/>
        </p:nvSpPr>
        <p:spPr>
          <a:xfrm>
            <a:off x="1277937" y="1250949"/>
            <a:ext cx="362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Helvetica" panose="020B0604020202020204" pitchFamily="34" charset="0"/>
                <a:cs typeface="Helvetica" panose="020B0604020202020204" pitchFamily="34" charset="0"/>
              </a:rPr>
              <a:t>Problem Formulation</a:t>
            </a:r>
            <a:endParaRPr lang="zh-CN" altLang="en-US" sz="24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3FB099-894F-4484-91EB-8691E6735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937" y="2053018"/>
            <a:ext cx="3997448" cy="22913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DD7848D-7228-4EFE-A4BE-8C87F464FA36}"/>
              </a:ext>
            </a:extLst>
          </p:cNvPr>
          <p:cNvSpPr/>
          <p:nvPr/>
        </p:nvSpPr>
        <p:spPr>
          <a:xfrm>
            <a:off x="5910335" y="1250948"/>
            <a:ext cx="4645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Helvetica" panose="020B0604020202020204" pitchFamily="34" charset="0"/>
                <a:cs typeface="Helvetica" panose="020B0604020202020204" pitchFamily="34" charset="0"/>
              </a:rPr>
              <a:t>The Non-Local Fusion block</a:t>
            </a:r>
            <a:endParaRPr lang="zh-CN" altLang="en-US" sz="2400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F02A40-6C27-4174-AA7A-EA596FC74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35" y="1790558"/>
            <a:ext cx="5654530" cy="46638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46ABE8-7EA2-45CA-97CF-CDCEA668D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975" y="4665298"/>
            <a:ext cx="2585915" cy="3861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633FC4C-82F9-4DD4-B0EB-474DB6AC2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05" y="5357056"/>
            <a:ext cx="5654530" cy="499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9DA37E4-6B1C-4E65-95E5-3C9BCC2D58BB}"/>
              </a:ext>
            </a:extLst>
          </p:cNvPr>
          <p:cNvSpPr txBox="1"/>
          <p:nvPr/>
        </p:nvSpPr>
        <p:spPr>
          <a:xfrm>
            <a:off x="9943182" y="1614977"/>
            <a:ext cx="1565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为什么多模态可以利用这个公式融合</a:t>
            </a:r>
            <a:endParaRPr lang="en-US" altLang="zh-CN" sz="1400"/>
          </a:p>
          <a:p>
            <a:r>
              <a:rPr lang="zh-CN" altLang="en-US" sz="1400"/>
              <a:t>动手实现代码</a:t>
            </a:r>
          </a:p>
        </p:txBody>
      </p:sp>
    </p:spTree>
    <p:extLst>
      <p:ext uri="{BB962C8B-B14F-4D97-AF65-F5344CB8AC3E}">
        <p14:creationId xmlns:p14="http://schemas.microsoft.com/office/powerpoint/2010/main" val="10868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8415" y="1080823"/>
            <a:ext cx="8927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b="1"/>
              <a:t>The GloVid dataset</a:t>
            </a:r>
            <a:endParaRPr lang="zh-CN" altLang="en-US" sz="2800" b="1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5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13FFF5-55E9-465C-ACB7-323766800456}"/>
              </a:ext>
            </a:extLst>
          </p:cNvPr>
          <p:cNvSpPr/>
          <p:nvPr/>
        </p:nvSpPr>
        <p:spPr>
          <a:xfrm>
            <a:off x="1559618" y="1636946"/>
            <a:ext cx="92374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/>
              <a:t>The dataset consists of </a:t>
            </a:r>
            <a:r>
              <a:rPr lang="en-US" altLang="zh-CN" sz="2400" b="1">
                <a:solidFill>
                  <a:srgbClr val="C00000"/>
                </a:solidFill>
              </a:rPr>
              <a:t>eight activities , </a:t>
            </a:r>
            <a:r>
              <a:rPr lang="en-US" altLang="zh-CN" sz="2400" b="1"/>
              <a:t>centered around </a:t>
            </a:r>
            <a:r>
              <a:rPr lang="en-US" altLang="zh-CN" sz="2400" b="1">
                <a:solidFill>
                  <a:srgbClr val="C00000"/>
                </a:solidFill>
              </a:rPr>
              <a:t>elevator maintenance</a:t>
            </a:r>
            <a:r>
              <a:rPr lang="en-US" altLang="zh-CN" sz="2400" b="1"/>
              <a:t>. </a:t>
            </a:r>
            <a:endParaRPr lang="zh-CN" altLang="en-US" sz="2400" b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6F29FB-A111-47C1-B897-DAD5EADA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16" y="2410029"/>
            <a:ext cx="9544567" cy="21129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FA7952-F111-463C-B3C4-67E4E147C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33" y="4527226"/>
            <a:ext cx="9596786" cy="20116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9258ED-5AF4-4040-8793-CF90F3F470F4}"/>
              </a:ext>
            </a:extLst>
          </p:cNvPr>
          <p:cNvSpPr txBox="1"/>
          <p:nvPr/>
        </p:nvSpPr>
        <p:spPr>
          <a:xfrm>
            <a:off x="158262" y="2708031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定义</a:t>
            </a:r>
            <a:endParaRPr lang="en-US" altLang="zh-CN"/>
          </a:p>
          <a:p>
            <a:r>
              <a:rPr lang="zh-CN" altLang="en-US"/>
              <a:t>挑战</a:t>
            </a:r>
            <a:endParaRPr lang="en-US" altLang="zh-CN"/>
          </a:p>
          <a:p>
            <a:r>
              <a:rPr lang="zh-CN" altLang="en-US"/>
              <a:t>问题分解</a:t>
            </a:r>
          </a:p>
        </p:txBody>
      </p:sp>
    </p:spTree>
    <p:extLst>
      <p:ext uri="{BB962C8B-B14F-4D97-AF65-F5344CB8AC3E}">
        <p14:creationId xmlns:p14="http://schemas.microsoft.com/office/powerpoint/2010/main" val="234042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Comparative evaluation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6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33FD2C-38E4-4FE2-8C0E-D56B551E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84" y="1040178"/>
            <a:ext cx="5403048" cy="25453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CAA610-89B0-47CD-8E82-B89014C15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826" y="3806290"/>
            <a:ext cx="2576653" cy="22553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84C9E9-CF19-4A06-81E0-DCFEE86B9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986" y="2999382"/>
            <a:ext cx="2458629" cy="30412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3D1DFE-03CF-4F83-A2DF-CC8CEF0EA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861" y="1114063"/>
            <a:ext cx="3947747" cy="183657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F35876A-97C1-4098-9915-4C31AE9560BD}"/>
              </a:ext>
            </a:extLst>
          </p:cNvPr>
          <p:cNvSpPr/>
          <p:nvPr/>
        </p:nvSpPr>
        <p:spPr>
          <a:xfrm>
            <a:off x="4192384" y="3714551"/>
            <a:ext cx="3114024" cy="2347114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0CADED-FA9B-4159-8C77-DB980F180A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089" y="3755621"/>
            <a:ext cx="2330614" cy="214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2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Quantitative Analysis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7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0976D0-8E69-453A-99D0-606D0935D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985" y="1062187"/>
            <a:ext cx="5689415" cy="28662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939AAB-9976-4124-B7F2-08E960563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81" y="1670251"/>
            <a:ext cx="5303980" cy="33149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06066C-6F0A-4CD4-BAEF-E0F6142F3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985" y="3928445"/>
            <a:ext cx="4509546" cy="271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0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AutoShape 6" descr="Related image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4" name="AutoShape 8" descr="Image result for In-vehicle  Head Tracking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6" name="AutoShape 10" descr="Image result for In-vehicle  Head Tracking"/>
          <p:cNvSpPr>
            <a:spLocks noChangeAspect="1" noChangeArrowheads="1"/>
          </p:cNvSpPr>
          <p:nvPr/>
        </p:nvSpPr>
        <p:spPr bwMode="auto">
          <a:xfrm>
            <a:off x="1892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0" name="AutoShape 4" descr="Image result for data isolated islands"/>
          <p:cNvSpPr>
            <a:spLocks noChangeAspect="1" noChangeArrowheads="1"/>
          </p:cNvSpPr>
          <p:nvPr/>
        </p:nvSpPr>
        <p:spPr bwMode="auto">
          <a:xfrm>
            <a:off x="2044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5" name="AutoShape 6" descr="Image result for data isolated island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9" name="AutoShape 8" descr="Image result for isolated data islands"/>
          <p:cNvSpPr>
            <a:spLocks noChangeAspect="1" noChangeArrowheads="1"/>
          </p:cNvSpPr>
          <p:nvPr/>
        </p:nvSpPr>
        <p:spPr bwMode="auto">
          <a:xfrm>
            <a:off x="2197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7178" y="1509407"/>
            <a:ext cx="6187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zh-CN" altLang="en-US" sz="2800" b="1"/>
          </a:p>
        </p:txBody>
      </p:sp>
      <p:sp>
        <p:nvSpPr>
          <p:cNvPr id="17" name="矩形 16"/>
          <p:cNvSpPr/>
          <p:nvPr/>
        </p:nvSpPr>
        <p:spPr>
          <a:xfrm>
            <a:off x="1227177" y="1497674"/>
            <a:ext cx="9833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b="1"/>
              <a:t>Key point</a:t>
            </a:r>
            <a:r>
              <a:rPr lang="zh-CN" altLang="en-US" sz="2800" b="1"/>
              <a:t>：</a:t>
            </a:r>
            <a:r>
              <a:rPr lang="en-US" altLang="zh-CN" sz="2800" b="1"/>
              <a:t>Make the channel dimensions of the same size K. </a:t>
            </a:r>
            <a:endParaRPr lang="zh-CN" altLang="en-US" sz="28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8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E2E4D84-87AE-41EB-8393-661AB3492698}"/>
              </a:ext>
            </a:extLst>
          </p:cNvPr>
          <p:cNvSpPr/>
          <p:nvPr/>
        </p:nvSpPr>
        <p:spPr>
          <a:xfrm>
            <a:off x="1227178" y="2531598"/>
            <a:ext cx="729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b="1"/>
              <a:t>The glove sensor can be replaced by IMU.  </a:t>
            </a:r>
            <a:endParaRPr lang="zh-CN" altLang="en-US" sz="2800" b="1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0C00620-3C36-4DEE-985E-2DB576F06AD0}"/>
              </a:ext>
            </a:extLst>
          </p:cNvPr>
          <p:cNvSpPr/>
          <p:nvPr/>
        </p:nvSpPr>
        <p:spPr>
          <a:xfrm>
            <a:off x="1227177" y="3553789"/>
            <a:ext cx="5947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b="1"/>
              <a:t>Can we use the CSI signal as input ?</a:t>
            </a:r>
            <a:endParaRPr lang="zh-CN" altLang="en-US" sz="28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110725-1182-406D-8126-7486DB9894F0}"/>
              </a:ext>
            </a:extLst>
          </p:cNvPr>
          <p:cNvSpPr/>
          <p:nvPr/>
        </p:nvSpPr>
        <p:spPr>
          <a:xfrm>
            <a:off x="1227177" y="4551548"/>
            <a:ext cx="102819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b="1"/>
              <a:t>Can we change the K filters to N filters to improve Computational efficiency of The Non-local Block ?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4034389903"/>
      </p:ext>
    </p:extLst>
  </p:cSld>
  <p:clrMapOvr>
    <a:masterClrMapping/>
  </p:clrMapOvr>
</p:sld>
</file>

<file path=ppt/theme/theme1.xml><?xml version="1.0" encoding="utf-8"?>
<a:theme xmlns:a="http://schemas.openxmlformats.org/drawingml/2006/main" name="hust_sc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ust_sc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hust_sc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hust_sc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hust_sc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hust_sc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12991</TotalTime>
  <Words>279</Words>
  <Application>Microsoft Office PowerPoint</Application>
  <PresentationFormat>宽屏</PresentationFormat>
  <Paragraphs>80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等线</vt:lpstr>
      <vt:lpstr>DengXian Light</vt:lpstr>
      <vt:lpstr>DengXian Light</vt:lpstr>
      <vt:lpstr>Arial</vt:lpstr>
      <vt:lpstr>Calibri</vt:lpstr>
      <vt:lpstr>Helvetica</vt:lpstr>
      <vt:lpstr>Tahoma</vt:lpstr>
      <vt:lpstr>Times New Roman</vt:lpstr>
      <vt:lpstr>Wingdings</vt:lpstr>
      <vt:lpstr>hust_scts</vt:lpstr>
      <vt:lpstr>1_hust_scts</vt:lpstr>
      <vt:lpstr>2_hust_scts</vt:lpstr>
      <vt:lpstr>3_hust_scts</vt:lpstr>
      <vt:lpstr>5_hust_scts</vt:lpstr>
      <vt:lpstr>6_hust_scts</vt:lpstr>
      <vt:lpstr>PowerPoint 演示文稿</vt:lpstr>
      <vt:lpstr>Non-Local</vt:lpstr>
      <vt:lpstr>Local Neural Networks</vt:lpstr>
      <vt:lpstr>Non-Local Neural Networks</vt:lpstr>
      <vt:lpstr>Non-Local Fusion</vt:lpstr>
      <vt:lpstr>Dataset</vt:lpstr>
      <vt:lpstr>Comparative evaluation</vt:lpstr>
      <vt:lpstr>Quantitative Analysis</vt:lpstr>
      <vt:lpstr>summary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yan zhenming</cp:lastModifiedBy>
  <cp:revision>171</cp:revision>
  <dcterms:created xsi:type="dcterms:W3CDTF">2020-02-24T11:02:33Z</dcterms:created>
  <dcterms:modified xsi:type="dcterms:W3CDTF">2020-07-03T13:04:38Z</dcterms:modified>
</cp:coreProperties>
</file>