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8" r:id="rId3"/>
    <p:sldMasterId id="2147483702" r:id="rId4"/>
    <p:sldMasterId id="2147483730" r:id="rId5"/>
    <p:sldMasterId id="2147483744" r:id="rId6"/>
  </p:sldMasterIdLst>
  <p:notesMasterIdLst>
    <p:notesMasterId r:id="rId22"/>
  </p:notesMasterIdLst>
  <p:sldIdLst>
    <p:sldId id="257" r:id="rId7"/>
    <p:sldId id="258" r:id="rId8"/>
    <p:sldId id="259" r:id="rId9"/>
    <p:sldId id="275" r:id="rId10"/>
    <p:sldId id="276" r:id="rId11"/>
    <p:sldId id="282" r:id="rId12"/>
    <p:sldId id="283" r:id="rId13"/>
    <p:sldId id="271" r:id="rId14"/>
    <p:sldId id="277" r:id="rId15"/>
    <p:sldId id="278" r:id="rId16"/>
    <p:sldId id="280" r:id="rId17"/>
    <p:sldId id="281" r:id="rId18"/>
    <p:sldId id="260" r:id="rId19"/>
    <p:sldId id="269" r:id="rId20"/>
    <p:sldId id="28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 zhenming" initials="yz" lastIdx="2" clrIdx="0">
    <p:extLst>
      <p:ext uri="{19B8F6BF-5375-455C-9EA6-DF929625EA0E}">
        <p15:presenceInfo xmlns:p15="http://schemas.microsoft.com/office/powerpoint/2012/main" userId="b6f5c55ed2ad3a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91" autoAdjust="0"/>
  </p:normalViewPr>
  <p:slideViewPr>
    <p:cSldViewPr snapToGrid="0">
      <p:cViewPr varScale="1">
        <p:scale>
          <a:sx n="87" d="100"/>
          <a:sy n="87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A7629-8C17-4274-9575-55F323B42FC3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B55B5-3896-4CDF-AB4C-343F98E9F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1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C1D44-1319-4645-A286-CC4F17F29A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022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C1D44-1319-4645-A286-CC4F17F29A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687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C1D44-1319-4645-A286-CC4F17F29A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592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C1D44-1319-4645-A286-CC4F17F29A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497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10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周安福，北京邮电大学计算机学院教授，博士生导师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智能感知、物联网系统、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AI-driven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数据传输</a:t>
            </a:r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C1D44-1319-4645-A286-CC4F17F29A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598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C1D44-1319-4645-A286-CC4F17F29A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69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C1D44-1319-4645-A286-CC4F17F29A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687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C1D44-1319-4645-A286-CC4F17F29A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67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C1D44-1319-4645-A286-CC4F17F29A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51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C1D44-1319-4645-A286-CC4F17F29A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049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C1D44-1319-4645-A286-CC4F17F29A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268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C1D44-1319-4645-A286-CC4F17F29A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13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>
            <a:lvl1pPr>
              <a:defRPr sz="3600"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52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25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79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2441432" y="71414"/>
            <a:ext cx="7048549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132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70984" y="530225"/>
            <a:ext cx="10911416" cy="55070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89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>
            <a:lvl1pPr>
              <a:defRPr sz="3600"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970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135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37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478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8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51355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1355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882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10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4"/>
            <a:ext cx="5386917" cy="4449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990600"/>
            <a:ext cx="5389033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1676404"/>
            <a:ext cx="5389033" cy="4449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>
            <a:lvl1pPr>
              <a:defRPr sz="2800" b="0"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52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5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394884" y="1"/>
            <a:ext cx="9402233" cy="819366"/>
          </a:xfrm>
        </p:spPr>
        <p:txBody>
          <a:bodyPr/>
          <a:lstStyle>
            <a:lvl1pPr>
              <a:defRPr sz="3200">
                <a:latin typeface="等线 Light" panose="02010600030101010101" pitchFamily="2" charset="-122"/>
                <a:ea typeface="等线 Light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537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135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719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4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0499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762000"/>
            <a:ext cx="4011084" cy="116205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55951"/>
            <a:ext cx="6815667" cy="537021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981207"/>
            <a:ext cx="4011084" cy="4144963"/>
          </a:xfrm>
        </p:spPr>
        <p:txBody>
          <a:bodyPr/>
          <a:lstStyle>
            <a:lvl1pPr marL="0" indent="0">
              <a:buNone/>
              <a:defRPr sz="14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864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120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12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9168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2441432" y="71414"/>
            <a:ext cx="7048549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0843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70984" y="530225"/>
            <a:ext cx="10911416" cy="55070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493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>
            <a:lvl1pPr>
              <a:defRPr sz="3600"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010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135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093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34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6037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8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51355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1355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7224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10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4"/>
            <a:ext cx="5386917" cy="4449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990600"/>
            <a:ext cx="5389033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1676404"/>
            <a:ext cx="5389033" cy="4449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>
            <a:lvl1pPr>
              <a:defRPr sz="2800" b="0"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337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5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394884" y="1"/>
            <a:ext cx="9402233" cy="819366"/>
          </a:xfrm>
        </p:spPr>
        <p:txBody>
          <a:bodyPr/>
          <a:lstStyle>
            <a:lvl1pPr>
              <a:defRPr sz="3200">
                <a:latin typeface="等线 Light" panose="02010600030101010101" pitchFamily="2" charset="-122"/>
                <a:ea typeface="等线 Light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95299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4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4926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762000"/>
            <a:ext cx="4011084" cy="116205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55951"/>
            <a:ext cx="6815667" cy="537021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981207"/>
            <a:ext cx="4011084" cy="4144963"/>
          </a:xfrm>
        </p:spPr>
        <p:txBody>
          <a:bodyPr/>
          <a:lstStyle>
            <a:lvl1pPr marL="0" indent="0">
              <a:buNone/>
              <a:defRPr sz="14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46010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762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48989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1352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2441432" y="71414"/>
            <a:ext cx="7048549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96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70984" y="530225"/>
            <a:ext cx="10911416" cy="55070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70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8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51355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1355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368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>
            <a:lvl1pPr>
              <a:defRPr sz="3600"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70472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135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5660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513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8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51355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1355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0092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10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4"/>
            <a:ext cx="5386917" cy="4449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990600"/>
            <a:ext cx="5389033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1676404"/>
            <a:ext cx="5389033" cy="4449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>
            <a:lvl1pPr>
              <a:defRPr sz="2800" b="0"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82893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5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394884" y="1"/>
            <a:ext cx="9402233" cy="819366"/>
          </a:xfrm>
        </p:spPr>
        <p:txBody>
          <a:bodyPr/>
          <a:lstStyle>
            <a:lvl1pPr>
              <a:defRPr sz="3200">
                <a:latin typeface="等线 Light" panose="02010600030101010101" pitchFamily="2" charset="-122"/>
                <a:ea typeface="等线 Light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6913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4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8752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762000"/>
            <a:ext cx="4011084" cy="116205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55951"/>
            <a:ext cx="6815667" cy="537021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981207"/>
            <a:ext cx="4011084" cy="4144963"/>
          </a:xfrm>
        </p:spPr>
        <p:txBody>
          <a:bodyPr/>
          <a:lstStyle>
            <a:lvl1pPr marL="0" indent="0">
              <a:buNone/>
              <a:defRPr sz="14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1933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8149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40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10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4"/>
            <a:ext cx="5386917" cy="4449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990600"/>
            <a:ext cx="5389033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1676404"/>
            <a:ext cx="5389033" cy="4449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>
            <a:lvl1pPr>
              <a:defRPr sz="2800" b="0"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6439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2994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2441432" y="71414"/>
            <a:ext cx="7048549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25691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70984" y="530225"/>
            <a:ext cx="10911416" cy="55070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83034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>
            <a:lvl1pPr>
              <a:defRPr sz="3600"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7594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135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28037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5466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8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51355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1355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2644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10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4"/>
            <a:ext cx="5386917" cy="4449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990600"/>
            <a:ext cx="5389033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1676404"/>
            <a:ext cx="5389033" cy="4449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>
            <a:lvl1pPr>
              <a:defRPr sz="2800" b="0"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7553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5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394884" y="1"/>
            <a:ext cx="9402233" cy="819366"/>
          </a:xfrm>
        </p:spPr>
        <p:txBody>
          <a:bodyPr/>
          <a:lstStyle>
            <a:lvl1pPr>
              <a:defRPr sz="3200">
                <a:latin typeface="等线 Light" panose="02010600030101010101" pitchFamily="2" charset="-122"/>
                <a:ea typeface="等线 Light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51862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4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28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5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394884" y="1"/>
            <a:ext cx="9402233" cy="819366"/>
          </a:xfrm>
        </p:spPr>
        <p:txBody>
          <a:bodyPr/>
          <a:lstStyle>
            <a:lvl1pPr>
              <a:defRPr sz="3200">
                <a:latin typeface="等线 Light" panose="02010600030101010101" pitchFamily="2" charset="-122"/>
                <a:ea typeface="等线 Light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87241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762000"/>
            <a:ext cx="4011084" cy="116205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55951"/>
            <a:ext cx="6815667" cy="537021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981207"/>
            <a:ext cx="4011084" cy="4144963"/>
          </a:xfrm>
        </p:spPr>
        <p:txBody>
          <a:bodyPr/>
          <a:lstStyle>
            <a:lvl1pPr marL="0" indent="0">
              <a:buNone/>
              <a:defRPr sz="14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6651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87870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453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411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70984" y="530225"/>
            <a:ext cx="10911416" cy="55070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14442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>
            <a:lvl1pPr>
              <a:defRPr sz="3600"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9964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135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9066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6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31565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8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384800" cy="51355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1355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2675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10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4"/>
            <a:ext cx="5386917" cy="4449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990600"/>
            <a:ext cx="5389033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1676404"/>
            <a:ext cx="5389033" cy="44497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>
            <a:lvl1pPr>
              <a:defRPr sz="2800" b="0"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47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4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6200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5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394884" y="1"/>
            <a:ext cx="9402233" cy="819366"/>
          </a:xfrm>
        </p:spPr>
        <p:txBody>
          <a:bodyPr/>
          <a:lstStyle>
            <a:lvl1pPr>
              <a:defRPr sz="3200">
                <a:latin typeface="等线 Light" panose="02010600030101010101" pitchFamily="2" charset="-122"/>
                <a:ea typeface="等线 Light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12138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4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98015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762000"/>
            <a:ext cx="4011084" cy="116205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55951"/>
            <a:ext cx="6815667" cy="537021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981207"/>
            <a:ext cx="4011084" cy="4144963"/>
          </a:xfrm>
        </p:spPr>
        <p:txBody>
          <a:bodyPr/>
          <a:lstStyle>
            <a:lvl1pPr marL="0" indent="0">
              <a:buNone/>
              <a:defRPr sz="14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68592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0021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5"/>
          <p:cNvSpPr/>
          <p:nvPr/>
        </p:nvSpPr>
        <p:spPr>
          <a:xfrm>
            <a:off x="112767" y="819366"/>
            <a:ext cx="11966468" cy="10715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7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9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5513" y="55663"/>
            <a:ext cx="9245601" cy="679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69193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3849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2441432" y="71414"/>
            <a:ext cx="7048549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163938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70984" y="530225"/>
            <a:ext cx="10911416" cy="55070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77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762000"/>
            <a:ext cx="4011084" cy="116205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55951"/>
            <a:ext cx="6815667" cy="537021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981207"/>
            <a:ext cx="4011084" cy="4144963"/>
          </a:xfrm>
        </p:spPr>
        <p:txBody>
          <a:bodyPr/>
          <a:lstStyle>
            <a:lvl1pPr marL="0" indent="0">
              <a:buNone/>
              <a:defRPr sz="14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780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hust\scts\logo\Logo\H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0174"/>
            <a:ext cx="13208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2"/>
          <p:cNvGrpSpPr/>
          <p:nvPr/>
        </p:nvGrpSpPr>
        <p:grpSpPr bwMode="auto">
          <a:xfrm>
            <a:off x="10824633" y="33338"/>
            <a:ext cx="1117600" cy="722312"/>
            <a:chOff x="7236296" y="44624"/>
            <a:chExt cx="1800200" cy="1281619"/>
          </a:xfrm>
        </p:grpSpPr>
        <p:pic>
          <p:nvPicPr>
            <p:cNvPr id="7" name="Picture 8" descr="C:\Users\hftsin\Desktop\scts.jpg"/>
            <p:cNvPicPr>
              <a:picLocks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 descr="C:\Users\hftsin\Desktop\cgcl.jpg"/>
            <p:cNvPicPr>
              <a:picLocks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461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b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337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5pPr>
      <a:lvl6pPr marL="25717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6pPr>
      <a:lvl7pPr marL="51435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7pPr>
      <a:lvl8pPr marL="77152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8pPr>
      <a:lvl9pPr marL="102870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93040" indent="-19304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417830" indent="-16065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64262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899795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15697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414145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20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95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670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b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91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5pPr>
      <a:lvl6pPr marL="25717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6pPr>
      <a:lvl7pPr marL="51435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7pPr>
      <a:lvl8pPr marL="77152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8pPr>
      <a:lvl9pPr marL="102870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93040" indent="-19304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417830" indent="-16065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64262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899795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15697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414145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20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95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670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b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36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5pPr>
      <a:lvl6pPr marL="25717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6pPr>
      <a:lvl7pPr marL="51435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7pPr>
      <a:lvl8pPr marL="77152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8pPr>
      <a:lvl9pPr marL="102870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93040" indent="-19304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417830" indent="-16065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64262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899795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15697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414145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20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95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670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b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80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5pPr>
      <a:lvl6pPr marL="25717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6pPr>
      <a:lvl7pPr marL="51435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7pPr>
      <a:lvl8pPr marL="77152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8pPr>
      <a:lvl9pPr marL="102870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93040" indent="-19304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417830" indent="-16065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64262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899795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15697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414145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20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95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670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b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4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5pPr>
      <a:lvl6pPr marL="25717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6pPr>
      <a:lvl7pPr marL="51435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7pPr>
      <a:lvl8pPr marL="77152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8pPr>
      <a:lvl9pPr marL="102870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93040" indent="-19304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417830" indent="-16065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64262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899795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15697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414145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20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95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670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b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51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5pPr>
      <a:lvl6pPr marL="25717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6pPr>
      <a:lvl7pPr marL="51435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7pPr>
      <a:lvl8pPr marL="77152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8pPr>
      <a:lvl9pPr marL="102870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93040" indent="-19304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417830" indent="-16065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64262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899795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156970" indent="-1282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414145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20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95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670" indent="-128270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椭圆 3"/>
          <p:cNvSpPr/>
          <p:nvPr/>
        </p:nvSpPr>
        <p:spPr>
          <a:xfrm>
            <a:off x="9993000" y="5420947"/>
            <a:ext cx="675000" cy="6815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DengXian Light" panose="02010600030101010101" pitchFamily="2" charset="-122"/>
              <a:ea typeface="DengXian Light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0" name="Rectangle 8"/>
          <p:cNvSpPr/>
          <p:nvPr/>
        </p:nvSpPr>
        <p:spPr>
          <a:xfrm>
            <a:off x="2382292" y="5596136"/>
            <a:ext cx="829931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2382292" y="4797152"/>
            <a:ext cx="753253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7473494" y="3590466"/>
            <a:ext cx="2277363" cy="109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defTabSz="449580">
              <a:lnSpc>
                <a:spcPct val="120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49580">
              <a:lnSpc>
                <a:spcPct val="120000"/>
              </a:lnSpc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49580">
              <a:lnSpc>
                <a:spcPct val="120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49580">
              <a:lnSpc>
                <a:spcPct val="12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49580">
              <a:lnSpc>
                <a:spcPct val="120000"/>
              </a:lnSpc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lnSpc>
                <a:spcPct val="120000"/>
              </a:lnSpc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lnSpc>
                <a:spcPct val="120000"/>
              </a:lnSpc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lnSpc>
                <a:spcPct val="120000"/>
              </a:lnSpc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lnSpc>
                <a:spcPct val="120000"/>
              </a:lnSpc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tabLst>
                <a:tab pos="0" algn="l"/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ts val="450"/>
              </a:spcBef>
              <a:buClrTx/>
            </a:pPr>
            <a:r>
              <a:rPr lang="en-US" altLang="zh-CN" sz="2400" b="1">
                <a:latin typeface="Helvetica" panose="020B0604020202020204" pitchFamily="34" charset="0"/>
                <a:ea typeface="DengXian Light" panose="02010600030101010101" pitchFamily="2" charset="-122"/>
                <a:cs typeface="Helvetica" panose="020B0604020202020204" pitchFamily="34" charset="0"/>
              </a:rPr>
              <a:t>Yzm</a:t>
            </a:r>
          </a:p>
          <a:p>
            <a:pPr algn="r">
              <a:spcBef>
                <a:spcPts val="450"/>
              </a:spcBef>
              <a:buClrTx/>
            </a:pPr>
            <a:r>
              <a:rPr lang="en-US" altLang="zh-CN" sz="2400">
                <a:latin typeface="Helvetica" panose="020B0604020202020204" pitchFamily="34" charset="0"/>
                <a:ea typeface="DengXian Light" panose="02010600030101010101" pitchFamily="2" charset="-122"/>
                <a:cs typeface="Helvetica" panose="020B0604020202020204" pitchFamily="34" charset="0"/>
              </a:rPr>
              <a:t>08/21/2020</a:t>
            </a:r>
            <a:endParaRPr lang="zh-CN" altLang="zh-CN" sz="2400">
              <a:latin typeface="Helvetica" panose="020B0604020202020204" pitchFamily="34" charset="0"/>
              <a:ea typeface="DengXian Light" panose="02010600030101010101" pitchFamily="2" charset="-122"/>
              <a:cs typeface="Helvetica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69824" y="2060848"/>
            <a:ext cx="8660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Progress Report</a:t>
            </a:r>
            <a:endParaRPr lang="zh-CN" altLang="en-US" sz="40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DengXian Light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4" name="Rectangle 9"/>
          <p:cNvSpPr/>
          <p:nvPr/>
        </p:nvSpPr>
        <p:spPr>
          <a:xfrm>
            <a:off x="1524001" y="5596136"/>
            <a:ext cx="753253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25" name="Rectangle 9"/>
          <p:cNvSpPr/>
          <p:nvPr/>
        </p:nvSpPr>
        <p:spPr>
          <a:xfrm>
            <a:off x="1524001" y="4797152"/>
            <a:ext cx="753253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ECE1">
                  <a:lumMod val="75000"/>
                </a:srgbClr>
              </a:solidFill>
              <a:cs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38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Evaluation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9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0E74AA-F541-44DC-B275-0C2FE0848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069" y="1078919"/>
            <a:ext cx="7851861" cy="26876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56540F-9A96-4E4F-92E0-6289CA81F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069" y="3766521"/>
            <a:ext cx="7851861" cy="25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0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 with Simplified Models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10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BC4E93-B311-4AE1-8975-CBA5A9B3E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78" y="1272268"/>
            <a:ext cx="10086243" cy="21567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510906-14F3-45F0-B753-55EACC6FD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77" y="3618099"/>
            <a:ext cx="10086243" cy="214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1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 with Other AR and UR Models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11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86F08B-2E3F-40B0-98DB-7D5D1EA2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078" y="998008"/>
            <a:ext cx="8517843" cy="22667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3DC887-40A0-4C7F-BED5-FE3435134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610" y="3264750"/>
            <a:ext cx="8464778" cy="20282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7EF715-9C06-4921-9EC4-866D52722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610" y="5292969"/>
            <a:ext cx="8444531" cy="93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AutoShape 6" descr="Related image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4" name="AutoShape 8" descr="Image result for In-vehicle  Head Tracking"/>
          <p:cNvSpPr>
            <a:spLocks noChangeAspect="1" noChangeArrowheads="1"/>
          </p:cNvSpPr>
          <p:nvPr/>
        </p:nvSpPr>
        <p:spPr bwMode="auto">
          <a:xfrm>
            <a:off x="1739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6" name="AutoShape 10" descr="Image result for In-vehicle  Head Tracking"/>
          <p:cNvSpPr>
            <a:spLocks noChangeAspect="1" noChangeArrowheads="1"/>
          </p:cNvSpPr>
          <p:nvPr/>
        </p:nvSpPr>
        <p:spPr bwMode="auto">
          <a:xfrm>
            <a:off x="1892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0" name="AutoShape 4" descr="Image result for data isolated islands"/>
          <p:cNvSpPr>
            <a:spLocks noChangeAspect="1" noChangeArrowheads="1"/>
          </p:cNvSpPr>
          <p:nvPr/>
        </p:nvSpPr>
        <p:spPr bwMode="auto">
          <a:xfrm>
            <a:off x="2044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5" name="AutoShape 6" descr="Image result for data isolated island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9" name="AutoShape 8" descr="Image result for isolated data islands"/>
          <p:cNvSpPr>
            <a:spLocks noChangeAspect="1" noChangeArrowheads="1"/>
          </p:cNvSpPr>
          <p:nvPr/>
        </p:nvSpPr>
        <p:spPr bwMode="auto">
          <a:xfrm>
            <a:off x="2197100" y="473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7178" y="1509407"/>
            <a:ext cx="6187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zh-CN" altLang="en-US" sz="2800" b="1"/>
          </a:p>
        </p:txBody>
      </p:sp>
      <p:sp>
        <p:nvSpPr>
          <p:cNvPr id="17" name="矩形 16"/>
          <p:cNvSpPr/>
          <p:nvPr/>
        </p:nvSpPr>
        <p:spPr>
          <a:xfrm>
            <a:off x="863515" y="1372216"/>
            <a:ext cx="106544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b="1"/>
              <a:t>Key point</a:t>
            </a:r>
            <a:r>
              <a:rPr lang="zh-CN" altLang="en-US" sz="2800" b="1"/>
              <a:t>：</a:t>
            </a:r>
            <a:r>
              <a:rPr lang="en-US" altLang="zh-CN" sz="2800" b="1"/>
              <a:t>Utilizing </a:t>
            </a:r>
            <a:r>
              <a:rPr lang="en-US" altLang="zh-CN" sz="2800" b="1">
                <a:solidFill>
                  <a:srgbClr val="C00000"/>
                </a:solidFill>
              </a:rPr>
              <a:t>soft parameter sharing</a:t>
            </a:r>
            <a:r>
              <a:rPr lang="en-US" altLang="zh-CN" sz="2800" b="1"/>
              <a:t> and </a:t>
            </a:r>
            <a:r>
              <a:rPr lang="en-US" altLang="zh-CN" sz="2800" b="1">
                <a:solidFill>
                  <a:srgbClr val="C00000"/>
                </a:solidFill>
              </a:rPr>
              <a:t>mutual attention mechanism</a:t>
            </a:r>
            <a:r>
              <a:rPr lang="en-US" altLang="zh-CN" sz="2800" b="1"/>
              <a:t> to improve performance of each task.</a:t>
            </a:r>
            <a:endParaRPr lang="zh-CN" altLang="en-US" sz="28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12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B210F6E-8A12-4E71-845D-F13A548A8CEB}"/>
              </a:ext>
            </a:extLst>
          </p:cNvPr>
          <p:cNvSpPr/>
          <p:nvPr/>
        </p:nvSpPr>
        <p:spPr>
          <a:xfrm>
            <a:off x="863515" y="2886066"/>
            <a:ext cx="106544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b="1"/>
              <a:t>There are many kind of methods to share parameter. The next step is to </a:t>
            </a:r>
            <a:r>
              <a:rPr lang="en-US" altLang="zh-CN" sz="2800" b="1">
                <a:solidFill>
                  <a:srgbClr val="C00000"/>
                </a:solidFill>
              </a:rPr>
              <a:t>explore new parameter sharing methods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3B2A6EF-CBE1-49A1-B727-95C30D0FF4AF}"/>
              </a:ext>
            </a:extLst>
          </p:cNvPr>
          <p:cNvSpPr/>
          <p:nvPr/>
        </p:nvSpPr>
        <p:spPr>
          <a:xfrm>
            <a:off x="863515" y="4382687"/>
            <a:ext cx="106544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b="1"/>
              <a:t>More related tasks need to explore like </a:t>
            </a:r>
            <a:r>
              <a:rPr lang="en-US" altLang="zh-CN" sz="2800" b="1">
                <a:solidFill>
                  <a:srgbClr val="C00000"/>
                </a:solidFill>
              </a:rPr>
              <a:t>sensor direction recognition </a:t>
            </a:r>
            <a:r>
              <a:rPr lang="en-US" altLang="zh-CN" sz="2800" b="1"/>
              <a:t>and </a:t>
            </a:r>
            <a:r>
              <a:rPr lang="en-US" altLang="zh-CN" sz="2800" b="1">
                <a:solidFill>
                  <a:srgbClr val="C00000"/>
                </a:solidFill>
              </a:rPr>
              <a:t>sensor placement recognition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403438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椭圆 3"/>
          <p:cNvSpPr/>
          <p:nvPr/>
        </p:nvSpPr>
        <p:spPr>
          <a:xfrm>
            <a:off x="9993000" y="5420947"/>
            <a:ext cx="675000" cy="6815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0" name="Rectangle 8"/>
          <p:cNvSpPr/>
          <p:nvPr/>
        </p:nvSpPr>
        <p:spPr>
          <a:xfrm>
            <a:off x="2382292" y="5596136"/>
            <a:ext cx="829931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2382292" y="4797152"/>
            <a:ext cx="753253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77254" y="2376884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Thanks!</a:t>
            </a:r>
            <a:endParaRPr lang="zh-CN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+mj-ea"/>
              <a:cs typeface="Tahoma" panose="020B0604030504040204" pitchFamily="34" charset="0"/>
            </a:endParaRPr>
          </a:p>
        </p:txBody>
      </p:sp>
      <p:sp>
        <p:nvSpPr>
          <p:cNvPr id="24" name="Rectangle 9"/>
          <p:cNvSpPr/>
          <p:nvPr/>
        </p:nvSpPr>
        <p:spPr>
          <a:xfrm>
            <a:off x="1524001" y="5596136"/>
            <a:ext cx="753253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5" name="Rectangle 9"/>
          <p:cNvSpPr/>
          <p:nvPr/>
        </p:nvSpPr>
        <p:spPr>
          <a:xfrm>
            <a:off x="1524001" y="4797152"/>
            <a:ext cx="753253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57442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B2880B2-7EE7-4117-B8DD-0F5DE9574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BF6D7-EEDA-4C50-B38B-A8F2FE1A78E1}" type="slidenum">
              <a:rPr lang="zh-CN" altLang="en-US" smtClean="0"/>
              <a:pPr/>
              <a:t>15</a:t>
            </a:fld>
            <a:endParaRPr lang="en-US" altLang="zh-CN"/>
          </a:p>
        </p:txBody>
      </p:sp>
      <p:graphicFrame>
        <p:nvGraphicFramePr>
          <p:cNvPr id="37" name="表格 3">
            <a:extLst>
              <a:ext uri="{FF2B5EF4-FFF2-40B4-BE49-F238E27FC236}">
                <a16:creationId xmlns:a16="http://schemas.microsoft.com/office/drawing/2014/main" id="{1F95E384-9FE1-47AF-A016-827EE3AEC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8345"/>
              </p:ext>
            </p:extLst>
          </p:nvPr>
        </p:nvGraphicFramePr>
        <p:xfrm>
          <a:off x="1540141" y="3907753"/>
          <a:ext cx="254000" cy="1258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342576013"/>
                    </a:ext>
                  </a:extLst>
                </a:gridCol>
              </a:tblGrid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78990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65411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556958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49543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958775"/>
                  </a:ext>
                </a:extLst>
              </a:tr>
            </a:tbl>
          </a:graphicData>
        </a:graphic>
      </p:graphicFrame>
      <p:graphicFrame>
        <p:nvGraphicFramePr>
          <p:cNvPr id="38" name="表格 3">
            <a:extLst>
              <a:ext uri="{FF2B5EF4-FFF2-40B4-BE49-F238E27FC236}">
                <a16:creationId xmlns:a16="http://schemas.microsoft.com/office/drawing/2014/main" id="{3D7ADCEB-9471-4137-B0F9-F29616877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851217"/>
              </p:ext>
            </p:extLst>
          </p:nvPr>
        </p:nvGraphicFramePr>
        <p:xfrm>
          <a:off x="1667141" y="4033777"/>
          <a:ext cx="254000" cy="1258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342576013"/>
                    </a:ext>
                  </a:extLst>
                </a:gridCol>
              </a:tblGrid>
              <a:tr h="251721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1015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78990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1015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65411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1015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556958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1015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49543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1015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958775"/>
                  </a:ext>
                </a:extLst>
              </a:tr>
            </a:tbl>
          </a:graphicData>
        </a:graphic>
      </p:graphicFrame>
      <p:graphicFrame>
        <p:nvGraphicFramePr>
          <p:cNvPr id="39" name="表格 3">
            <a:extLst>
              <a:ext uri="{FF2B5EF4-FFF2-40B4-BE49-F238E27FC236}">
                <a16:creationId xmlns:a16="http://schemas.microsoft.com/office/drawing/2014/main" id="{2EAF334F-0F63-4124-AD61-0206A16D7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1744"/>
              </p:ext>
            </p:extLst>
          </p:nvPr>
        </p:nvGraphicFramePr>
        <p:xfrm>
          <a:off x="1794141" y="4159801"/>
          <a:ext cx="254000" cy="1258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342576013"/>
                    </a:ext>
                  </a:extLst>
                </a:gridCol>
              </a:tblGrid>
              <a:tr h="251721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1015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78990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1015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65411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1015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556958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1015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49543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1015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958775"/>
                  </a:ext>
                </a:extLst>
              </a:tr>
            </a:tbl>
          </a:graphicData>
        </a:graphic>
      </p:graphicFrame>
      <p:graphicFrame>
        <p:nvGraphicFramePr>
          <p:cNvPr id="40" name="表格 3">
            <a:extLst>
              <a:ext uri="{FF2B5EF4-FFF2-40B4-BE49-F238E27FC236}">
                <a16:creationId xmlns:a16="http://schemas.microsoft.com/office/drawing/2014/main" id="{9029F16B-91EF-404C-84E7-9373A2793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000422"/>
              </p:ext>
            </p:extLst>
          </p:nvPr>
        </p:nvGraphicFramePr>
        <p:xfrm>
          <a:off x="1921141" y="4285825"/>
          <a:ext cx="254000" cy="1258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342576013"/>
                    </a:ext>
                  </a:extLst>
                </a:gridCol>
              </a:tblGrid>
              <a:tr h="251721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1015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78990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1015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65411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1015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556958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1015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49543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1015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958775"/>
                  </a:ext>
                </a:extLst>
              </a:tr>
            </a:tbl>
          </a:graphicData>
        </a:graphic>
      </p:graphicFrame>
      <p:graphicFrame>
        <p:nvGraphicFramePr>
          <p:cNvPr id="41" name="表格 3">
            <a:extLst>
              <a:ext uri="{FF2B5EF4-FFF2-40B4-BE49-F238E27FC236}">
                <a16:creationId xmlns:a16="http://schemas.microsoft.com/office/drawing/2014/main" id="{1F2BE086-3ED7-41B9-9B96-77FC5445E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84970"/>
              </p:ext>
            </p:extLst>
          </p:nvPr>
        </p:nvGraphicFramePr>
        <p:xfrm>
          <a:off x="2302141" y="4663079"/>
          <a:ext cx="254000" cy="1258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342576013"/>
                    </a:ext>
                  </a:extLst>
                </a:gridCol>
              </a:tblGrid>
              <a:tr h="251721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1015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78990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1015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65411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1015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556958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1015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49543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1015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958775"/>
                  </a:ext>
                </a:extLst>
              </a:tr>
            </a:tbl>
          </a:graphicData>
        </a:graphic>
      </p:graphicFrame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AA71255-BB74-4080-AC19-FB9E29DDABB3}"/>
              </a:ext>
            </a:extLst>
          </p:cNvPr>
          <p:cNvCxnSpPr>
            <a:cxnSpLocks/>
          </p:cNvCxnSpPr>
          <p:nvPr/>
        </p:nvCxnSpPr>
        <p:spPr>
          <a:xfrm>
            <a:off x="2048141" y="4410218"/>
            <a:ext cx="254000" cy="25286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2C3AD4F-DD7E-4C3C-88C1-ADE6BFC946A0}"/>
              </a:ext>
            </a:extLst>
          </p:cNvPr>
          <p:cNvCxnSpPr>
            <a:cxnSpLocks/>
          </p:cNvCxnSpPr>
          <p:nvPr/>
        </p:nvCxnSpPr>
        <p:spPr>
          <a:xfrm>
            <a:off x="2048141" y="5416368"/>
            <a:ext cx="254000" cy="25286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3">
            <a:extLst>
              <a:ext uri="{FF2B5EF4-FFF2-40B4-BE49-F238E27FC236}">
                <a16:creationId xmlns:a16="http://schemas.microsoft.com/office/drawing/2014/main" id="{86194985-9CDA-4FB3-A8DD-534311373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752850"/>
              </p:ext>
            </p:extLst>
          </p:nvPr>
        </p:nvGraphicFramePr>
        <p:xfrm>
          <a:off x="1540141" y="1141345"/>
          <a:ext cx="254000" cy="1258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342576013"/>
                    </a:ext>
                  </a:extLst>
                </a:gridCol>
              </a:tblGrid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78990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65411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556958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49543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958775"/>
                  </a:ext>
                </a:extLst>
              </a:tr>
            </a:tbl>
          </a:graphicData>
        </a:graphic>
      </p:graphicFrame>
      <p:graphicFrame>
        <p:nvGraphicFramePr>
          <p:cNvPr id="45" name="表格 3">
            <a:extLst>
              <a:ext uri="{FF2B5EF4-FFF2-40B4-BE49-F238E27FC236}">
                <a16:creationId xmlns:a16="http://schemas.microsoft.com/office/drawing/2014/main" id="{9D360AE0-19C3-4E4B-9F2C-726216E4B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66882"/>
              </p:ext>
            </p:extLst>
          </p:nvPr>
        </p:nvGraphicFramePr>
        <p:xfrm>
          <a:off x="1667141" y="1267369"/>
          <a:ext cx="254000" cy="1258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342576013"/>
                    </a:ext>
                  </a:extLst>
                </a:gridCol>
              </a:tblGrid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78990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65411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556958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49543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958775"/>
                  </a:ext>
                </a:extLst>
              </a:tr>
            </a:tbl>
          </a:graphicData>
        </a:graphic>
      </p:graphicFrame>
      <p:graphicFrame>
        <p:nvGraphicFramePr>
          <p:cNvPr id="46" name="表格 3">
            <a:extLst>
              <a:ext uri="{FF2B5EF4-FFF2-40B4-BE49-F238E27FC236}">
                <a16:creationId xmlns:a16="http://schemas.microsoft.com/office/drawing/2014/main" id="{A8704E3A-8AC3-48D4-93E0-A89F8D6AF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05818"/>
              </p:ext>
            </p:extLst>
          </p:nvPr>
        </p:nvGraphicFramePr>
        <p:xfrm>
          <a:off x="1794141" y="1393393"/>
          <a:ext cx="254000" cy="1258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342576013"/>
                    </a:ext>
                  </a:extLst>
                </a:gridCol>
              </a:tblGrid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78990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65411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556958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49543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958775"/>
                  </a:ext>
                </a:extLst>
              </a:tr>
            </a:tbl>
          </a:graphicData>
        </a:graphic>
      </p:graphicFrame>
      <p:graphicFrame>
        <p:nvGraphicFramePr>
          <p:cNvPr id="47" name="表格 3">
            <a:extLst>
              <a:ext uri="{FF2B5EF4-FFF2-40B4-BE49-F238E27FC236}">
                <a16:creationId xmlns:a16="http://schemas.microsoft.com/office/drawing/2014/main" id="{AB4C2F1C-3C2E-4A87-BD34-C002646F3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48956"/>
              </p:ext>
            </p:extLst>
          </p:nvPr>
        </p:nvGraphicFramePr>
        <p:xfrm>
          <a:off x="1921141" y="1519417"/>
          <a:ext cx="254000" cy="1258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342576013"/>
                    </a:ext>
                  </a:extLst>
                </a:gridCol>
              </a:tblGrid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78990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65411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556958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49543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958775"/>
                  </a:ext>
                </a:extLst>
              </a:tr>
            </a:tbl>
          </a:graphicData>
        </a:graphic>
      </p:graphicFrame>
      <p:graphicFrame>
        <p:nvGraphicFramePr>
          <p:cNvPr id="48" name="表格 3">
            <a:extLst>
              <a:ext uri="{FF2B5EF4-FFF2-40B4-BE49-F238E27FC236}">
                <a16:creationId xmlns:a16="http://schemas.microsoft.com/office/drawing/2014/main" id="{6773447B-1A09-4578-91DA-0A8B5663E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10200"/>
              </p:ext>
            </p:extLst>
          </p:nvPr>
        </p:nvGraphicFramePr>
        <p:xfrm>
          <a:off x="2302141" y="1896671"/>
          <a:ext cx="254000" cy="1258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342576013"/>
                    </a:ext>
                  </a:extLst>
                </a:gridCol>
              </a:tblGrid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78990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65411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556958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49543"/>
                  </a:ext>
                </a:extLst>
              </a:tr>
              <a:tr h="2517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958775"/>
                  </a:ext>
                </a:extLst>
              </a:tr>
            </a:tbl>
          </a:graphicData>
        </a:graphic>
      </p:graphicFrame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93E19F6-EDE8-4080-B0C9-50CA0F55AAE6}"/>
              </a:ext>
            </a:extLst>
          </p:cNvPr>
          <p:cNvCxnSpPr>
            <a:cxnSpLocks/>
          </p:cNvCxnSpPr>
          <p:nvPr/>
        </p:nvCxnSpPr>
        <p:spPr>
          <a:xfrm>
            <a:off x="2048141" y="1643810"/>
            <a:ext cx="254000" cy="25286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A66ADF9-A39D-487E-9A0E-CA4777963443}"/>
              </a:ext>
            </a:extLst>
          </p:cNvPr>
          <p:cNvCxnSpPr>
            <a:cxnSpLocks/>
          </p:cNvCxnSpPr>
          <p:nvPr/>
        </p:nvCxnSpPr>
        <p:spPr>
          <a:xfrm>
            <a:off x="2048141" y="2649960"/>
            <a:ext cx="254000" cy="25286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FD370CC8-997D-407D-880B-2B707A51EF21}"/>
              </a:ext>
            </a:extLst>
          </p:cNvPr>
          <p:cNvSpPr txBox="1"/>
          <p:nvPr/>
        </p:nvSpPr>
        <p:spPr>
          <a:xfrm>
            <a:off x="1540141" y="322062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1x5x32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B23051B-9B92-4DE4-965B-FE94880C876A}"/>
              </a:ext>
            </a:extLst>
          </p:cNvPr>
          <p:cNvSpPr txBox="1"/>
          <p:nvPr/>
        </p:nvSpPr>
        <p:spPr>
          <a:xfrm>
            <a:off x="1558487" y="598702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1x5x32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5" name="右大括号 54">
            <a:extLst>
              <a:ext uri="{FF2B5EF4-FFF2-40B4-BE49-F238E27FC236}">
                <a16:creationId xmlns:a16="http://schemas.microsoft.com/office/drawing/2014/main" id="{A6372DBD-A312-4359-B563-B645AD98294A}"/>
              </a:ext>
            </a:extLst>
          </p:cNvPr>
          <p:cNvSpPr/>
          <p:nvPr/>
        </p:nvSpPr>
        <p:spPr>
          <a:xfrm>
            <a:off x="2954299" y="1899161"/>
            <a:ext cx="508000" cy="3393220"/>
          </a:xfrm>
          <a:prstGeom prst="righ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8561BAE-4610-4B80-8F71-7B7D0D837695}"/>
              </a:ext>
            </a:extLst>
          </p:cNvPr>
          <p:cNvSpPr txBox="1"/>
          <p:nvPr/>
        </p:nvSpPr>
        <p:spPr>
          <a:xfrm>
            <a:off x="3707496" y="3405287"/>
            <a:ext cx="132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W:1x5x32x2</a:t>
            </a:r>
          </a:p>
        </p:txBody>
      </p:sp>
      <p:sp>
        <p:nvSpPr>
          <p:cNvPr id="57" name="箭头: 左右 56">
            <a:extLst>
              <a:ext uri="{FF2B5EF4-FFF2-40B4-BE49-F238E27FC236}">
                <a16:creationId xmlns:a16="http://schemas.microsoft.com/office/drawing/2014/main" id="{E97463C4-6D35-46F5-9974-E123CEEB43E9}"/>
              </a:ext>
            </a:extLst>
          </p:cNvPr>
          <p:cNvSpPr/>
          <p:nvPr/>
        </p:nvSpPr>
        <p:spPr>
          <a:xfrm>
            <a:off x="5031578" y="3497620"/>
            <a:ext cx="1444125" cy="19530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E7349899-D90F-4039-ACBE-51C9BDDC4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444" y="985795"/>
            <a:ext cx="5413112" cy="563147"/>
          </a:xfrm>
          <a:prstGeom prst="rect">
            <a:avLst/>
          </a:prstGeom>
        </p:spPr>
      </p:pic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5EE37D9-89D7-48A1-814E-5938F0B5EE68}"/>
              </a:ext>
            </a:extLst>
          </p:cNvPr>
          <p:cNvCxnSpPr/>
          <p:nvPr/>
        </p:nvCxnSpPr>
        <p:spPr>
          <a:xfrm>
            <a:off x="4146994" y="1643810"/>
            <a:ext cx="330973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8ED618B-3C20-46D1-B42D-40277E8ECD32}"/>
              </a:ext>
            </a:extLst>
          </p:cNvPr>
          <p:cNvCxnSpPr/>
          <p:nvPr/>
        </p:nvCxnSpPr>
        <p:spPr>
          <a:xfrm>
            <a:off x="5690873" y="1643810"/>
            <a:ext cx="0" cy="378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67CD387-6BA7-4F4E-8E48-CA909255375B}"/>
              </a:ext>
            </a:extLst>
          </p:cNvPr>
          <p:cNvCxnSpPr/>
          <p:nvPr/>
        </p:nvCxnSpPr>
        <p:spPr>
          <a:xfrm>
            <a:off x="7796864" y="1643810"/>
            <a:ext cx="93427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9A49D09-C817-4475-9A93-55CFDCCB0A03}"/>
              </a:ext>
            </a:extLst>
          </p:cNvPr>
          <p:cNvCxnSpPr/>
          <p:nvPr/>
        </p:nvCxnSpPr>
        <p:spPr>
          <a:xfrm>
            <a:off x="8241916" y="1643810"/>
            <a:ext cx="0" cy="378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5E430236-8AA9-4AD8-915E-F1652E9AD7B2}"/>
              </a:ext>
            </a:extLst>
          </p:cNvPr>
          <p:cNvSpPr txBox="1"/>
          <p:nvPr/>
        </p:nvSpPr>
        <p:spPr>
          <a:xfrm>
            <a:off x="7694560" y="21450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</a:rPr>
              <a:t>独有参数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CA7B43A-38B6-4777-931E-32DD53180754}"/>
              </a:ext>
            </a:extLst>
          </p:cNvPr>
          <p:cNvSpPr txBox="1"/>
          <p:nvPr/>
        </p:nvSpPr>
        <p:spPr>
          <a:xfrm>
            <a:off x="5136875" y="21717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</a:rPr>
              <a:t>共享参数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91718EE-7380-4E76-B512-DA2D8F2C072C}"/>
              </a:ext>
            </a:extLst>
          </p:cNvPr>
          <p:cNvSpPr txBox="1"/>
          <p:nvPr/>
        </p:nvSpPr>
        <p:spPr>
          <a:xfrm>
            <a:off x="5167037" y="3154923"/>
            <a:ext cx="126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Tucker</a:t>
            </a:r>
            <a:r>
              <a:rPr lang="zh-CN" altLang="en-US" b="1">
                <a:solidFill>
                  <a:srgbClr val="C00000"/>
                </a:solidFill>
              </a:rPr>
              <a:t>分解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8122838-B79C-4ADD-A618-9BCF3799A2EA}"/>
              </a:ext>
            </a:extLst>
          </p:cNvPr>
          <p:cNvSpPr txBox="1"/>
          <p:nvPr/>
        </p:nvSpPr>
        <p:spPr>
          <a:xfrm>
            <a:off x="7306765" y="30455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07330F2-B139-421D-BBB9-1BCE2131112C}"/>
                  </a:ext>
                </a:extLst>
              </p:cNvPr>
              <p:cNvSpPr txBox="1"/>
              <p:nvPr/>
            </p:nvSpPr>
            <p:spPr>
              <a:xfrm>
                <a:off x="8430343" y="3085989"/>
                <a:ext cx="45550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07330F2-B139-421D-BBB9-1BCE21311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343" y="3085989"/>
                <a:ext cx="455509" cy="288477"/>
              </a:xfrm>
              <a:prstGeom prst="rect">
                <a:avLst/>
              </a:prstGeom>
              <a:blipFill>
                <a:blip r:embed="rId3"/>
                <a:stretch>
                  <a:fillRect l="-12000" t="-8333" r="-9333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4904B0A5-194E-4E07-BB0B-D734A11C4284}"/>
                  </a:ext>
                </a:extLst>
              </p:cNvPr>
              <p:cNvSpPr txBox="1"/>
              <p:nvPr/>
            </p:nvSpPr>
            <p:spPr>
              <a:xfrm>
                <a:off x="6593712" y="3405287"/>
                <a:ext cx="1909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/>
                  <a:t>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/>
                  <a:t>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/>
                  <a:t>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4904B0A5-194E-4E07-BB0B-D734A11C4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712" y="3405287"/>
                <a:ext cx="1909675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69ADA4F6-A166-4FF3-9CD4-283BCA56C88C}"/>
                  </a:ext>
                </a:extLst>
              </p:cNvPr>
              <p:cNvSpPr txBox="1"/>
              <p:nvPr/>
            </p:nvSpPr>
            <p:spPr>
              <a:xfrm>
                <a:off x="9181192" y="3085988"/>
                <a:ext cx="45550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69ADA4F6-A166-4FF3-9CD4-283BCA56C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192" y="3085988"/>
                <a:ext cx="455509" cy="288477"/>
              </a:xfrm>
              <a:prstGeom prst="rect">
                <a:avLst/>
              </a:prstGeom>
              <a:blipFill>
                <a:blip r:embed="rId5"/>
                <a:stretch>
                  <a:fillRect l="-10667" t="-8333" r="-10667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B520C7A-4114-482F-95A1-F5369E10D5DD}"/>
                  </a:ext>
                </a:extLst>
              </p:cNvPr>
              <p:cNvSpPr txBox="1"/>
              <p:nvPr/>
            </p:nvSpPr>
            <p:spPr>
              <a:xfrm>
                <a:off x="9932041" y="3090147"/>
                <a:ext cx="45550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B520C7A-4114-482F-95A1-F5369E10D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041" y="3090147"/>
                <a:ext cx="455509" cy="288477"/>
              </a:xfrm>
              <a:prstGeom prst="rect">
                <a:avLst/>
              </a:prstGeom>
              <a:blipFill>
                <a:blip r:embed="rId6"/>
                <a:stretch>
                  <a:fillRect l="-10667" t="-8511" r="-10667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063CFC9D-08C7-40E4-BF47-4EE56D555772}"/>
                  </a:ext>
                </a:extLst>
              </p:cNvPr>
              <p:cNvSpPr txBox="1"/>
              <p:nvPr/>
            </p:nvSpPr>
            <p:spPr>
              <a:xfrm>
                <a:off x="10615306" y="3085987"/>
                <a:ext cx="45550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063CFC9D-08C7-40E4-BF47-4EE56D555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306" y="3085987"/>
                <a:ext cx="455509" cy="288477"/>
              </a:xfrm>
              <a:prstGeom prst="rect">
                <a:avLst/>
              </a:prstGeom>
              <a:blipFill>
                <a:blip r:embed="rId7"/>
                <a:stretch>
                  <a:fillRect l="-10667" t="-8333" r="-10667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B84BD58F-7BC8-4B17-9179-EE708871A0ED}"/>
                  </a:ext>
                </a:extLst>
              </p:cNvPr>
              <p:cNvSpPr txBox="1"/>
              <p:nvPr/>
            </p:nvSpPr>
            <p:spPr>
              <a:xfrm>
                <a:off x="8304525" y="3414894"/>
                <a:ext cx="6662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B84BD58F-7BC8-4B17-9179-EE708871A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525" y="3414894"/>
                <a:ext cx="6662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01B8457F-EEF6-40AC-8DE7-B11DD52685A1}"/>
                  </a:ext>
                </a:extLst>
              </p:cNvPr>
              <p:cNvSpPr txBox="1"/>
              <p:nvPr/>
            </p:nvSpPr>
            <p:spPr>
              <a:xfrm>
                <a:off x="9074298" y="3405287"/>
                <a:ext cx="6662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/>
                  <a:t>5x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01B8457F-EEF6-40AC-8DE7-B11DD5268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298" y="3405287"/>
                <a:ext cx="666218" cy="369332"/>
              </a:xfrm>
              <a:prstGeom prst="rect">
                <a:avLst/>
              </a:prstGeom>
              <a:blipFill>
                <a:blip r:embed="rId9"/>
                <a:stretch>
                  <a:fillRect l="-825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4C63393-DC77-4C53-8C93-77082CFCBE24}"/>
                  </a:ext>
                </a:extLst>
              </p:cNvPr>
              <p:cNvSpPr txBox="1"/>
              <p:nvPr/>
            </p:nvSpPr>
            <p:spPr>
              <a:xfrm>
                <a:off x="9752485" y="3414894"/>
                <a:ext cx="816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/>
                  <a:t>32x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4C63393-DC77-4C53-8C93-77082CFCB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485" y="3414894"/>
                <a:ext cx="816178" cy="369332"/>
              </a:xfrm>
              <a:prstGeom prst="rect">
                <a:avLst/>
              </a:prstGeom>
              <a:blipFill>
                <a:blip r:embed="rId10"/>
                <a:stretch>
                  <a:fillRect l="-671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8AB8FF1-20AE-47DE-8D57-3EB5C74F1662}"/>
                  </a:ext>
                </a:extLst>
              </p:cNvPr>
              <p:cNvSpPr txBox="1"/>
              <p:nvPr/>
            </p:nvSpPr>
            <p:spPr>
              <a:xfrm>
                <a:off x="10511055" y="3405287"/>
                <a:ext cx="6662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/>
                  <a:t>2x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8AB8FF1-20AE-47DE-8D57-3EB5C74F1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1055" y="3405287"/>
                <a:ext cx="666218" cy="369332"/>
              </a:xfrm>
              <a:prstGeom prst="rect">
                <a:avLst/>
              </a:prstGeom>
              <a:blipFill>
                <a:blip r:embed="rId11"/>
                <a:stretch>
                  <a:fillRect l="-727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5AB17C6-4079-455A-99B1-F025F5C967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81314" y="4302581"/>
            <a:ext cx="1994389" cy="4548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980C5E-9172-4818-9718-D1F893A2D7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5703" y="4472032"/>
            <a:ext cx="487722" cy="2591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F8ACF8-66D7-49E4-B948-833EF819D07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20605" y="4361411"/>
            <a:ext cx="785726" cy="392863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BA7A97F-332C-47B2-BFDA-A00ADC9EF6F2}"/>
              </a:ext>
            </a:extLst>
          </p:cNvPr>
          <p:cNvCxnSpPr/>
          <p:nvPr/>
        </p:nvCxnSpPr>
        <p:spPr>
          <a:xfrm>
            <a:off x="4563208" y="4789103"/>
            <a:ext cx="313135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A5B34A4-857F-430B-B7A9-E3526FEF801B}"/>
              </a:ext>
            </a:extLst>
          </p:cNvPr>
          <p:cNvCxnSpPr/>
          <p:nvPr/>
        </p:nvCxnSpPr>
        <p:spPr>
          <a:xfrm>
            <a:off x="6128884" y="4789103"/>
            <a:ext cx="0" cy="377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A3FEEBF-5DC1-4A1E-9661-87AA2A030CBD}"/>
              </a:ext>
            </a:extLst>
          </p:cNvPr>
          <p:cNvSpPr txBox="1"/>
          <p:nvPr/>
        </p:nvSpPr>
        <p:spPr>
          <a:xfrm>
            <a:off x="4419058" y="5293215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</a:rPr>
              <a:t>将第一个张量的第一维和第二个张量的第二维消去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2392070-9E77-4A17-94FD-0FB4DB3BEE7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36221" y="4432901"/>
            <a:ext cx="205758" cy="22862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BFADD27-0956-4BE0-8A41-8A49FE589D0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4961" y="4352458"/>
            <a:ext cx="1371740" cy="3895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ECEDBA1-D57E-4FA0-8160-BB5648F3EA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14053" y="4407097"/>
            <a:ext cx="198137" cy="25910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790A8CA-B65C-4766-A40B-7307C8E7695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79942" y="4385812"/>
            <a:ext cx="219834" cy="32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METIER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9600" y="1390321"/>
            <a:ext cx="9512799" cy="1790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latin typeface="Helvetica" pitchFamily="2" charset="0"/>
              </a:rPr>
              <a:t>METIER: A Deep Multi-Task Learning </a:t>
            </a:r>
          </a:p>
          <a:p>
            <a:pPr algn="ctr"/>
            <a:r>
              <a:rPr lang="en-US" altLang="zh-CN" sz="3200" b="1">
                <a:latin typeface="Helvetica" pitchFamily="2" charset="0"/>
              </a:rPr>
              <a:t>Based Activity and User Recognition Model </a:t>
            </a:r>
          </a:p>
          <a:p>
            <a:pPr algn="ctr"/>
            <a:r>
              <a:rPr lang="en-US" altLang="zh-CN" sz="3200" b="1">
                <a:latin typeface="Helvetica" pitchFamily="2" charset="0"/>
              </a:rPr>
              <a:t>Using Wearable Sensors</a:t>
            </a:r>
            <a:endParaRPr lang="zh-CN" altLang="en-US" sz="3200" b="1">
              <a:latin typeface="Helvetica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9600" y="3832478"/>
            <a:ext cx="30643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LING CHEN* </a:t>
            </a:r>
          </a:p>
          <a:p>
            <a:pPr algn="ctr"/>
            <a:r>
              <a:rPr lang="en-US" altLang="zh-CN" sz="2400" b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Zhejiang University</a:t>
            </a:r>
          </a:p>
        </p:txBody>
      </p:sp>
      <p:sp>
        <p:nvSpPr>
          <p:cNvPr id="7" name="矩形 6"/>
          <p:cNvSpPr/>
          <p:nvPr/>
        </p:nvSpPr>
        <p:spPr>
          <a:xfrm>
            <a:off x="2860974" y="5391327"/>
            <a:ext cx="6459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(IMWUT’20)Proc. ACM Interact. Mob. Wearable Ubiquitous Technol. </a:t>
            </a:r>
          </a:p>
          <a:p>
            <a:pPr algn="ctr"/>
            <a:r>
              <a:rPr lang="en-US" altLang="zh-CN"/>
              <a:t>Vol. 4, No. 1, Article 5. Publication date: March 2020.</a:t>
            </a:r>
            <a:endParaRPr lang="zh-CN" altLang="en-US" sz="2000" i="1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88542F-CBBE-443C-AC99-8F1EEBE0D40A}"/>
              </a:ext>
            </a:extLst>
          </p:cNvPr>
          <p:cNvSpPr/>
          <p:nvPr/>
        </p:nvSpPr>
        <p:spPr>
          <a:xfrm>
            <a:off x="4510112" y="3838793"/>
            <a:ext cx="31717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YI ZHANG </a:t>
            </a:r>
          </a:p>
          <a:p>
            <a:pPr algn="ctr"/>
            <a:r>
              <a:rPr lang="en-US" altLang="zh-CN" sz="2400" b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Zhejiang University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5B73D9-B3C1-4E3C-8BC6-DBE98E7E69BB}"/>
              </a:ext>
            </a:extLst>
          </p:cNvPr>
          <p:cNvSpPr/>
          <p:nvPr/>
        </p:nvSpPr>
        <p:spPr>
          <a:xfrm>
            <a:off x="7788045" y="3831510"/>
            <a:ext cx="30643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LIANGYING PENG </a:t>
            </a:r>
            <a:r>
              <a:rPr lang="en-US" altLang="zh-CN" sz="2400" b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Zhejiang University</a:t>
            </a:r>
          </a:p>
        </p:txBody>
      </p:sp>
    </p:spTree>
    <p:extLst>
      <p:ext uri="{BB962C8B-B14F-4D97-AF65-F5344CB8AC3E}">
        <p14:creationId xmlns:p14="http://schemas.microsoft.com/office/powerpoint/2010/main" val="110738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Related Work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AutoShape 6" descr="Related image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4" name="AutoShape 8" descr="Image result for In-vehicle  Head Tracking"/>
          <p:cNvSpPr>
            <a:spLocks noChangeAspect="1" noChangeArrowheads="1"/>
          </p:cNvSpPr>
          <p:nvPr/>
        </p:nvSpPr>
        <p:spPr bwMode="auto">
          <a:xfrm>
            <a:off x="1739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6" name="AutoShape 10" descr="Image result for In-vehicle  Head Tracking"/>
          <p:cNvSpPr>
            <a:spLocks noChangeAspect="1" noChangeArrowheads="1"/>
          </p:cNvSpPr>
          <p:nvPr/>
        </p:nvSpPr>
        <p:spPr bwMode="auto">
          <a:xfrm>
            <a:off x="1892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0" name="AutoShape 4" descr="Image result for data isolated islands"/>
          <p:cNvSpPr>
            <a:spLocks noChangeAspect="1" noChangeArrowheads="1"/>
          </p:cNvSpPr>
          <p:nvPr/>
        </p:nvSpPr>
        <p:spPr bwMode="auto">
          <a:xfrm>
            <a:off x="2044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5" name="AutoShape 6" descr="Image result for data isolated island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9" name="AutoShape 8" descr="Image result for isolated data islands"/>
          <p:cNvSpPr>
            <a:spLocks noChangeAspect="1" noChangeArrowheads="1"/>
          </p:cNvSpPr>
          <p:nvPr/>
        </p:nvSpPr>
        <p:spPr bwMode="auto">
          <a:xfrm>
            <a:off x="2197100" y="473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5" name="AutoShape 4" descr="相关图片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2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07A087A-C4F7-4FF7-BEF2-078985756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853103"/>
              </p:ext>
            </p:extLst>
          </p:nvPr>
        </p:nvGraphicFramePr>
        <p:xfrm>
          <a:off x="776654" y="1098549"/>
          <a:ext cx="10638691" cy="32002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4344">
                  <a:extLst>
                    <a:ext uri="{9D8B030D-6E8A-4147-A177-3AD203B41FA5}">
                      <a16:colId xmlns:a16="http://schemas.microsoft.com/office/drawing/2014/main" val="1757245969"/>
                    </a:ext>
                  </a:extLst>
                </a:gridCol>
                <a:gridCol w="2701687">
                  <a:extLst>
                    <a:ext uri="{9D8B030D-6E8A-4147-A177-3AD203B41FA5}">
                      <a16:colId xmlns:a16="http://schemas.microsoft.com/office/drawing/2014/main" val="497161549"/>
                    </a:ext>
                  </a:extLst>
                </a:gridCol>
                <a:gridCol w="2617573">
                  <a:extLst>
                    <a:ext uri="{9D8B030D-6E8A-4147-A177-3AD203B41FA5}">
                      <a16:colId xmlns:a16="http://schemas.microsoft.com/office/drawing/2014/main" val="1049524625"/>
                    </a:ext>
                  </a:extLst>
                </a:gridCol>
                <a:gridCol w="2265087">
                  <a:extLst>
                    <a:ext uri="{9D8B030D-6E8A-4147-A177-3AD203B41FA5}">
                      <a16:colId xmlns:a16="http://schemas.microsoft.com/office/drawing/2014/main" val="3547011952"/>
                    </a:ext>
                  </a:extLst>
                </a:gridCol>
              </a:tblGrid>
              <a:tr h="3348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10556"/>
                  </a:ext>
                </a:extLst>
              </a:tr>
              <a:tr h="55391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Activity Recognition </a:t>
                      </a:r>
                    </a:p>
                    <a:p>
                      <a:pPr algn="ctr"/>
                      <a:r>
                        <a:rPr lang="en-US" altLang="zh-CN" sz="20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Wearable Sensors</a:t>
                      </a:r>
                      <a:endParaRPr lang="zh-CN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Non-personalized AR</a:t>
                      </a:r>
                      <a:endParaRPr lang="zh-CN" altLang="en-US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Picking out user-independent features</a:t>
                      </a:r>
                      <a:endParaRPr lang="zh-CN" altLang="en-US" sz="16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Saputri et al. [1]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78354"/>
                  </a:ext>
                </a:extLst>
              </a:tr>
              <a:tr h="590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Personalized AR</a:t>
                      </a:r>
                      <a:endParaRPr lang="zh-CN" altLang="en-US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Trains a private model </a:t>
                      </a:r>
                    </a:p>
                    <a:p>
                      <a:pPr marL="0" algn="ctr" defTabSz="514350" rtl="0" eaLnBrk="1" latinLnBrk="0" hangingPunct="1"/>
                      <a:r>
                        <a:rPr lang="en-US" altLang="zh-CN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each user</a:t>
                      </a:r>
                      <a:endParaRPr lang="zh-CN" altLang="en-US" sz="16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 et al. [2]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211948"/>
                  </a:ext>
                </a:extLst>
              </a:tr>
              <a:tr h="591663">
                <a:tc row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Recognition </a:t>
                      </a:r>
                    </a:p>
                    <a:p>
                      <a:pPr marL="0" algn="ctr" defTabSz="514350" rtl="0" eaLnBrk="1" latinLnBrk="0" hangingPunct="1"/>
                      <a:r>
                        <a:rPr lang="en-US" altLang="zh-CN" sz="20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Wearable Sensors</a:t>
                      </a:r>
                      <a:endParaRPr lang="zh-CN" altLang="en-US" sz="20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 based methods</a:t>
                      </a:r>
                      <a:endParaRPr lang="zh-CN" altLang="en-US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Builds templates for each user</a:t>
                      </a:r>
                      <a:endParaRPr lang="zh-CN" altLang="en-US" sz="16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Derawi et al. [3]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381674"/>
                  </a:ext>
                </a:extLst>
              </a:tr>
              <a:tr h="3312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 based methods</a:t>
                      </a:r>
                      <a:endParaRPr lang="zh-CN" altLang="en-US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Choi et al. [4]</a:t>
                      </a:r>
                      <a:endParaRPr lang="zh-CN" altLang="en-US" sz="16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16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459278"/>
                  </a:ext>
                </a:extLst>
              </a:tr>
              <a:tr h="311870">
                <a:tc row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Multi-Task Learning</a:t>
                      </a:r>
                      <a:endParaRPr lang="zh-CN" altLang="en-US" sz="20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 parameter sharing</a:t>
                      </a:r>
                      <a:endParaRPr lang="zh-CN" altLang="en-US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Obozinski et al. [5]</a:t>
                      </a:r>
                      <a:endParaRPr lang="zh-CN" altLang="en-US" sz="16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867027"/>
                  </a:ext>
                </a:extLst>
              </a:tr>
              <a:tr h="3727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Hard parameter sharing</a:t>
                      </a:r>
                      <a:endParaRPr lang="zh-CN" altLang="en-US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Caruana [6]</a:t>
                      </a:r>
                      <a:endParaRPr lang="zh-CN" altLang="en-US" sz="16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6226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EB00E7E2-CC69-4670-B44E-4C98B6717480}"/>
              </a:ext>
            </a:extLst>
          </p:cNvPr>
          <p:cNvSpPr/>
          <p:nvPr/>
        </p:nvSpPr>
        <p:spPr>
          <a:xfrm>
            <a:off x="776652" y="4298783"/>
            <a:ext cx="106386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Linux Libertine"/>
              </a:rPr>
              <a:t>[1] Theresia Ratih Dewi Saputri, Adil Mehmood Khan, and Seok-Won Lee. 2014. User-independent activity recognition via three-stage GA-based feature selection. </a:t>
            </a:r>
            <a:r>
              <a:rPr lang="en-US" altLang="zh-CN" sz="1200" i="1">
                <a:latin typeface="Linux Libertine,Italic"/>
              </a:rPr>
              <a:t>International Journal of Distributed Sensor Networks </a:t>
            </a:r>
            <a:r>
              <a:rPr lang="en-US" altLang="zh-CN" sz="1200">
                <a:latin typeface="Linux Libertine"/>
              </a:rPr>
              <a:t>10, 3 (2014), 706287.</a:t>
            </a:r>
          </a:p>
          <a:p>
            <a:r>
              <a:rPr lang="en-US" altLang="zh-CN" sz="1200">
                <a:latin typeface="Linux Libertine"/>
              </a:rPr>
              <a:t>[2] Xu Sun, Hisashi Kashima, Ryota Tomioka, Naonori Ueda, and Ping Li. 2011. A new multi-task learning method for personalized activity recognition. In Proceedings of the 11th IEEE International Conference on Data Mining. IEEE, 1218–1223.</a:t>
            </a:r>
            <a:endParaRPr lang="zh-CN" altLang="en-US" sz="1200">
              <a:latin typeface="Linux Libertine"/>
            </a:endParaRPr>
          </a:p>
          <a:p>
            <a:r>
              <a:rPr lang="en-US" altLang="zh-CN" sz="1200">
                <a:latin typeface="Linux Libertine"/>
              </a:rPr>
              <a:t>[3] Mohammad Omar Derawi, Claudia Nickel, Patrick Bours, and Christoph Busch. 2010. Unobtrusive user-authentication on mobile phones using biometric gait recognition. In Proceedings of the 6th International Conference on Intelligent Information Hiding and Multimedia Signal Processing. IEEE, 306–311.</a:t>
            </a:r>
            <a:endParaRPr lang="zh-CN" altLang="en-US" sz="1200">
              <a:latin typeface="Linux Libertine"/>
            </a:endParaRPr>
          </a:p>
          <a:p>
            <a:r>
              <a:rPr lang="en-US" altLang="zh-CN" sz="1200">
                <a:latin typeface="Linux Libertine"/>
              </a:rPr>
              <a:t>[4] Sangil Choi, Ik-Hyun Youn, Richelle LeMay, Scott Burns, and Jong-Hoon Youn. 2014. Biometric gait recognition based on wireless acceleration sensor using </a:t>
            </a:r>
          </a:p>
          <a:p>
            <a:r>
              <a:rPr lang="en-US" altLang="zh-CN" sz="1200">
                <a:latin typeface="Linux Libertine"/>
              </a:rPr>
              <a:t>k-nearest neighbor classification. In Proceedings of the 3rd International Conference on Computing, Networking and Communications. IEEE, 1091–1095.</a:t>
            </a:r>
            <a:endParaRPr lang="zh-CN" altLang="en-US" sz="1200">
              <a:latin typeface="Linux Libertine"/>
            </a:endParaRPr>
          </a:p>
          <a:p>
            <a:r>
              <a:rPr lang="en-US" altLang="zh-CN" sz="1200">
                <a:latin typeface="Linux Libertine"/>
              </a:rPr>
              <a:t>[5] Guillaume Obozinski, Ben Taskar, and Michael Jordan. 2006. Multi-task feature selection. Statistics Department, UC Berkeley,Technical Report 2 (2006).</a:t>
            </a:r>
            <a:endParaRPr lang="zh-CN" altLang="en-US" sz="1200">
              <a:latin typeface="Linux Libertine"/>
            </a:endParaRPr>
          </a:p>
          <a:p>
            <a:r>
              <a:rPr lang="en-US" altLang="zh-CN" sz="1200">
                <a:latin typeface="Linux Libertine"/>
              </a:rPr>
              <a:t>[6] Rich Caruana. 1997. Multitask learning. Machine Learning 28, 1 (1997), 41–75.</a:t>
            </a:r>
            <a:endParaRPr lang="zh-CN" altLang="en-US" sz="1200"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239589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AutoShape 6" descr="Related image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4" name="AutoShape 8" descr="Image result for In-vehicle  Head Tracking"/>
          <p:cNvSpPr>
            <a:spLocks noChangeAspect="1" noChangeArrowheads="1"/>
          </p:cNvSpPr>
          <p:nvPr/>
        </p:nvSpPr>
        <p:spPr bwMode="auto">
          <a:xfrm>
            <a:off x="1739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6" name="AutoShape 10" descr="Image result for In-vehicle  Head Tracking"/>
          <p:cNvSpPr>
            <a:spLocks noChangeAspect="1" noChangeArrowheads="1"/>
          </p:cNvSpPr>
          <p:nvPr/>
        </p:nvSpPr>
        <p:spPr bwMode="auto">
          <a:xfrm>
            <a:off x="1892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0" name="AutoShape 4" descr="Image result for data isolated islands"/>
          <p:cNvSpPr>
            <a:spLocks noChangeAspect="1" noChangeArrowheads="1"/>
          </p:cNvSpPr>
          <p:nvPr/>
        </p:nvSpPr>
        <p:spPr bwMode="auto">
          <a:xfrm>
            <a:off x="2044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5" name="AutoShape 6" descr="Image result for data isolated island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9" name="AutoShape 8" descr="Image result for isolated data islands"/>
          <p:cNvSpPr>
            <a:spLocks noChangeAspect="1" noChangeArrowheads="1"/>
          </p:cNvSpPr>
          <p:nvPr/>
        </p:nvSpPr>
        <p:spPr bwMode="auto">
          <a:xfrm>
            <a:off x="2197100" y="473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5" name="AutoShape 4" descr="相关图片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3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FFEB36D-CF47-4B9A-BE6A-17F8C73B7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1084337"/>
            <a:ext cx="6776265" cy="568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CNN &amp; Bi-LSTM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AutoShape 6" descr="Related image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4" name="AutoShape 8" descr="Image result for In-vehicle  Head Tracking"/>
          <p:cNvSpPr>
            <a:spLocks noChangeAspect="1" noChangeArrowheads="1"/>
          </p:cNvSpPr>
          <p:nvPr/>
        </p:nvSpPr>
        <p:spPr bwMode="auto">
          <a:xfrm>
            <a:off x="1739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6" name="AutoShape 10" descr="Image result for In-vehicle  Head Tracking"/>
          <p:cNvSpPr>
            <a:spLocks noChangeAspect="1" noChangeArrowheads="1"/>
          </p:cNvSpPr>
          <p:nvPr/>
        </p:nvSpPr>
        <p:spPr bwMode="auto">
          <a:xfrm>
            <a:off x="1892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0" name="AutoShape 4" descr="Image result for data isolated islands"/>
          <p:cNvSpPr>
            <a:spLocks noChangeAspect="1" noChangeArrowheads="1"/>
          </p:cNvSpPr>
          <p:nvPr/>
        </p:nvSpPr>
        <p:spPr bwMode="auto">
          <a:xfrm>
            <a:off x="2044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5" name="AutoShape 6" descr="Image result for data isolated island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19" name="AutoShape 8" descr="Image result for isolated data islands"/>
          <p:cNvSpPr>
            <a:spLocks noChangeAspect="1" noChangeArrowheads="1"/>
          </p:cNvSpPr>
          <p:nvPr/>
        </p:nvSpPr>
        <p:spPr bwMode="auto">
          <a:xfrm>
            <a:off x="2197100" y="473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5" name="AutoShape 4" descr="相关图片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Calibri"/>
              <a:ea typeface="DengXian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4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54AAE3C-DBA2-48E1-BCE0-C59F6F955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069" y="2045965"/>
            <a:ext cx="4606333" cy="29296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45158F0-5F43-4B43-B06F-B8A643BD7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73" y="2312714"/>
            <a:ext cx="6261561" cy="239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C1F0D8-0441-48C1-A1FE-69234C76C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5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832F632-13AF-4C32-9B83-41220187B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 sharing &amp; Mutual Attention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388548-94F2-4B2F-B9C6-47D13AA86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844" y="2260218"/>
            <a:ext cx="4247318" cy="46166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A7DB722-4684-4F14-9B70-3C9D63067BDE}"/>
              </a:ext>
            </a:extLst>
          </p:cNvPr>
          <p:cNvSpPr/>
          <p:nvPr/>
        </p:nvSpPr>
        <p:spPr>
          <a:xfrm>
            <a:off x="955062" y="1126251"/>
            <a:ext cx="3815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defTabSz="5143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chemeClr val="dk1"/>
                </a:solidFill>
              </a:rPr>
              <a:t>Soft parameter sharing</a:t>
            </a:r>
            <a:endParaRPr lang="zh-CN" altLang="en-US" sz="2400" b="1">
              <a:solidFill>
                <a:schemeClr val="dk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D74254-38D1-440F-9581-628357E85363}"/>
              </a:ext>
            </a:extLst>
          </p:cNvPr>
          <p:cNvSpPr/>
          <p:nvPr/>
        </p:nvSpPr>
        <p:spPr>
          <a:xfrm>
            <a:off x="1153277" y="3325976"/>
            <a:ext cx="2748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chemeClr val="dk1"/>
                </a:solidFill>
              </a:rPr>
              <a:t>Mutual Attention</a:t>
            </a:r>
            <a:endParaRPr lang="zh-CN" altLang="en-US" sz="2400" b="1">
              <a:solidFill>
                <a:schemeClr val="dk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3F0C82F-20B6-4609-B929-4439A4330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75" y="3739653"/>
            <a:ext cx="1737511" cy="12955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364A4AD-0AB4-4EEA-8B0A-7EDEC6401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731" y="3751084"/>
            <a:ext cx="1729890" cy="127265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025F071-266D-45F4-885C-89625DFED6E3}"/>
              </a:ext>
            </a:extLst>
          </p:cNvPr>
          <p:cNvSpPr/>
          <p:nvPr/>
        </p:nvSpPr>
        <p:spPr>
          <a:xfrm>
            <a:off x="1494455" y="1623686"/>
            <a:ext cx="9522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latin typeface="Linux Libertine"/>
              </a:rPr>
              <a:t>The stack of the convolution filters in AR and UR networks can be represented by a 4-way tensor </a:t>
            </a:r>
            <a:r>
              <a:rPr lang="zh-CN" altLang="en-US">
                <a:latin typeface="Cambria Math" panose="02040503050406030204" pitchFamily="18" charset="0"/>
              </a:rPr>
              <a:t>𝐖 </a:t>
            </a:r>
            <a:r>
              <a:rPr lang="en-US" altLang="zh-CN">
                <a:latin typeface="Linux Libertine"/>
              </a:rPr>
              <a:t>with the size of  </a:t>
            </a:r>
            <a:r>
              <a:rPr lang="zh-CN" altLang="en-US">
                <a:latin typeface="Cambria Math" panose="02040503050406030204" pitchFamily="18" charset="0"/>
              </a:rPr>
              <a:t>𝑑</a:t>
            </a:r>
            <a:r>
              <a:rPr lang="en-US" altLang="zh-CN" sz="800">
                <a:latin typeface="Cambria Math" panose="02040503050406030204" pitchFamily="18" charset="0"/>
              </a:rPr>
              <a:t>1 </a:t>
            </a:r>
            <a:r>
              <a:rPr lang="en-US" altLang="zh-CN">
                <a:latin typeface="Cambria Math" panose="02040503050406030204" pitchFamily="18" charset="0"/>
              </a:rPr>
              <a:t>× </a:t>
            </a:r>
            <a:r>
              <a:rPr lang="zh-CN" altLang="en-US">
                <a:latin typeface="Cambria Math" panose="02040503050406030204" pitchFamily="18" charset="0"/>
              </a:rPr>
              <a:t>𝑑</a:t>
            </a:r>
            <a:r>
              <a:rPr lang="en-US" altLang="zh-CN" sz="800">
                <a:latin typeface="Cambria Math" panose="02040503050406030204" pitchFamily="18" charset="0"/>
              </a:rPr>
              <a:t>2 </a:t>
            </a:r>
            <a:r>
              <a:rPr lang="en-US" altLang="zh-CN">
                <a:latin typeface="Cambria Math" panose="02040503050406030204" pitchFamily="18" charset="0"/>
              </a:rPr>
              <a:t>× </a:t>
            </a:r>
            <a:r>
              <a:rPr lang="zh-CN" altLang="en-US">
                <a:latin typeface="Cambria Math" panose="02040503050406030204" pitchFamily="18" charset="0"/>
              </a:rPr>
              <a:t>𝑑</a:t>
            </a:r>
            <a:r>
              <a:rPr lang="en-US" altLang="zh-CN" sz="800">
                <a:latin typeface="Cambria Math" panose="02040503050406030204" pitchFamily="18" charset="0"/>
              </a:rPr>
              <a:t>3 </a:t>
            </a:r>
            <a:r>
              <a:rPr lang="en-US" altLang="zh-CN">
                <a:latin typeface="Cambria Math" panose="02040503050406030204" pitchFamily="18" charset="0"/>
              </a:rPr>
              <a:t>× </a:t>
            </a:r>
            <a:r>
              <a:rPr lang="zh-CN" altLang="en-US">
                <a:latin typeface="Cambria Math" panose="02040503050406030204" pitchFamily="18" charset="0"/>
              </a:rPr>
              <a:t>𝑑</a:t>
            </a:r>
            <a:r>
              <a:rPr lang="en-US" altLang="zh-CN" sz="800">
                <a:latin typeface="Cambria Math" panose="02040503050406030204" pitchFamily="18" charset="0"/>
              </a:rPr>
              <a:t>4 </a:t>
            </a:r>
            <a:r>
              <a:rPr lang="en-US" altLang="zh-CN">
                <a:latin typeface="Cambria Math" panose="02040503050406030204" pitchFamily="18" charset="0"/>
              </a:rPr>
              <a:t>(</a:t>
            </a:r>
            <a:r>
              <a:rPr lang="zh-CN" altLang="en-US">
                <a:latin typeface="Cambria Math" panose="02040503050406030204" pitchFamily="18" charset="0"/>
              </a:rPr>
              <a:t>𝑑</a:t>
            </a:r>
            <a:r>
              <a:rPr lang="en-US" altLang="zh-CN" sz="800">
                <a:latin typeface="Cambria Math" panose="02040503050406030204" pitchFamily="18" charset="0"/>
              </a:rPr>
              <a:t>4 </a:t>
            </a:r>
            <a:r>
              <a:rPr lang="en-US" altLang="zh-CN">
                <a:latin typeface="Cambria Math" panose="02040503050406030204" pitchFamily="18" charset="0"/>
              </a:rPr>
              <a:t>= 2)</a:t>
            </a:r>
            <a:r>
              <a:rPr lang="en-US" altLang="zh-CN"/>
              <a:t> , Tucker decomposition as follow</a:t>
            </a:r>
            <a:r>
              <a:rPr lang="en-US" altLang="zh-CN">
                <a:latin typeface="Cambria Math" panose="02040503050406030204" pitchFamily="18" charset="0"/>
              </a:rPr>
              <a:t>: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8A132F-B585-47D9-8445-64918D110317}"/>
                  </a:ext>
                </a:extLst>
              </p:cNvPr>
              <p:cNvSpPr/>
              <p:nvPr/>
            </p:nvSpPr>
            <p:spPr>
              <a:xfrm>
                <a:off x="1494455" y="2701667"/>
                <a:ext cx="9302662" cy="669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>
                    <a:latin typeface="Linux Libertine"/>
                  </a:rPr>
                  <a:t>where </a:t>
                </a:r>
                <a:r>
                  <a:rPr lang="zh-CN" altLang="en-US">
                    <a:latin typeface="Cambria Math" panose="02040503050406030204" pitchFamily="18" charset="0"/>
                  </a:rPr>
                  <a:t>𝐒 </a:t>
                </a:r>
                <a:r>
                  <a:rPr lang="en-US" altLang="zh-CN">
                    <a:latin typeface="Linux Libertine"/>
                  </a:rPr>
                  <a:t>is a core tensor with the size of </a:t>
                </a:r>
                <a:r>
                  <a:rPr lang="zh-CN" altLang="en-US">
                    <a:latin typeface="Cambria Math" panose="02040503050406030204" pitchFamily="18" charset="0"/>
                  </a:rPr>
                  <a:t>𝑣</a:t>
                </a:r>
                <a:r>
                  <a:rPr lang="en-US" altLang="zh-CN" sz="800">
                    <a:latin typeface="Cambria Math" panose="02040503050406030204" pitchFamily="18" charset="0"/>
                  </a:rPr>
                  <a:t>1 </a:t>
                </a:r>
                <a:r>
                  <a:rPr lang="en-US" altLang="zh-CN">
                    <a:latin typeface="Cambria Math" panose="02040503050406030204" pitchFamily="18" charset="0"/>
                  </a:rPr>
                  <a:t>× </a:t>
                </a:r>
                <a:r>
                  <a:rPr lang="zh-CN" altLang="en-US">
                    <a:latin typeface="Cambria Math" panose="02040503050406030204" pitchFamily="18" charset="0"/>
                  </a:rPr>
                  <a:t>𝑣</a:t>
                </a:r>
                <a:r>
                  <a:rPr lang="en-US" altLang="zh-CN" sz="800">
                    <a:latin typeface="Cambria Math" panose="02040503050406030204" pitchFamily="18" charset="0"/>
                  </a:rPr>
                  <a:t>2 </a:t>
                </a:r>
                <a:r>
                  <a:rPr lang="en-US" altLang="zh-CN">
                    <a:latin typeface="Cambria Math" panose="02040503050406030204" pitchFamily="18" charset="0"/>
                  </a:rPr>
                  <a:t>× </a:t>
                </a:r>
                <a:r>
                  <a:rPr lang="zh-CN" altLang="en-US">
                    <a:latin typeface="Cambria Math" panose="02040503050406030204" pitchFamily="18" charset="0"/>
                  </a:rPr>
                  <a:t>𝑣</a:t>
                </a:r>
                <a:r>
                  <a:rPr lang="en-US" altLang="zh-CN" sz="800">
                    <a:latin typeface="Cambria Math" panose="02040503050406030204" pitchFamily="18" charset="0"/>
                  </a:rPr>
                  <a:t>3 </a:t>
                </a:r>
                <a:r>
                  <a:rPr lang="en-US" altLang="zh-CN">
                    <a:latin typeface="Cambria Math" panose="02040503050406030204" pitchFamily="18" charset="0"/>
                  </a:rPr>
                  <a:t>× </a:t>
                </a:r>
                <a:r>
                  <a:rPr lang="zh-CN" altLang="en-US">
                    <a:latin typeface="Cambria Math" panose="02040503050406030204" pitchFamily="18" charset="0"/>
                  </a:rPr>
                  <a:t>𝑣</a:t>
                </a:r>
                <a:r>
                  <a:rPr lang="en-US" altLang="zh-CN" sz="800">
                    <a:latin typeface="Cambria Math" panose="02040503050406030204" pitchFamily="18" charset="0"/>
                  </a:rPr>
                  <a:t>4</a:t>
                </a:r>
                <a:r>
                  <a:rPr lang="en-US" altLang="zh-CN"/>
                  <a:t> 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/>
                  <a:t>denotes a matrix with the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.</a:t>
                </a:r>
                <a:endParaRPr lang="zh-CN" altLang="en-US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8A132F-B585-47D9-8445-64918D110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455" y="2701667"/>
                <a:ext cx="9302662" cy="669992"/>
              </a:xfrm>
              <a:prstGeom prst="rect">
                <a:avLst/>
              </a:prstGeom>
              <a:blipFill>
                <a:blip r:embed="rId5"/>
                <a:stretch>
                  <a:fillRect l="-393" t="-4545" b="-1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6CDA29F-A752-4D21-B2D8-B1D1ECE29516}"/>
                  </a:ext>
                </a:extLst>
              </p:cNvPr>
              <p:cNvSpPr/>
              <p:nvPr/>
            </p:nvSpPr>
            <p:spPr>
              <a:xfrm>
                <a:off x="1394884" y="5035165"/>
                <a:ext cx="969221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>
                    <a:latin typeface="Linux Libertine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>
                    <a:latin typeface="Linux Libertine"/>
                  </a:rPr>
                  <a:t>denotes user features, </a:t>
                </a:r>
                <a:r>
                  <a:rPr lang="en-US" altLang="zh-CN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/>
                          <m:t>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/>
                  <a:t>a maps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to the weight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/>
                          <m:t>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that differentiates the importance of activity features.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/>
                          <m:t>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/>
                  <a:t> is the normalized weight vector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/>
                          <m:t>𝐜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/>
                  <a:t> is the weighted sum of activity features.</a:t>
                </a:r>
                <a:endParaRPr lang="zh-CN" altLang="en-US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6CDA29F-A752-4D21-B2D8-B1D1ECE29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884" y="5035165"/>
                <a:ext cx="9692216" cy="923330"/>
              </a:xfrm>
              <a:prstGeom prst="rect">
                <a:avLst/>
              </a:prstGeom>
              <a:blipFill>
                <a:blip r:embed="rId6"/>
                <a:stretch>
                  <a:fillRect l="-440" t="-5298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95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Loss Fuction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6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572E6C-3923-436B-B229-BBA1D69909BB}"/>
              </a:ext>
            </a:extLst>
          </p:cNvPr>
          <p:cNvSpPr/>
          <p:nvPr/>
        </p:nvSpPr>
        <p:spPr>
          <a:xfrm>
            <a:off x="1074063" y="1223673"/>
            <a:ext cx="10065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latin typeface="Linux Libertine"/>
              </a:rPr>
              <a:t>Two losses </a:t>
            </a:r>
            <a:r>
              <a:rPr lang="en-US" altLang="zh-CN">
                <a:latin typeface="Cambria Math" panose="02040503050406030204" pitchFamily="18" charset="0"/>
              </a:rPr>
              <a:t>ℒ</a:t>
            </a:r>
            <a:r>
              <a:rPr lang="en-US" altLang="zh-CN" sz="800">
                <a:latin typeface="Cambria Math" panose="02040503050406030204" pitchFamily="18" charset="0"/>
              </a:rPr>
              <a:t>a  </a:t>
            </a:r>
            <a:r>
              <a:rPr lang="en-US" altLang="zh-CN">
                <a:latin typeface="Linux Libertine"/>
              </a:rPr>
              <a:t>and </a:t>
            </a:r>
            <a:r>
              <a:rPr lang="en-US" altLang="zh-CN">
                <a:latin typeface="Cambria Math" panose="02040503050406030204" pitchFamily="18" charset="0"/>
              </a:rPr>
              <a:t>ℒ</a:t>
            </a:r>
            <a:r>
              <a:rPr lang="en-US" altLang="zh-CN" sz="800">
                <a:latin typeface="Cambria Math" panose="02040503050406030204" pitchFamily="18" charset="0"/>
              </a:rPr>
              <a:t>u  </a:t>
            </a:r>
            <a:r>
              <a:rPr lang="en-US" altLang="zh-CN">
                <a:latin typeface="Linux Libertine"/>
              </a:rPr>
              <a:t>are defined for AR and UR networks, respectively, which are given formally by Equations 13 and 14: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0ECC1AA-FF52-4482-AA3D-3B13E8AF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493" y="1928439"/>
            <a:ext cx="7331075" cy="116596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0FBBCCE-2E55-40FA-9645-C3DE63CC33AF}"/>
              </a:ext>
            </a:extLst>
          </p:cNvPr>
          <p:cNvSpPr/>
          <p:nvPr/>
        </p:nvSpPr>
        <p:spPr>
          <a:xfrm>
            <a:off x="1074063" y="3143686"/>
            <a:ext cx="10294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latin typeface="Linux Libertine"/>
              </a:rPr>
              <a:t>Combine two losses above into a global loss </a:t>
            </a:r>
            <a:r>
              <a:rPr lang="en-US" altLang="zh-CN">
                <a:latin typeface="Cambria Math" panose="02040503050406030204" pitchFamily="18" charset="0"/>
              </a:rPr>
              <a:t>ℒ</a:t>
            </a:r>
            <a:r>
              <a:rPr lang="en-US" altLang="zh-CN" sz="800">
                <a:latin typeface="Cambria Math" panose="02040503050406030204" pitchFamily="18" charset="0"/>
              </a:rPr>
              <a:t>g </a:t>
            </a:r>
            <a:r>
              <a:rPr lang="en-US" altLang="zh-CN">
                <a:latin typeface="Linux Libertine"/>
              </a:rPr>
              <a:t>and use it to update METIER model. </a:t>
            </a:r>
            <a:r>
              <a:rPr lang="en-US" altLang="zh-CN">
                <a:latin typeface="Cambria Math" panose="02040503050406030204" pitchFamily="18" charset="0"/>
              </a:rPr>
              <a:t>ℒ</a:t>
            </a:r>
            <a:r>
              <a:rPr lang="en-US" altLang="zh-CN" sz="800">
                <a:latin typeface="Cambria Math" panose="02040503050406030204" pitchFamily="18" charset="0"/>
              </a:rPr>
              <a:t>g </a:t>
            </a:r>
            <a:r>
              <a:rPr lang="en-US" altLang="zh-CN">
                <a:latin typeface="Linux Libertine"/>
              </a:rPr>
              <a:t>is given formally by Equation 15:</a:t>
            </a:r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E06F548-4C6A-4CA6-A2D3-22EBF7E36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071" y="3975542"/>
            <a:ext cx="6811102" cy="38229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BF346BC-7715-48F6-B434-7266887C5574}"/>
              </a:ext>
            </a:extLst>
          </p:cNvPr>
          <p:cNvSpPr/>
          <p:nvPr/>
        </p:nvSpPr>
        <p:spPr>
          <a:xfrm>
            <a:off x="1074063" y="4543362"/>
            <a:ext cx="10294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latin typeface="Linux Libertine"/>
              </a:rPr>
              <a:t>The learning rate </a:t>
            </a:r>
            <a:r>
              <a:rPr lang="zh-CN" altLang="en-US">
                <a:latin typeface="Cambria Math" panose="02040503050406030204" pitchFamily="18" charset="0"/>
              </a:rPr>
              <a:t>𝑙 </a:t>
            </a:r>
            <a:r>
              <a:rPr lang="en-US" altLang="zh-CN">
                <a:latin typeface="Linux Libertine"/>
              </a:rPr>
              <a:t>is dynamically controlled by a decreasing function, which is given formally by Equation 16:</a:t>
            </a:r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4F310F5-1BFD-4BD4-A5F3-AD837EC21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890" y="5296707"/>
            <a:ext cx="7186283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1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7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DA20EF0-BD0C-49BF-83AF-9E5D8820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316" y="1049579"/>
            <a:ext cx="6591322" cy="559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2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Datasets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8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64A97C-AFEE-4AA3-A90D-29CA7F861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873" y="1055744"/>
            <a:ext cx="8813775" cy="523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25506"/>
      </p:ext>
    </p:extLst>
  </p:cSld>
  <p:clrMapOvr>
    <a:masterClrMapping/>
  </p:clrMapOvr>
</p:sld>
</file>

<file path=ppt/theme/theme1.xml><?xml version="1.0" encoding="utf-8"?>
<a:theme xmlns:a="http://schemas.openxmlformats.org/drawingml/2006/main" name="hust_sc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ust_sc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hust_sc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hust_sc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hust_sc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hust_sc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16270</TotalTime>
  <Words>773</Words>
  <Application>Microsoft Office PowerPoint</Application>
  <PresentationFormat>宽屏</PresentationFormat>
  <Paragraphs>122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Linux Libertine</vt:lpstr>
      <vt:lpstr>Linux Libertine,Italic</vt:lpstr>
      <vt:lpstr>等线</vt:lpstr>
      <vt:lpstr>DengXian Light</vt:lpstr>
      <vt:lpstr>DengXian Light</vt:lpstr>
      <vt:lpstr>Arial</vt:lpstr>
      <vt:lpstr>Calibri</vt:lpstr>
      <vt:lpstr>Cambria Math</vt:lpstr>
      <vt:lpstr>Helvetica</vt:lpstr>
      <vt:lpstr>Tahoma</vt:lpstr>
      <vt:lpstr>Times New Roman</vt:lpstr>
      <vt:lpstr>Wingdings</vt:lpstr>
      <vt:lpstr>hust_scts</vt:lpstr>
      <vt:lpstr>1_hust_scts</vt:lpstr>
      <vt:lpstr>2_hust_scts</vt:lpstr>
      <vt:lpstr>3_hust_scts</vt:lpstr>
      <vt:lpstr>5_hust_scts</vt:lpstr>
      <vt:lpstr>6_hust_scts</vt:lpstr>
      <vt:lpstr>PowerPoint 演示文稿</vt:lpstr>
      <vt:lpstr>METIER</vt:lpstr>
      <vt:lpstr>Related Work</vt:lpstr>
      <vt:lpstr>Framework</vt:lpstr>
      <vt:lpstr>CNN &amp; Bi-LSTM</vt:lpstr>
      <vt:lpstr>Soft sharing &amp; Mutual Attention</vt:lpstr>
      <vt:lpstr>Loss Fuction</vt:lpstr>
      <vt:lpstr>Training</vt:lpstr>
      <vt:lpstr>Datasets</vt:lpstr>
      <vt:lpstr>Parameter Evaluation</vt:lpstr>
      <vt:lpstr>Comparison with Simplified Models</vt:lpstr>
      <vt:lpstr>Comparison with Other AR and UR Models</vt:lpstr>
      <vt:lpstr>Summary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yan zhenming</cp:lastModifiedBy>
  <cp:revision>209</cp:revision>
  <dcterms:created xsi:type="dcterms:W3CDTF">2020-02-24T11:02:33Z</dcterms:created>
  <dcterms:modified xsi:type="dcterms:W3CDTF">2020-08-22T02:18:21Z</dcterms:modified>
</cp:coreProperties>
</file>