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 ContentType="application/msword"/>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5" r:id="rId10"/>
    <p:sldId id="349" r:id="rId11"/>
    <p:sldId id="264" r:id="rId12"/>
    <p:sldId id="266" r:id="rId13"/>
    <p:sldId id="267" r:id="rId14"/>
    <p:sldId id="269" r:id="rId15"/>
    <p:sldId id="270" r:id="rId16"/>
    <p:sldId id="276" r:id="rId17"/>
    <p:sldId id="277" r:id="rId18"/>
    <p:sldId id="278" r:id="rId19"/>
    <p:sldId id="279" r:id="rId20"/>
    <p:sldId id="280" r:id="rId21"/>
    <p:sldId id="281" r:id="rId22"/>
    <p:sldId id="282" r:id="rId23"/>
    <p:sldId id="283" r:id="rId24"/>
    <p:sldId id="284" r:id="rId25"/>
    <p:sldId id="534" r:id="rId26"/>
    <p:sldId id="285" r:id="rId27"/>
    <p:sldId id="286" r:id="rId28"/>
    <p:sldId id="287" r:id="rId29"/>
    <p:sldId id="288" r:id="rId30"/>
    <p:sldId id="289" r:id="rId31"/>
    <p:sldId id="290" r:id="rId32"/>
    <p:sldId id="291" r:id="rId33"/>
    <p:sldId id="292" r:id="rId34"/>
    <p:sldId id="293" r:id="rId35"/>
    <p:sldId id="294" r:id="rId36"/>
    <p:sldId id="430" r:id="rId37"/>
    <p:sldId id="482" r:id="rId38"/>
    <p:sldId id="483" r:id="rId39"/>
    <p:sldId id="484" r:id="rId40"/>
    <p:sldId id="486" r:id="rId41"/>
    <p:sldId id="485" r:id="rId42"/>
    <p:sldId id="487" r:id="rId43"/>
    <p:sldId id="488" r:id="rId44"/>
    <p:sldId id="489" r:id="rId45"/>
    <p:sldId id="297" r:id="rId46"/>
    <p:sldId id="706" r:id="rId47"/>
    <p:sldId id="708" r:id="rId48"/>
    <p:sldId id="709" r:id="rId49"/>
    <p:sldId id="710" r:id="rId50"/>
    <p:sldId id="711" r:id="rId51"/>
    <p:sldId id="712" r:id="rId52"/>
    <p:sldId id="707" r:id="rId53"/>
    <p:sldId id="714" r:id="rId54"/>
    <p:sldId id="715" r:id="rId55"/>
    <p:sldId id="716" r:id="rId56"/>
    <p:sldId id="717" r:id="rId57"/>
    <p:sldId id="718" r:id="rId58"/>
    <p:sldId id="719" r:id="rId59"/>
    <p:sldId id="720" r:id="rId60"/>
    <p:sldId id="721" r:id="rId61"/>
    <p:sldId id="713" r:id="rId62"/>
    <p:sldId id="315" r:id="rId63"/>
    <p:sldId id="305" r:id="rId64"/>
    <p:sldId id="318" r:id="rId65"/>
    <p:sldId id="319" r:id="rId66"/>
    <p:sldId id="320" r:id="rId67"/>
    <p:sldId id="321" r:id="rId68"/>
    <p:sldId id="322" r:id="rId69"/>
    <p:sldId id="323" r:id="rId70"/>
    <p:sldId id="317" r:id="rId71"/>
    <p:sldId id="325" r:id="rId72"/>
    <p:sldId id="324" r:id="rId73"/>
    <p:sldId id="327" r:id="rId74"/>
    <p:sldId id="328" r:id="rId75"/>
    <p:sldId id="326" r:id="rId76"/>
    <p:sldId id="330" r:id="rId77"/>
    <p:sldId id="331" r:id="rId78"/>
    <p:sldId id="335" r:id="rId79"/>
    <p:sldId id="348" r:id="rId80"/>
    <p:sldId id="334" r:id="rId81"/>
    <p:sldId id="329" r:id="rId82"/>
    <p:sldId id="337" r:id="rId83"/>
    <p:sldId id="339" r:id="rId84"/>
    <p:sldId id="338" r:id="rId85"/>
    <p:sldId id="336" r:id="rId86"/>
    <p:sldId id="341" r:id="rId87"/>
    <p:sldId id="342" r:id="rId88"/>
    <p:sldId id="344" r:id="rId89"/>
    <p:sldId id="340" r:id="rId90"/>
    <p:sldId id="345" r:id="rId91"/>
    <p:sldId id="347" r:id="rId92"/>
    <p:sldId id="631" r:id="rId93"/>
    <p:sldId id="632" r:id="rId94"/>
    <p:sldId id="599" r:id="rId95"/>
    <p:sldId id="600" r:id="rId96"/>
    <p:sldId id="601" r:id="rId97"/>
    <p:sldId id="602" r:id="rId98"/>
    <p:sldId id="603" r:id="rId99"/>
    <p:sldId id="665" r:id="rId100"/>
    <p:sldId id="801" r:id="rId101"/>
    <p:sldId id="803" r:id="rId102"/>
    <p:sldId id="802" r:id="rId103"/>
    <p:sldId id="667" r:id="rId104"/>
    <p:sldId id="666" r:id="rId105"/>
    <p:sldId id="669" r:id="rId106"/>
    <p:sldId id="668" r:id="rId107"/>
    <p:sldId id="671" r:id="rId108"/>
    <p:sldId id="670" r:id="rId109"/>
    <p:sldId id="673" r:id="rId110"/>
    <p:sldId id="672" r:id="rId111"/>
    <p:sldId id="675" r:id="rId112"/>
    <p:sldId id="674" r:id="rId113"/>
    <p:sldId id="677" r:id="rId114"/>
    <p:sldId id="800" r:id="rId115"/>
    <p:sldId id="676" r:id="rId116"/>
    <p:sldId id="679" r:id="rId117"/>
    <p:sldId id="678" r:id="rId118"/>
    <p:sldId id="681" r:id="rId119"/>
    <p:sldId id="680" r:id="rId120"/>
    <p:sldId id="597" r:id="rId121"/>
    <p:sldId id="598" r:id="rId122"/>
    <p:sldId id="604" r:id="rId123"/>
    <p:sldId id="605" r:id="rId124"/>
    <p:sldId id="606" r:id="rId125"/>
    <p:sldId id="607" r:id="rId126"/>
    <p:sldId id="608" r:id="rId127"/>
    <p:sldId id="609" r:id="rId128"/>
    <p:sldId id="611" r:id="rId129"/>
    <p:sldId id="615" r:id="rId130"/>
    <p:sldId id="617" r:id="rId131"/>
    <p:sldId id="618" r:id="rId132"/>
    <p:sldId id="619" r:id="rId133"/>
    <p:sldId id="620" r:id="rId134"/>
    <p:sldId id="621" r:id="rId135"/>
    <p:sldId id="623" r:id="rId136"/>
    <p:sldId id="622" r:id="rId137"/>
    <p:sldId id="625" r:id="rId138"/>
    <p:sldId id="624" r:id="rId139"/>
    <p:sldId id="627" r:id="rId140"/>
    <p:sldId id="628" r:id="rId141"/>
    <p:sldId id="629" r:id="rId142"/>
  </p:sldIdLst>
  <p:sldSz cx="9144000" cy="6858000" type="screen4x3"/>
  <p:notesSz cx="6858000" cy="9144000"/>
  <p:custDataLst>
    <p:tags r:id="rId1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4" d="100"/>
          <a:sy n="104" d="100"/>
        </p:scale>
        <p:origin x="-118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6" Type="http://schemas.openxmlformats.org/officeDocument/2006/relationships/tags" Target="tags/tag38.xml"/><Relationship Id="rId145" Type="http://schemas.openxmlformats.org/officeDocument/2006/relationships/tableStyles" Target="tableStyles.xml"/><Relationship Id="rId144" Type="http://schemas.openxmlformats.org/officeDocument/2006/relationships/viewProps" Target="viewProps.xml"/><Relationship Id="rId143" Type="http://schemas.openxmlformats.org/officeDocument/2006/relationships/presProps" Target="presProps.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4C2B7AE-D996-4436-94B8-6852E8FAF8FA}"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tags" Target="../tags/tag20.xml"/></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tags" Target="../tags/tag2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9.png"/><Relationship Id="rId1" Type="http://schemas.openxmlformats.org/officeDocument/2006/relationships/tags" Target="../tags/tag2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50.wmf"/><Relationship Id="rId2" Type="http://schemas.openxmlformats.org/officeDocument/2006/relationships/oleObject" Target="../embeddings/oleObject10.bin"/><Relationship Id="rId1" Type="http://schemas.openxmlformats.org/officeDocument/2006/relationships/tags" Target="../tags/tag2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tags" Target="../tags/tag25.xml"/></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tags" Target="../tags/tag26.xml"/></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tags" Target="../tags/tag2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4.png"/><Relationship Id="rId1" Type="http://schemas.openxmlformats.org/officeDocument/2006/relationships/tags" Target="../tags/tag2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5.png"/><Relationship Id="rId1" Type="http://schemas.openxmlformats.org/officeDocument/2006/relationships/tags" Target="../tags/tag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56.wmf"/><Relationship Id="rId2" Type="http://schemas.openxmlformats.org/officeDocument/2006/relationships/oleObject" Target="../embeddings/oleObject11.bin"/><Relationship Id="rId1" Type="http://schemas.openxmlformats.org/officeDocument/2006/relationships/tags" Target="../tags/tag30.xml"/></Relationships>
</file>

<file path=ppt/slides/_rels/slide1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7.png"/><Relationship Id="rId1" Type="http://schemas.openxmlformats.org/officeDocument/2006/relationships/tags" Target="../tags/tag31.xml"/></Relationships>
</file>

<file path=ppt/slides/_rels/slide1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8.png"/><Relationship Id="rId1" Type="http://schemas.openxmlformats.org/officeDocument/2006/relationships/tags" Target="../tags/tag32.xml"/></Relationships>
</file>

<file path=ppt/slides/_rels/slide1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9.png"/><Relationship Id="rId1" Type="http://schemas.openxmlformats.org/officeDocument/2006/relationships/tags" Target="../tags/tag3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2.xml"/><Relationship Id="rId3" Type="http://schemas.openxmlformats.org/officeDocument/2006/relationships/image" Target="../media/image60.wmf"/><Relationship Id="rId2" Type="http://schemas.openxmlformats.org/officeDocument/2006/relationships/oleObject" Target="../embeddings/oleObject12.bin"/><Relationship Id="rId1" Type="http://schemas.openxmlformats.org/officeDocument/2006/relationships/tags" Target="../tags/tag34.xml"/></Relationships>
</file>

<file path=ppt/slides/_rels/slide1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1.png"/><Relationship Id="rId1" Type="http://schemas.openxmlformats.org/officeDocument/2006/relationships/tags" Target="../tags/tag35.xml"/></Relationships>
</file>

<file path=ppt/slides/_rels/slide1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2.png"/><Relationship Id="rId1" Type="http://schemas.openxmlformats.org/officeDocument/2006/relationships/tags" Target="../tags/tag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3.png"/><Relationship Id="rId1" Type="http://schemas.openxmlformats.org/officeDocument/2006/relationships/tags" Target="../tags/tag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Document1.doc"/></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tags" Target="../tags/tag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5.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8.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9.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11.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1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tags" Target="../tags/tag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2.wmf"/><Relationship Id="rId1" Type="http://schemas.openxmlformats.org/officeDocument/2006/relationships/oleObject" Target="../embeddings/oleObject2.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33.w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34.wmf"/><Relationship Id="rId1" Type="http://schemas.openxmlformats.org/officeDocument/2006/relationships/oleObject" Target="../embeddings/oleObject4.bin"/></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oleObject" Target="../embeddings/oleObject5.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36.wmf"/><Relationship Id="rId1" Type="http://schemas.openxmlformats.org/officeDocument/2006/relationships/oleObject" Target="../embeddings/oleObject6.bin"/></Relationships>
</file>

<file path=ppt/slides/_rels/slide86.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37.wmf"/><Relationship Id="rId1" Type="http://schemas.openxmlformats.org/officeDocument/2006/relationships/oleObject" Target="../embeddings/oleObject7.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39.wmf"/><Relationship Id="rId3" Type="http://schemas.openxmlformats.org/officeDocument/2006/relationships/oleObject" Target="../embeddings/oleObject9.bin"/><Relationship Id="rId2" Type="http://schemas.openxmlformats.org/officeDocument/2006/relationships/image" Target="../media/image38.wmf"/><Relationship Id="rId1" Type="http://schemas.openxmlformats.org/officeDocument/2006/relationships/oleObject" Target="../embeddings/oleObject8.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tags" Target="../tags/tag15.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tags" Target="../tags/tag16.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tags" Target="../tags/tag1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tags" Target="../tags/tag18.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tags" Target="../tags/tag1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a:t>
            </a:r>
            <a:r>
              <a:rPr lang="zh-CN" altLang="en-US" dirty="0" smtClean="0"/>
              <a:t>章  绪论</a:t>
            </a:r>
            <a:endParaRPr lang="zh-CN" altLang="en-US" dirty="0"/>
          </a:p>
        </p:txBody>
      </p:sp>
      <p:sp>
        <p:nvSpPr>
          <p:cNvPr id="3" name="副标题 2"/>
          <p:cNvSpPr>
            <a:spLocks noGrp="1"/>
          </p:cNvSpPr>
          <p:nvPr>
            <p:ph type="subTitle" idx="1"/>
          </p:nvPr>
        </p:nvSpPr>
        <p:spPr>
          <a:xfrm>
            <a:off x="1403985" y="3717290"/>
            <a:ext cx="6400800" cy="714375"/>
          </a:xfrm>
        </p:spPr>
        <p:txBody>
          <a:bodyPr/>
          <a:lstStyle/>
          <a:p>
            <a:r>
              <a:rPr lang="en-US" altLang="zh-CN" sz="3600" dirty="0" smtClean="0"/>
              <a:t>C++</a:t>
            </a:r>
            <a:r>
              <a:rPr lang="zh-CN" altLang="en-US" sz="3600" dirty="0" smtClean="0"/>
              <a:t>语言程序设计</a:t>
            </a:r>
            <a:endParaRPr lang="zh-CN"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将数据及对数据的操作方法封装在一起，作为一个相互依存、不可分离的整体</a:t>
            </a:r>
            <a:r>
              <a:rPr lang="en-US" altLang="zh-CN" dirty="0"/>
              <a:t>——</a:t>
            </a:r>
            <a:r>
              <a:rPr lang="zh-CN" altLang="en-US" dirty="0" smtClean="0"/>
              <a:t>对象</a:t>
            </a:r>
            <a:endParaRPr lang="zh-CN" altLang="en-US" dirty="0"/>
          </a:p>
          <a:p>
            <a:r>
              <a:rPr lang="zh-CN" altLang="en-US" dirty="0"/>
              <a:t>对同类型对象抽象出其共性，形成</a:t>
            </a:r>
            <a:r>
              <a:rPr lang="zh-CN" altLang="en-US" dirty="0" smtClean="0"/>
              <a:t>类</a:t>
            </a:r>
            <a:endParaRPr lang="zh-CN" altLang="en-US" dirty="0"/>
          </a:p>
          <a:p>
            <a:r>
              <a:rPr lang="zh-CN" altLang="en-US" dirty="0"/>
              <a:t>类通过一个简单的外部接口，与外界</a:t>
            </a:r>
            <a:r>
              <a:rPr lang="zh-CN" altLang="en-US" dirty="0" smtClean="0"/>
              <a:t>发生关系</a:t>
            </a:r>
            <a:endParaRPr lang="zh-CN" altLang="en-US" dirty="0"/>
          </a:p>
          <a:p>
            <a:r>
              <a:rPr lang="zh-CN" altLang="en-US" dirty="0"/>
              <a:t>对象与对象之间通过消息进行通信</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打开</a:t>
            </a:r>
            <a:r>
              <a:rPr lang="en-US" altLang="zh-CN"/>
              <a:t>Powershell</a:t>
            </a:r>
            <a:endParaRPr lang="en-US" altLang="zh-CN"/>
          </a:p>
          <a:p>
            <a:r>
              <a:rPr lang="zh-CN" altLang="en-US"/>
              <a:t>以管理员身份执行</a:t>
            </a:r>
            <a:r>
              <a:rPr lang="en-US" altLang="zh-CN"/>
              <a:t>fastgithub</a:t>
            </a:r>
            <a:endParaRPr lang="en-US" altLang="zh-CN"/>
          </a:p>
          <a:p>
            <a:r>
              <a:rPr lang="en-US" altLang="zh-CN"/>
              <a:t>PS D:\fastgithub_win-64&gt;.\fastgithub start</a:t>
            </a:r>
            <a:endParaRPr lang="en-US" altLang="zh-CN"/>
          </a:p>
          <a:p>
            <a:r>
              <a:rPr lang="zh-CN" altLang="en-US"/>
              <a:t>代理服务器开始运行，此时可以愉快的上</a:t>
            </a:r>
            <a:r>
              <a:rPr lang="en-US" altLang="zh-CN"/>
              <a:t>github</a:t>
            </a:r>
            <a:r>
              <a:rPr lang="zh-CN" altLang="en-US"/>
              <a:t>网了</a:t>
            </a:r>
            <a:endParaRPr lang="zh-CN" altLang="en-US"/>
          </a:p>
          <a:p>
            <a:r>
              <a:rPr lang="zh-CN" altLang="en-US"/>
              <a:t>不用时退出</a:t>
            </a:r>
            <a:r>
              <a:rPr lang="en-US" altLang="zh-CN"/>
              <a:t>fastgithub</a:t>
            </a:r>
            <a:r>
              <a:rPr lang="zh-CN" altLang="en-US"/>
              <a:t>服务模式，执行命令</a:t>
            </a:r>
            <a:endParaRPr lang="zh-CN" altLang="en-US"/>
          </a:p>
          <a:p>
            <a:r>
              <a:rPr lang="en-US" altLang="zh-CN">
                <a:sym typeface="+mn-ea"/>
              </a:rPr>
              <a:t>PS D:\fastgithub_win-64&gt;.\fastgithub stop</a:t>
            </a:r>
            <a:endParaRPr lang="en-US" altLang="zh-CN"/>
          </a:p>
          <a:p>
            <a:endParaRPr lang="zh-CN" altLang="en-US"/>
          </a:p>
        </p:txBody>
      </p:sp>
      <p:sp>
        <p:nvSpPr>
          <p:cNvPr id="3" name="标题 2"/>
          <p:cNvSpPr>
            <a:spLocks noGrp="1"/>
          </p:cNvSpPr>
          <p:nvPr>
            <p:ph type="title"/>
          </p:nvPr>
        </p:nvSpPr>
        <p:spPr/>
        <p:txBody>
          <a:bodyPr/>
          <a:p>
            <a:r>
              <a:rPr lang="en-US" altLang="zh-CN">
                <a:sym typeface="+mn-ea"/>
              </a:rPr>
              <a:t>1.8.2 git初次登陆使用</a:t>
            </a:r>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创建本地</a:t>
            </a:r>
            <a:r>
              <a:rPr lang="zh-CN" altLang="en-US"/>
              <a:t>仓库：</a:t>
            </a:r>
            <a:endParaRPr lang="zh-CN" altLang="en-US"/>
          </a:p>
          <a:p>
            <a:r>
              <a:rPr lang="zh-CN" altLang="en-US"/>
              <a:t>在本地硬盘上创建一个</a:t>
            </a:r>
            <a:r>
              <a:rPr lang="zh-CN" altLang="en-US"/>
              <a:t>文件夹如</a:t>
            </a:r>
            <a:r>
              <a:rPr lang="en-US" altLang="zh-CN"/>
              <a:t>2023</a:t>
            </a:r>
            <a:endParaRPr lang="zh-CN" altLang="en-US"/>
          </a:p>
          <a:p>
            <a:r>
              <a:rPr lang="zh-CN" altLang="en-US"/>
              <a:t>复制几个文件到目录</a:t>
            </a:r>
            <a:r>
              <a:rPr lang="zh-CN" altLang="en-US"/>
              <a:t>中用以</a:t>
            </a:r>
            <a:r>
              <a:rPr lang="zh-CN" altLang="en-US"/>
              <a:t>测试</a:t>
            </a:r>
            <a:endParaRPr lang="zh-CN" altLang="en-US"/>
          </a:p>
          <a:p>
            <a:r>
              <a:rPr lang="zh-CN" altLang="en-US"/>
              <a:t>右击文件夹</a:t>
            </a:r>
            <a:r>
              <a:rPr lang="en-US" altLang="zh-CN"/>
              <a:t>2023</a:t>
            </a:r>
            <a:r>
              <a:rPr lang="zh-CN" altLang="en-US"/>
              <a:t>，选择</a:t>
            </a:r>
            <a:r>
              <a:rPr lang="en-US" altLang="zh-CN"/>
              <a:t>git bash here</a:t>
            </a:r>
            <a:endParaRPr lang="en-US" altLang="zh-CN"/>
          </a:p>
          <a:p>
            <a:r>
              <a:rPr lang="zh-CN" altLang="en-US"/>
              <a:t>进入终端</a:t>
            </a:r>
            <a:r>
              <a:rPr lang="zh-CN" altLang="en-US"/>
              <a:t>模式</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1. </a:t>
            </a:r>
            <a:r>
              <a:rPr lang="zh-CN" altLang="en-US"/>
              <a:t>初始化项目</a:t>
            </a:r>
            <a:endParaRPr lang="zh-CN" altLang="en-US"/>
          </a:p>
          <a:p>
            <a:r>
              <a:rPr lang="zh-CN" altLang="en-US"/>
              <a:t>git init</a:t>
            </a:r>
            <a:endParaRPr lang="zh-CN" altLang="en-US"/>
          </a:p>
          <a:p>
            <a:r>
              <a:rPr lang="zh-CN" altLang="en-US"/>
              <a:t> </a:t>
            </a:r>
            <a:r>
              <a:rPr lang="en-US" altLang="zh-CN"/>
              <a:t>2</a:t>
            </a:r>
            <a:r>
              <a:rPr lang="zh-CN" altLang="en-US"/>
              <a:t>. 添加所有文件到项目中</a:t>
            </a:r>
            <a:endParaRPr lang="zh-CN" altLang="en-US"/>
          </a:p>
          <a:p>
            <a:r>
              <a:rPr lang="zh-CN" altLang="en-US"/>
              <a:t>git add</a:t>
            </a:r>
            <a:r>
              <a:rPr lang="en-US" altLang="zh-CN"/>
              <a:t> .</a:t>
            </a:r>
            <a:endParaRPr lang="zh-CN" altLang="en-US"/>
          </a:p>
          <a:p>
            <a:r>
              <a:rPr lang="en-US" altLang="zh-CN"/>
              <a:t>3</a:t>
            </a:r>
            <a:r>
              <a:rPr lang="zh-CN" altLang="en-US"/>
              <a:t>. 尝试提交所有文件</a:t>
            </a:r>
            <a:endParaRPr lang="zh-CN" altLang="en-US"/>
          </a:p>
          <a:p>
            <a:r>
              <a:rPr lang="zh-CN" altLang="en-US"/>
              <a:t>git commit -m "备注信息" -a</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4</a:t>
            </a:r>
            <a:r>
              <a:rPr lang="zh-CN" altLang="en-US"/>
              <a:t>. 执行登陆用户名和密码命令</a:t>
            </a:r>
            <a:endParaRPr lang="zh-CN" altLang="en-US"/>
          </a:p>
          <a:p>
            <a:r>
              <a:rPr lang="zh-CN" altLang="en-US"/>
              <a:t>git config --global user.email "</a:t>
            </a:r>
            <a:r>
              <a:rPr lang="en-US" altLang="zh-CN"/>
              <a:t>yinjian</a:t>
            </a:r>
            <a:r>
              <a:rPr lang="zh-CN" altLang="en-US"/>
              <a:t>@</a:t>
            </a:r>
            <a:r>
              <a:rPr lang="en-US" altLang="zh-CN"/>
              <a:t>sdu.edu.cn</a:t>
            </a:r>
            <a:r>
              <a:rPr lang="zh-CN" altLang="en-US"/>
              <a:t>"</a:t>
            </a:r>
            <a:endParaRPr lang="zh-CN" altLang="en-US"/>
          </a:p>
          <a:p>
            <a:r>
              <a:rPr lang="zh-CN" altLang="en-US"/>
              <a:t>git config --global user.name "</a:t>
            </a:r>
            <a:r>
              <a:rPr lang="en-US" altLang="zh-CN"/>
              <a:t>yinjian0930</a:t>
            </a:r>
            <a:r>
              <a:rPr lang="zh-CN" altLang="en-US"/>
              <a:t>"</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5</a:t>
            </a:r>
            <a:r>
              <a:rPr lang="zh-CN" altLang="en-US"/>
              <a:t>. 生产密钥对</a:t>
            </a:r>
            <a:endParaRPr lang="zh-CN" altLang="en-US"/>
          </a:p>
          <a:p>
            <a:r>
              <a:rPr lang="zh-CN" altLang="en-US"/>
              <a:t>$ ssh-keygen -t rsa -C "</a:t>
            </a:r>
            <a:r>
              <a:rPr lang="en-US" altLang="zh-CN"/>
              <a:t>yinjian</a:t>
            </a:r>
            <a:r>
              <a:rPr lang="zh-CN" altLang="en-US"/>
              <a:t>@</a:t>
            </a:r>
            <a:r>
              <a:rPr lang="en-US" altLang="zh-CN"/>
              <a:t>sdu.edu.cn</a:t>
            </a:r>
            <a:r>
              <a:rPr lang="zh-CN" altLang="en-US"/>
              <a:t>"</a:t>
            </a:r>
            <a:endParaRPr lang="zh-CN" altLang="en-US"/>
          </a:p>
          <a:p>
            <a:r>
              <a:rPr lang="zh-CN" altLang="en-US"/>
              <a:t>去</a:t>
            </a:r>
            <a:r>
              <a:rPr lang="zh-CN" altLang="en-US"/>
              <a:t>用户目录下找到.ssh文件，然后将其拷贝到项目根目录下</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6</a:t>
            </a:r>
            <a:r>
              <a:rPr lang="zh-CN" altLang="en-US"/>
              <a:t>. 配置公钥私钥，登录到github：</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pic>
        <p:nvPicPr>
          <p:cNvPr id="4" name="图片 12" descr="IMG_267"/>
          <p:cNvPicPr>
            <a:picLocks noChangeAspect="1"/>
          </p:cNvPicPr>
          <p:nvPr>
            <p:custDataLst>
              <p:tags r:id="rId1"/>
            </p:custDataLst>
          </p:nvPr>
        </p:nvPicPr>
        <p:blipFill>
          <a:blip r:embed="rId2"/>
          <a:stretch>
            <a:fillRect/>
          </a:stretch>
        </p:blipFill>
        <p:spPr>
          <a:xfrm>
            <a:off x="1259840" y="3356928"/>
            <a:ext cx="5957570" cy="2597785"/>
          </a:xfrm>
          <a:prstGeom prst="rect">
            <a:avLst/>
          </a:prstGeom>
          <a:noFill/>
          <a:ln w="9525">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然后将 .ssh/id_rsa.pub中的内容复制到下图中的key中，并点击Add  SSH key</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pic>
        <p:nvPicPr>
          <p:cNvPr id="21" name="图片 13" descr="IMG_268"/>
          <p:cNvPicPr>
            <a:picLocks noChangeAspect="1"/>
          </p:cNvPicPr>
          <p:nvPr>
            <p:custDataLst>
              <p:tags r:id="rId1"/>
            </p:custDataLst>
          </p:nvPr>
        </p:nvPicPr>
        <p:blipFill>
          <a:blip r:embed="rId2"/>
          <a:stretch>
            <a:fillRect/>
          </a:stretch>
        </p:blipFill>
        <p:spPr>
          <a:xfrm>
            <a:off x="1332230" y="3573145"/>
            <a:ext cx="5763260" cy="2646680"/>
          </a:xfrm>
          <a:prstGeom prst="rect">
            <a:avLst/>
          </a:prstGeom>
          <a:noFill/>
          <a:ln w="9525">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7</a:t>
            </a:r>
            <a:r>
              <a:rPr lang="zh-CN" altLang="en-US"/>
              <a:t>. 检测密钥对是否可以使用：</a:t>
            </a:r>
            <a:endParaRPr lang="zh-CN" altLang="en-US"/>
          </a:p>
          <a:p>
            <a:r>
              <a:rPr lang="zh-CN" altLang="en-US"/>
              <a:t>$ ssh -T git@github.com</a:t>
            </a:r>
            <a:endParaRPr lang="zh-CN" altLang="en-US"/>
          </a:p>
          <a:p>
            <a:r>
              <a:rPr lang="zh-CN" altLang="en-US"/>
              <a:t>如果出现如果信息，代表已经可以使用此密钥对</a:t>
            </a:r>
            <a:endParaRPr lang="zh-CN" altLang="en-US"/>
          </a:p>
          <a:p>
            <a:r>
              <a:rPr lang="zh-CN" altLang="en-US"/>
              <a:t>Permanently added the ED25519 host key for IP address '20.205.243.166' to the list of known hosts.</a:t>
            </a:r>
            <a:endParaRPr lang="zh-CN" altLang="en-US"/>
          </a:p>
          <a:p>
            <a:r>
              <a:rPr lang="zh-CN" altLang="en-US"/>
              <a:t>Hi yinjian0930!</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8</a:t>
            </a:r>
            <a:r>
              <a:rPr lang="zh-CN" altLang="en-US"/>
              <a:t>.  使用命令 git remote -v 查看你当前的 remote url</a:t>
            </a:r>
            <a:endParaRPr lang="zh-CN" altLang="en-US"/>
          </a:p>
          <a:p>
            <a:r>
              <a:rPr lang="zh-CN" altLang="en-US"/>
              <a:t>git remote -v</a:t>
            </a:r>
            <a:endParaRPr lang="zh-CN" altLang="en-US"/>
          </a:p>
          <a:p>
            <a:r>
              <a:rPr lang="zh-CN" altLang="en-US"/>
              <a:t>由于是第一次登录，所有这个命令有</a:t>
            </a:r>
            <a:r>
              <a:rPr lang="zh-CN" altLang="en-US"/>
              <a:t>可能查不出来信息</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9</a:t>
            </a:r>
            <a:r>
              <a:rPr lang="zh-CN" altLang="en-US"/>
              <a:t>. 连接到远程仓库</a:t>
            </a:r>
            <a:endParaRPr lang="zh-CN" altLang="en-US"/>
          </a:p>
          <a:p>
            <a:r>
              <a:rPr lang="zh-CN" altLang="en-US"/>
              <a:t>登录github。点击首页的start a project，会出来下图所示</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pic>
        <p:nvPicPr>
          <p:cNvPr id="18" name="图片 15" descr="IMG_270"/>
          <p:cNvPicPr>
            <a:picLocks noChangeAspect="1"/>
          </p:cNvPicPr>
          <p:nvPr>
            <p:custDataLst>
              <p:tags r:id="rId1"/>
            </p:custDataLst>
          </p:nvPr>
        </p:nvPicPr>
        <p:blipFill>
          <a:blip r:embed="rId2"/>
          <a:stretch>
            <a:fillRect/>
          </a:stretch>
        </p:blipFill>
        <p:spPr>
          <a:xfrm>
            <a:off x="3708400" y="3573145"/>
            <a:ext cx="4261485" cy="309181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10000"/>
              </a:lnSpc>
            </a:pPr>
            <a:r>
              <a:rPr lang="zh-CN" altLang="en-US" dirty="0"/>
              <a:t>优点：</a:t>
            </a:r>
            <a:endParaRPr lang="zh-CN" altLang="en-US" dirty="0"/>
          </a:p>
          <a:p>
            <a:pPr lvl="1">
              <a:lnSpc>
                <a:spcPct val="110000"/>
              </a:lnSpc>
            </a:pPr>
            <a:r>
              <a:rPr lang="zh-CN" altLang="en-US" dirty="0"/>
              <a:t>程序模块间的关系更为简单，程序模块的独立性、数据的安全性就有了良好的保障。</a:t>
            </a:r>
            <a:endParaRPr lang="zh-CN" altLang="en-US" dirty="0"/>
          </a:p>
          <a:p>
            <a:pPr lvl="1">
              <a:lnSpc>
                <a:spcPct val="110000"/>
              </a:lnSpc>
            </a:pPr>
            <a:r>
              <a:rPr lang="zh-CN" altLang="en-US" dirty="0"/>
              <a:t>通过继承与多态性，可以大大提高程序的可重用性，使得软件的开发和维护都更为方便。</a:t>
            </a:r>
            <a:endParaRPr lang="zh-CN" altLang="en-US" dirty="0"/>
          </a:p>
          <a:p>
            <a:r>
              <a:rPr lang="zh-CN" altLang="en-US" dirty="0" smtClean="0"/>
              <a:t>缺点</a:t>
            </a:r>
            <a:endParaRPr lang="en-US" altLang="zh-CN" dirty="0" smtClean="0"/>
          </a:p>
          <a:p>
            <a:pPr lvl="1"/>
            <a:r>
              <a:rPr lang="zh-CN" altLang="en-US" dirty="0" smtClean="0"/>
              <a:t>比较抽象</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516380"/>
          </a:xfrm>
        </p:spPr>
        <p:txBody>
          <a:bodyPr/>
          <a:p>
            <a:r>
              <a:rPr lang="zh-CN" altLang="en-US"/>
              <a:t>填写对应的信息</a:t>
            </a:r>
            <a:endParaRPr lang="zh-CN" altLang="en-US"/>
          </a:p>
          <a:p>
            <a:r>
              <a:rPr lang="zh-CN" altLang="en-US"/>
              <a:t>点击最后一个按钮后</a:t>
            </a:r>
            <a:endParaRPr lang="zh-CN" altLang="en-US"/>
          </a:p>
          <a:p>
            <a:r>
              <a:rPr lang="zh-CN" altLang="en-US"/>
              <a:t>得到一个链接</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pic>
        <p:nvPicPr>
          <p:cNvPr id="5" name="图片 4" descr="EE48QYE[9B7DN0ZWOI6U)GW"/>
          <p:cNvPicPr>
            <a:picLocks noChangeAspect="1"/>
          </p:cNvPicPr>
          <p:nvPr>
            <p:custDataLst>
              <p:tags r:id="rId1"/>
            </p:custDataLst>
          </p:nvPr>
        </p:nvPicPr>
        <p:blipFill>
          <a:blip r:embed="rId2"/>
          <a:stretch>
            <a:fillRect/>
          </a:stretch>
        </p:blipFill>
        <p:spPr>
          <a:xfrm>
            <a:off x="5003800" y="2675255"/>
            <a:ext cx="4009390" cy="356870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复制 ssh后面的链接，在git命令行窗口执行：</a:t>
            </a:r>
            <a:endParaRPr lang="zh-CN" altLang="en-US"/>
          </a:p>
          <a:p>
            <a:r>
              <a:rPr lang="zh-CN" altLang="en-US"/>
              <a:t>git remote add origin https://github.com/用户名/仓库名.git</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10</a:t>
            </a:r>
            <a:r>
              <a:rPr lang="zh-CN" altLang="en-US"/>
              <a:t>. 提交所有文件并推送到远程仓库</a:t>
            </a:r>
            <a:endParaRPr lang="zh-CN" altLang="en-US"/>
          </a:p>
          <a:p>
            <a:r>
              <a:rPr lang="zh-CN" altLang="en-US"/>
              <a:t>git commit -m "备注信息" -a</a:t>
            </a:r>
            <a:endParaRPr lang="zh-CN" altLang="en-US"/>
          </a:p>
          <a:p>
            <a:r>
              <a:rPr lang="zh-CN" altLang="en-US"/>
              <a:t>git push -u origin master</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如果出现</a:t>
            </a:r>
            <a:r>
              <a:rPr lang="en-US" altLang="zh-CN"/>
              <a:t>SSL certificate problem: unable get to local issuer certificate</a:t>
            </a:r>
            <a:r>
              <a:rPr lang="zh-CN" altLang="en-US"/>
              <a:t>，执行以下</a:t>
            </a:r>
            <a:r>
              <a:rPr lang="zh-CN" altLang="en-US"/>
              <a:t>命令：</a:t>
            </a:r>
            <a:endParaRPr lang="zh-CN" altLang="en-US"/>
          </a:p>
          <a:p>
            <a:r>
              <a:rPr lang="en-US" altLang="zh-CN"/>
              <a:t>git config --global http.sslVerify false</a:t>
            </a:r>
            <a:endParaRPr lang="en-US" altLang="zh-CN"/>
          </a:p>
          <a:p>
            <a:r>
              <a:rPr lang="zh-CN" altLang="en-US"/>
              <a:t>然后再推送就</a:t>
            </a:r>
            <a:r>
              <a:rPr lang="zh-CN" altLang="en-US"/>
              <a:t>可以了</a:t>
            </a:r>
            <a:endParaRPr lang="zh-CN" altLang="en-US"/>
          </a:p>
          <a:p>
            <a:r>
              <a:rPr lang="en-US" altLang="zh-CN"/>
              <a:t>git push origin master</a:t>
            </a:r>
            <a:endParaRPr lang="en-US" altLang="zh-CN"/>
          </a:p>
        </p:txBody>
      </p:sp>
      <p:sp>
        <p:nvSpPr>
          <p:cNvPr id="3" name="标题 2"/>
          <p:cNvSpPr>
            <a:spLocks noGrp="1"/>
          </p:cNvSpPr>
          <p:nvPr>
            <p:ph type="title"/>
          </p:nvPr>
        </p:nvSpPr>
        <p:spPr/>
        <p:txBody>
          <a:bodyPr/>
          <a:p>
            <a:r>
              <a:rPr lang="en-US" altLang="zh-CN">
                <a:sym typeface="+mn-ea"/>
              </a:rPr>
              <a:t>1.8.2 git初次登陆使用</a:t>
            </a:r>
            <a:endParaRPr lang="en-US" altLang="zh-CN"/>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去</a:t>
            </a:r>
            <a:r>
              <a:rPr lang="en-US" altLang="zh-CN"/>
              <a:t>gitee.com</a:t>
            </a:r>
            <a:r>
              <a:rPr lang="zh-CN" altLang="en-US"/>
              <a:t>官网注册</a:t>
            </a:r>
            <a:r>
              <a:rPr lang="zh-CN" altLang="en-US"/>
              <a:t>账号</a:t>
            </a:r>
            <a:endParaRPr lang="zh-CN" altLang="en-US"/>
          </a:p>
          <a:p>
            <a:r>
              <a:rPr lang="zh-CN" altLang="en-US"/>
              <a:t>创建</a:t>
            </a:r>
            <a:r>
              <a:rPr lang="zh-CN" altLang="en-US"/>
              <a:t>仓库</a:t>
            </a:r>
            <a:endParaRPr lang="zh-CN" altLang="en-US"/>
          </a:p>
        </p:txBody>
      </p:sp>
      <p:sp>
        <p:nvSpPr>
          <p:cNvPr id="3" name="标题 2"/>
          <p:cNvSpPr>
            <a:spLocks noGrp="1"/>
          </p:cNvSpPr>
          <p:nvPr>
            <p:ph type="title"/>
          </p:nvPr>
        </p:nvSpPr>
        <p:spPr/>
        <p:txBody>
          <a:bodyPr/>
          <a:p>
            <a:r>
              <a:rPr lang="en-US" altLang="zh-CN">
                <a:sym typeface="+mn-ea"/>
              </a:rPr>
              <a:t>1.8.3 </a:t>
            </a:r>
            <a:r>
              <a:rPr lang="en-US" altLang="zh-CN">
                <a:sym typeface="+mn-ea"/>
              </a:rPr>
              <a:t>使用</a:t>
            </a:r>
            <a:r>
              <a:rPr lang="en-US" altLang="zh-CN">
                <a:sym typeface="+mn-ea"/>
              </a:rPr>
              <a:t>git</a:t>
            </a:r>
            <a:r>
              <a:rPr lang="en-US" altLang="zh-CN">
                <a:sym typeface="+mn-ea"/>
              </a:rPr>
              <a:t>ee</a:t>
            </a:r>
            <a:endParaRPr lang="en-US" altLang="zh-CN"/>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复制仓库网址</a:t>
            </a:r>
            <a:endParaRPr lang="zh-CN" altLang="en-US"/>
          </a:p>
          <a:p>
            <a:r>
              <a:rPr lang="zh-CN" altLang="en-US"/>
              <a:t>在指定的目录下右键点击</a:t>
            </a:r>
            <a:r>
              <a:rPr lang="en-US" altLang="zh-CN"/>
              <a:t>git bash here</a:t>
            </a:r>
            <a:endParaRPr lang="en-US" altLang="zh-CN"/>
          </a:p>
        </p:txBody>
      </p:sp>
      <p:sp>
        <p:nvSpPr>
          <p:cNvPr id="3" name="标题 2"/>
          <p:cNvSpPr>
            <a:spLocks noGrp="1"/>
          </p:cNvSpPr>
          <p:nvPr>
            <p:ph type="title"/>
          </p:nvPr>
        </p:nvSpPr>
        <p:spPr/>
        <p:txBody>
          <a:bodyPr/>
          <a:p>
            <a:r>
              <a:rPr lang="en-US" altLang="zh-CN">
                <a:sym typeface="+mn-ea"/>
              </a:rPr>
              <a:t>1.8.3 </a:t>
            </a:r>
            <a:r>
              <a:rPr lang="en-US" altLang="zh-CN">
                <a:sym typeface="+mn-ea"/>
              </a:rPr>
              <a:t>使用</a:t>
            </a:r>
            <a:r>
              <a:rPr lang="en-US" altLang="zh-CN">
                <a:sym typeface="+mn-ea"/>
              </a:rPr>
              <a:t>git</a:t>
            </a:r>
            <a:r>
              <a:rPr lang="en-US" altLang="zh-CN">
                <a:sym typeface="+mn-ea"/>
              </a:rPr>
              <a:t>ee</a:t>
            </a:r>
            <a:endParaRPr lang="en-US" altLang="zh-CN"/>
          </a:p>
        </p:txBody>
      </p:sp>
      <p:graphicFrame>
        <p:nvGraphicFramePr>
          <p:cNvPr id="9" name="对象 8"/>
          <p:cNvGraphicFramePr/>
          <p:nvPr>
            <p:custDataLst>
              <p:tags r:id="rId1"/>
            </p:custDataLst>
          </p:nvPr>
        </p:nvGraphicFramePr>
        <p:xfrm>
          <a:off x="1403985" y="3861435"/>
          <a:ext cx="3401060" cy="2135505"/>
        </p:xfrm>
        <a:graphic>
          <a:graphicData uri="http://schemas.openxmlformats.org/presentationml/2006/ole">
            <mc:AlternateContent xmlns:mc="http://schemas.openxmlformats.org/markup-compatibility/2006">
              <mc:Choice xmlns:v="urn:schemas-microsoft-com:vml" Requires="v">
                <p:oleObj spid="_x0000_s10" name="" r:id="rId2" imgW="3398520" imgH="2133600" progId="Paint.Picture">
                  <p:embed/>
                </p:oleObj>
              </mc:Choice>
              <mc:Fallback>
                <p:oleObj name="" r:id="rId2" imgW="3398520" imgH="2133600" progId="Paint.Picture">
                  <p:embed/>
                  <p:pic>
                    <p:nvPicPr>
                      <p:cNvPr id="0" name="图片 9"/>
                      <p:cNvPicPr/>
                      <p:nvPr/>
                    </p:nvPicPr>
                    <p:blipFill>
                      <a:blip r:embed="rId3"/>
                      <a:stretch>
                        <a:fillRect/>
                      </a:stretch>
                    </p:blipFill>
                    <p:spPr>
                      <a:xfrm>
                        <a:off x="1403985" y="3861435"/>
                        <a:ext cx="3401060" cy="2135505"/>
                      </a:xfrm>
                      <a:prstGeom prst="rect">
                        <a:avLst/>
                      </a:prstGeom>
                    </p:spPr>
                  </p:pic>
                </p:oleObj>
              </mc:Fallback>
            </mc:AlternateContent>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执行</a:t>
            </a:r>
            <a:r>
              <a:rPr lang="zh-CN" altLang="en-US"/>
              <a:t>命令</a:t>
            </a:r>
            <a:endParaRPr lang="zh-CN" altLang="en-US"/>
          </a:p>
          <a:p>
            <a:r>
              <a:rPr lang="en-US" altLang="zh-CN"/>
              <a:t>git clone “https://gitee.com/</a:t>
            </a:r>
            <a:r>
              <a:rPr lang="zh-CN" altLang="en-US"/>
              <a:t>用户名</a:t>
            </a:r>
            <a:r>
              <a:rPr lang="en-US" altLang="zh-CN"/>
              <a:t>/</a:t>
            </a:r>
            <a:r>
              <a:rPr lang="zh-CN" altLang="en-US"/>
              <a:t>仓库名</a:t>
            </a:r>
            <a:r>
              <a:rPr lang="en-US" altLang="zh-CN"/>
              <a:t>.git”</a:t>
            </a:r>
            <a:endParaRPr lang="en-US" altLang="zh-CN"/>
          </a:p>
          <a:p>
            <a:r>
              <a:rPr lang="zh-CN" altLang="en-US"/>
              <a:t>建立本地</a:t>
            </a:r>
            <a:r>
              <a:rPr lang="zh-CN" altLang="en-US"/>
              <a:t>仓库，关联到远程</a:t>
            </a:r>
            <a:r>
              <a:rPr lang="zh-CN" altLang="en-US"/>
              <a:t>仓库</a:t>
            </a:r>
            <a:endParaRPr lang="zh-CN" altLang="en-US"/>
          </a:p>
        </p:txBody>
      </p:sp>
      <p:sp>
        <p:nvSpPr>
          <p:cNvPr id="3" name="标题 2"/>
          <p:cNvSpPr>
            <a:spLocks noGrp="1"/>
          </p:cNvSpPr>
          <p:nvPr>
            <p:ph type="title"/>
          </p:nvPr>
        </p:nvSpPr>
        <p:spPr/>
        <p:txBody>
          <a:bodyPr/>
          <a:p>
            <a:r>
              <a:rPr lang="en-US" altLang="zh-CN">
                <a:sym typeface="+mn-ea"/>
              </a:rPr>
              <a:t>1.8.3 </a:t>
            </a:r>
            <a:r>
              <a:rPr lang="en-US" altLang="zh-CN">
                <a:sym typeface="+mn-ea"/>
              </a:rPr>
              <a:t>使用</a:t>
            </a:r>
            <a:r>
              <a:rPr lang="en-US" altLang="zh-CN">
                <a:sym typeface="+mn-ea"/>
              </a:rPr>
              <a:t>git</a:t>
            </a:r>
            <a:r>
              <a:rPr lang="en-US" altLang="zh-CN">
                <a:sym typeface="+mn-ea"/>
              </a:rPr>
              <a:t>ee</a:t>
            </a:r>
            <a:endParaRPr lang="en-US" altLang="zh-CN"/>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推送</a:t>
            </a:r>
            <a:r>
              <a:rPr lang="en-US" altLang="zh-CN"/>
              <a:t>(</a:t>
            </a:r>
            <a:r>
              <a:rPr lang="zh-CN" altLang="en-US"/>
              <a:t>上传</a:t>
            </a:r>
            <a:r>
              <a:rPr lang="en-US" altLang="zh-CN"/>
              <a:t>)</a:t>
            </a:r>
            <a:endParaRPr lang="zh-CN" altLang="en-US"/>
          </a:p>
          <a:p>
            <a:r>
              <a:rPr lang="en-US" altLang="zh-CN"/>
              <a:t>git init</a:t>
            </a:r>
            <a:endParaRPr lang="en-US" altLang="zh-CN"/>
          </a:p>
          <a:p>
            <a:r>
              <a:rPr lang="en-US" altLang="zh-CN"/>
              <a:t>git add .</a:t>
            </a:r>
            <a:endParaRPr lang="en-US" altLang="zh-CN"/>
          </a:p>
          <a:p>
            <a:r>
              <a:rPr lang="en-US" altLang="zh-CN"/>
              <a:t>git commit -m “</a:t>
            </a:r>
            <a:r>
              <a:rPr lang="zh-CN" altLang="en-US"/>
              <a:t>备注信息</a:t>
            </a:r>
            <a:r>
              <a:rPr lang="en-US" altLang="zh-CN"/>
              <a:t>”</a:t>
            </a:r>
            <a:endParaRPr lang="en-US" altLang="zh-CN"/>
          </a:p>
          <a:p>
            <a:r>
              <a:rPr lang="en-US" altLang="zh-CN"/>
              <a:t>git push -u origin master</a:t>
            </a:r>
            <a:endParaRPr lang="en-US" altLang="zh-CN"/>
          </a:p>
        </p:txBody>
      </p:sp>
      <p:sp>
        <p:nvSpPr>
          <p:cNvPr id="3" name="标题 2"/>
          <p:cNvSpPr>
            <a:spLocks noGrp="1"/>
          </p:cNvSpPr>
          <p:nvPr>
            <p:ph type="title"/>
          </p:nvPr>
        </p:nvSpPr>
        <p:spPr/>
        <p:txBody>
          <a:bodyPr/>
          <a:p>
            <a:r>
              <a:rPr lang="en-US" altLang="zh-CN">
                <a:sym typeface="+mn-ea"/>
              </a:rPr>
              <a:t>1.8.3 </a:t>
            </a:r>
            <a:r>
              <a:rPr lang="en-US" altLang="zh-CN">
                <a:sym typeface="+mn-ea"/>
              </a:rPr>
              <a:t>使用</a:t>
            </a:r>
            <a:r>
              <a:rPr lang="en-US" altLang="zh-CN">
                <a:sym typeface="+mn-ea"/>
              </a:rPr>
              <a:t>git</a:t>
            </a:r>
            <a:r>
              <a:rPr lang="en-US" altLang="zh-CN">
                <a:sym typeface="+mn-ea"/>
              </a:rPr>
              <a:t>ee</a:t>
            </a:r>
            <a:endParaRPr lang="en-US" altLang="zh-CN"/>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拉取</a:t>
            </a:r>
            <a:r>
              <a:rPr lang="en-US" altLang="zh-CN"/>
              <a:t>(</a:t>
            </a:r>
            <a:r>
              <a:rPr lang="zh-CN" altLang="en-US"/>
              <a:t>下载</a:t>
            </a:r>
            <a:r>
              <a:rPr lang="en-US" altLang="zh-CN"/>
              <a:t>)</a:t>
            </a:r>
            <a:endParaRPr lang="en-US" altLang="zh-CN"/>
          </a:p>
          <a:p>
            <a:r>
              <a:rPr lang="en-US" altLang="zh-CN"/>
              <a:t>git pull origin master</a:t>
            </a:r>
            <a:endParaRPr lang="en-US" altLang="zh-CN"/>
          </a:p>
        </p:txBody>
      </p:sp>
      <p:sp>
        <p:nvSpPr>
          <p:cNvPr id="3" name="标题 2"/>
          <p:cNvSpPr>
            <a:spLocks noGrp="1"/>
          </p:cNvSpPr>
          <p:nvPr>
            <p:ph type="title"/>
          </p:nvPr>
        </p:nvSpPr>
        <p:spPr/>
        <p:txBody>
          <a:bodyPr/>
          <a:p>
            <a:r>
              <a:rPr lang="en-US" altLang="zh-CN">
                <a:sym typeface="+mn-ea"/>
              </a:rPr>
              <a:t>1.8.3 </a:t>
            </a:r>
            <a:r>
              <a:rPr lang="en-US" altLang="zh-CN">
                <a:sym typeface="+mn-ea"/>
              </a:rPr>
              <a:t>使用</a:t>
            </a:r>
            <a:r>
              <a:rPr lang="en-US" altLang="zh-CN">
                <a:sym typeface="+mn-ea"/>
              </a:rPr>
              <a:t>git</a:t>
            </a:r>
            <a:r>
              <a:rPr lang="en-US" altLang="zh-CN">
                <a:sym typeface="+mn-ea"/>
              </a:rPr>
              <a:t>ee</a:t>
            </a:r>
            <a:endParaRPr lang="en-US" altLang="zh-CN"/>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去微软官方网站下载</a:t>
            </a:r>
            <a:r>
              <a:rPr lang="en-US" altLang="zh-CN">
                <a:sym typeface="+mn-ea"/>
              </a:rPr>
              <a:t>Visual Studio 2022</a:t>
            </a:r>
            <a:r>
              <a:rPr lang="zh-CN" altLang="en-US">
                <a:sym typeface="+mn-ea"/>
              </a:rPr>
              <a:t>的安装程序</a:t>
            </a:r>
            <a:r>
              <a:rPr lang="en-US" altLang="zh-CN">
                <a:sym typeface="+mn-ea"/>
              </a:rPr>
              <a:t>VisualStudioSetup.exe</a:t>
            </a:r>
            <a:endParaRPr lang="en-US" altLang="zh-CN">
              <a:sym typeface="+mn-ea"/>
            </a:endParaRPr>
          </a:p>
          <a:p>
            <a:r>
              <a:rPr lang="zh-CN" altLang="en-US">
                <a:sym typeface="+mn-ea"/>
              </a:rPr>
              <a:t>执行安装程序，安装</a:t>
            </a:r>
            <a:r>
              <a:rPr lang="en-US" altLang="zh-CN">
                <a:sym typeface="+mn-ea"/>
              </a:rPr>
              <a:t>professional</a:t>
            </a:r>
            <a:r>
              <a:rPr lang="zh-CN" altLang="en-US">
                <a:sym typeface="+mn-ea"/>
              </a:rPr>
              <a:t>版本。</a:t>
            </a:r>
            <a:endParaRPr lang="zh-CN" altLang="en-US">
              <a:sym typeface="+mn-ea"/>
            </a:endParaRPr>
          </a:p>
          <a:p>
            <a:r>
              <a:rPr lang="zh-CN" altLang="en-US">
                <a:sym typeface="+mn-ea"/>
              </a:rPr>
              <a:t>如果安装失败，可以考虑安装</a:t>
            </a:r>
            <a:r>
              <a:rPr lang="zh-CN" altLang="en-US">
                <a:sym typeface="+mn-ea"/>
              </a:rPr>
              <a:t>社区版。</a:t>
            </a:r>
            <a:endParaRPr lang="zh-CN" altLang="en-US">
              <a:sym typeface="+mn-ea"/>
            </a:endParaRPr>
          </a:p>
          <a:p>
            <a:r>
              <a:rPr lang="zh-CN" altLang="en-US">
                <a:sym typeface="+mn-ea"/>
              </a:rPr>
              <a:t>安装时注意选择合适的安装位置，另外语言勾选中文、英语两个选项。如果没有勾选英语选项，后面会遇到某些功能不支持的</a:t>
            </a:r>
            <a:r>
              <a:rPr lang="zh-CN" altLang="en-US">
                <a:sym typeface="+mn-ea"/>
              </a:rPr>
              <a:t>麻烦。</a:t>
            </a:r>
            <a:endParaRPr lang="zh-CN" altLang="en-US">
              <a:sym typeface="+mn-ea"/>
            </a:endParaRPr>
          </a:p>
        </p:txBody>
      </p:sp>
      <p:sp>
        <p:nvSpPr>
          <p:cNvPr id="3" name="标题 2"/>
          <p:cNvSpPr>
            <a:spLocks noGrp="1"/>
          </p:cNvSpPr>
          <p:nvPr>
            <p:ph type="title"/>
          </p:nvPr>
        </p:nvSpPr>
        <p:spPr/>
        <p:txBody>
          <a:bodyPr/>
          <a:p>
            <a:r>
              <a:rPr lang="en-US" altLang="zh-CN"/>
              <a:t>1.9 </a:t>
            </a:r>
            <a:r>
              <a:rPr lang="zh-CN" altLang="en-US"/>
              <a:t>安装</a:t>
            </a:r>
            <a:r>
              <a:rPr lang="en-US" altLang="zh-CN"/>
              <a:t>Visual Studio 2022 </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面向对象方法中的对象：</a:t>
            </a:r>
            <a:endParaRPr lang="zh-CN" altLang="en-US" dirty="0"/>
          </a:p>
          <a:p>
            <a:pPr lvl="1">
              <a:lnSpc>
                <a:spcPct val="120000"/>
              </a:lnSpc>
            </a:pPr>
            <a:r>
              <a:rPr lang="zh-CN" altLang="en-US" dirty="0"/>
              <a:t>是系统中用来描述客观事物的一个实体，它是用来构成系统的一个基本单位。对象由一组属性和一组行为构成。</a:t>
            </a:r>
            <a:endParaRPr lang="zh-CN" altLang="en-US" dirty="0"/>
          </a:p>
          <a:p>
            <a:pPr lvl="1">
              <a:lnSpc>
                <a:spcPct val="120000"/>
              </a:lnSpc>
            </a:pPr>
            <a:r>
              <a:rPr lang="zh-CN" altLang="en-US" dirty="0"/>
              <a:t>属性：用来描述对象静态特征的数据项。</a:t>
            </a:r>
            <a:endParaRPr lang="zh-CN" altLang="en-US" dirty="0"/>
          </a:p>
          <a:p>
            <a:pPr lvl="1">
              <a:lnSpc>
                <a:spcPct val="120000"/>
              </a:lnSpc>
            </a:pPr>
            <a:r>
              <a:rPr lang="zh-CN" altLang="en-US" dirty="0"/>
              <a:t>行为：用来描述对象动态特征的操作序列</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安装完成后，创建一个</a:t>
            </a:r>
            <a:r>
              <a:rPr lang="en-US" altLang="zh-CN"/>
              <a:t>HelloWorld</a:t>
            </a:r>
            <a:r>
              <a:rPr lang="zh-CN" altLang="en-US"/>
              <a:t>项目</a:t>
            </a:r>
            <a:endParaRPr lang="zh-CN" altLang="en-US"/>
          </a:p>
          <a:p>
            <a:r>
              <a:rPr lang="zh-CN" altLang="en-US"/>
              <a:t>创建</a:t>
            </a:r>
            <a:r>
              <a:rPr lang="zh-CN" altLang="en-US"/>
              <a:t>一个主程序</a:t>
            </a:r>
            <a:r>
              <a:rPr lang="en-US" altLang="zh-CN"/>
              <a:t>Hello.cpp</a:t>
            </a:r>
            <a:endParaRPr lang="en-US" altLang="zh-CN"/>
          </a:p>
          <a:p>
            <a:r>
              <a:rPr lang="zh-CN" altLang="en-US"/>
              <a:t>测试</a:t>
            </a:r>
            <a:r>
              <a:rPr lang="zh-CN" altLang="en-US"/>
              <a:t>运行</a:t>
            </a:r>
            <a:endParaRPr lang="zh-CN" altLang="en-US"/>
          </a:p>
        </p:txBody>
      </p:sp>
      <p:sp>
        <p:nvSpPr>
          <p:cNvPr id="3" name="标题 2"/>
          <p:cNvSpPr>
            <a:spLocks noGrp="1"/>
          </p:cNvSpPr>
          <p:nvPr>
            <p:ph type="title"/>
          </p:nvPr>
        </p:nvSpPr>
        <p:spPr/>
        <p:txBody>
          <a:bodyPr/>
          <a:p>
            <a:r>
              <a:rPr lang="en-US" altLang="zh-CN"/>
              <a:t>1.9 </a:t>
            </a:r>
            <a:r>
              <a:rPr lang="zh-CN" altLang="en-US"/>
              <a:t>安装</a:t>
            </a:r>
            <a:r>
              <a:rPr lang="en-US" altLang="zh-CN"/>
              <a:t>Visual Studio 2022 </a:t>
            </a:r>
            <a:endParaRPr lang="en-US" altLang="zh-CN"/>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在浏览器中</a:t>
            </a:r>
            <a:r>
              <a:rPr lang="zh-CN" altLang="en-US"/>
              <a:t>输入https://github.com/microsoft/vcpkg</a:t>
            </a:r>
            <a:endParaRPr lang="zh-CN" altLang="en-US"/>
          </a:p>
          <a:p>
            <a:r>
              <a:rPr lang="zh-CN" altLang="en-US"/>
              <a:t>点击</a:t>
            </a:r>
            <a:r>
              <a:rPr lang="en-US" altLang="zh-CN"/>
              <a:t>Code</a:t>
            </a:r>
            <a:r>
              <a:rPr lang="zh-CN" altLang="en-US"/>
              <a:t>复制</a:t>
            </a:r>
            <a:r>
              <a:rPr lang="zh-CN" altLang="en-US"/>
              <a:t>地址</a:t>
            </a:r>
            <a:endParaRPr lang="zh-CN" altLang="en-US"/>
          </a:p>
        </p:txBody>
      </p:sp>
      <p:sp>
        <p:nvSpPr>
          <p:cNvPr id="3" name="标题 2"/>
          <p:cNvSpPr>
            <a:spLocks noGrp="1"/>
          </p:cNvSpPr>
          <p:nvPr>
            <p:ph type="title"/>
          </p:nvPr>
        </p:nvSpPr>
        <p:spPr/>
        <p:txBody>
          <a:bodyPr/>
          <a:p>
            <a:r>
              <a:rPr lang="en-US" altLang="zh-CN">
                <a:sym typeface="+mn-ea"/>
              </a:rPr>
              <a:t>1.10 vcpkg</a:t>
            </a:r>
            <a:endParaRPr lang="zh-CN" altLang="en-US"/>
          </a:p>
        </p:txBody>
      </p:sp>
      <p:pic>
        <p:nvPicPr>
          <p:cNvPr id="4" name="图片 3" descr="N%B~}%S3_A){~%}(~$(K@HQ"/>
          <p:cNvPicPr>
            <a:picLocks noChangeAspect="1"/>
          </p:cNvPicPr>
          <p:nvPr>
            <p:custDataLst>
              <p:tags r:id="rId1"/>
            </p:custDataLst>
          </p:nvPr>
        </p:nvPicPr>
        <p:blipFill>
          <a:blip r:embed="rId2"/>
          <a:stretch>
            <a:fillRect/>
          </a:stretch>
        </p:blipFill>
        <p:spPr>
          <a:xfrm>
            <a:off x="4284345" y="3140710"/>
            <a:ext cx="4189095" cy="3477260"/>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按下</a:t>
            </a:r>
            <a:r>
              <a:rPr lang="en-US" altLang="zh-CN"/>
              <a:t>Windows</a:t>
            </a:r>
            <a:r>
              <a:rPr lang="zh-CN" altLang="en-US"/>
              <a:t>键</a:t>
            </a:r>
            <a:r>
              <a:rPr lang="en-US" altLang="zh-CN"/>
              <a:t>+R</a:t>
            </a:r>
            <a:r>
              <a:rPr lang="zh-CN" altLang="en-US"/>
              <a:t>，输入</a:t>
            </a:r>
            <a:r>
              <a:rPr lang="en-US" altLang="zh-CN"/>
              <a:t>cmd</a:t>
            </a:r>
            <a:r>
              <a:rPr lang="zh-CN" altLang="en-US"/>
              <a:t>命令</a:t>
            </a:r>
            <a:endParaRPr lang="zh-CN" altLang="en-US"/>
          </a:p>
        </p:txBody>
      </p:sp>
      <p:sp>
        <p:nvSpPr>
          <p:cNvPr id="3" name="标题 2"/>
          <p:cNvSpPr>
            <a:spLocks noGrp="1"/>
          </p:cNvSpPr>
          <p:nvPr>
            <p:ph type="title"/>
          </p:nvPr>
        </p:nvSpPr>
        <p:spPr/>
        <p:txBody>
          <a:bodyPr/>
          <a:p>
            <a:r>
              <a:rPr lang="en-US" altLang="zh-CN">
                <a:sym typeface="+mn-ea"/>
              </a:rPr>
              <a:t>1.10.1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2230" y="3500755"/>
            <a:ext cx="3800475" cy="2190750"/>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git clone https://github.com/microsoft/vcpkg</a:t>
            </a:r>
            <a:endParaRPr lang="zh-CN" altLang="en-US"/>
          </a:p>
        </p:txBody>
      </p:sp>
      <p:sp>
        <p:nvSpPr>
          <p:cNvPr id="3" name="标题 2"/>
          <p:cNvSpPr>
            <a:spLocks noGrp="1"/>
          </p:cNvSpPr>
          <p:nvPr>
            <p:ph type="title"/>
          </p:nvPr>
        </p:nvSpPr>
        <p:spPr/>
        <p:txBody>
          <a:bodyPr/>
          <a:p>
            <a:r>
              <a:rPr lang="en-US" altLang="zh-CN">
                <a:sym typeface="+mn-ea"/>
              </a:rPr>
              <a:t>1.10.1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259840" y="3500755"/>
            <a:ext cx="6047105" cy="2941320"/>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将</a:t>
            </a:r>
            <a:r>
              <a:rPr lang="en-US" altLang="zh-CN"/>
              <a:t>vcpkg</a:t>
            </a:r>
            <a:r>
              <a:rPr lang="zh-CN" altLang="en-US"/>
              <a:t>压缩程序</a:t>
            </a:r>
            <a:r>
              <a:rPr lang="en-US" altLang="zh-CN"/>
              <a:t>vcpkg-master.zip</a:t>
            </a:r>
            <a:r>
              <a:rPr lang="zh-CN" altLang="en-US"/>
              <a:t>下载到</a:t>
            </a:r>
            <a:r>
              <a:rPr lang="zh-CN" altLang="en-US"/>
              <a:t>本地</a:t>
            </a:r>
            <a:endParaRPr lang="zh-CN" altLang="en-US"/>
          </a:p>
        </p:txBody>
      </p:sp>
      <p:sp>
        <p:nvSpPr>
          <p:cNvPr id="3" name="标题 2"/>
          <p:cNvSpPr>
            <a:spLocks noGrp="1"/>
          </p:cNvSpPr>
          <p:nvPr>
            <p:ph type="title"/>
          </p:nvPr>
        </p:nvSpPr>
        <p:spPr/>
        <p:txBody>
          <a:bodyPr/>
          <a:p>
            <a:r>
              <a:rPr lang="en-US" altLang="zh-CN">
                <a:sym typeface="+mn-ea"/>
              </a:rPr>
              <a:t>1.10.1 </a:t>
            </a:r>
            <a:r>
              <a:rPr lang="zh-CN" altLang="en-US">
                <a:sym typeface="+mn-ea"/>
              </a:rPr>
              <a:t>安装</a:t>
            </a:r>
            <a:r>
              <a:rPr lang="en-US" altLang="zh-CN">
                <a:sym typeface="+mn-ea"/>
              </a:rPr>
              <a:t>vcpkg</a:t>
            </a:r>
            <a:endParaRPr lang="zh-CN"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解压后如</a:t>
            </a:r>
            <a:r>
              <a:rPr lang="zh-CN" altLang="en-US"/>
              <a:t>图</a:t>
            </a:r>
            <a:endParaRPr lang="zh-CN" altLang="en-US"/>
          </a:p>
        </p:txBody>
      </p:sp>
      <p:sp>
        <p:nvSpPr>
          <p:cNvPr id="3" name="标题 2"/>
          <p:cNvSpPr>
            <a:spLocks noGrp="1"/>
          </p:cNvSpPr>
          <p:nvPr>
            <p:ph type="title"/>
          </p:nvPr>
        </p:nvSpPr>
        <p:spPr/>
        <p:txBody>
          <a:bodyPr/>
          <a:p>
            <a:r>
              <a:rPr lang="en-US" altLang="zh-CN">
                <a:sym typeface="+mn-ea"/>
              </a:rPr>
              <a:t>1.10.1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491865" y="1844675"/>
            <a:ext cx="4830445" cy="4500880"/>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在终端命令状态下执行批处理</a:t>
            </a:r>
            <a:r>
              <a:rPr lang="zh-CN" altLang="en-US"/>
              <a:t>程序</a:t>
            </a:r>
            <a:endParaRPr lang="zh-CN" altLang="en-US"/>
          </a:p>
          <a:p>
            <a:r>
              <a:rPr lang="en-US" altLang="zh-CN"/>
              <a:t>bootstrap.bat</a:t>
            </a:r>
            <a:endParaRPr lang="en-US" altLang="zh-CN"/>
          </a:p>
          <a:p>
            <a:r>
              <a:rPr lang="zh-CN" altLang="en-US"/>
              <a:t>则会产生</a:t>
            </a:r>
            <a:r>
              <a:rPr lang="en-US" altLang="zh-CN"/>
              <a:t>vcpkg.exe</a:t>
            </a:r>
            <a:r>
              <a:rPr lang="zh-CN" altLang="en-US"/>
              <a:t>程序</a:t>
            </a:r>
            <a:endParaRPr lang="zh-CN" altLang="en-US"/>
          </a:p>
          <a:p>
            <a:r>
              <a:rPr lang="zh-CN" altLang="en-US"/>
              <a:t>之后就可以利用</a:t>
            </a:r>
            <a:r>
              <a:rPr lang="en-US" altLang="zh-CN"/>
              <a:t>vcpkg</a:t>
            </a:r>
            <a:r>
              <a:rPr lang="zh-CN" altLang="en-US"/>
              <a:t>包管理器下载</a:t>
            </a:r>
            <a:r>
              <a:rPr lang="en-US" altLang="zh-CN"/>
              <a:t>C++</a:t>
            </a:r>
            <a:r>
              <a:rPr lang="zh-CN" altLang="en-US"/>
              <a:t>的第三方程序库</a:t>
            </a:r>
            <a:r>
              <a:rPr lang="zh-CN" altLang="en-US"/>
              <a:t>了</a:t>
            </a:r>
            <a:endParaRPr lang="zh-CN" altLang="en-US"/>
          </a:p>
          <a:p>
            <a:r>
              <a:rPr lang="zh-CN" altLang="en-US"/>
              <a:t>这里以</a:t>
            </a:r>
            <a:r>
              <a:rPr lang="en-US" altLang="zh-CN"/>
              <a:t>boost</a:t>
            </a:r>
            <a:r>
              <a:rPr lang="zh-CN" altLang="en-US"/>
              <a:t>为例介绍其使用</a:t>
            </a:r>
            <a:r>
              <a:rPr lang="zh-CN" altLang="en-US"/>
              <a:t>过程</a:t>
            </a:r>
            <a:endParaRPr lang="zh-CN" altLang="en-US"/>
          </a:p>
        </p:txBody>
      </p:sp>
      <p:sp>
        <p:nvSpPr>
          <p:cNvPr id="3" name="标题 2"/>
          <p:cNvSpPr>
            <a:spLocks noGrp="1"/>
          </p:cNvSpPr>
          <p:nvPr>
            <p:ph type="title"/>
          </p:nvPr>
        </p:nvSpPr>
        <p:spPr/>
        <p:txBody>
          <a:bodyPr/>
          <a:p>
            <a:r>
              <a:rPr lang="en-US" altLang="zh-CN">
                <a:sym typeface="+mn-ea"/>
              </a:rPr>
              <a:t>1.10.1 </a:t>
            </a:r>
            <a:r>
              <a:rPr lang="zh-CN" altLang="en-US">
                <a:sym typeface="+mn-ea"/>
              </a:rPr>
              <a:t>安装</a:t>
            </a:r>
            <a:r>
              <a:rPr lang="en-US" altLang="zh-CN">
                <a:sym typeface="+mn-ea"/>
              </a:rPr>
              <a:t>vcpkg</a:t>
            </a:r>
            <a:endParaRPr lang="zh-CN"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进入终端</a:t>
            </a:r>
            <a:r>
              <a:rPr lang="zh-CN" altLang="en-US"/>
              <a:t>模式</a:t>
            </a:r>
            <a:endParaRPr lang="zh-CN" altLang="en-US"/>
          </a:p>
          <a:p>
            <a:r>
              <a:rPr lang="zh-CN" altLang="en-US"/>
              <a:t>进入到</a:t>
            </a:r>
            <a:r>
              <a:rPr lang="en-US" altLang="zh-CN"/>
              <a:t>vcpkg-master</a:t>
            </a:r>
            <a:r>
              <a:rPr lang="zh-CN" altLang="en-US"/>
              <a:t>目录中</a:t>
            </a:r>
            <a:endParaRPr lang="zh-CN" altLang="en-US"/>
          </a:p>
          <a:p>
            <a:r>
              <a:rPr lang="en-US" altLang="zh-CN"/>
              <a:t>d:\vcpkg-master&gt;</a:t>
            </a:r>
            <a:endParaRPr lang="en-US" altLang="zh-CN"/>
          </a:p>
          <a:p>
            <a:r>
              <a:rPr lang="zh-CN" altLang="en-US"/>
              <a:t>执行</a:t>
            </a:r>
            <a:r>
              <a:rPr lang="en-US" altLang="zh-CN"/>
              <a:t>vcpkg install boost --treplet=x64-windows</a:t>
            </a:r>
            <a:endParaRPr lang="en-US" altLang="zh-CN"/>
          </a:p>
          <a:p>
            <a:r>
              <a:rPr lang="en-US" altLang="zh-CN"/>
              <a:t>vcpkg</a:t>
            </a:r>
            <a:r>
              <a:rPr lang="zh-CN" altLang="en-US"/>
              <a:t>即可自动安装</a:t>
            </a:r>
            <a:r>
              <a:rPr lang="en-US" altLang="zh-CN"/>
              <a:t>boost</a:t>
            </a:r>
            <a:r>
              <a:rPr lang="zh-CN" altLang="en-US"/>
              <a:t>第三方</a:t>
            </a:r>
            <a:r>
              <a:rPr lang="zh-CN" altLang="en-US"/>
              <a:t>库</a:t>
            </a:r>
            <a:endParaRPr lang="zh-CN" altLang="en-US"/>
          </a:p>
        </p:txBody>
      </p:sp>
      <p:sp>
        <p:nvSpPr>
          <p:cNvPr id="3" name="标题 2"/>
          <p:cNvSpPr>
            <a:spLocks noGrp="1"/>
          </p:cNvSpPr>
          <p:nvPr>
            <p:ph type="title"/>
          </p:nvPr>
        </p:nvSpPr>
        <p:spPr/>
        <p:txBody>
          <a:bodyPr/>
          <a:p>
            <a:r>
              <a:rPr lang="en-US" altLang="zh-CN">
                <a:sym typeface="+mn-ea"/>
              </a:rPr>
              <a:t>1.10.1 </a:t>
            </a:r>
            <a:r>
              <a:rPr lang="zh-CN" altLang="en-US">
                <a:sym typeface="+mn-ea"/>
              </a:rPr>
              <a:t>安装</a:t>
            </a:r>
            <a:r>
              <a:rPr lang="en-US" altLang="zh-CN">
                <a:sym typeface="+mn-ea"/>
              </a:rPr>
              <a:t>vcpkg</a:t>
            </a:r>
            <a:endParaRPr lang="zh-CN"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执行命令：vcpkg integrate project</a:t>
            </a:r>
            <a:endParaRPr lang="zh-CN" altLang="en-US"/>
          </a:p>
          <a:p>
            <a:r>
              <a:rPr lang="zh-CN" altLang="en-US"/>
              <a:t>打开Visual Studio项目，点击菜单 工具-NuGet包管理器-程序包管理器控制台</a:t>
            </a:r>
            <a:endParaRPr lang="zh-CN" altLang="en-US"/>
          </a:p>
          <a:p>
            <a:r>
              <a:rPr lang="zh-CN" altLang="en-US"/>
              <a:t>执行命令</a:t>
            </a:r>
            <a:endParaRPr lang="zh-CN" altLang="en-US"/>
          </a:p>
          <a:p>
            <a:r>
              <a:rPr lang="zh-CN" altLang="en-US"/>
              <a:t>Install-Package "vcpkg.D.tools.vcpkgmaster" -Source "D:\vcpkg-master\scripts\buildsystems"</a:t>
            </a:r>
            <a:endParaRPr lang="zh-CN" altLang="en-US"/>
          </a:p>
          <a:p>
            <a:r>
              <a:rPr lang="zh-CN" altLang="en-US"/>
              <a:t>点击菜单 点击菜单 工具-NuGet包管理器-程序包管理器设置，选择程序包源，如图。修改名称为vcpkg，选择目录D:\vcpkg-master\scripts\buildsystem</a:t>
            </a:r>
            <a:endParaRPr lang="zh-CN" altLang="en-US"/>
          </a:p>
          <a:p>
            <a:r>
              <a:rPr lang="zh-CN" altLang="en-US"/>
              <a:t>点</a:t>
            </a:r>
            <a:r>
              <a:rPr lang="zh-CN" altLang="en-US"/>
              <a:t>更新</a:t>
            </a:r>
            <a:endParaRPr lang="zh-CN" altLang="en-US"/>
          </a:p>
        </p:txBody>
      </p:sp>
      <p:sp>
        <p:nvSpPr>
          <p:cNvPr id="3" name="标题 2"/>
          <p:cNvSpPr>
            <a:spLocks noGrp="1"/>
          </p:cNvSpPr>
          <p:nvPr>
            <p:ph type="title"/>
          </p:nvPr>
        </p:nvSpPr>
        <p:spPr/>
        <p:txBody>
          <a:bodyPr>
            <a:normAutofit/>
          </a:bodyPr>
          <a:p>
            <a:r>
              <a:rPr lang="en-US" altLang="zh-CN">
                <a:sym typeface="+mn-ea"/>
              </a:rPr>
              <a:t>1.10.2 vcpkg集成到Visual Studio</a:t>
            </a:r>
            <a:endParaRPr lang="zh-CN" altLang="en-US">
              <a:sym typeface="+mn-ea"/>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a:sym typeface="+mn-ea"/>
              </a:rPr>
              <a:t>1.10.2 vcpkg集成到Visual Studio</a:t>
            </a:r>
            <a:endParaRPr lang="zh-CN" altLang="en-US">
              <a:sym typeface="+mn-ea"/>
            </a:endParaRPr>
          </a:p>
        </p:txBody>
      </p:sp>
      <p:pic>
        <p:nvPicPr>
          <p:cNvPr id="4" name="图片 1"/>
          <p:cNvPicPr>
            <a:picLocks noChangeAspect="1"/>
          </p:cNvPicPr>
          <p:nvPr>
            <p:custDataLst>
              <p:tags r:id="rId1"/>
            </p:custDataLst>
          </p:nvPr>
        </p:nvPicPr>
        <p:blipFill>
          <a:blip r:embed="rId2"/>
          <a:stretch>
            <a:fillRect/>
          </a:stretch>
        </p:blipFill>
        <p:spPr>
          <a:xfrm>
            <a:off x="1043305" y="2276475"/>
            <a:ext cx="6737350" cy="36372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封装性</a:t>
            </a:r>
            <a:endParaRPr lang="en-US" altLang="zh-CN" dirty="0" smtClean="0"/>
          </a:p>
          <a:p>
            <a:r>
              <a:rPr lang="zh-CN" altLang="en-US" dirty="0" smtClean="0"/>
              <a:t>继承性</a:t>
            </a:r>
            <a:endParaRPr lang="en-US" altLang="zh-CN" dirty="0" smtClean="0"/>
          </a:p>
          <a:p>
            <a:r>
              <a:rPr lang="zh-CN" altLang="en-US" dirty="0"/>
              <a:t>多态性</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50000"/>
          </a:bodyPr>
          <a:p>
            <a:r>
              <a:rPr lang="zh-CN" altLang="en-US"/>
              <a:t>#include&lt;iostream&gt;</a:t>
            </a:r>
            <a:endParaRPr lang="zh-CN" altLang="en-US"/>
          </a:p>
          <a:p>
            <a:r>
              <a:rPr lang="zh-CN" altLang="en-US"/>
              <a:t>#include&lt;boost/version.hpp&gt;</a:t>
            </a:r>
            <a:endParaRPr lang="zh-CN" altLang="en-US"/>
          </a:p>
          <a:p>
            <a:r>
              <a:rPr lang="zh-CN" altLang="en-US"/>
              <a:t>#include&lt;boost/config.hpp&gt;</a:t>
            </a:r>
            <a:endParaRPr lang="zh-CN" altLang="en-US"/>
          </a:p>
          <a:p>
            <a:r>
              <a:rPr lang="zh-CN" altLang="en-US"/>
              <a:t>using namespace std;</a:t>
            </a:r>
            <a:endParaRPr lang="zh-CN" altLang="en-US"/>
          </a:p>
          <a:p>
            <a:endParaRPr lang="zh-CN" altLang="en-US"/>
          </a:p>
          <a:p>
            <a:r>
              <a:rPr lang="zh-CN" altLang="en-US"/>
              <a:t>int main()</a:t>
            </a:r>
            <a:endParaRPr lang="zh-CN" altLang="en-US"/>
          </a:p>
          <a:p>
            <a:r>
              <a:rPr lang="zh-CN" altLang="en-US"/>
              <a:t>{</a:t>
            </a:r>
            <a:endParaRPr lang="zh-CN" altLang="en-US"/>
          </a:p>
          <a:p>
            <a:r>
              <a:rPr lang="zh-CN" altLang="en-US"/>
              <a:t>	cout &lt;&lt; BOOST_VERSION &lt;&lt; endl;</a:t>
            </a:r>
            <a:endParaRPr lang="zh-CN" altLang="en-US"/>
          </a:p>
          <a:p>
            <a:r>
              <a:rPr lang="zh-CN" altLang="en-US"/>
              <a:t>	cout &lt;&lt; BOOST_LIB_VERSION &lt;&lt; endl;</a:t>
            </a:r>
            <a:endParaRPr lang="zh-CN" altLang="en-US"/>
          </a:p>
          <a:p>
            <a:r>
              <a:rPr lang="zh-CN" altLang="en-US"/>
              <a:t>	cout &lt;&lt; BOOST_PLATFORM &lt;&lt; endl;</a:t>
            </a:r>
            <a:endParaRPr lang="zh-CN" altLang="en-US"/>
          </a:p>
          <a:p>
            <a:r>
              <a:rPr lang="zh-CN" altLang="en-US"/>
              <a:t>	cout &lt;&lt; BOOST_COMPILER &lt;&lt; endl;</a:t>
            </a:r>
            <a:endParaRPr lang="zh-CN" altLang="en-US"/>
          </a:p>
          <a:p>
            <a:r>
              <a:rPr lang="zh-CN" altLang="en-US"/>
              <a:t>	cout &lt;&lt; BOOST_STDLIB &lt;&lt; endl;</a:t>
            </a:r>
            <a:endParaRPr lang="zh-CN" altLang="en-US"/>
          </a:p>
          <a:p>
            <a:r>
              <a:rPr lang="zh-CN" altLang="en-US"/>
              <a:t>	cout &lt;&lt; "Hello, World!" &lt;&lt; endl;</a:t>
            </a:r>
            <a:endParaRPr lang="zh-CN" altLang="en-US"/>
          </a:p>
          <a:p>
            <a:r>
              <a:rPr lang="zh-CN" altLang="en-US"/>
              <a:t>	return 0;</a:t>
            </a:r>
            <a:endParaRPr lang="zh-CN" altLang="en-US"/>
          </a:p>
          <a:p>
            <a:r>
              <a:rPr lang="zh-CN" altLang="en-US"/>
              <a:t>}</a:t>
            </a:r>
            <a:endParaRPr lang="zh-CN" altLang="en-US"/>
          </a:p>
        </p:txBody>
      </p:sp>
      <p:sp>
        <p:nvSpPr>
          <p:cNvPr id="3" name="标题 2"/>
          <p:cNvSpPr>
            <a:spLocks noGrp="1"/>
          </p:cNvSpPr>
          <p:nvPr>
            <p:ph type="title"/>
          </p:nvPr>
        </p:nvSpPr>
        <p:spPr/>
        <p:txBody>
          <a:bodyPr>
            <a:normAutofit/>
          </a:bodyPr>
          <a:p>
            <a:r>
              <a:rPr lang="en-US" altLang="zh-CN">
                <a:sym typeface="+mn-ea"/>
              </a:rPr>
              <a:t>1.10.2 vcpkg集成到Visual Studio</a:t>
            </a:r>
            <a:endParaRPr lang="zh-CN" altLang="en-US">
              <a:sym typeface="+mn-ea"/>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新建一个</a:t>
            </a:r>
            <a:r>
              <a:rPr lang="en-US" altLang="zh-CN"/>
              <a:t>hello.cpp</a:t>
            </a:r>
            <a:r>
              <a:rPr lang="zh-CN" altLang="en-US"/>
              <a:t>源文件</a:t>
            </a:r>
            <a:endParaRPr lang="zh-CN" altLang="en-US"/>
          </a:p>
          <a:p>
            <a:r>
              <a:rPr lang="zh-CN" altLang="en-US"/>
              <a:t>import &lt;iostream&gt;;</a:t>
            </a:r>
            <a:endParaRPr lang="zh-CN" altLang="en-US"/>
          </a:p>
          <a:p>
            <a:r>
              <a:rPr lang="zh-CN" altLang="en-US"/>
              <a:t>using namespace std;</a:t>
            </a:r>
            <a:endParaRPr lang="zh-CN" altLang="en-US"/>
          </a:p>
          <a:p>
            <a:endParaRPr lang="zh-CN" altLang="en-US"/>
          </a:p>
          <a:p>
            <a:r>
              <a:rPr lang="zh-CN" altLang="en-US"/>
              <a:t>int main()</a:t>
            </a:r>
            <a:endParaRPr lang="zh-CN" altLang="en-US"/>
          </a:p>
          <a:p>
            <a:r>
              <a:rPr lang="zh-CN" altLang="en-US"/>
              <a:t>{</a:t>
            </a:r>
            <a:endParaRPr lang="zh-CN" altLang="en-US"/>
          </a:p>
          <a:p>
            <a:r>
              <a:rPr lang="zh-CN" altLang="en-US"/>
              <a:t>	cout &lt;&lt; "Hello, World!" &lt;&lt; endl;</a:t>
            </a:r>
            <a:endParaRPr lang="zh-CN" altLang="en-US"/>
          </a:p>
          <a:p>
            <a:r>
              <a:rPr lang="zh-CN" altLang="en-US"/>
              <a:t>	return 0;</a:t>
            </a:r>
            <a:endParaRPr lang="zh-CN" altLang="en-US"/>
          </a:p>
          <a:p>
            <a:r>
              <a:rPr lang="zh-CN" altLang="en-US"/>
              <a:t>}</a:t>
            </a:r>
            <a:endParaRPr lang="zh-CN" altLang="en-US"/>
          </a:p>
        </p:txBody>
      </p:sp>
      <p:sp>
        <p:nvSpPr>
          <p:cNvPr id="3" name="标题 2"/>
          <p:cNvSpPr>
            <a:spLocks noGrp="1"/>
          </p:cNvSpPr>
          <p:nvPr>
            <p:ph type="title"/>
          </p:nvPr>
        </p:nvSpPr>
        <p:spPr/>
        <p:txBody>
          <a:bodyPr>
            <a:normAutofit/>
          </a:bodyPr>
          <a:p>
            <a:r>
              <a:rPr lang="en-US" altLang="zh-CN"/>
              <a:t>1.11 </a:t>
            </a:r>
            <a:r>
              <a:rPr lang="en-US" altLang="zh-CN">
                <a:sym typeface="+mn-ea"/>
              </a:rPr>
              <a:t>Visual Studio</a:t>
            </a:r>
            <a:r>
              <a:rPr lang="zh-CN" altLang="en-US"/>
              <a:t>支持</a:t>
            </a:r>
            <a:r>
              <a:rPr lang="en-US" altLang="zh-CN"/>
              <a:t>c++20</a:t>
            </a:r>
            <a:r>
              <a:rPr lang="zh-CN" altLang="en-US"/>
              <a:t>配置</a:t>
            </a:r>
            <a:endParaRPr lang="zh-CN"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点击项目</a:t>
            </a:r>
            <a:r>
              <a:rPr lang="en-US" altLang="zh-CN"/>
              <a:t>-</a:t>
            </a:r>
            <a:r>
              <a:rPr lang="zh-CN" altLang="en-US"/>
              <a:t>属性</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graphicFrame>
        <p:nvGraphicFramePr>
          <p:cNvPr id="4" name="对象 3"/>
          <p:cNvGraphicFramePr/>
          <p:nvPr>
            <p:custDataLst>
              <p:tags r:id="rId1"/>
            </p:custDataLst>
          </p:nvPr>
        </p:nvGraphicFramePr>
        <p:xfrm>
          <a:off x="4932045" y="2132965"/>
          <a:ext cx="3269615" cy="4337685"/>
        </p:xfrm>
        <a:graphic>
          <a:graphicData uri="http://schemas.openxmlformats.org/presentationml/2006/ole">
            <mc:AlternateContent xmlns:mc="http://schemas.openxmlformats.org/markup-compatibility/2006">
              <mc:Choice xmlns:v="urn:schemas-microsoft-com:vml" Requires="v">
                <p:oleObj spid="_x0000_s5" name="" r:id="rId2" imgW="3267075" imgH="4333875" progId="Paint.Picture">
                  <p:embed/>
                </p:oleObj>
              </mc:Choice>
              <mc:Fallback>
                <p:oleObj name="" r:id="rId2" imgW="3267075" imgH="4333875" progId="Paint.Picture">
                  <p:embed/>
                  <p:pic>
                    <p:nvPicPr>
                      <p:cNvPr id="0" name="图片 4"/>
                      <p:cNvPicPr/>
                      <p:nvPr/>
                    </p:nvPicPr>
                    <p:blipFill>
                      <a:blip r:embed="rId3"/>
                      <a:stretch>
                        <a:fillRect/>
                      </a:stretch>
                    </p:blipFill>
                    <p:spPr>
                      <a:xfrm>
                        <a:off x="4932045" y="2132965"/>
                        <a:ext cx="3269615" cy="4337685"/>
                      </a:xfrm>
                      <a:prstGeom prst="rect">
                        <a:avLst/>
                      </a:prstGeom>
                    </p:spPr>
                  </p:pic>
                </p:oleObj>
              </mc:Fallback>
            </mc:AlternateContent>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sp>
        <p:nvSpPr>
          <p:cNvPr id="6" name="内容占位符 5"/>
          <p:cNvSpPr/>
          <p:nvPr>
            <p:ph idx="1"/>
          </p:nvPr>
        </p:nvSpPr>
        <p:spPr/>
        <p:txBody>
          <a:bodyPr/>
          <a:p>
            <a:r>
              <a:rPr lang="zh-CN" altLang="en-US"/>
              <a:t>选择</a:t>
            </a:r>
            <a:r>
              <a:rPr lang="en-US" altLang="zh-CN"/>
              <a:t>C++</a:t>
            </a:r>
            <a:r>
              <a:rPr lang="zh-CN" altLang="en-US"/>
              <a:t>语言</a:t>
            </a:r>
            <a:r>
              <a:rPr lang="zh-CN" altLang="en-US"/>
              <a:t>标准</a:t>
            </a:r>
            <a:endParaRPr lang="zh-CN" altLang="en-US"/>
          </a:p>
        </p:txBody>
      </p:sp>
      <p:pic>
        <p:nvPicPr>
          <p:cNvPr id="7" name="图片 6"/>
          <p:cNvPicPr>
            <a:picLocks noChangeAspect="1"/>
          </p:cNvPicPr>
          <p:nvPr>
            <p:custDataLst>
              <p:tags r:id="rId1"/>
            </p:custDataLst>
          </p:nvPr>
        </p:nvPicPr>
        <p:blipFill>
          <a:blip r:embed="rId2"/>
          <a:stretch>
            <a:fillRect/>
          </a:stretch>
        </p:blipFill>
        <p:spPr>
          <a:xfrm>
            <a:off x="3708400" y="2853055"/>
            <a:ext cx="5181600" cy="3625850"/>
          </a:xfrm>
          <a:prstGeom prst="rect">
            <a:avLst/>
          </a:prstGeom>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选好，点击</a:t>
            </a:r>
            <a:r>
              <a:rPr lang="zh-CN" altLang="en-US"/>
              <a:t>应用</a:t>
            </a:r>
            <a:endParaRPr lang="zh-CN" altLang="en-US"/>
          </a:p>
          <a:p>
            <a:r>
              <a:rPr lang="zh-CN" altLang="en-US"/>
              <a:t>查看</a:t>
            </a:r>
            <a:r>
              <a:rPr lang="en-US" altLang="zh-CN"/>
              <a:t>C/C++-</a:t>
            </a:r>
            <a:r>
              <a:rPr lang="zh-CN" altLang="en-US"/>
              <a:t>语言</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80155" y="3140710"/>
            <a:ext cx="4912995" cy="3437890"/>
          </a:xfrm>
          <a:prstGeom prst="rect">
            <a:avLst/>
          </a:prstGeom>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新建一个</a:t>
            </a:r>
            <a:r>
              <a:rPr lang="en-US" altLang="zh-CN"/>
              <a:t>HeaderUnits.h</a:t>
            </a:r>
            <a:r>
              <a:rPr lang="zh-CN" altLang="en-US"/>
              <a:t>文件</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259840" y="3284855"/>
            <a:ext cx="4782185" cy="3318510"/>
          </a:xfrm>
          <a:prstGeom prst="rect">
            <a:avLst/>
          </a:prstGeom>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zh-CN" altLang="en-US"/>
              <a:t>//HeaderUnits.h</a:t>
            </a:r>
            <a:endParaRPr lang="zh-CN" altLang="en-US"/>
          </a:p>
          <a:p>
            <a:endParaRPr lang="zh-CN" altLang="en-US"/>
          </a:p>
          <a:p>
            <a:r>
              <a:rPr lang="zh-CN" altLang="en-US"/>
              <a:t>#pragma once</a:t>
            </a:r>
            <a:endParaRPr lang="zh-CN" altLang="en-US"/>
          </a:p>
          <a:p>
            <a:r>
              <a:rPr lang="zh-CN" altLang="en-US"/>
              <a:t>import &lt;iostream&gt;;</a:t>
            </a:r>
            <a:endParaRPr lang="zh-CN" altLang="en-US"/>
          </a:p>
          <a:p>
            <a:r>
              <a:rPr lang="zh-CN" altLang="en-US"/>
              <a:t>import &lt;vector&gt;;</a:t>
            </a:r>
            <a:endParaRPr lang="zh-CN" altLang="en-US"/>
          </a:p>
          <a:p>
            <a:r>
              <a:rPr lang="zh-CN" altLang="en-US"/>
              <a:t>import &lt;optional&gt;;</a:t>
            </a:r>
            <a:endParaRPr lang="zh-CN" altLang="en-US"/>
          </a:p>
          <a:p>
            <a:r>
              <a:rPr lang="zh-CN" altLang="en-US"/>
              <a:t>import &lt;utility&gt;;</a:t>
            </a:r>
            <a:endParaRPr lang="zh-CN" altLang="en-US"/>
          </a:p>
          <a:p>
            <a:r>
              <a:rPr lang="zh-CN" altLang="en-US"/>
              <a:t>//..</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右击</a:t>
            </a:r>
            <a:r>
              <a:rPr lang="en-US" altLang="zh-CN"/>
              <a:t>HeaderUnists.h</a:t>
            </a:r>
            <a:r>
              <a:rPr lang="zh-CN" altLang="en-US"/>
              <a:t>文件，选择</a:t>
            </a:r>
            <a:r>
              <a:rPr lang="zh-CN" altLang="en-US"/>
              <a:t>属性</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graphicFrame>
        <p:nvGraphicFramePr>
          <p:cNvPr id="4" name="对象 3"/>
          <p:cNvGraphicFramePr/>
          <p:nvPr>
            <p:custDataLst>
              <p:tags r:id="rId1"/>
            </p:custDataLst>
          </p:nvPr>
        </p:nvGraphicFramePr>
        <p:xfrm>
          <a:off x="5796280" y="3213100"/>
          <a:ext cx="2832735" cy="3272155"/>
        </p:xfrm>
        <a:graphic>
          <a:graphicData uri="http://schemas.openxmlformats.org/presentationml/2006/ole">
            <mc:AlternateContent xmlns:mc="http://schemas.openxmlformats.org/markup-compatibility/2006">
              <mc:Choice xmlns:v="urn:schemas-microsoft-com:vml" Requires="v">
                <p:oleObj spid="_x0000_s5" name="" r:id="rId2" imgW="3695700" imgH="3752850" progId="Paint.Picture">
                  <p:embed/>
                </p:oleObj>
              </mc:Choice>
              <mc:Fallback>
                <p:oleObj name="" r:id="rId2" imgW="3695700" imgH="3752850" progId="Paint.Picture">
                  <p:embed/>
                  <p:pic>
                    <p:nvPicPr>
                      <p:cNvPr id="0" name="图片 4"/>
                      <p:cNvPicPr/>
                      <p:nvPr/>
                    </p:nvPicPr>
                    <p:blipFill>
                      <a:blip r:embed="rId3"/>
                      <a:stretch>
                        <a:fillRect/>
                      </a:stretch>
                    </p:blipFill>
                    <p:spPr>
                      <a:xfrm>
                        <a:off x="5796280" y="3213100"/>
                        <a:ext cx="2832735" cy="3272155"/>
                      </a:xfrm>
                      <a:prstGeom prst="rect">
                        <a:avLst/>
                      </a:prstGeom>
                    </p:spPr>
                  </p:pic>
                </p:oleObj>
              </mc:Fallback>
            </mc:AlternateContent>
          </a:graphicData>
        </a:graphic>
      </p:graphicFrame>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在项类型中</a:t>
            </a:r>
            <a:r>
              <a:rPr lang="zh-CN" altLang="en-US"/>
              <a:t>选择</a:t>
            </a:r>
            <a:endParaRPr lang="zh-CN" altLang="en-US"/>
          </a:p>
          <a:p>
            <a:r>
              <a:rPr lang="en-US" altLang="zh-CN"/>
              <a:t>C/C++</a:t>
            </a:r>
            <a:r>
              <a:rPr lang="zh-CN" altLang="en-US"/>
              <a:t>编译器</a:t>
            </a:r>
            <a:endParaRPr lang="zh-CN" altLang="en-US"/>
          </a:p>
          <a:p>
            <a:r>
              <a:rPr lang="zh-CN" altLang="en-US"/>
              <a:t>选择完了不要</a:t>
            </a:r>
            <a:r>
              <a:rPr lang="zh-CN" altLang="en-US"/>
              <a:t>忘记</a:t>
            </a:r>
            <a:endParaRPr lang="zh-CN" altLang="en-US"/>
          </a:p>
          <a:p>
            <a:r>
              <a:rPr lang="zh-CN" altLang="en-US"/>
              <a:t>点</a:t>
            </a:r>
            <a:r>
              <a:rPr lang="zh-CN" altLang="en-US"/>
              <a:t>应用</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79520" y="2996565"/>
            <a:ext cx="5090795" cy="3562350"/>
          </a:xfrm>
          <a:prstGeom prst="rect">
            <a:avLst/>
          </a:prstGeom>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选择</a:t>
            </a:r>
            <a:r>
              <a:rPr lang="en-US" altLang="zh-CN"/>
              <a:t>C/C++</a:t>
            </a:r>
            <a:endParaRPr lang="en-US" altLang="zh-CN"/>
          </a:p>
          <a:p>
            <a:r>
              <a:rPr lang="zh-CN" altLang="en-US"/>
              <a:t>高级</a:t>
            </a:r>
            <a:r>
              <a:rPr lang="en-US" altLang="zh-CN"/>
              <a:t>-</a:t>
            </a:r>
            <a:r>
              <a:rPr lang="zh-CN" altLang="en-US"/>
              <a:t>编译为</a:t>
            </a:r>
            <a:endParaRPr lang="zh-CN" altLang="en-US"/>
          </a:p>
          <a:p>
            <a:r>
              <a:rPr lang="zh-CN" altLang="en-US"/>
              <a:t>作为</a:t>
            </a:r>
            <a:r>
              <a:rPr lang="en-US" altLang="zh-CN"/>
              <a:t>C++</a:t>
            </a:r>
            <a:r>
              <a:rPr lang="zh-CN" altLang="en-US"/>
              <a:t>标头</a:t>
            </a:r>
            <a:endParaRPr lang="zh-CN" altLang="en-US"/>
          </a:p>
          <a:p>
            <a:r>
              <a:rPr lang="zh-CN" altLang="en-US"/>
              <a:t>单元编译</a:t>
            </a:r>
            <a:endParaRPr lang="zh-CN" altLang="en-US"/>
          </a:p>
          <a:p>
            <a:r>
              <a:rPr lang="en-US" altLang="zh-CN"/>
              <a:t>export/Header</a:t>
            </a:r>
            <a:endParaRPr lang="en-US" altLang="zh-CN"/>
          </a:p>
          <a:p>
            <a:r>
              <a:rPr lang="zh-CN" altLang="en-US"/>
              <a:t>点击</a:t>
            </a:r>
            <a:r>
              <a:rPr lang="zh-CN" altLang="en-US"/>
              <a:t>应用</a:t>
            </a:r>
            <a:endParaRPr lang="zh-CN" altLang="en-US"/>
          </a:p>
          <a:p>
            <a:r>
              <a:rPr lang="zh-CN" altLang="en-US"/>
              <a:t>点击</a:t>
            </a:r>
            <a:r>
              <a:rPr lang="zh-CN" altLang="en-US"/>
              <a:t>确定</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418205" y="2765425"/>
            <a:ext cx="5591175" cy="39122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面向对象的软件工程是面向对象方法在软件工程领域的全面应用。它包括</a:t>
            </a:r>
            <a:r>
              <a:rPr lang="en-US" altLang="zh-CN" dirty="0"/>
              <a:t>:</a:t>
            </a:r>
            <a:endParaRPr lang="en-US" altLang="zh-CN" dirty="0"/>
          </a:p>
          <a:p>
            <a:pPr lvl="1">
              <a:lnSpc>
                <a:spcPct val="120000"/>
              </a:lnSpc>
            </a:pPr>
            <a:r>
              <a:rPr lang="zh-CN" altLang="en-US" dirty="0"/>
              <a:t>面向对象的分析（</a:t>
            </a:r>
            <a:r>
              <a:rPr lang="en-US" altLang="zh-CN" dirty="0"/>
              <a:t>OOA</a:t>
            </a:r>
            <a:r>
              <a:rPr lang="zh-CN" altLang="en-US" dirty="0"/>
              <a:t>）</a:t>
            </a:r>
            <a:endParaRPr lang="zh-CN" altLang="en-US" dirty="0"/>
          </a:p>
          <a:p>
            <a:pPr lvl="1">
              <a:lnSpc>
                <a:spcPct val="120000"/>
              </a:lnSpc>
            </a:pPr>
            <a:r>
              <a:rPr lang="zh-CN" altLang="en-US" dirty="0"/>
              <a:t>面向对象的设计（</a:t>
            </a:r>
            <a:r>
              <a:rPr lang="en-US" altLang="zh-CN" dirty="0"/>
              <a:t>OOD</a:t>
            </a:r>
            <a:r>
              <a:rPr lang="zh-CN" altLang="en-US" dirty="0"/>
              <a:t>）</a:t>
            </a:r>
            <a:endParaRPr lang="zh-CN" altLang="en-US" dirty="0"/>
          </a:p>
          <a:p>
            <a:pPr lvl="1">
              <a:lnSpc>
                <a:spcPct val="120000"/>
              </a:lnSpc>
            </a:pPr>
            <a:r>
              <a:rPr lang="zh-CN" altLang="en-US" dirty="0"/>
              <a:t>面向对象的编程（</a:t>
            </a:r>
            <a:r>
              <a:rPr lang="en-US" altLang="zh-CN" dirty="0"/>
              <a:t>OOP</a:t>
            </a:r>
            <a:r>
              <a:rPr lang="zh-CN" altLang="en-US" dirty="0"/>
              <a:t>）</a:t>
            </a:r>
            <a:endParaRPr lang="zh-CN" altLang="en-US" dirty="0"/>
          </a:p>
          <a:p>
            <a:pPr lvl="1">
              <a:lnSpc>
                <a:spcPct val="120000"/>
              </a:lnSpc>
            </a:pPr>
            <a:r>
              <a:rPr lang="zh-CN" altLang="en-US" dirty="0"/>
              <a:t>面向对象的测试（</a:t>
            </a:r>
            <a:r>
              <a:rPr lang="en-US" altLang="zh-CN" dirty="0"/>
              <a:t>OOT</a:t>
            </a:r>
            <a:r>
              <a:rPr lang="zh-CN" altLang="en-US" dirty="0"/>
              <a:t>）</a:t>
            </a:r>
            <a:endParaRPr lang="zh-CN" altLang="en-US" dirty="0"/>
          </a:p>
          <a:p>
            <a:pPr lvl="1">
              <a:lnSpc>
                <a:spcPct val="120000"/>
              </a:lnSpc>
            </a:pPr>
            <a:r>
              <a:rPr lang="zh-CN" altLang="en-US" dirty="0"/>
              <a:t>面向对象的软件维护（</a:t>
            </a:r>
            <a:r>
              <a:rPr lang="en-US" altLang="zh-CN" dirty="0"/>
              <a:t>OOSM</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1.3  </a:t>
            </a:r>
            <a:r>
              <a:rPr lang="zh-CN" altLang="en-US" dirty="0" smtClean="0"/>
              <a:t>面向对象的 软件开发</a:t>
            </a:r>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此时程序可正常</a:t>
            </a:r>
            <a:r>
              <a:rPr lang="zh-CN" altLang="en-US"/>
              <a:t>编译</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1595" y="3284855"/>
            <a:ext cx="5566410" cy="29108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  </a:t>
            </a:r>
            <a:r>
              <a:rPr lang="zh-CN" altLang="en-US" dirty="0" smtClean="0"/>
              <a:t>信息</a:t>
            </a:r>
            <a:r>
              <a:rPr lang="zh-CN" altLang="en-US" dirty="0"/>
              <a:t>的表示和存储</a:t>
            </a:r>
            <a:endParaRPr lang="zh-CN" altLang="en-US" dirty="0"/>
          </a:p>
        </p:txBody>
      </p:sp>
      <p:sp>
        <p:nvSpPr>
          <p:cNvPr id="12" name="灯片编号占位符 5"/>
          <p:cNvSpPr>
            <a:spLocks noGrp="1"/>
          </p:cNvSpPr>
          <p:nvPr>
            <p:ph type="sldNum" sz="quarter" idx="12"/>
          </p:nvPr>
        </p:nvSpPr>
        <p:spPr>
          <a:xfrm>
            <a:off x="7239000" y="6400800"/>
            <a:ext cx="1905000" cy="457200"/>
          </a:xfrm>
        </p:spPr>
        <p:txBody>
          <a:bodyPr/>
          <a:lstStyle/>
          <a:p>
            <a:pPr>
              <a:defRPr/>
            </a:pPr>
            <a:fld id="{2D048891-1ECB-4A2C-A048-6400D758BB9D}" type="slidenum">
              <a:rPr lang="en-US" altLang="zh-CN"/>
            </a:fld>
            <a:endParaRPr lang="en-US" altLang="zh-CN"/>
          </a:p>
        </p:txBody>
      </p:sp>
      <p:sp>
        <p:nvSpPr>
          <p:cNvPr id="14" name="Rectangle 3"/>
          <p:cNvSpPr txBox="1">
            <a:spLocks noChangeArrowheads="1"/>
          </p:cNvSpPr>
          <p:nvPr/>
        </p:nvSpPr>
        <p:spPr>
          <a:xfrm>
            <a:off x="1043608" y="2054225"/>
            <a:ext cx="7696200" cy="41910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marL="0" indent="0">
              <a:lnSpc>
                <a:spcPct val="60000"/>
              </a:lnSpc>
              <a:buFont typeface="Wingdings" panose="05000000000000000000" pitchFamily="2" charset="2"/>
              <a:buNone/>
              <a:tabLst>
                <a:tab pos="971550" algn="l"/>
                <a:tab pos="2857500" algn="l"/>
                <a:tab pos="5257800" algn="l"/>
              </a:tabLst>
            </a:pPr>
            <a:endParaRPr lang="en-US" altLang="zh-CN"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en-US" altLang="zh-CN" sz="2800" dirty="0" smtClean="0">
                <a:latin typeface="宋体" panose="02010600030101010101" pitchFamily="2" charset="-122"/>
              </a:rPr>
              <a:t>               	  </a:t>
            </a:r>
            <a:r>
              <a:rPr lang="zh-CN" altLang="en-US" sz="2800" dirty="0" smtClean="0">
                <a:latin typeface="宋体" panose="02010600030101010101" pitchFamily="2" charset="-122"/>
              </a:rPr>
              <a:t>指令</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控制信息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控制字</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定点数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数值信息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数据信息	           	  浮点数</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字符数据</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非数值信息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逻辑数据</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endParaRPr lang="en-US" altLang="zh-CN" sz="2800" dirty="0" smtClean="0">
              <a:latin typeface="宋体" panose="02010600030101010101" pitchFamily="2" charset="-122"/>
            </a:endParaRPr>
          </a:p>
        </p:txBody>
      </p:sp>
      <p:sp>
        <p:nvSpPr>
          <p:cNvPr id="16" name="AutoShape 9"/>
          <p:cNvSpPr/>
          <p:nvPr/>
        </p:nvSpPr>
        <p:spPr bwMode="auto">
          <a:xfrm>
            <a:off x="2016125" y="2781300"/>
            <a:ext cx="215900" cy="1728787"/>
          </a:xfrm>
          <a:prstGeom prst="leftBrace">
            <a:avLst>
              <a:gd name="adj1" fmla="val 66728"/>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7" name="AutoShape 10"/>
          <p:cNvSpPr/>
          <p:nvPr/>
        </p:nvSpPr>
        <p:spPr bwMode="auto">
          <a:xfrm>
            <a:off x="3859371" y="2492896"/>
            <a:ext cx="360363" cy="720725"/>
          </a:xfrm>
          <a:prstGeom prst="leftBrace">
            <a:avLst>
              <a:gd name="adj1" fmla="val 16667"/>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8" name="AutoShape 11"/>
          <p:cNvSpPr/>
          <p:nvPr/>
        </p:nvSpPr>
        <p:spPr bwMode="auto">
          <a:xfrm>
            <a:off x="3851275" y="4077122"/>
            <a:ext cx="288925" cy="1008062"/>
          </a:xfrm>
          <a:prstGeom prst="leftBrace">
            <a:avLst>
              <a:gd name="adj1" fmla="val 29075"/>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9" name="AutoShape 12"/>
          <p:cNvSpPr/>
          <p:nvPr/>
        </p:nvSpPr>
        <p:spPr bwMode="auto">
          <a:xfrm>
            <a:off x="6300788" y="3860403"/>
            <a:ext cx="287337" cy="720725"/>
          </a:xfrm>
          <a:prstGeom prst="leftBrace">
            <a:avLst>
              <a:gd name="adj1" fmla="val 20902"/>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20" name="AutoShape 13"/>
          <p:cNvSpPr/>
          <p:nvPr/>
        </p:nvSpPr>
        <p:spPr bwMode="auto">
          <a:xfrm>
            <a:off x="6300788" y="4939952"/>
            <a:ext cx="287337" cy="649288"/>
          </a:xfrm>
          <a:prstGeom prst="leftBrace">
            <a:avLst>
              <a:gd name="adj1" fmla="val 18831"/>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80000"/>
              </a:lnSpc>
            </a:pPr>
            <a:r>
              <a:rPr lang="zh-CN" altLang="en-US" dirty="0">
                <a:latin typeface="宋体" panose="02010600030101010101" pitchFamily="2" charset="-122"/>
              </a:rPr>
              <a:t>计算机采用的是二进制数字系统。</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基本符号：</a:t>
            </a:r>
            <a:r>
              <a:rPr lang="en-US" altLang="zh-CN" dirty="0">
                <a:latin typeface="宋体" panose="02010600030101010101" pitchFamily="2" charset="-122"/>
              </a:rPr>
              <a:t>0</a:t>
            </a:r>
            <a:r>
              <a:rPr lang="zh-CN" altLang="en-US" dirty="0">
                <a:latin typeface="宋体" panose="02010600030101010101" pitchFamily="2" charset="-122"/>
              </a:rPr>
              <a:t>、</a:t>
            </a:r>
            <a:r>
              <a:rPr lang="en-US" altLang="zh-CN" dirty="0">
                <a:latin typeface="宋体" panose="02010600030101010101" pitchFamily="2" charset="-122"/>
              </a:rPr>
              <a:t>1</a:t>
            </a:r>
            <a:endParaRPr lang="en-US" altLang="zh-CN" dirty="0">
              <a:latin typeface="宋体" panose="02010600030101010101" pitchFamily="2" charset="-122"/>
            </a:endParaRPr>
          </a:p>
          <a:p>
            <a:pPr>
              <a:lnSpc>
                <a:spcPct val="80000"/>
              </a:lnSpc>
            </a:pPr>
            <a:r>
              <a:rPr lang="zh-CN" altLang="en-US" dirty="0">
                <a:latin typeface="宋体" panose="02010600030101010101" pitchFamily="2" charset="-122"/>
              </a:rPr>
              <a:t>进位原则：逢二进一</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优点：</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易于物理实现</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二进制数运算简单</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机器可靠性高</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通用性强</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缺点：对人来说可读性差</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smtClean="0"/>
              <a:t>1.4.1  </a:t>
            </a:r>
            <a:r>
              <a:rPr lang="zh-CN" altLang="en-US" dirty="0" smtClean="0"/>
              <a:t>计算机</a:t>
            </a:r>
            <a:r>
              <a:rPr lang="zh-CN" altLang="en-US" dirty="0"/>
              <a:t>的数字系统</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1.4.2  </a:t>
            </a:r>
            <a:r>
              <a:rPr lang="zh-CN" altLang="en-US" dirty="0" smtClean="0"/>
              <a:t>数制的转换</a:t>
            </a:r>
            <a:endParaRPr lang="zh-CN" altLang="en-US" dirty="0"/>
          </a:p>
        </p:txBody>
      </p:sp>
      <p:graphicFrame>
        <p:nvGraphicFramePr>
          <p:cNvPr id="4" name="对象 3"/>
          <p:cNvGraphicFramePr>
            <a:graphicFrameLocks noChangeAspect="1"/>
          </p:cNvGraphicFramePr>
          <p:nvPr/>
        </p:nvGraphicFramePr>
        <p:xfrm>
          <a:off x="1043608" y="2276872"/>
          <a:ext cx="7364413" cy="3638550"/>
        </p:xfrm>
        <a:graphic>
          <a:graphicData uri="http://schemas.openxmlformats.org/presentationml/2006/ole">
            <mc:AlternateContent xmlns:mc="http://schemas.openxmlformats.org/markup-compatibility/2006">
              <mc:Choice xmlns:v="urn:schemas-microsoft-com:vml" Requires="v">
                <p:oleObj spid="_x0000_s1033" name="文档" r:id="rId1" imgW="7458710" imgH="3684905" progId="Word.Document.8">
                  <p:embed/>
                </p:oleObj>
              </mc:Choice>
              <mc:Fallback>
                <p:oleObj name="文档" r:id="rId1" imgW="7458710" imgH="3684905" progId="Word.Documen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76872"/>
                        <a:ext cx="7364413"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buNone/>
            </a:pPr>
            <a:r>
              <a:rPr lang="zh-CN" altLang="en-US" dirty="0">
                <a:latin typeface="宋体" panose="02010600030101010101" pitchFamily="2" charset="-122"/>
              </a:rPr>
              <a:t>各位数字与它的权相乘，其积相加。</a:t>
            </a:r>
            <a:endParaRPr lang="zh-CN" altLang="en-US" dirty="0">
              <a:latin typeface="宋体" panose="02010600030101010101" pitchFamily="2" charset="-122"/>
            </a:endParaRPr>
          </a:p>
          <a:p>
            <a:pPr>
              <a:buNone/>
            </a:pPr>
            <a:r>
              <a:rPr lang="zh-CN" altLang="en-US" dirty="0">
                <a:latin typeface="宋体" panose="02010600030101010101" pitchFamily="2" charset="-122"/>
              </a:rPr>
              <a:t>例如</a:t>
            </a:r>
            <a:r>
              <a:rPr lang="en-US" altLang="zh-CN" dirty="0">
                <a:latin typeface="宋体" panose="02010600030101010101" pitchFamily="2" charset="-122"/>
              </a:rPr>
              <a:t>:</a:t>
            </a:r>
            <a:endParaRPr lang="en-US" altLang="zh-CN" dirty="0">
              <a:latin typeface="宋体" panose="02010600030101010101" pitchFamily="2" charset="-122"/>
            </a:endParaRPr>
          </a:p>
          <a:p>
            <a:pPr lvl="1">
              <a:buNone/>
            </a:pPr>
            <a:r>
              <a:rPr lang="en-US" altLang="zh-CN" sz="2600" dirty="0">
                <a:latin typeface="宋体" panose="02010600030101010101" pitchFamily="2" charset="-122"/>
              </a:rPr>
              <a:t>(11111111.11)</a:t>
            </a:r>
            <a:r>
              <a:rPr lang="en-US" altLang="zh-CN" sz="2600" baseline="-25000" dirty="0">
                <a:latin typeface="宋体" panose="02010600030101010101" pitchFamily="2" charset="-122"/>
              </a:rPr>
              <a:t>2</a:t>
            </a:r>
            <a:r>
              <a:rPr lang="en-US" altLang="zh-CN" sz="2600" dirty="0">
                <a:latin typeface="宋体" panose="02010600030101010101" pitchFamily="2" charset="-122"/>
              </a:rPr>
              <a:t>=1×2</a:t>
            </a:r>
            <a:r>
              <a:rPr lang="en-US" altLang="zh-CN" sz="2600" baseline="30000" dirty="0">
                <a:latin typeface="宋体" panose="02010600030101010101" pitchFamily="2" charset="-122"/>
              </a:rPr>
              <a:t>7</a:t>
            </a:r>
            <a:r>
              <a:rPr lang="en-US" altLang="zh-CN" sz="2600" dirty="0">
                <a:latin typeface="宋体" panose="02010600030101010101" pitchFamily="2" charset="-122"/>
              </a:rPr>
              <a:t>+1×2</a:t>
            </a:r>
            <a:r>
              <a:rPr lang="en-US" altLang="zh-CN" sz="2600" baseline="30000" dirty="0">
                <a:latin typeface="宋体" panose="02010600030101010101" pitchFamily="2" charset="-122"/>
              </a:rPr>
              <a:t>6</a:t>
            </a:r>
            <a:r>
              <a:rPr lang="en-US" altLang="zh-CN" sz="2600" dirty="0">
                <a:latin typeface="宋体" panose="02010600030101010101" pitchFamily="2" charset="-122"/>
              </a:rPr>
              <a:t>+1×2</a:t>
            </a:r>
            <a:r>
              <a:rPr lang="en-US" altLang="zh-CN" sz="2600" baseline="30000" dirty="0">
                <a:latin typeface="宋体" panose="02010600030101010101" pitchFamily="2" charset="-122"/>
              </a:rPr>
              <a:t>5</a:t>
            </a:r>
            <a:r>
              <a:rPr lang="en-US" altLang="zh-CN" sz="2600" dirty="0">
                <a:latin typeface="宋体" panose="02010600030101010101" pitchFamily="2" charset="-122"/>
              </a:rPr>
              <a:t>+1×2</a:t>
            </a:r>
            <a:r>
              <a:rPr lang="en-US" altLang="zh-CN" sz="2600" baseline="30000" dirty="0">
                <a:latin typeface="宋体" panose="02010600030101010101" pitchFamily="2" charset="-122"/>
              </a:rPr>
              <a:t>4</a:t>
            </a:r>
            <a:r>
              <a:rPr lang="en-US" altLang="zh-CN" sz="2600" dirty="0">
                <a:latin typeface="宋体" panose="02010600030101010101" pitchFamily="2" charset="-122"/>
              </a:rPr>
              <a:t> </a:t>
            </a:r>
            <a:br>
              <a:rPr lang="en-US" altLang="zh-CN" sz="2600" dirty="0">
                <a:latin typeface="宋体" panose="02010600030101010101" pitchFamily="2" charset="-122"/>
              </a:rPr>
            </a:br>
            <a:r>
              <a:rPr lang="en-US" altLang="zh-CN" sz="2600" dirty="0">
                <a:latin typeface="宋体" panose="02010600030101010101" pitchFamily="2" charset="-122"/>
              </a:rPr>
              <a:t>+1×2</a:t>
            </a:r>
            <a:r>
              <a:rPr lang="en-US" altLang="zh-CN" sz="2600" baseline="30000" dirty="0">
                <a:latin typeface="宋体" panose="02010600030101010101" pitchFamily="2" charset="-122"/>
              </a:rPr>
              <a:t>3</a:t>
            </a:r>
            <a:r>
              <a:rPr lang="en-US" altLang="zh-CN" sz="2600" dirty="0">
                <a:latin typeface="宋体" panose="02010600030101010101" pitchFamily="2" charset="-122"/>
              </a:rPr>
              <a:t>+1×2</a:t>
            </a:r>
            <a:r>
              <a:rPr lang="en-US" altLang="zh-CN" sz="2600" baseline="30000" dirty="0">
                <a:latin typeface="宋体" panose="02010600030101010101" pitchFamily="2" charset="-122"/>
              </a:rPr>
              <a:t>2</a:t>
            </a:r>
            <a:r>
              <a:rPr lang="en-US" altLang="zh-CN" sz="2600" dirty="0">
                <a:latin typeface="宋体" panose="02010600030101010101" pitchFamily="2" charset="-122"/>
              </a:rPr>
              <a:t>+1×2</a:t>
            </a:r>
            <a:r>
              <a:rPr lang="en-US" altLang="zh-CN" sz="2600" baseline="30000" dirty="0">
                <a:latin typeface="宋体" panose="02010600030101010101" pitchFamily="2" charset="-122"/>
              </a:rPr>
              <a:t>1</a:t>
            </a:r>
            <a:r>
              <a:rPr lang="en-US" altLang="zh-CN" sz="2600" dirty="0">
                <a:latin typeface="宋体" panose="02010600030101010101" pitchFamily="2" charset="-122"/>
              </a:rPr>
              <a:t>+1×2</a:t>
            </a:r>
            <a:r>
              <a:rPr lang="en-US" altLang="zh-CN" sz="2600" baseline="30000" dirty="0">
                <a:latin typeface="宋体" panose="02010600030101010101" pitchFamily="2" charset="-122"/>
              </a:rPr>
              <a:t>0</a:t>
            </a:r>
            <a:r>
              <a:rPr lang="en-US" altLang="zh-CN" sz="2600" dirty="0">
                <a:latin typeface="宋体" panose="02010600030101010101" pitchFamily="2" charset="-122"/>
              </a:rPr>
              <a:t>+1×2</a:t>
            </a:r>
            <a:r>
              <a:rPr lang="en-US" altLang="zh-CN" sz="2600" baseline="30000" dirty="0">
                <a:latin typeface="宋体" panose="02010600030101010101" pitchFamily="2" charset="-122"/>
              </a:rPr>
              <a:t>-1</a:t>
            </a:r>
            <a:r>
              <a:rPr lang="en-US" altLang="zh-CN" sz="2600" dirty="0">
                <a:latin typeface="宋体" panose="02010600030101010101" pitchFamily="2" charset="-122"/>
              </a:rPr>
              <a:t>+1×2</a:t>
            </a:r>
            <a:r>
              <a:rPr lang="en-US" altLang="zh-CN" sz="2600" baseline="30000" dirty="0">
                <a:latin typeface="宋体" panose="02010600030101010101" pitchFamily="2" charset="-122"/>
              </a:rPr>
              <a:t>-2</a:t>
            </a:r>
            <a:r>
              <a:rPr lang="en-US" altLang="zh-CN" sz="2600" dirty="0">
                <a:latin typeface="宋体" panose="02010600030101010101" pitchFamily="2" charset="-122"/>
              </a:rPr>
              <a:t> </a:t>
            </a:r>
            <a:br>
              <a:rPr lang="en-US" altLang="zh-CN" sz="2600" dirty="0">
                <a:latin typeface="宋体" panose="02010600030101010101" pitchFamily="2" charset="-122"/>
              </a:rPr>
            </a:br>
            <a:r>
              <a:rPr lang="en-US" altLang="zh-CN" sz="2600" dirty="0">
                <a:latin typeface="宋体" panose="02010600030101010101" pitchFamily="2" charset="-122"/>
              </a:rPr>
              <a:t>=(255.75)</a:t>
            </a:r>
            <a:r>
              <a:rPr lang="en-US" altLang="zh-CN" sz="2600" baseline="-25000" dirty="0">
                <a:latin typeface="宋体" panose="02010600030101010101" pitchFamily="2" charset="-122"/>
              </a:rPr>
              <a:t>10</a:t>
            </a:r>
            <a:endParaRPr lang="en-US" altLang="zh-CN" sz="2600" dirty="0">
              <a:latin typeface="宋体" panose="02010600030101010101" pitchFamily="2" charset="-122"/>
            </a:endParaRPr>
          </a:p>
          <a:p>
            <a:pPr lvl="1">
              <a:buNone/>
            </a:pPr>
            <a:r>
              <a:rPr lang="en-US" altLang="zh-CN" sz="2600" dirty="0">
                <a:latin typeface="宋体" panose="02010600030101010101" pitchFamily="2" charset="-122"/>
              </a:rPr>
              <a:t>(3506.2)</a:t>
            </a:r>
            <a:r>
              <a:rPr lang="en-US" altLang="zh-CN" sz="2600" baseline="-25000" dirty="0">
                <a:latin typeface="宋体" panose="02010600030101010101" pitchFamily="2" charset="-122"/>
              </a:rPr>
              <a:t>8</a:t>
            </a:r>
            <a:r>
              <a:rPr lang="en-US" altLang="zh-CN" sz="2600" dirty="0">
                <a:latin typeface="宋体" panose="02010600030101010101" pitchFamily="2" charset="-122"/>
              </a:rPr>
              <a:t>=3×8</a:t>
            </a:r>
            <a:r>
              <a:rPr lang="en-US" altLang="zh-CN" sz="2600" baseline="30000" dirty="0">
                <a:latin typeface="宋体" panose="02010600030101010101" pitchFamily="2" charset="-122"/>
              </a:rPr>
              <a:t>3</a:t>
            </a:r>
            <a:r>
              <a:rPr lang="en-US" altLang="zh-CN" sz="2600" dirty="0">
                <a:latin typeface="宋体" panose="02010600030101010101" pitchFamily="2" charset="-122"/>
              </a:rPr>
              <a:t>+5×8</a:t>
            </a:r>
            <a:r>
              <a:rPr lang="en-US" altLang="zh-CN" sz="2600" baseline="30000" dirty="0">
                <a:latin typeface="宋体" panose="02010600030101010101" pitchFamily="2" charset="-122"/>
              </a:rPr>
              <a:t>2</a:t>
            </a:r>
            <a:r>
              <a:rPr lang="en-US" altLang="zh-CN" sz="2600" dirty="0">
                <a:latin typeface="宋体" panose="02010600030101010101" pitchFamily="2" charset="-122"/>
              </a:rPr>
              <a:t>+0×8</a:t>
            </a:r>
            <a:r>
              <a:rPr lang="en-US" altLang="zh-CN" sz="2600" baseline="30000" dirty="0">
                <a:latin typeface="宋体" panose="02010600030101010101" pitchFamily="2" charset="-122"/>
              </a:rPr>
              <a:t>1</a:t>
            </a:r>
            <a:r>
              <a:rPr lang="en-US" altLang="zh-CN" sz="2600" dirty="0">
                <a:latin typeface="宋体" panose="02010600030101010101" pitchFamily="2" charset="-122"/>
              </a:rPr>
              <a:t>+6×8</a:t>
            </a:r>
            <a:r>
              <a:rPr lang="en-US" altLang="zh-CN" sz="2600" baseline="30000" dirty="0">
                <a:latin typeface="宋体" panose="02010600030101010101" pitchFamily="2" charset="-122"/>
              </a:rPr>
              <a:t>0</a:t>
            </a:r>
            <a:r>
              <a:rPr lang="en-US" altLang="zh-CN" sz="2600" dirty="0">
                <a:latin typeface="宋体" panose="02010600030101010101" pitchFamily="2" charset="-122"/>
              </a:rPr>
              <a:t>+2×8</a:t>
            </a:r>
            <a:r>
              <a:rPr lang="en-US" altLang="zh-CN" sz="2600" baseline="30000" dirty="0">
                <a:latin typeface="宋体" panose="02010600030101010101" pitchFamily="2" charset="-122"/>
              </a:rPr>
              <a:t>-1</a:t>
            </a:r>
            <a:br>
              <a:rPr lang="en-US" altLang="zh-CN" sz="2600" baseline="30000" dirty="0">
                <a:latin typeface="宋体" panose="02010600030101010101" pitchFamily="2" charset="-122"/>
              </a:rPr>
            </a:br>
            <a:r>
              <a:rPr lang="en-US" altLang="zh-CN" sz="2600" dirty="0">
                <a:latin typeface="宋体" panose="02010600030101010101" pitchFamily="2" charset="-122"/>
              </a:rPr>
              <a:t>=(1862.25)</a:t>
            </a:r>
            <a:r>
              <a:rPr lang="en-US" altLang="zh-CN" sz="2600" baseline="-25000" dirty="0">
                <a:latin typeface="宋体" panose="02010600030101010101" pitchFamily="2" charset="-122"/>
              </a:rPr>
              <a:t>10</a:t>
            </a:r>
            <a:endParaRPr lang="en-US" altLang="zh-CN" sz="2600" dirty="0">
              <a:latin typeface="宋体" panose="02010600030101010101" pitchFamily="2" charset="-122"/>
            </a:endParaRPr>
          </a:p>
          <a:p>
            <a:pPr lvl="1">
              <a:buNone/>
            </a:pPr>
            <a:r>
              <a:rPr lang="en-US" altLang="zh-CN" sz="2600" dirty="0">
                <a:latin typeface="宋体" panose="02010600030101010101" pitchFamily="2" charset="-122"/>
              </a:rPr>
              <a:t>(0.2A)</a:t>
            </a:r>
            <a:r>
              <a:rPr lang="en-US" altLang="zh-CN" sz="2600" baseline="-25000" dirty="0">
                <a:latin typeface="宋体" panose="02010600030101010101" pitchFamily="2" charset="-122"/>
              </a:rPr>
              <a:t>16</a:t>
            </a:r>
            <a:r>
              <a:rPr lang="en-US" altLang="zh-CN" sz="2600" dirty="0">
                <a:latin typeface="宋体" panose="02010600030101010101" pitchFamily="2" charset="-122"/>
              </a:rPr>
              <a:t>=2×16</a:t>
            </a:r>
            <a:r>
              <a:rPr lang="en-US" altLang="zh-CN" sz="2600" baseline="30000" dirty="0">
                <a:latin typeface="宋体" panose="02010600030101010101" pitchFamily="2" charset="-122"/>
              </a:rPr>
              <a:t>-1</a:t>
            </a:r>
            <a:r>
              <a:rPr lang="en-US" altLang="zh-CN" sz="2600" dirty="0">
                <a:latin typeface="宋体" panose="02010600030101010101" pitchFamily="2" charset="-122"/>
              </a:rPr>
              <a:t>+10×16</a:t>
            </a:r>
            <a:r>
              <a:rPr lang="en-US" altLang="zh-CN" sz="2600" baseline="30000" dirty="0">
                <a:latin typeface="宋体" panose="02010600030101010101" pitchFamily="2" charset="-122"/>
              </a:rPr>
              <a:t>-2</a:t>
            </a:r>
            <a:r>
              <a:rPr lang="en-US" altLang="zh-CN" sz="2600" dirty="0">
                <a:latin typeface="宋体" panose="02010600030101010101" pitchFamily="2" charset="-122"/>
              </a:rPr>
              <a:t>=(</a:t>
            </a:r>
            <a:r>
              <a:rPr lang="en-US" altLang="zh-CN" sz="2600" dirty="0" smtClean="0">
                <a:latin typeface="宋体" panose="02010600030101010101" pitchFamily="2" charset="-122"/>
              </a:rPr>
              <a:t>0.1640625)</a:t>
            </a:r>
            <a:r>
              <a:rPr lang="en-US" altLang="zh-CN" sz="2600" baseline="-25000" dirty="0" smtClean="0">
                <a:latin typeface="宋体" panose="02010600030101010101" pitchFamily="2" charset="-122"/>
              </a:rPr>
              <a:t>10</a:t>
            </a:r>
            <a:endParaRPr lang="zh-CN" altLang="en-US" dirty="0"/>
          </a:p>
        </p:txBody>
      </p:sp>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
        <p:nvSpPr>
          <p:cNvPr id="32" name="Rectangle 3"/>
          <p:cNvSpPr txBox="1">
            <a:spLocks noChangeArrowheads="1"/>
          </p:cNvSpPr>
          <p:nvPr/>
        </p:nvSpPr>
        <p:spPr>
          <a:xfrm>
            <a:off x="1295400" y="1800944"/>
            <a:ext cx="6858000" cy="4724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90000"/>
              </a:lnSpc>
              <a:buFont typeface="Wingdings" panose="05000000000000000000" pitchFamily="2" charset="2"/>
              <a:buNone/>
            </a:pPr>
            <a:r>
              <a:rPr lang="zh-CN" altLang="en-US" dirty="0" smtClean="0">
                <a:latin typeface="宋体" panose="02010600030101010101" pitchFamily="2" charset="-122"/>
              </a:rPr>
              <a:t>十进制整数转换成</a:t>
            </a:r>
            <a:r>
              <a:rPr lang="en-US" altLang="zh-CN" dirty="0" smtClean="0">
                <a:latin typeface="宋体" panose="02010600030101010101" pitchFamily="2" charset="-122"/>
              </a:rPr>
              <a:t>R</a:t>
            </a:r>
            <a:r>
              <a:rPr lang="zh-CN" altLang="en-US" dirty="0" smtClean="0">
                <a:latin typeface="宋体" panose="02010600030101010101" pitchFamily="2" charset="-122"/>
              </a:rPr>
              <a:t>进制的整数</a:t>
            </a:r>
            <a:endParaRPr lang="zh-CN" altLang="en-US" dirty="0" smtClean="0">
              <a:latin typeface="宋体" panose="02010600030101010101" pitchFamily="2" charset="-122"/>
            </a:endParaRPr>
          </a:p>
          <a:p>
            <a:pPr lvl="1">
              <a:lnSpc>
                <a:spcPct val="90000"/>
              </a:lnSpc>
              <a:buFontTx/>
              <a:buNone/>
            </a:pPr>
            <a:r>
              <a:rPr lang="zh-CN" altLang="en-US" dirty="0" smtClean="0">
                <a:latin typeface="宋体" panose="02010600030101010101" pitchFamily="2" charset="-122"/>
              </a:rPr>
              <a:t>“除</a:t>
            </a:r>
            <a:r>
              <a:rPr lang="en-US" altLang="zh-CN" dirty="0" smtClean="0">
                <a:latin typeface="宋体" panose="02010600030101010101" pitchFamily="2" charset="-122"/>
              </a:rPr>
              <a:t>R</a:t>
            </a:r>
            <a:r>
              <a:rPr lang="zh-CN" altLang="en-US" dirty="0" smtClean="0">
                <a:latin typeface="宋体" panose="02010600030101010101" pitchFamily="2" charset="-122"/>
              </a:rPr>
              <a:t>取余”法，例如：</a:t>
            </a:r>
            <a:endParaRPr lang="zh-CN" altLang="en-US"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2   68                        </a:t>
            </a:r>
            <a:r>
              <a:rPr lang="zh-CN" altLang="en-US" sz="2400" dirty="0" smtClean="0">
                <a:latin typeface="宋体" panose="02010600030101010101" pitchFamily="2" charset="-122"/>
              </a:rPr>
              <a:t>余 数</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 </a:t>
            </a:r>
            <a:r>
              <a:rPr lang="en-US" altLang="zh-CN" sz="2400" dirty="0" smtClean="0">
                <a:latin typeface="宋体" panose="02010600030101010101" pitchFamily="2" charset="-122"/>
              </a:rPr>
              <a:t>2   34 ┄┄┄┄┄┄┄┄┄┄┄┄ 0  </a:t>
            </a:r>
            <a:r>
              <a:rPr lang="zh-CN" altLang="en-US" sz="2400" dirty="0" smtClean="0">
                <a:latin typeface="宋体" panose="02010600030101010101" pitchFamily="2" charset="-122"/>
              </a:rPr>
              <a:t>低位</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  </a:t>
            </a:r>
            <a:r>
              <a:rPr lang="en-US" altLang="zh-CN" sz="2400" dirty="0" smtClean="0">
                <a:latin typeface="宋体" panose="02010600030101010101" pitchFamily="2" charset="-122"/>
              </a:rPr>
              <a:t>2   17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8 ┄┄┄┄┄┄┄┄┄┄┄ 1</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4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2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1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0  ┄┄┄┄┄┄┄┄┄ 1   </a:t>
            </a:r>
            <a:r>
              <a:rPr lang="zh-CN" altLang="en-US" sz="2400" dirty="0" smtClean="0">
                <a:latin typeface="宋体" panose="02010600030101010101" pitchFamily="2" charset="-122"/>
              </a:rPr>
              <a:t>高位</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所以 </a:t>
            </a:r>
            <a:r>
              <a:rPr lang="en-US" altLang="zh-CN" sz="2400" dirty="0" smtClean="0">
                <a:latin typeface="宋体" panose="02010600030101010101" pitchFamily="2" charset="-122"/>
              </a:rPr>
              <a:t>68</a:t>
            </a:r>
            <a:r>
              <a:rPr lang="en-US" altLang="zh-CN" sz="2400" baseline="-25000" dirty="0" smtClean="0">
                <a:latin typeface="宋体" panose="02010600030101010101" pitchFamily="2" charset="-122"/>
              </a:rPr>
              <a:t>10</a:t>
            </a:r>
            <a:r>
              <a:rPr lang="zh-CN" altLang="en-US" sz="2400" dirty="0" smtClean="0">
                <a:latin typeface="宋体" panose="02010600030101010101" pitchFamily="2" charset="-122"/>
              </a:rPr>
              <a:t>＝</a:t>
            </a:r>
            <a:r>
              <a:rPr lang="en-US" altLang="zh-CN" sz="2400" dirty="0" smtClean="0">
                <a:latin typeface="宋体" panose="02010600030101010101" pitchFamily="2" charset="-122"/>
              </a:rPr>
              <a:t>1000100</a:t>
            </a:r>
            <a:r>
              <a:rPr lang="en-US" altLang="zh-CN" sz="2400" baseline="-25000" dirty="0" smtClean="0">
                <a:latin typeface="宋体" panose="02010600030101010101" pitchFamily="2" charset="-122"/>
              </a:rPr>
              <a:t>2</a:t>
            </a:r>
            <a:endParaRPr lang="en-US" altLang="zh-CN" sz="2400" dirty="0" smtClean="0">
              <a:latin typeface="宋体" panose="02010600030101010101" pitchFamily="2" charset="-122"/>
            </a:endParaRPr>
          </a:p>
        </p:txBody>
      </p:sp>
      <p:grpSp>
        <p:nvGrpSpPr>
          <p:cNvPr id="34" name="Group 5"/>
          <p:cNvGrpSpPr/>
          <p:nvPr/>
        </p:nvGrpSpPr>
        <p:grpSpPr bwMode="auto">
          <a:xfrm>
            <a:off x="2362200" y="2667000"/>
            <a:ext cx="1447800" cy="2819400"/>
            <a:chOff x="1980" y="12672"/>
            <a:chExt cx="1155" cy="2184"/>
          </a:xfrm>
        </p:grpSpPr>
        <p:grpSp>
          <p:nvGrpSpPr>
            <p:cNvPr id="35" name="Group 6"/>
            <p:cNvGrpSpPr/>
            <p:nvPr/>
          </p:nvGrpSpPr>
          <p:grpSpPr bwMode="auto">
            <a:xfrm>
              <a:off x="1980" y="12672"/>
              <a:ext cx="540" cy="312"/>
              <a:chOff x="1980" y="12672"/>
              <a:chExt cx="540" cy="312"/>
            </a:xfrm>
          </p:grpSpPr>
          <p:sp>
            <p:nvSpPr>
              <p:cNvPr id="54" name="Line 7"/>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 name="Line 8"/>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6" name="Group 9"/>
            <p:cNvGrpSpPr/>
            <p:nvPr/>
          </p:nvGrpSpPr>
          <p:grpSpPr bwMode="auto">
            <a:xfrm>
              <a:off x="2070" y="12984"/>
              <a:ext cx="540" cy="312"/>
              <a:chOff x="1980" y="12672"/>
              <a:chExt cx="540" cy="312"/>
            </a:xfrm>
          </p:grpSpPr>
          <p:sp>
            <p:nvSpPr>
              <p:cNvPr id="52" name="Line 10"/>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Line 11"/>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7" name="Group 12"/>
            <p:cNvGrpSpPr/>
            <p:nvPr/>
          </p:nvGrpSpPr>
          <p:grpSpPr bwMode="auto">
            <a:xfrm>
              <a:off x="2175" y="13296"/>
              <a:ext cx="540" cy="312"/>
              <a:chOff x="1980" y="12672"/>
              <a:chExt cx="540" cy="312"/>
            </a:xfrm>
          </p:grpSpPr>
          <p:sp>
            <p:nvSpPr>
              <p:cNvPr id="50" name="Line 13"/>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Line 14"/>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8" name="Group 15"/>
            <p:cNvGrpSpPr/>
            <p:nvPr/>
          </p:nvGrpSpPr>
          <p:grpSpPr bwMode="auto">
            <a:xfrm>
              <a:off x="2295" y="13608"/>
              <a:ext cx="540" cy="312"/>
              <a:chOff x="1980" y="12672"/>
              <a:chExt cx="540" cy="312"/>
            </a:xfrm>
          </p:grpSpPr>
          <p:sp>
            <p:nvSpPr>
              <p:cNvPr id="48" name="Line 16"/>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 name="Line 17"/>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 name="Group 18"/>
            <p:cNvGrpSpPr/>
            <p:nvPr/>
          </p:nvGrpSpPr>
          <p:grpSpPr bwMode="auto">
            <a:xfrm>
              <a:off x="2400" y="13920"/>
              <a:ext cx="540" cy="312"/>
              <a:chOff x="1980" y="12672"/>
              <a:chExt cx="540" cy="312"/>
            </a:xfrm>
          </p:grpSpPr>
          <p:sp>
            <p:nvSpPr>
              <p:cNvPr id="46" name="Line 19"/>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 name="Line 20"/>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0" name="Group 21"/>
            <p:cNvGrpSpPr/>
            <p:nvPr/>
          </p:nvGrpSpPr>
          <p:grpSpPr bwMode="auto">
            <a:xfrm>
              <a:off x="2520" y="14232"/>
              <a:ext cx="540" cy="312"/>
              <a:chOff x="1980" y="12672"/>
              <a:chExt cx="540" cy="312"/>
            </a:xfrm>
          </p:grpSpPr>
          <p:sp>
            <p:nvSpPr>
              <p:cNvPr id="44" name="Line 22"/>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Line 23"/>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1" name="Group 24"/>
            <p:cNvGrpSpPr/>
            <p:nvPr/>
          </p:nvGrpSpPr>
          <p:grpSpPr bwMode="auto">
            <a:xfrm>
              <a:off x="2595" y="14544"/>
              <a:ext cx="540" cy="312"/>
              <a:chOff x="1980" y="12672"/>
              <a:chExt cx="540" cy="312"/>
            </a:xfrm>
          </p:grpSpPr>
          <p:sp>
            <p:nvSpPr>
              <p:cNvPr id="42" name="Line 25"/>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 name="Line 26"/>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6" name="Line 27"/>
          <p:cNvSpPr>
            <a:spLocks noChangeShapeType="1"/>
          </p:cNvSpPr>
          <p:nvPr/>
        </p:nvSpPr>
        <p:spPr bwMode="auto">
          <a:xfrm>
            <a:off x="7086600" y="3200400"/>
            <a:ext cx="0" cy="2514600"/>
          </a:xfrm>
          <a:prstGeom prst="line">
            <a:avLst/>
          </a:prstGeom>
          <a:noFill/>
          <a:ln w="12700"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计算机的工作是用程序来控制的</a:t>
            </a:r>
            <a:endParaRPr lang="zh-CN" altLang="en-US" dirty="0"/>
          </a:p>
          <a:p>
            <a:r>
              <a:rPr lang="zh-CN" altLang="en-US" dirty="0"/>
              <a:t>程序是指令的</a:t>
            </a:r>
            <a:r>
              <a:rPr lang="zh-CN" altLang="en-US" dirty="0" smtClean="0"/>
              <a:t>集合</a:t>
            </a:r>
            <a:endParaRPr lang="en-US" altLang="zh-CN" dirty="0" smtClean="0"/>
          </a:p>
          <a:p>
            <a:r>
              <a:rPr lang="zh-CN" altLang="en-US" dirty="0"/>
              <a:t>指令是计算机可以识别的命令</a:t>
            </a:r>
            <a:endParaRPr lang="zh-CN" altLang="en-US" dirty="0"/>
          </a:p>
        </p:txBody>
      </p:sp>
      <p:sp>
        <p:nvSpPr>
          <p:cNvPr id="3" name="标题 2"/>
          <p:cNvSpPr>
            <a:spLocks noGrp="1"/>
          </p:cNvSpPr>
          <p:nvPr>
            <p:ph type="title"/>
          </p:nvPr>
        </p:nvSpPr>
        <p:spPr/>
        <p:txBody>
          <a:bodyPr/>
          <a:lstStyle/>
          <a:p>
            <a:r>
              <a:rPr lang="en-US" altLang="zh-CN" dirty="0" smtClean="0"/>
              <a:t>1.1  </a:t>
            </a:r>
            <a:r>
              <a:rPr lang="zh-CN" altLang="en-US" dirty="0" smtClean="0"/>
              <a:t>计算机程序设计语言的发展</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
        <p:nvSpPr>
          <p:cNvPr id="5" name="灯片编号占位符 5"/>
          <p:cNvSpPr>
            <a:spLocks noGrp="1"/>
          </p:cNvSpPr>
          <p:nvPr>
            <p:ph type="sldNum" sz="quarter" idx="12"/>
          </p:nvPr>
        </p:nvSpPr>
        <p:spPr>
          <a:xfrm>
            <a:off x="7239000" y="6400800"/>
            <a:ext cx="1905000" cy="457200"/>
          </a:xfrm>
        </p:spPr>
        <p:txBody>
          <a:bodyPr/>
          <a:lstStyle/>
          <a:p>
            <a:pPr>
              <a:defRPr/>
            </a:pPr>
            <a:fld id="{99E22F9F-F928-43E7-AC84-8EB08906CA56}" type="slidenum">
              <a:rPr lang="en-US" altLang="zh-CN"/>
            </a:fld>
            <a:endParaRPr lang="en-US" altLang="zh-CN"/>
          </a:p>
        </p:txBody>
      </p:sp>
      <p:sp>
        <p:nvSpPr>
          <p:cNvPr id="7" name="Rectangle 3"/>
          <p:cNvSpPr txBox="1">
            <a:spLocks noChangeArrowheads="1"/>
          </p:cNvSpPr>
          <p:nvPr/>
        </p:nvSpPr>
        <p:spPr>
          <a:xfrm>
            <a:off x="2091760" y="2420888"/>
            <a:ext cx="6048672" cy="3600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buFont typeface="Wingdings" panose="05000000000000000000" pitchFamily="2" charset="2"/>
              <a:buNone/>
            </a:pPr>
            <a:r>
              <a:rPr lang="zh-CN" altLang="en-US" dirty="0" smtClean="0">
                <a:latin typeface="宋体" panose="02010600030101010101" pitchFamily="2" charset="-122"/>
              </a:rPr>
              <a:t>十进制小数转换成</a:t>
            </a:r>
            <a:r>
              <a:rPr lang="en-US" altLang="zh-CN" dirty="0" smtClean="0">
                <a:latin typeface="宋体" panose="02010600030101010101" pitchFamily="2" charset="-122"/>
              </a:rPr>
              <a:t>R</a:t>
            </a:r>
            <a:r>
              <a:rPr lang="zh-CN" altLang="en-US" dirty="0" smtClean="0">
                <a:latin typeface="宋体" panose="02010600030101010101" pitchFamily="2" charset="-122"/>
              </a:rPr>
              <a:t>进制小数</a:t>
            </a:r>
            <a:endParaRPr lang="zh-CN" altLang="en-US" dirty="0" smtClean="0">
              <a:latin typeface="宋体" panose="02010600030101010101" pitchFamily="2" charset="-122"/>
            </a:endParaRPr>
          </a:p>
          <a:p>
            <a:pPr lvl="1">
              <a:buFontTx/>
              <a:buNone/>
            </a:pPr>
            <a:r>
              <a:rPr lang="zh-CN" altLang="en-US" dirty="0" smtClean="0">
                <a:latin typeface="宋体" panose="02010600030101010101" pitchFamily="2" charset="-122"/>
              </a:rPr>
              <a:t>“乘 </a:t>
            </a:r>
            <a:r>
              <a:rPr lang="en-US" altLang="zh-CN" dirty="0" smtClean="0">
                <a:latin typeface="宋体" panose="02010600030101010101" pitchFamily="2" charset="-122"/>
              </a:rPr>
              <a:t>R </a:t>
            </a:r>
            <a:r>
              <a:rPr lang="zh-CN" altLang="en-US" dirty="0" smtClean="0">
                <a:latin typeface="宋体" panose="02010600030101010101" pitchFamily="2" charset="-122"/>
              </a:rPr>
              <a:t>取整”法，例如：</a:t>
            </a:r>
            <a:endParaRPr lang="zh-CN" altLang="en-US" dirty="0" smtClean="0">
              <a:latin typeface="宋体" panose="02010600030101010101" pitchFamily="2" charset="-122"/>
            </a:endParaRPr>
          </a:p>
          <a:p>
            <a:pPr lvl="1" algn="just">
              <a:buFontTx/>
              <a:buNone/>
            </a:pPr>
            <a:r>
              <a:rPr lang="zh-CN" altLang="en-US" dirty="0" smtClean="0">
                <a:latin typeface="宋体" panose="02010600030101010101" pitchFamily="2" charset="-122"/>
              </a:rPr>
              <a:t>                              高位</a:t>
            </a:r>
            <a:endParaRPr lang="zh-CN" altLang="en-US" dirty="0" smtClean="0">
              <a:latin typeface="宋体" panose="02010600030101010101" pitchFamily="2" charset="-122"/>
            </a:endParaRPr>
          </a:p>
          <a:p>
            <a:pPr lvl="1" algn="just">
              <a:buFontTx/>
              <a:buNone/>
            </a:pPr>
            <a:r>
              <a:rPr lang="zh-CN" altLang="en-US" dirty="0" smtClean="0">
                <a:latin typeface="宋体" panose="02010600030101010101" pitchFamily="2" charset="-122"/>
              </a:rPr>
              <a:t>     </a:t>
            </a:r>
            <a:r>
              <a:rPr lang="en-US" altLang="zh-CN" dirty="0" smtClean="0">
                <a:latin typeface="宋体" panose="02010600030101010101" pitchFamily="2" charset="-122"/>
              </a:rPr>
              <a:t>0.3125 ×2 = 0 .625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0.625  ×2 = 1 .25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0.25   ×2 = 0 .5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0.5    ×2 = 1 .0</a:t>
            </a:r>
            <a:endParaRPr lang="en-US" altLang="zh-CN" dirty="0" smtClean="0">
              <a:latin typeface="宋体" panose="02010600030101010101" pitchFamily="2" charset="-122"/>
            </a:endParaRPr>
          </a:p>
          <a:p>
            <a:pPr lvl="1" algn="just">
              <a:buFontTx/>
              <a:buNone/>
            </a:pPr>
            <a:r>
              <a:rPr lang="zh-CN" altLang="en-US" dirty="0" smtClean="0">
                <a:latin typeface="宋体" panose="02010600030101010101" pitchFamily="2" charset="-122"/>
              </a:rPr>
              <a:t>所以 </a:t>
            </a:r>
            <a:r>
              <a:rPr lang="en-US" altLang="zh-CN" dirty="0" smtClean="0">
                <a:latin typeface="宋体" panose="02010600030101010101" pitchFamily="2" charset="-122"/>
              </a:rPr>
              <a:t>0.3125</a:t>
            </a:r>
            <a:r>
              <a:rPr lang="en-US" altLang="zh-CN" baseline="-25000" dirty="0" smtClean="0">
                <a:latin typeface="宋体" panose="02010600030101010101" pitchFamily="2" charset="-122"/>
              </a:rPr>
              <a:t>10</a:t>
            </a:r>
            <a:r>
              <a:rPr lang="en-US" altLang="zh-CN" dirty="0" smtClean="0">
                <a:latin typeface="宋体" panose="02010600030101010101" pitchFamily="2" charset="-122"/>
              </a:rPr>
              <a:t>  = 0.0101</a:t>
            </a:r>
            <a:r>
              <a:rPr lang="en-US" altLang="zh-CN" baseline="-25000" dirty="0" smtClean="0">
                <a:latin typeface="宋体" panose="02010600030101010101" pitchFamily="2" charset="-122"/>
              </a:rPr>
              <a:t>2</a:t>
            </a:r>
            <a:r>
              <a:rPr lang="en-US" altLang="zh-CN" dirty="0" smtClean="0">
                <a:latin typeface="宋体" panose="02010600030101010101" pitchFamily="2" charset="-122"/>
              </a:rPr>
              <a:t> </a:t>
            </a:r>
            <a:endParaRPr lang="en-US" altLang="zh-CN" dirty="0" smtClean="0">
              <a:latin typeface="宋体" panose="02010600030101010101" pitchFamily="2" charset="-122"/>
            </a:endParaRPr>
          </a:p>
        </p:txBody>
      </p:sp>
      <p:grpSp>
        <p:nvGrpSpPr>
          <p:cNvPr id="9" name="Group 7"/>
          <p:cNvGrpSpPr/>
          <p:nvPr/>
        </p:nvGrpSpPr>
        <p:grpSpPr bwMode="auto">
          <a:xfrm>
            <a:off x="4953000" y="3276600"/>
            <a:ext cx="2209800" cy="2209800"/>
            <a:chOff x="1658" y="1105"/>
            <a:chExt cx="582" cy="528"/>
          </a:xfrm>
        </p:grpSpPr>
        <p:sp>
          <p:nvSpPr>
            <p:cNvPr id="10" name="Rectangle 5"/>
            <p:cNvSpPr>
              <a:spLocks noChangeArrowheads="1"/>
            </p:cNvSpPr>
            <p:nvPr/>
          </p:nvSpPr>
          <p:spPr bwMode="auto">
            <a:xfrm>
              <a:off x="1658" y="1165"/>
              <a:ext cx="84" cy="468"/>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1" name="Freeform 6"/>
            <p:cNvSpPr/>
            <p:nvPr/>
          </p:nvSpPr>
          <p:spPr bwMode="auto">
            <a:xfrm>
              <a:off x="1700" y="1105"/>
              <a:ext cx="540" cy="72"/>
            </a:xfrm>
            <a:custGeom>
              <a:avLst/>
              <a:gdLst>
                <a:gd name="T0" fmla="*/ 0 w 1635"/>
                <a:gd name="T1" fmla="*/ 17 h 150"/>
                <a:gd name="T2" fmla="*/ 0 w 1635"/>
                <a:gd name="T3" fmla="*/ 0 h 150"/>
                <a:gd name="T4" fmla="*/ 59 w 1635"/>
                <a:gd name="T5" fmla="*/ 0 h 150"/>
                <a:gd name="T6" fmla="*/ 0 60000 65536"/>
                <a:gd name="T7" fmla="*/ 0 60000 65536"/>
                <a:gd name="T8" fmla="*/ 0 60000 65536"/>
              </a:gdLst>
              <a:ahLst/>
              <a:cxnLst>
                <a:cxn ang="T6">
                  <a:pos x="T0" y="T1"/>
                </a:cxn>
                <a:cxn ang="T7">
                  <a:pos x="T2" y="T3"/>
                </a:cxn>
                <a:cxn ang="T8">
                  <a:pos x="T4" y="T5"/>
                </a:cxn>
              </a:cxnLst>
              <a:rect l="0" t="0" r="r" b="b"/>
              <a:pathLst>
                <a:path w="1635" h="150">
                  <a:moveTo>
                    <a:pt x="0" y="150"/>
                  </a:moveTo>
                  <a:lnTo>
                    <a:pt x="0" y="0"/>
                  </a:lnTo>
                  <a:lnTo>
                    <a:pt x="1635" y="0"/>
                  </a:lnTo>
                </a:path>
              </a:pathLst>
            </a:custGeom>
            <a:noFill/>
            <a:ln w="9525">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每位八进制数相当于三位二进制数</a:t>
            </a:r>
            <a:endParaRPr lang="zh-CN" altLang="en-US" dirty="0"/>
          </a:p>
          <a:p>
            <a:r>
              <a:rPr lang="zh-CN" altLang="en-US" dirty="0"/>
              <a:t>每位十六进制数相当于四位二进制数</a:t>
            </a:r>
            <a:endParaRPr lang="zh-CN" altLang="en-US" dirty="0"/>
          </a:p>
          <a:p>
            <a:pPr lvl="1">
              <a:buNone/>
            </a:pPr>
            <a:r>
              <a:rPr lang="en-US" altLang="zh-CN" dirty="0">
                <a:latin typeface="宋体" panose="02010600030101010101" pitchFamily="2" charset="-122"/>
              </a:rPr>
              <a:t>(1011010.10)</a:t>
            </a:r>
            <a:r>
              <a:rPr lang="en-US" altLang="zh-CN" baseline="-25000" dirty="0">
                <a:latin typeface="宋体" panose="02010600030101010101" pitchFamily="2" charset="-122"/>
              </a:rPr>
              <a:t>2</a:t>
            </a:r>
            <a:r>
              <a:rPr lang="en-US" altLang="zh-CN" dirty="0">
                <a:latin typeface="宋体" panose="02010600030101010101" pitchFamily="2" charset="-122"/>
              </a:rPr>
              <a:t>=(</a:t>
            </a:r>
            <a:r>
              <a:rPr lang="en-US" altLang="zh-CN" u="sng" dirty="0">
                <a:latin typeface="宋体" panose="02010600030101010101" pitchFamily="2" charset="-122"/>
              </a:rPr>
              <a:t>001</a:t>
            </a:r>
            <a:r>
              <a:rPr lang="en-US" altLang="zh-CN" dirty="0">
                <a:latin typeface="宋体" panose="02010600030101010101" pitchFamily="2" charset="-122"/>
              </a:rPr>
              <a:t> </a:t>
            </a:r>
            <a:r>
              <a:rPr lang="en-US" altLang="zh-CN" u="sng" dirty="0">
                <a:latin typeface="宋体" panose="02010600030101010101" pitchFamily="2" charset="-122"/>
              </a:rPr>
              <a:t>011</a:t>
            </a:r>
            <a:r>
              <a:rPr lang="en-US" altLang="zh-CN" dirty="0">
                <a:latin typeface="宋体" panose="02010600030101010101" pitchFamily="2" charset="-122"/>
              </a:rPr>
              <a:t> </a:t>
            </a:r>
            <a:r>
              <a:rPr lang="en-US" altLang="zh-CN" u="sng" dirty="0">
                <a:latin typeface="宋体" panose="02010600030101010101" pitchFamily="2" charset="-122"/>
              </a:rPr>
              <a:t>010</a:t>
            </a:r>
            <a:r>
              <a:rPr lang="en-US" altLang="zh-CN" dirty="0">
                <a:latin typeface="宋体" panose="02010600030101010101" pitchFamily="2" charset="-122"/>
              </a:rPr>
              <a:t> .</a:t>
            </a:r>
            <a:r>
              <a:rPr lang="en-US" altLang="zh-CN" u="sng" dirty="0">
                <a:latin typeface="宋体" panose="02010600030101010101" pitchFamily="2" charset="-122"/>
              </a:rPr>
              <a:t>100</a:t>
            </a:r>
            <a:r>
              <a:rPr lang="en-US" altLang="zh-CN" dirty="0">
                <a:latin typeface="宋体" panose="02010600030101010101" pitchFamily="2" charset="-122"/>
              </a:rPr>
              <a:t>)</a:t>
            </a:r>
            <a:r>
              <a:rPr lang="en-US" altLang="zh-CN" baseline="-25000" dirty="0">
                <a:latin typeface="宋体" panose="02010600030101010101" pitchFamily="2" charset="-122"/>
              </a:rPr>
              <a:t>2</a:t>
            </a:r>
            <a:br>
              <a:rPr lang="en-US" altLang="zh-CN" baseline="-25000" dirty="0">
                <a:latin typeface="宋体" panose="02010600030101010101" pitchFamily="2" charset="-122"/>
              </a:rPr>
            </a:br>
            <a:r>
              <a:rPr lang="en-US" altLang="zh-CN" dirty="0">
                <a:latin typeface="宋体" panose="02010600030101010101" pitchFamily="2" charset="-122"/>
              </a:rPr>
              <a:t>=(132.4)</a:t>
            </a:r>
            <a:r>
              <a:rPr lang="en-US" altLang="zh-CN" baseline="-25000" dirty="0">
                <a:latin typeface="宋体" panose="02010600030101010101" pitchFamily="2" charset="-122"/>
              </a:rPr>
              <a:t>8</a:t>
            </a:r>
            <a:endParaRPr lang="en-US" altLang="zh-CN" dirty="0">
              <a:latin typeface="宋体" panose="02010600030101010101" pitchFamily="2" charset="-122"/>
            </a:endParaRPr>
          </a:p>
          <a:p>
            <a:pPr lvl="1">
              <a:buNone/>
            </a:pPr>
            <a:r>
              <a:rPr lang="en-US" altLang="zh-CN" dirty="0">
                <a:latin typeface="宋体" panose="02010600030101010101" pitchFamily="2" charset="-122"/>
              </a:rPr>
              <a:t>(1011010.10)</a:t>
            </a:r>
            <a:r>
              <a:rPr lang="en-US" altLang="zh-CN" baseline="-25000" dirty="0">
                <a:latin typeface="宋体" panose="02010600030101010101" pitchFamily="2" charset="-122"/>
              </a:rPr>
              <a:t>2</a:t>
            </a:r>
            <a:r>
              <a:rPr lang="en-US" altLang="zh-CN" dirty="0">
                <a:latin typeface="宋体" panose="02010600030101010101" pitchFamily="2" charset="-122"/>
              </a:rPr>
              <a:t>=(</a:t>
            </a:r>
            <a:r>
              <a:rPr lang="en-US" altLang="zh-CN" u="sng" dirty="0">
                <a:latin typeface="宋体" panose="02010600030101010101" pitchFamily="2" charset="-122"/>
              </a:rPr>
              <a:t>0101</a:t>
            </a:r>
            <a:r>
              <a:rPr lang="en-US" altLang="zh-CN" dirty="0">
                <a:latin typeface="宋体" panose="02010600030101010101" pitchFamily="2" charset="-122"/>
              </a:rPr>
              <a:t> </a:t>
            </a:r>
            <a:r>
              <a:rPr lang="en-US" altLang="zh-CN" u="sng" dirty="0">
                <a:latin typeface="宋体" panose="02010600030101010101" pitchFamily="2" charset="-122"/>
              </a:rPr>
              <a:t>1010</a:t>
            </a:r>
            <a:r>
              <a:rPr lang="en-US" altLang="zh-CN" dirty="0">
                <a:latin typeface="宋体" panose="02010600030101010101" pitchFamily="2" charset="-122"/>
              </a:rPr>
              <a:t> .</a:t>
            </a:r>
            <a:r>
              <a:rPr lang="en-US" altLang="zh-CN" u="sng" dirty="0">
                <a:latin typeface="宋体" panose="02010600030101010101" pitchFamily="2" charset="-122"/>
              </a:rPr>
              <a:t>1000</a:t>
            </a:r>
            <a:r>
              <a:rPr lang="en-US" altLang="zh-CN" dirty="0">
                <a:latin typeface="宋体" panose="02010600030101010101" pitchFamily="2" charset="-122"/>
              </a:rPr>
              <a:t>)</a:t>
            </a:r>
            <a:r>
              <a:rPr lang="en-US" altLang="zh-CN" baseline="-25000" dirty="0">
                <a:latin typeface="宋体" panose="02010600030101010101" pitchFamily="2" charset="-122"/>
              </a:rPr>
              <a:t>2</a:t>
            </a:r>
            <a:br>
              <a:rPr lang="en-US" altLang="zh-CN" baseline="-25000" dirty="0">
                <a:latin typeface="宋体" panose="02010600030101010101" pitchFamily="2" charset="-122"/>
              </a:rPr>
            </a:br>
            <a:r>
              <a:rPr lang="en-US" altLang="zh-CN" dirty="0">
                <a:latin typeface="宋体" panose="02010600030101010101" pitchFamily="2" charset="-122"/>
              </a:rPr>
              <a:t>=(5A.8)</a:t>
            </a:r>
            <a:r>
              <a:rPr lang="en-US" altLang="zh-CN" baseline="-25000" dirty="0">
                <a:latin typeface="宋体" panose="02010600030101010101" pitchFamily="2" charset="-122"/>
              </a:rPr>
              <a:t>16</a:t>
            </a:r>
            <a:endParaRPr lang="en-US" altLang="zh-CN" baseline="-25000" dirty="0">
              <a:latin typeface="宋体" panose="02010600030101010101" pitchFamily="2" charset="-122"/>
            </a:endParaRPr>
          </a:p>
          <a:p>
            <a:pPr lvl="1">
              <a:buNone/>
            </a:pPr>
            <a:r>
              <a:rPr lang="en-US" altLang="zh-CN" dirty="0">
                <a:latin typeface="宋体" panose="02010600030101010101" pitchFamily="2" charset="-122"/>
              </a:rPr>
              <a:t>(F7)</a:t>
            </a:r>
            <a:r>
              <a:rPr lang="en-US" altLang="zh-CN" baseline="-25000" dirty="0">
                <a:latin typeface="宋体" panose="02010600030101010101" pitchFamily="2" charset="-122"/>
              </a:rPr>
              <a:t>16</a:t>
            </a:r>
            <a:r>
              <a:rPr lang="zh-CN" altLang="en-US" dirty="0">
                <a:latin typeface="宋体" panose="02010600030101010101" pitchFamily="2" charset="-122"/>
              </a:rPr>
              <a:t>＝</a:t>
            </a:r>
            <a:r>
              <a:rPr lang="en-US" altLang="zh-CN" dirty="0">
                <a:latin typeface="宋体" panose="02010600030101010101" pitchFamily="2" charset="-122"/>
              </a:rPr>
              <a:t>(</a:t>
            </a:r>
            <a:r>
              <a:rPr lang="en-US" altLang="zh-CN" u="sng" dirty="0">
                <a:latin typeface="宋体" panose="02010600030101010101" pitchFamily="2" charset="-122"/>
              </a:rPr>
              <a:t>1111</a:t>
            </a:r>
            <a:r>
              <a:rPr lang="en-US" altLang="zh-CN" dirty="0">
                <a:latin typeface="宋体" panose="02010600030101010101" pitchFamily="2" charset="-122"/>
              </a:rPr>
              <a:t> </a:t>
            </a:r>
            <a:r>
              <a:rPr lang="en-US" altLang="zh-CN" u="sng" dirty="0">
                <a:latin typeface="宋体" panose="02010600030101010101" pitchFamily="2" charset="-122"/>
              </a:rPr>
              <a:t>0111</a:t>
            </a:r>
            <a:r>
              <a:rPr lang="en-US" altLang="zh-CN" dirty="0">
                <a:latin typeface="宋体" panose="02010600030101010101" pitchFamily="2" charset="-122"/>
              </a:rPr>
              <a:t>)</a:t>
            </a:r>
            <a:r>
              <a:rPr lang="en-US" altLang="zh-CN" baseline="-25000"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(11110111)</a:t>
            </a:r>
            <a:r>
              <a:rPr lang="en-US" altLang="zh-CN" baseline="-25000" dirty="0">
                <a:latin typeface="宋体" panose="02010600030101010101" pitchFamily="2" charset="-122"/>
              </a:rPr>
              <a:t>2</a:t>
            </a:r>
            <a:endParaRPr lang="en-US" altLang="zh-CN"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lnSpc>
                <a:spcPct val="110000"/>
              </a:lnSpc>
            </a:pPr>
            <a:r>
              <a:rPr lang="zh-CN" altLang="en-US" dirty="0">
                <a:latin typeface="宋体" panose="02010600030101010101" pitchFamily="2" charset="-122"/>
              </a:rPr>
              <a:t>位</a:t>
            </a:r>
            <a:r>
              <a:rPr lang="en-US" altLang="zh-CN" dirty="0">
                <a:latin typeface="宋体" panose="02010600030101010101" pitchFamily="2" charset="-122"/>
              </a:rPr>
              <a:t>(bit</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：度量数据的最小单位，表示一位二进制信息。</a:t>
            </a:r>
            <a:endParaRPr lang="zh-CN" altLang="en-US" dirty="0">
              <a:latin typeface="宋体" panose="02010600030101010101" pitchFamily="2" charset="-122"/>
            </a:endParaRPr>
          </a:p>
          <a:p>
            <a:pPr>
              <a:lnSpc>
                <a:spcPct val="110000"/>
              </a:lnSpc>
            </a:pPr>
            <a:r>
              <a:rPr lang="zh-CN" altLang="en-US" dirty="0">
                <a:latin typeface="宋体" panose="02010600030101010101" pitchFamily="2" charset="-122"/>
              </a:rPr>
              <a:t>字节</a:t>
            </a:r>
            <a:r>
              <a:rPr lang="en-US" altLang="zh-CN" dirty="0">
                <a:latin typeface="宋体" panose="02010600030101010101" pitchFamily="2" charset="-122"/>
              </a:rPr>
              <a:t>(byte</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：由八位二进制数字组成</a:t>
            </a:r>
            <a:r>
              <a:rPr lang="en-US" altLang="zh-CN" dirty="0">
                <a:latin typeface="宋体" panose="02010600030101010101" pitchFamily="2" charset="-122"/>
              </a:rPr>
              <a:t>(1 byte = 8 bit)</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KB = 1024 </a:t>
            </a:r>
            <a:r>
              <a:rPr lang="en-US" altLang="zh-CN" dirty="0" smtClean="0">
                <a:latin typeface="宋体" panose="02010600030101010101" pitchFamily="2" charset="-122"/>
              </a:rPr>
              <a:t>B</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MB = 1024 </a:t>
            </a:r>
            <a:r>
              <a:rPr lang="en-US" altLang="zh-CN" dirty="0" smtClean="0">
                <a:latin typeface="宋体" panose="02010600030101010101" pitchFamily="2" charset="-122"/>
              </a:rPr>
              <a:t>K</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GB = 1024 </a:t>
            </a:r>
            <a:r>
              <a:rPr lang="en-US" altLang="zh-CN" dirty="0" smtClean="0">
                <a:latin typeface="宋体" panose="02010600030101010101" pitchFamily="2" charset="-122"/>
              </a:rPr>
              <a:t>M</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TB = 1024 G</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PB = 1024 T</a:t>
            </a:r>
            <a:endParaRPr lang="zh-CN" altLang="en-US" dirty="0"/>
          </a:p>
        </p:txBody>
      </p:sp>
      <p:sp>
        <p:nvSpPr>
          <p:cNvPr id="3" name="标题 2"/>
          <p:cNvSpPr>
            <a:spLocks noGrp="1"/>
          </p:cNvSpPr>
          <p:nvPr>
            <p:ph type="title"/>
          </p:nvPr>
        </p:nvSpPr>
        <p:spPr/>
        <p:txBody>
          <a:bodyPr/>
          <a:lstStyle/>
          <a:p>
            <a:r>
              <a:rPr lang="en-US" altLang="zh-CN" dirty="0" smtClean="0"/>
              <a:t>1.4.3  </a:t>
            </a:r>
            <a:r>
              <a:rPr lang="zh-CN" altLang="en-US" dirty="0" smtClean="0"/>
              <a:t>信息</a:t>
            </a:r>
            <a:r>
              <a:rPr lang="zh-CN" altLang="en-US" dirty="0"/>
              <a:t>的存储单位</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1.4.4  </a:t>
            </a:r>
            <a:r>
              <a:rPr lang="zh-CN" altLang="en-US" dirty="0" smtClean="0"/>
              <a:t>二进制数</a:t>
            </a:r>
            <a:r>
              <a:rPr lang="zh-CN" altLang="en-US" dirty="0"/>
              <a:t>的编码表示</a:t>
            </a:r>
            <a:endParaRPr lang="zh-CN" altLang="en-US" dirty="0"/>
          </a:p>
        </p:txBody>
      </p:sp>
      <p:sp>
        <p:nvSpPr>
          <p:cNvPr id="6" name="Rectangle 3"/>
          <p:cNvSpPr txBox="1">
            <a:spLocks noChangeArrowheads="1"/>
          </p:cNvSpPr>
          <p:nvPr/>
        </p:nvSpPr>
        <p:spPr>
          <a:xfrm>
            <a:off x="1227956" y="2276872"/>
            <a:ext cx="7239000" cy="3612232"/>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80000"/>
              </a:lnSpc>
            </a:pPr>
            <a:r>
              <a:rPr lang="en-US" altLang="zh-CN" dirty="0" smtClean="0">
                <a:latin typeface="宋体" panose="02010600030101010101" pitchFamily="2" charset="-122"/>
              </a:rPr>
              <a:t>"</a:t>
            </a:r>
            <a:r>
              <a:rPr lang="zh-CN" altLang="en-US" dirty="0" smtClean="0">
                <a:latin typeface="宋体" panose="02010600030101010101" pitchFamily="2" charset="-122"/>
              </a:rPr>
              <a:t>符号──绝对值表示</a:t>
            </a:r>
            <a:r>
              <a:rPr lang="en-US" altLang="zh-CN" dirty="0" smtClean="0">
                <a:latin typeface="宋体" panose="02010600030101010101" pitchFamily="2" charset="-122"/>
              </a:rPr>
              <a:t>"</a:t>
            </a:r>
            <a:r>
              <a:rPr lang="zh-CN" altLang="en-US" dirty="0" smtClean="0">
                <a:latin typeface="宋体" panose="02010600030101010101" pitchFamily="2" charset="-122"/>
              </a:rPr>
              <a:t>的编码</a:t>
            </a:r>
            <a:endParaRPr lang="zh-CN" altLang="en-US" dirty="0" smtClean="0">
              <a:latin typeface="宋体" panose="02010600030101010101" pitchFamily="2" charset="-122"/>
            </a:endParaRPr>
          </a:p>
          <a:p>
            <a:pPr lvl="1">
              <a:lnSpc>
                <a:spcPct val="80000"/>
              </a:lnSpc>
              <a:buFontTx/>
              <a:buNone/>
            </a:pPr>
            <a:r>
              <a:rPr lang="zh-CN" altLang="en-US" dirty="0" smtClean="0">
                <a:latin typeface="宋体" panose="02010600030101010101" pitchFamily="2" charset="-122"/>
              </a:rPr>
              <a:t>例如：</a:t>
            </a:r>
            <a:endParaRPr lang="zh-CN" altLang="en-US"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X=+0101011    [X]</a:t>
            </a:r>
            <a:r>
              <a:rPr lang="zh-CN" altLang="en-US" baseline="-25000" dirty="0" smtClean="0">
                <a:latin typeface="宋体" panose="02010600030101010101" pitchFamily="2" charset="-122"/>
              </a:rPr>
              <a:t>原</a:t>
            </a:r>
            <a:r>
              <a:rPr lang="en-US" altLang="zh-CN" dirty="0" smtClean="0">
                <a:latin typeface="宋体" panose="02010600030101010101" pitchFamily="2" charset="-122"/>
              </a:rPr>
              <a:t>= 0 0101011</a:t>
            </a:r>
            <a:endParaRPr lang="en-US" altLang="zh-CN"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X=-0101011    [X]</a:t>
            </a:r>
            <a:r>
              <a:rPr lang="zh-CN" altLang="en-US" baseline="-25000" dirty="0" smtClean="0">
                <a:latin typeface="宋体" panose="02010600030101010101" pitchFamily="2" charset="-122"/>
              </a:rPr>
              <a:t>原</a:t>
            </a:r>
            <a:r>
              <a:rPr lang="en-US" altLang="zh-CN" dirty="0" smtClean="0">
                <a:latin typeface="宋体" panose="02010600030101010101" pitchFamily="2" charset="-122"/>
              </a:rPr>
              <a:t>= 1 0101011</a:t>
            </a:r>
            <a:endParaRPr lang="en-US" altLang="zh-CN"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                        </a:t>
            </a:r>
            <a:r>
              <a:rPr lang="zh-CN" altLang="en-US" dirty="0" smtClean="0">
                <a:latin typeface="宋体" panose="02010600030101010101" pitchFamily="2" charset="-122"/>
              </a:rPr>
              <a:t>符号位</a:t>
            </a:r>
            <a:endParaRPr lang="zh-CN" altLang="en-US" dirty="0" smtClean="0">
              <a:latin typeface="宋体" panose="02010600030101010101" pitchFamily="2" charset="-122"/>
            </a:endParaRPr>
          </a:p>
          <a:p>
            <a:pPr>
              <a:lnSpc>
                <a:spcPct val="80000"/>
              </a:lnSpc>
            </a:pPr>
            <a:r>
              <a:rPr lang="zh-CN" altLang="en-US" dirty="0" smtClean="0">
                <a:latin typeface="宋体" panose="02010600030101010101" pitchFamily="2" charset="-122"/>
              </a:rPr>
              <a:t>缺点：</a:t>
            </a:r>
            <a:endParaRPr lang="zh-CN" altLang="en-US"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零的表示不惟一：</a:t>
            </a:r>
            <a:br>
              <a:rPr lang="zh-CN" altLang="en-US" dirty="0" smtClean="0">
                <a:latin typeface="宋体" panose="02010600030101010101" pitchFamily="2" charset="-122"/>
              </a:rPr>
            </a:br>
            <a:r>
              <a:rPr lang="en-US" altLang="zh-CN" dirty="0" smtClean="0">
                <a:latin typeface="宋体" panose="02010600030101010101" pitchFamily="2" charset="-122"/>
              </a:rPr>
              <a:t>[+0]</a:t>
            </a:r>
            <a:r>
              <a:rPr lang="zh-CN" altLang="en-US" baseline="-25000" dirty="0" smtClean="0">
                <a:latin typeface="宋体" panose="02010600030101010101" pitchFamily="2" charset="-122"/>
              </a:rPr>
              <a:t>原</a:t>
            </a:r>
            <a:r>
              <a:rPr lang="zh-CN" altLang="en-US" dirty="0" smtClean="0">
                <a:latin typeface="宋体" panose="02010600030101010101" pitchFamily="2" charset="-122"/>
              </a:rPr>
              <a:t> </a:t>
            </a:r>
            <a:r>
              <a:rPr lang="en-US" altLang="zh-CN" dirty="0" smtClean="0">
                <a:latin typeface="宋体" panose="02010600030101010101" pitchFamily="2" charset="-122"/>
              </a:rPr>
              <a:t>=000...0 [-0]</a:t>
            </a:r>
            <a:r>
              <a:rPr lang="zh-CN" altLang="en-US" baseline="-25000" dirty="0" smtClean="0">
                <a:latin typeface="宋体" panose="02010600030101010101" pitchFamily="2" charset="-122"/>
              </a:rPr>
              <a:t>原</a:t>
            </a:r>
            <a:r>
              <a:rPr lang="zh-CN" altLang="en-US" dirty="0" smtClean="0">
                <a:latin typeface="宋体" panose="02010600030101010101" pitchFamily="2" charset="-122"/>
              </a:rPr>
              <a:t> </a:t>
            </a:r>
            <a:r>
              <a:rPr lang="en-US" altLang="zh-CN" dirty="0" smtClean="0">
                <a:latin typeface="宋体" panose="02010600030101010101" pitchFamily="2" charset="-122"/>
              </a:rPr>
              <a:t>=100...0</a:t>
            </a:r>
            <a:endParaRPr lang="en-US" altLang="zh-CN"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进行四则运算时，符号位须单独处</a:t>
            </a:r>
            <a:br>
              <a:rPr lang="zh-CN" altLang="en-US" dirty="0" smtClean="0">
                <a:latin typeface="宋体" panose="02010600030101010101" pitchFamily="2" charset="-122"/>
              </a:rPr>
            </a:br>
            <a:r>
              <a:rPr lang="zh-CN" altLang="en-US" dirty="0" smtClean="0">
                <a:latin typeface="宋体" panose="02010600030101010101" pitchFamily="2" charset="-122"/>
              </a:rPr>
              <a:t>理，且运算规则复杂。</a:t>
            </a:r>
            <a:endParaRPr lang="zh-CN" altLang="en-US" dirty="0" smtClean="0">
              <a:latin typeface="宋体" panose="02010600030101010101" pitchFamily="2" charset="-122"/>
            </a:endParaRPr>
          </a:p>
        </p:txBody>
      </p:sp>
      <p:grpSp>
        <p:nvGrpSpPr>
          <p:cNvPr id="8" name="Group 7"/>
          <p:cNvGrpSpPr/>
          <p:nvPr/>
        </p:nvGrpSpPr>
        <p:grpSpPr bwMode="auto">
          <a:xfrm>
            <a:off x="4394448" y="2866256"/>
            <a:ext cx="609600" cy="1066800"/>
            <a:chOff x="3504" y="2256"/>
            <a:chExt cx="384" cy="816"/>
          </a:xfrm>
        </p:grpSpPr>
        <p:sp>
          <p:nvSpPr>
            <p:cNvPr id="9" name="Rectangle 5"/>
            <p:cNvSpPr>
              <a:spLocks noChangeArrowheads="1"/>
            </p:cNvSpPr>
            <p:nvPr/>
          </p:nvSpPr>
          <p:spPr bwMode="auto">
            <a:xfrm>
              <a:off x="3504" y="2256"/>
              <a:ext cx="192" cy="62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0" name="Freeform 6"/>
            <p:cNvSpPr/>
            <p:nvPr/>
          </p:nvSpPr>
          <p:spPr bwMode="auto">
            <a:xfrm>
              <a:off x="3600" y="2880"/>
              <a:ext cx="288" cy="192"/>
            </a:xfrm>
            <a:custGeom>
              <a:avLst/>
              <a:gdLst>
                <a:gd name="T0" fmla="*/ 0 w 288"/>
                <a:gd name="T1" fmla="*/ 0 h 192"/>
                <a:gd name="T2" fmla="*/ 0 w 288"/>
                <a:gd name="T3" fmla="*/ 192 h 192"/>
                <a:gd name="T4" fmla="*/ 288 w 288"/>
                <a:gd name="T5" fmla="*/ 192 h 192"/>
                <a:gd name="T6" fmla="*/ 0 60000 65536"/>
                <a:gd name="T7" fmla="*/ 0 60000 65536"/>
                <a:gd name="T8" fmla="*/ 0 60000 65536"/>
              </a:gdLst>
              <a:ahLst/>
              <a:cxnLst>
                <a:cxn ang="T6">
                  <a:pos x="T0" y="T1"/>
                </a:cxn>
                <a:cxn ang="T7">
                  <a:pos x="T2" y="T3"/>
                </a:cxn>
                <a:cxn ang="T8">
                  <a:pos x="T4" y="T5"/>
                </a:cxn>
              </a:cxnLst>
              <a:rect l="0" t="0" r="r" b="b"/>
              <a:pathLst>
                <a:path w="288" h="192">
                  <a:moveTo>
                    <a:pt x="0" y="0"/>
                  </a:moveTo>
                  <a:lnTo>
                    <a:pt x="0" y="192"/>
                  </a:lnTo>
                  <a:lnTo>
                    <a:pt x="288" y="192"/>
                  </a:ln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en-US" altLang="zh-CN"/>
              <a:t>12</a:t>
            </a:r>
            <a:r>
              <a:rPr lang="zh-CN" altLang="en-US"/>
              <a:t>点</a:t>
            </a:r>
            <a:r>
              <a:rPr lang="en-US" altLang="zh-CN"/>
              <a:t>=0</a:t>
            </a:r>
            <a:r>
              <a:rPr lang="zh-CN" altLang="en-US"/>
              <a:t>点</a:t>
            </a:r>
            <a:endParaRPr lang="zh-CN" altLang="en-US"/>
          </a:p>
          <a:p>
            <a:r>
              <a:rPr lang="en-US" altLang="zh-CN"/>
              <a:t>8</a:t>
            </a:r>
            <a:r>
              <a:rPr lang="zh-CN" altLang="en-US"/>
              <a:t>点</a:t>
            </a:r>
            <a:r>
              <a:rPr lang="en-US" altLang="zh-CN"/>
              <a:t>=8</a:t>
            </a:r>
            <a:r>
              <a:rPr lang="zh-CN" altLang="en-US"/>
              <a:t>点</a:t>
            </a:r>
            <a:endParaRPr lang="zh-CN" altLang="en-US"/>
          </a:p>
          <a:p>
            <a:r>
              <a:rPr lang="en-US" altLang="zh-CN"/>
              <a:t>13</a:t>
            </a:r>
            <a:r>
              <a:rPr lang="zh-CN" altLang="en-US"/>
              <a:t>点</a:t>
            </a:r>
            <a:r>
              <a:rPr lang="en-US" altLang="zh-CN"/>
              <a:t>=12+1</a:t>
            </a:r>
            <a:r>
              <a:rPr lang="zh-CN" altLang="en-US"/>
              <a:t>点</a:t>
            </a:r>
            <a:r>
              <a:rPr lang="en-US" altLang="zh-CN"/>
              <a:t>=1</a:t>
            </a:r>
            <a:r>
              <a:rPr lang="zh-CN" altLang="en-US"/>
              <a:t>点</a:t>
            </a:r>
            <a:endParaRPr lang="zh-CN" altLang="en-US"/>
          </a:p>
          <a:p>
            <a:r>
              <a:rPr lang="en-US" altLang="zh-CN"/>
              <a:t>13%12=1</a:t>
            </a:r>
            <a:r>
              <a:rPr lang="zh-CN" altLang="en-US"/>
              <a:t>求</a:t>
            </a:r>
            <a:r>
              <a:rPr lang="zh-CN" altLang="en-US"/>
              <a:t>余</a:t>
            </a:r>
            <a:endParaRPr lang="zh-CN" altLang="en-US"/>
          </a:p>
          <a:p>
            <a:r>
              <a:rPr lang="en-US" altLang="zh-CN"/>
              <a:t>12</a:t>
            </a:r>
            <a:r>
              <a:rPr lang="zh-CN" altLang="en-US"/>
              <a:t>就是这个系统的</a:t>
            </a:r>
            <a:r>
              <a:rPr lang="zh-CN" altLang="en-US"/>
              <a:t>模</a:t>
            </a:r>
            <a:endParaRPr lang="zh-CN" altLang="en-US"/>
          </a:p>
          <a:p>
            <a:r>
              <a:rPr lang="en-US" altLang="zh-CN"/>
              <a:t>15%12=3</a:t>
            </a:r>
            <a:endParaRPr lang="en-US" altLang="zh-CN"/>
          </a:p>
          <a:p>
            <a:r>
              <a:rPr lang="en-US" altLang="zh-CN"/>
              <a:t>1111 1111+1=1 0000 0000=0</a:t>
            </a:r>
            <a:endParaRPr lang="en-US" altLang="zh-CN"/>
          </a:p>
          <a:p>
            <a:r>
              <a:rPr lang="zh-CN" altLang="en-US"/>
              <a:t>求反加</a:t>
            </a:r>
            <a:r>
              <a:rPr lang="en-US" altLang="zh-CN"/>
              <a:t>1.    1000 0011 - 0111 1100 - 01111101</a:t>
            </a:r>
            <a:endParaRPr lang="en-US" altLang="zh-CN"/>
          </a:p>
          <a:p>
            <a:r>
              <a:rPr lang="en-US" altLang="zh-CN"/>
              <a:t>111111111 -00000011 =11111111+01111101</a:t>
            </a:r>
            <a:endParaRPr lang="en-US" altLang="zh-CN"/>
          </a:p>
        </p:txBody>
      </p:sp>
      <p:sp>
        <p:nvSpPr>
          <p:cNvPr id="3" name="标题 2"/>
          <p:cNvSpPr>
            <a:spLocks noGrp="1"/>
          </p:cNvSpPr>
          <p:nvPr>
            <p:ph type="title"/>
          </p:nvPr>
        </p:nvSpPr>
        <p:spPr/>
        <p:txBody>
          <a:bodyPr/>
          <a:p>
            <a:r>
              <a:rPr lang="en-US" altLang="zh-CN" dirty="0" smtClean="0">
                <a:sym typeface="+mn-ea"/>
              </a:rPr>
              <a:t>1.4.4  </a:t>
            </a:r>
            <a:r>
              <a:rPr lang="zh-CN" altLang="en-US" dirty="0" smtClean="0">
                <a:sym typeface="+mn-ea"/>
              </a:rPr>
              <a:t>二进制数</a:t>
            </a:r>
            <a:r>
              <a:rPr lang="zh-CN" altLang="en-US" dirty="0">
                <a:sym typeface="+mn-ea"/>
              </a:rPr>
              <a:t>的编码表示</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latin typeface="宋体" panose="02010600030101010101" pitchFamily="2" charset="-122"/>
              </a:rPr>
              <a:t>正数的反码与原码表示相同。</a:t>
            </a:r>
            <a:endParaRPr lang="zh-CN" altLang="en-US" dirty="0">
              <a:latin typeface="宋体" panose="02010600030101010101" pitchFamily="2" charset="-122"/>
            </a:endParaRPr>
          </a:p>
          <a:p>
            <a:r>
              <a:rPr lang="zh-CN" altLang="en-US" dirty="0">
                <a:latin typeface="宋体" panose="02010600030101010101" pitchFamily="2" charset="-122"/>
              </a:rPr>
              <a:t>负数的反码与原码有如下关系：</a:t>
            </a:r>
            <a:endParaRPr lang="zh-CN" altLang="en-US" dirty="0">
              <a:latin typeface="宋体" panose="02010600030101010101" pitchFamily="2" charset="-122"/>
            </a:endParaRPr>
          </a:p>
          <a:p>
            <a:pPr marL="457200" lvl="1" indent="0">
              <a:buNone/>
            </a:pPr>
            <a:r>
              <a:rPr lang="zh-CN" altLang="en-US" dirty="0">
                <a:latin typeface="宋体" panose="02010600030101010101" pitchFamily="2" charset="-122"/>
              </a:rPr>
              <a:t>符号位相同</a:t>
            </a:r>
            <a:r>
              <a:rPr lang="en-US" altLang="zh-CN" dirty="0">
                <a:latin typeface="宋体" panose="02010600030101010101" pitchFamily="2" charset="-122"/>
              </a:rPr>
              <a:t>(</a:t>
            </a:r>
            <a:r>
              <a:rPr lang="zh-CN" altLang="en-US" dirty="0">
                <a:latin typeface="宋体" panose="02010600030101010101" pitchFamily="2" charset="-122"/>
              </a:rPr>
              <a:t>仍用</a:t>
            </a:r>
            <a:r>
              <a:rPr lang="en-US" altLang="zh-CN" dirty="0">
                <a:latin typeface="宋体" panose="02010600030101010101" pitchFamily="2" charset="-122"/>
              </a:rPr>
              <a:t>1</a:t>
            </a:r>
            <a:r>
              <a:rPr lang="zh-CN" altLang="en-US" dirty="0">
                <a:latin typeface="宋体" panose="02010600030101010101" pitchFamily="2" charset="-122"/>
              </a:rPr>
              <a:t>表示</a:t>
            </a:r>
            <a:r>
              <a:rPr lang="en-US" altLang="zh-CN" dirty="0">
                <a:latin typeface="宋体" panose="02010600030101010101" pitchFamily="2" charset="-122"/>
              </a:rPr>
              <a:t>)</a:t>
            </a:r>
            <a:r>
              <a:rPr lang="zh-CN" altLang="en-US" dirty="0">
                <a:latin typeface="宋体" panose="02010600030101010101" pitchFamily="2" charset="-122"/>
              </a:rPr>
              <a:t>，其余各位取反</a:t>
            </a:r>
            <a:r>
              <a:rPr lang="en-US" altLang="zh-CN" dirty="0">
                <a:latin typeface="宋体" panose="02010600030101010101" pitchFamily="2" charset="-122"/>
              </a:rPr>
              <a:t>(0</a:t>
            </a:r>
            <a:r>
              <a:rPr lang="zh-CN" altLang="en-US" dirty="0">
                <a:latin typeface="宋体" panose="02010600030101010101" pitchFamily="2" charset="-122"/>
              </a:rPr>
              <a:t>变</a:t>
            </a:r>
            <a:r>
              <a:rPr lang="en-US" altLang="zh-CN" dirty="0">
                <a:latin typeface="宋体" panose="02010600030101010101" pitchFamily="2" charset="-122"/>
              </a:rPr>
              <a:t>1</a:t>
            </a: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变</a:t>
            </a:r>
            <a:r>
              <a:rPr lang="en-US" altLang="zh-CN" dirty="0">
                <a:latin typeface="宋体" panose="02010600030101010101" pitchFamily="2" charset="-122"/>
              </a:rPr>
              <a:t>0)</a:t>
            </a:r>
            <a:r>
              <a:rPr lang="zh-CN" altLang="en-US" dirty="0">
                <a:latin typeface="宋体" panose="02010600030101010101" pitchFamily="2" charset="-122"/>
              </a:rPr>
              <a:t>。例如：</a:t>
            </a:r>
            <a:br>
              <a:rPr lang="zh-CN" altLang="en-US" dirty="0">
                <a:latin typeface="宋体" panose="02010600030101010101" pitchFamily="2" charset="-122"/>
              </a:rPr>
            </a:br>
            <a:r>
              <a:rPr lang="en-US" altLang="zh-CN" sz="2400" dirty="0">
                <a:latin typeface="宋体" panose="02010600030101010101" pitchFamily="2" charset="-122"/>
              </a:rPr>
              <a:t>X=-1100110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=11100110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=10011001</a:t>
            </a:r>
            <a:br>
              <a:rPr lang="en-US" altLang="zh-CN" sz="2400" dirty="0">
                <a:latin typeface="宋体" panose="02010600030101010101" pitchFamily="2" charset="-122"/>
              </a:rPr>
            </a:br>
            <a:r>
              <a:rPr lang="en-US" altLang="zh-CN" sz="2400" dirty="0">
                <a:latin typeface="宋体" panose="02010600030101010101" pitchFamily="2" charset="-122"/>
              </a:rPr>
              <a:t>X=+0000000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=00000000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=00000000</a:t>
            </a:r>
            <a:endParaRPr lang="en-US" altLang="zh-CN" sz="2400" dirty="0">
              <a:latin typeface="宋体" panose="02010600030101010101" pitchFamily="2" charset="-122"/>
            </a:endParaRPr>
          </a:p>
          <a:p>
            <a:r>
              <a:rPr lang="zh-CN" altLang="en-US" dirty="0">
                <a:latin typeface="宋体" panose="02010600030101010101" pitchFamily="2" charset="-122"/>
              </a:rPr>
              <a:t>反码中零的表示也不惟一</a:t>
            </a:r>
            <a:endParaRPr lang="zh-CN" altLang="en-US" sz="2800" dirty="0">
              <a:latin typeface="宋体" panose="02010600030101010101" pitchFamily="2" charset="-122"/>
            </a:endParaRPr>
          </a:p>
          <a:p>
            <a:pPr marL="457200" lvl="1" indent="0" algn="just">
              <a:buNone/>
            </a:pPr>
            <a:r>
              <a:rPr lang="en-US" altLang="zh-CN" sz="2400" dirty="0">
                <a:latin typeface="宋体" panose="02010600030101010101" pitchFamily="2" charset="-122"/>
              </a:rPr>
              <a:t>X=-0000000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=10000000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=11111111</a:t>
            </a:r>
            <a:endParaRPr lang="en-US" altLang="zh-CN" dirty="0">
              <a:latin typeface="宋体" panose="02010600030101010101" pitchFamily="2" charset="-122"/>
            </a:endParaRPr>
          </a:p>
          <a:p>
            <a:r>
              <a:rPr lang="zh-CN" altLang="en-US" dirty="0">
                <a:latin typeface="宋体" panose="02010600030101010101" pitchFamily="2" charset="-122"/>
              </a:rPr>
              <a:t>反码只是求补码的中间码</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模数：</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n</a:t>
            </a:r>
            <a:r>
              <a:rPr lang="zh-CN" altLang="en-US" dirty="0">
                <a:latin typeface="宋体" panose="02010600030101010101" pitchFamily="2" charset="-122"/>
              </a:rPr>
              <a:t>位整数</a:t>
            </a:r>
            <a:r>
              <a:rPr lang="en-US" altLang="zh-CN" dirty="0">
                <a:latin typeface="宋体" panose="02010600030101010101" pitchFamily="2" charset="-122"/>
              </a:rPr>
              <a:t>(</a:t>
            </a:r>
            <a:r>
              <a:rPr lang="zh-CN" altLang="en-US" dirty="0">
                <a:latin typeface="宋体" panose="02010600030101010101" pitchFamily="2" charset="-122"/>
              </a:rPr>
              <a:t>包括一位符号位</a:t>
            </a:r>
            <a:r>
              <a:rPr lang="en-US" altLang="zh-CN" dirty="0">
                <a:latin typeface="宋体" panose="02010600030101010101" pitchFamily="2" charset="-122"/>
              </a:rPr>
              <a:t>)</a:t>
            </a:r>
            <a:r>
              <a:rPr lang="zh-CN" altLang="en-US" dirty="0">
                <a:latin typeface="宋体" panose="02010600030101010101" pitchFamily="2" charset="-122"/>
              </a:rPr>
              <a:t>，则它的模数为 </a:t>
            </a:r>
            <a:r>
              <a:rPr lang="en-US" altLang="zh-CN" dirty="0">
                <a:latin typeface="宋体" panose="02010600030101010101" pitchFamily="2" charset="-122"/>
              </a:rPr>
              <a:t>2</a:t>
            </a:r>
            <a:r>
              <a:rPr lang="en-US" altLang="zh-CN" baseline="30000" dirty="0">
                <a:latin typeface="宋体" panose="02010600030101010101" pitchFamily="2" charset="-122"/>
              </a:rPr>
              <a:t>n </a:t>
            </a:r>
            <a:r>
              <a:rPr lang="zh-CN" altLang="en-US" dirty="0">
                <a:latin typeface="宋体" panose="02010600030101010101" pitchFamily="2" charset="-122"/>
              </a:rPr>
              <a:t>。</a:t>
            </a:r>
            <a:r>
              <a:rPr lang="zh-CN" altLang="en-US" baseline="30000" dirty="0">
                <a:latin typeface="宋体" panose="02010600030101010101" pitchFamily="2" charset="-122"/>
              </a:rPr>
              <a:t> </a:t>
            </a:r>
            <a:r>
              <a:rPr lang="en-US" altLang="zh-CN" dirty="0">
                <a:latin typeface="宋体" panose="02010600030101010101" pitchFamily="2" charset="-122"/>
              </a:rPr>
              <a:t>n</a:t>
            </a:r>
            <a:r>
              <a:rPr lang="zh-CN" altLang="en-US" dirty="0">
                <a:latin typeface="宋体" panose="02010600030101010101" pitchFamily="2" charset="-122"/>
              </a:rPr>
              <a:t>位小数，小数点前一位为符号位，则它的模数为 </a:t>
            </a:r>
            <a:r>
              <a:rPr lang="en-US" altLang="zh-CN" dirty="0">
                <a:latin typeface="宋体" panose="02010600030101010101" pitchFamily="2" charset="-122"/>
              </a:rPr>
              <a:t>2</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补数：</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一个数减去另一个数，或者说一个数加上一个负数，等于第一个数加上第二个数的补数。例：</a:t>
            </a:r>
            <a:r>
              <a:rPr lang="en-US" altLang="zh-CN" dirty="0">
                <a:latin typeface="宋体" panose="02010600030101010101" pitchFamily="2" charset="-122"/>
              </a:rPr>
              <a:t>8+(-2)=8+10 ( mod  12 )</a:t>
            </a:r>
            <a:endParaRPr lang="en-US" altLang="zh-CN" dirty="0">
              <a:latin typeface="宋体" panose="02010600030101010101" pitchFamily="2" charset="-122"/>
            </a:endParaRPr>
          </a:p>
          <a:p>
            <a:pPr lvl="1">
              <a:lnSpc>
                <a:spcPct val="90000"/>
              </a:lnSpc>
            </a:pPr>
            <a:r>
              <a:rPr lang="zh-CN" altLang="en-US" dirty="0">
                <a:latin typeface="宋体" panose="02010600030101010101" pitchFamily="2" charset="-122"/>
              </a:rPr>
              <a:t>一个二进制负数可用其模数与真值做加法 </a:t>
            </a:r>
            <a:r>
              <a:rPr lang="en-US" altLang="zh-CN" dirty="0">
                <a:latin typeface="宋体" panose="02010600030101010101" pitchFamily="2" charset="-122"/>
              </a:rPr>
              <a:t>(</a:t>
            </a:r>
            <a:r>
              <a:rPr lang="zh-CN" altLang="en-US" dirty="0">
                <a:latin typeface="宋体" panose="02010600030101010101" pitchFamily="2" charset="-122"/>
              </a:rPr>
              <a:t>模减去该数的绝对值</a:t>
            </a:r>
            <a:r>
              <a:rPr lang="en-US" altLang="zh-CN" dirty="0">
                <a:latin typeface="宋体" panose="02010600030101010101" pitchFamily="2" charset="-122"/>
              </a:rPr>
              <a:t>) </a:t>
            </a:r>
            <a:r>
              <a:rPr lang="zh-CN" altLang="en-US" dirty="0">
                <a:latin typeface="宋体" panose="02010600030101010101" pitchFamily="2" charset="-122"/>
              </a:rPr>
              <a:t>求得其补码</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90000"/>
              </a:lnSpc>
            </a:pPr>
            <a:r>
              <a:rPr lang="zh-CN" altLang="en-US" dirty="0">
                <a:latin typeface="宋体" panose="02010600030101010101" pitchFamily="2" charset="-122"/>
              </a:rPr>
              <a:t>计算机中的补码表示法</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负数的补码由该数反码的末位加 </a:t>
            </a:r>
            <a:r>
              <a:rPr lang="en-US" altLang="zh-CN" dirty="0">
                <a:latin typeface="宋体" panose="02010600030101010101" pitchFamily="2" charset="-122"/>
              </a:rPr>
              <a:t>1 </a:t>
            </a:r>
            <a:r>
              <a:rPr lang="zh-CN" altLang="en-US" dirty="0">
                <a:latin typeface="宋体" panose="02010600030101010101" pitchFamily="2" charset="-122"/>
              </a:rPr>
              <a:t>求得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对补码再求补即得到原码</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补码运算规则</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符号位可作为数值参加运算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减法运算可转换为加法运算：</a:t>
            </a:r>
            <a:endParaRPr lang="zh-CN" altLang="en-US" dirty="0">
              <a:latin typeface="宋体" panose="02010600030101010101" pitchFamily="2" charset="-122"/>
            </a:endParaRPr>
          </a:p>
          <a:p>
            <a:pPr lvl="2">
              <a:lnSpc>
                <a:spcPct val="90000"/>
              </a:lnSpc>
              <a:buNone/>
            </a:pPr>
            <a:r>
              <a:rPr lang="zh-CN" altLang="en-US" dirty="0">
                <a:latin typeface="宋体" panose="02010600030101010101" pitchFamily="2" charset="-122"/>
              </a:rPr>
              <a:t>加上一个负数等于加上该数的补码</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补码运算的结果仍为补码</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运算结果溢出：</a:t>
            </a:r>
            <a:endParaRPr lang="zh-CN" altLang="en-US" dirty="0">
              <a:latin typeface="宋体" panose="02010600030101010101" pitchFamily="2" charset="-122"/>
            </a:endParaRPr>
          </a:p>
          <a:p>
            <a:pPr lvl="2">
              <a:lnSpc>
                <a:spcPct val="90000"/>
              </a:lnSpc>
              <a:buNone/>
            </a:pPr>
            <a:r>
              <a:rPr lang="zh-CN" altLang="en-US" dirty="0">
                <a:latin typeface="宋体" panose="02010600030101010101" pitchFamily="2" charset="-122"/>
              </a:rPr>
              <a:t>负数之和得正数，或正数之和得</a:t>
            </a:r>
            <a:r>
              <a:rPr lang="zh-CN" altLang="en-US" dirty="0" smtClean="0">
                <a:latin typeface="宋体" panose="02010600030101010101" pitchFamily="2" charset="-122"/>
              </a:rPr>
              <a:t>负数</a:t>
            </a:r>
            <a:endParaRPr lang="zh-CN" altLang="en-US" dirty="0"/>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计算机中通常采用浮点方式表示小数</a:t>
            </a:r>
            <a:br>
              <a:rPr lang="zh-CN" altLang="en-US" dirty="0">
                <a:latin typeface="宋体" panose="02010600030101010101" pitchFamily="2" charset="-122"/>
              </a:rPr>
            </a:br>
            <a:r>
              <a:rPr lang="zh-CN" altLang="en-US" dirty="0">
                <a:latin typeface="宋体" panose="02010600030101010101" pitchFamily="2" charset="-122"/>
              </a:rPr>
              <a:t>一个数 </a:t>
            </a:r>
            <a:r>
              <a:rPr lang="en-US" altLang="zh-CN" dirty="0">
                <a:latin typeface="宋体" panose="02010600030101010101" pitchFamily="2" charset="-122"/>
              </a:rPr>
              <a:t>N </a:t>
            </a:r>
            <a:r>
              <a:rPr lang="zh-CN" altLang="en-US" dirty="0">
                <a:latin typeface="宋体" panose="02010600030101010101" pitchFamily="2" charset="-122"/>
              </a:rPr>
              <a:t>用浮点形式表示可以写成：</a:t>
            </a:r>
            <a:br>
              <a:rPr lang="zh-CN" altLang="en-US" dirty="0">
                <a:latin typeface="宋体" panose="02010600030101010101" pitchFamily="2" charset="-122"/>
              </a:rPr>
            </a:br>
            <a:r>
              <a:rPr lang="zh-CN" altLang="en-US" dirty="0">
                <a:latin typeface="宋体" panose="02010600030101010101" pitchFamily="2" charset="-122"/>
              </a:rPr>
              <a:t>      </a:t>
            </a:r>
            <a:r>
              <a:rPr lang="en-US" altLang="zh-CN" dirty="0">
                <a:latin typeface="宋体" panose="02010600030101010101" pitchFamily="2" charset="-122"/>
              </a:rPr>
              <a:t>N=M×2</a:t>
            </a:r>
            <a:r>
              <a:rPr lang="en-US" altLang="zh-CN" baseline="30000" dirty="0">
                <a:latin typeface="宋体" panose="02010600030101010101" pitchFamily="2" charset="-122"/>
              </a:rPr>
              <a:t>E</a:t>
            </a:r>
            <a:r>
              <a:rPr lang="en-US" altLang="zh-CN" dirty="0">
                <a:latin typeface="宋体" panose="02010600030101010101" pitchFamily="2" charset="-122"/>
              </a:rPr>
              <a:t> </a:t>
            </a:r>
            <a:endParaRPr lang="en-US" altLang="zh-CN" dirty="0">
              <a:latin typeface="宋体" panose="02010600030101010101" pitchFamily="2" charset="-122"/>
            </a:endParaRPr>
          </a:p>
          <a:p>
            <a:pPr lvl="1">
              <a:lnSpc>
                <a:spcPct val="90000"/>
              </a:lnSpc>
            </a:pPr>
            <a:r>
              <a:rPr lang="en-US" altLang="zh-CN" dirty="0">
                <a:latin typeface="宋体" panose="02010600030101010101" pitchFamily="2" charset="-122"/>
              </a:rPr>
              <a:t>E</a:t>
            </a:r>
            <a:r>
              <a:rPr lang="zh-CN" altLang="en-US" dirty="0">
                <a:latin typeface="宋体" panose="02010600030101010101" pitchFamily="2" charset="-122"/>
              </a:rPr>
              <a:t>表示</a:t>
            </a:r>
            <a:r>
              <a:rPr lang="en-US" altLang="zh-CN" dirty="0">
                <a:latin typeface="宋体" panose="02010600030101010101" pitchFamily="2" charset="-122"/>
              </a:rPr>
              <a:t>2</a:t>
            </a:r>
            <a:r>
              <a:rPr lang="zh-CN" altLang="en-US" dirty="0">
                <a:latin typeface="宋体" panose="02010600030101010101" pitchFamily="2" charset="-122"/>
              </a:rPr>
              <a:t>的幂，称为数</a:t>
            </a:r>
            <a:r>
              <a:rPr lang="en-US" altLang="zh-CN" dirty="0">
                <a:latin typeface="宋体" panose="02010600030101010101" pitchFamily="2" charset="-122"/>
              </a:rPr>
              <a:t>N</a:t>
            </a:r>
            <a:r>
              <a:rPr lang="zh-CN" altLang="en-US" dirty="0">
                <a:latin typeface="宋体" panose="02010600030101010101" pitchFamily="2" charset="-122"/>
              </a:rPr>
              <a:t>的阶码。阶码确定了数</a:t>
            </a:r>
            <a:r>
              <a:rPr lang="en-US" altLang="zh-CN" dirty="0">
                <a:latin typeface="宋体" panose="02010600030101010101" pitchFamily="2" charset="-122"/>
              </a:rPr>
              <a:t>N</a:t>
            </a:r>
            <a:r>
              <a:rPr lang="zh-CN" altLang="en-US" dirty="0">
                <a:latin typeface="宋体" panose="02010600030101010101" pitchFamily="2" charset="-122"/>
              </a:rPr>
              <a:t>的小数点的位置，其位数反映了该浮点数所表示的数的范围。</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M</a:t>
            </a:r>
            <a:r>
              <a:rPr lang="zh-CN" altLang="en-US" dirty="0">
                <a:latin typeface="宋体" panose="02010600030101010101" pitchFamily="2" charset="-122"/>
              </a:rPr>
              <a:t>表示数</a:t>
            </a:r>
            <a:r>
              <a:rPr lang="en-US" altLang="zh-CN" dirty="0">
                <a:latin typeface="宋体" panose="02010600030101010101" pitchFamily="2" charset="-122"/>
              </a:rPr>
              <a:t>N</a:t>
            </a:r>
            <a:r>
              <a:rPr lang="zh-CN" altLang="en-US" dirty="0">
                <a:latin typeface="宋体" panose="02010600030101010101" pitchFamily="2" charset="-122"/>
              </a:rPr>
              <a:t>的全部有效数字，称为数</a:t>
            </a:r>
            <a:r>
              <a:rPr lang="en-US" altLang="zh-CN" dirty="0">
                <a:latin typeface="宋体" panose="02010600030101010101" pitchFamily="2" charset="-122"/>
              </a:rPr>
              <a:t>N</a:t>
            </a:r>
            <a:r>
              <a:rPr lang="zh-CN" altLang="en-US" dirty="0">
                <a:latin typeface="宋体" panose="02010600030101010101" pitchFamily="2" charset="-122"/>
              </a:rPr>
              <a:t>的尾数。其位数反映了数据的精度</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smtClean="0"/>
              <a:t>1.4.5  </a:t>
            </a:r>
            <a:r>
              <a:rPr lang="zh-CN" altLang="en-US" dirty="0" smtClean="0"/>
              <a:t>定点数和浮点数</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1.4.6  </a:t>
            </a:r>
            <a:r>
              <a:rPr lang="zh-CN" altLang="en-US" dirty="0" smtClean="0"/>
              <a:t>数的表示范围</a:t>
            </a:r>
            <a:endParaRPr lang="zh-CN" altLang="en-US" dirty="0"/>
          </a:p>
        </p:txBody>
      </p:sp>
      <p:sp>
        <p:nvSpPr>
          <p:cNvPr id="2" name="内容占位符 1"/>
          <p:cNvSpPr>
            <a:spLocks noGrp="1"/>
          </p:cNvSpPr>
          <p:nvPr>
            <p:ph idx="1"/>
          </p:nvPr>
        </p:nvSpPr>
        <p:spPr/>
        <p:txBody>
          <a:bodyPr/>
          <a:lstStyle/>
          <a:p>
            <a:r>
              <a:rPr lang="zh-CN" altLang="en-US" dirty="0"/>
              <a:t>一</a:t>
            </a:r>
            <a:r>
              <a:rPr lang="zh-CN" altLang="en-US" dirty="0" smtClean="0"/>
              <a:t>个</a:t>
            </a:r>
            <a:r>
              <a:rPr lang="en-US" altLang="zh-CN" dirty="0" smtClean="0"/>
              <a:t>m</a:t>
            </a:r>
            <a:r>
              <a:rPr lang="zh-CN" altLang="en-US" dirty="0" smtClean="0"/>
              <a:t>位整数，如果采用原码或反码表示，能表示的最大数为</a:t>
            </a:r>
            <a:r>
              <a:rPr lang="en-US" altLang="zh-CN" dirty="0" smtClean="0"/>
              <a:t>2</a:t>
            </a:r>
            <a:r>
              <a:rPr lang="en-US" altLang="zh-CN" baseline="30000" dirty="0" smtClean="0">
                <a:latin typeface="宋体" panose="02010600030101010101" pitchFamily="2" charset="-122"/>
              </a:rPr>
              <a:t>m-1</a:t>
            </a:r>
            <a:r>
              <a:rPr lang="en-US" altLang="zh-CN" dirty="0" smtClean="0"/>
              <a:t>-1</a:t>
            </a:r>
            <a:r>
              <a:rPr lang="zh-CN" altLang="en-US" dirty="0" smtClean="0"/>
              <a:t>，最小数</a:t>
            </a:r>
            <a:r>
              <a:rPr lang="en-US" altLang="zh-CN" dirty="0" smtClean="0"/>
              <a:t>-(2</a:t>
            </a:r>
            <a:r>
              <a:rPr lang="en-US" altLang="zh-CN" baseline="30000" dirty="0" smtClean="0">
                <a:latin typeface="宋体" panose="02010600030101010101" pitchFamily="2" charset="-122"/>
              </a:rPr>
              <a:t>m-1</a:t>
            </a:r>
            <a:r>
              <a:rPr lang="en-US" altLang="zh-CN" dirty="0" smtClean="0"/>
              <a:t>-1)</a:t>
            </a:r>
            <a:endParaRPr lang="en-US" altLang="zh-CN" dirty="0" smtClean="0"/>
          </a:p>
          <a:p>
            <a:r>
              <a:rPr lang="zh-CN" altLang="en-US" dirty="0" smtClean="0"/>
              <a:t>若用补码表示，</a:t>
            </a:r>
            <a:r>
              <a:rPr lang="zh-CN" altLang="en-US" dirty="0"/>
              <a:t>能表示的最大数为</a:t>
            </a:r>
            <a:r>
              <a:rPr lang="en-US" altLang="zh-CN" dirty="0"/>
              <a:t>2</a:t>
            </a:r>
            <a:r>
              <a:rPr lang="en-US" altLang="zh-CN" baseline="30000" dirty="0">
                <a:latin typeface="宋体" panose="02010600030101010101" pitchFamily="2" charset="-122"/>
              </a:rPr>
              <a:t>m-1</a:t>
            </a:r>
            <a:r>
              <a:rPr lang="en-US" altLang="zh-CN" dirty="0"/>
              <a:t>-1</a:t>
            </a:r>
            <a:r>
              <a:rPr lang="zh-CN" altLang="en-US" dirty="0"/>
              <a:t>，最小数</a:t>
            </a:r>
            <a:r>
              <a:rPr lang="en-US" altLang="zh-CN" dirty="0" smtClean="0"/>
              <a:t>-2</a:t>
            </a:r>
            <a:r>
              <a:rPr lang="en-US" altLang="zh-CN" baseline="30000" dirty="0" smtClean="0">
                <a:latin typeface="宋体" panose="02010600030101010101" pitchFamily="2" charset="-122"/>
              </a:rPr>
              <a:t>m-1</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宋体" panose="02010600030101010101" pitchFamily="2" charset="-122"/>
              </a:rPr>
              <a:t>机器语言</a:t>
            </a:r>
            <a:endParaRPr lang="en-US" altLang="zh-CN" dirty="0" smtClean="0">
              <a:latin typeface="宋体" panose="02010600030101010101" pitchFamily="2" charset="-122"/>
            </a:endParaRPr>
          </a:p>
          <a:p>
            <a:r>
              <a:rPr lang="zh-CN" altLang="en-US" dirty="0">
                <a:latin typeface="宋体" panose="02010600030101010101" pitchFamily="2" charset="-122"/>
              </a:rPr>
              <a:t>汇编语言：机器</a:t>
            </a:r>
            <a:r>
              <a:rPr lang="zh-CN" altLang="en-US" dirty="0">
                <a:latin typeface="宋体" panose="02010600030101010101" pitchFamily="2" charset="-122"/>
              </a:rPr>
              <a:t>语言助记符，如</a:t>
            </a:r>
            <a:r>
              <a:rPr lang="en-US" altLang="zh-CN" dirty="0">
                <a:latin typeface="宋体" panose="02010600030101010101" pitchFamily="2" charset="-122"/>
              </a:rPr>
              <a:t>ADD</a:t>
            </a:r>
            <a:r>
              <a:rPr lang="zh-CN" altLang="en-US" dirty="0">
                <a:latin typeface="宋体" panose="02010600030101010101" pitchFamily="2" charset="-122"/>
              </a:rPr>
              <a:t>、</a:t>
            </a:r>
            <a:r>
              <a:rPr lang="en-US" altLang="zh-CN" dirty="0">
                <a:latin typeface="宋体" panose="02010600030101010101" pitchFamily="2" charset="-122"/>
              </a:rPr>
              <a:t>SUB</a:t>
            </a:r>
            <a:r>
              <a:rPr lang="zh-CN" altLang="en-US" dirty="0">
                <a:latin typeface="宋体" panose="02010600030101010101" pitchFamily="2" charset="-122"/>
              </a:rPr>
              <a:t>等</a:t>
            </a:r>
            <a:endParaRPr lang="zh-CN" altLang="en-US" dirty="0"/>
          </a:p>
        </p:txBody>
      </p:sp>
      <p:sp>
        <p:nvSpPr>
          <p:cNvPr id="3" name="标题 2"/>
          <p:cNvSpPr>
            <a:spLocks noGrp="1"/>
          </p:cNvSpPr>
          <p:nvPr>
            <p:ph type="title"/>
          </p:nvPr>
        </p:nvSpPr>
        <p:spPr/>
        <p:txBody>
          <a:bodyPr/>
          <a:lstStyle/>
          <a:p>
            <a:r>
              <a:rPr lang="en-US" altLang="zh-CN" dirty="0" smtClean="0"/>
              <a:t>1.1.1  </a:t>
            </a:r>
            <a:r>
              <a:rPr lang="zh-CN" altLang="en-US" dirty="0" smtClean="0"/>
              <a:t>机器语言</a:t>
            </a:r>
            <a:r>
              <a:rPr lang="zh-CN" altLang="en-US" dirty="0"/>
              <a:t>与汇编语言</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西文字符：</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ASCII</a:t>
            </a:r>
            <a:r>
              <a:rPr lang="zh-CN" altLang="en-US" dirty="0">
                <a:latin typeface="宋体" panose="02010600030101010101" pitchFamily="2" charset="-122"/>
              </a:rPr>
              <a:t>码：用</a:t>
            </a:r>
            <a:r>
              <a:rPr lang="en-US" altLang="zh-CN" dirty="0">
                <a:latin typeface="宋体" panose="02010600030101010101" pitchFamily="2" charset="-122"/>
              </a:rPr>
              <a:t>7</a:t>
            </a:r>
            <a:r>
              <a:rPr lang="zh-CN" altLang="en-US" dirty="0">
                <a:latin typeface="宋体" panose="02010600030101010101" pitchFamily="2" charset="-122"/>
              </a:rPr>
              <a:t>位二进制数表示一个字符，最多可以表示</a:t>
            </a:r>
            <a:r>
              <a:rPr lang="en-US" altLang="zh-CN" dirty="0">
                <a:latin typeface="宋体" panose="02010600030101010101" pitchFamily="2" charset="-122"/>
              </a:rPr>
              <a:t>2</a:t>
            </a:r>
            <a:r>
              <a:rPr lang="en-US" altLang="zh-CN" baseline="30000" dirty="0">
                <a:latin typeface="宋体" panose="02010600030101010101" pitchFamily="2" charset="-122"/>
              </a:rPr>
              <a:t>7</a:t>
            </a:r>
            <a:r>
              <a:rPr lang="en-US" altLang="zh-CN" dirty="0">
                <a:latin typeface="宋体" panose="02010600030101010101" pitchFamily="2" charset="-122"/>
              </a:rPr>
              <a:t>=128</a:t>
            </a:r>
            <a:r>
              <a:rPr lang="zh-CN" altLang="en-US" dirty="0">
                <a:latin typeface="宋体" panose="02010600030101010101" pitchFamily="2" charset="-122"/>
              </a:rPr>
              <a:t>个字符</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EBCDIC</a:t>
            </a:r>
            <a:r>
              <a:rPr lang="zh-CN" altLang="en-US" dirty="0">
                <a:latin typeface="宋体" panose="02010600030101010101" pitchFamily="2" charset="-122"/>
              </a:rPr>
              <a:t>码：用</a:t>
            </a:r>
            <a:r>
              <a:rPr lang="en-US" altLang="zh-CN" dirty="0">
                <a:latin typeface="宋体" panose="02010600030101010101" pitchFamily="2" charset="-122"/>
              </a:rPr>
              <a:t>8</a:t>
            </a:r>
            <a:r>
              <a:rPr lang="zh-CN" altLang="en-US" dirty="0">
                <a:latin typeface="宋体" panose="02010600030101010101" pitchFamily="2" charset="-122"/>
              </a:rPr>
              <a:t>位二进制数表示一个字符，最多可以表示</a:t>
            </a:r>
            <a:r>
              <a:rPr lang="en-US" altLang="zh-CN" dirty="0">
                <a:latin typeface="宋体" panose="02010600030101010101" pitchFamily="2" charset="-122"/>
              </a:rPr>
              <a:t>2</a:t>
            </a:r>
            <a:r>
              <a:rPr lang="en-US" altLang="zh-CN" baseline="30000" dirty="0">
                <a:latin typeface="宋体" panose="02010600030101010101" pitchFamily="2" charset="-122"/>
              </a:rPr>
              <a:t>8</a:t>
            </a:r>
            <a:r>
              <a:rPr lang="en-US" altLang="zh-CN" dirty="0">
                <a:latin typeface="宋体" panose="02010600030101010101" pitchFamily="2" charset="-122"/>
              </a:rPr>
              <a:t>=256</a:t>
            </a:r>
            <a:r>
              <a:rPr lang="zh-CN" altLang="en-US" dirty="0">
                <a:latin typeface="宋体" panose="02010600030101010101" pitchFamily="2" charset="-122"/>
              </a:rPr>
              <a:t>个字符</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汉字：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应用较为广泛的是</a:t>
            </a:r>
            <a:r>
              <a:rPr lang="en-US" altLang="zh-CN" dirty="0">
                <a:latin typeface="宋体" panose="02010600030101010101" pitchFamily="2" charset="-122"/>
              </a:rPr>
              <a:t>"</a:t>
            </a:r>
            <a:r>
              <a:rPr lang="zh-CN" altLang="en-US" dirty="0">
                <a:latin typeface="宋体" panose="02010600030101010101" pitchFamily="2" charset="-122"/>
              </a:rPr>
              <a:t>国家标准信息交换用汉字编码</a:t>
            </a:r>
            <a:r>
              <a:rPr lang="en-US" altLang="zh-CN" dirty="0">
                <a:latin typeface="宋体" panose="02010600030101010101" pitchFamily="2" charset="-122"/>
              </a:rPr>
              <a:t>"(GB2312-80</a:t>
            </a:r>
            <a:r>
              <a:rPr lang="zh-CN" altLang="en-US" dirty="0">
                <a:latin typeface="宋体" panose="02010600030101010101" pitchFamily="2" charset="-122"/>
              </a:rPr>
              <a:t>标准</a:t>
            </a:r>
            <a:r>
              <a:rPr lang="en-US" altLang="zh-CN" dirty="0">
                <a:latin typeface="宋体" panose="02010600030101010101" pitchFamily="2" charset="-122"/>
              </a:rPr>
              <a:t>)</a:t>
            </a:r>
            <a:r>
              <a:rPr lang="zh-CN" altLang="en-US" dirty="0">
                <a:latin typeface="宋体" panose="02010600030101010101" pitchFamily="2" charset="-122"/>
              </a:rPr>
              <a:t>，简称国标码。是二字节码，用二个七位二进制数编码表示一个汉字</a:t>
            </a:r>
            <a:endParaRPr lang="zh-CN" altLang="en-US" dirty="0"/>
          </a:p>
        </p:txBody>
      </p:sp>
      <p:sp>
        <p:nvSpPr>
          <p:cNvPr id="3" name="标题 2"/>
          <p:cNvSpPr>
            <a:spLocks noGrp="1"/>
          </p:cNvSpPr>
          <p:nvPr>
            <p:ph type="title"/>
          </p:nvPr>
        </p:nvSpPr>
        <p:spPr/>
        <p:txBody>
          <a:bodyPr/>
          <a:lstStyle/>
          <a:p>
            <a:r>
              <a:rPr lang="en-US" altLang="zh-CN" dirty="0" smtClean="0"/>
              <a:t>1.4.7  </a:t>
            </a:r>
            <a:r>
              <a:rPr lang="zh-CN" altLang="en-US" dirty="0" smtClean="0"/>
              <a:t>非</a:t>
            </a:r>
            <a:r>
              <a:rPr lang="zh-CN" altLang="en-US" dirty="0"/>
              <a:t>数值信息的表示</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宋体" panose="02010600030101010101" pitchFamily="2" charset="-122"/>
              </a:rPr>
              <a:t>源程序：</a:t>
            </a:r>
            <a:endParaRPr lang="zh-CN" altLang="en-US" dirty="0">
              <a:latin typeface="宋体" panose="02010600030101010101" pitchFamily="2" charset="-122"/>
            </a:endParaRPr>
          </a:p>
          <a:p>
            <a:pPr lvl="1"/>
            <a:r>
              <a:rPr lang="zh-CN" altLang="en-US" dirty="0">
                <a:latin typeface="宋体" panose="02010600030101010101" pitchFamily="2" charset="-122"/>
              </a:rPr>
              <a:t>用源语言写的，有待翻译的程序</a:t>
            </a:r>
            <a:endParaRPr lang="zh-CN" altLang="en-US" dirty="0">
              <a:latin typeface="宋体" panose="02010600030101010101" pitchFamily="2" charset="-122"/>
            </a:endParaRPr>
          </a:p>
          <a:p>
            <a:r>
              <a:rPr lang="zh-CN" altLang="en-US" dirty="0">
                <a:latin typeface="宋体" panose="02010600030101010101" pitchFamily="2" charset="-122"/>
              </a:rPr>
              <a:t>目标程序：</a:t>
            </a:r>
            <a:endParaRPr lang="zh-CN" altLang="en-US" dirty="0">
              <a:latin typeface="宋体" panose="02010600030101010101" pitchFamily="2" charset="-122"/>
            </a:endParaRPr>
          </a:p>
          <a:p>
            <a:pPr lvl="1"/>
            <a:r>
              <a:rPr lang="zh-CN" altLang="en-US" dirty="0">
                <a:latin typeface="宋体" panose="02010600030101010101" pitchFamily="2" charset="-122"/>
              </a:rPr>
              <a:t>也称为</a:t>
            </a:r>
            <a:r>
              <a:rPr lang="en-US" altLang="zh-CN" dirty="0">
                <a:latin typeface="宋体" panose="02010600030101010101" pitchFamily="2" charset="-122"/>
              </a:rPr>
              <a:t>"</a:t>
            </a:r>
            <a:r>
              <a:rPr lang="zh-CN" altLang="en-US" dirty="0">
                <a:latin typeface="宋体" panose="02010600030101010101" pitchFamily="2" charset="-122"/>
              </a:rPr>
              <a:t>结果程序</a:t>
            </a:r>
            <a:r>
              <a:rPr lang="en-US" altLang="zh-CN" dirty="0">
                <a:latin typeface="宋体" panose="02010600030101010101" pitchFamily="2" charset="-122"/>
              </a:rPr>
              <a:t>"</a:t>
            </a:r>
            <a:r>
              <a:rPr lang="zh-CN" altLang="en-US" dirty="0">
                <a:latin typeface="宋体" panose="02010600030101010101" pitchFamily="2" charset="-122"/>
              </a:rPr>
              <a:t>，是源程序通过翻译程序加工以后所生成的</a:t>
            </a:r>
            <a:r>
              <a:rPr lang="zh-CN" altLang="en-US" dirty="0" smtClean="0">
                <a:latin typeface="宋体" panose="02010600030101010101" pitchFamily="2" charset="-122"/>
              </a:rPr>
              <a:t>程序</a:t>
            </a:r>
            <a:endParaRPr lang="zh-CN" altLang="en-US" dirty="0">
              <a:latin typeface="宋体" panose="02010600030101010101" pitchFamily="2" charset="-122"/>
            </a:endParaRPr>
          </a:p>
          <a:p>
            <a:r>
              <a:rPr lang="zh-CN" altLang="en-US" dirty="0">
                <a:latin typeface="宋体" panose="02010600030101010101" pitchFamily="2" charset="-122"/>
              </a:rPr>
              <a:t>翻译程序：</a:t>
            </a:r>
            <a:endParaRPr lang="zh-CN" altLang="en-US" dirty="0">
              <a:latin typeface="宋体" panose="02010600030101010101" pitchFamily="2" charset="-122"/>
            </a:endParaRPr>
          </a:p>
          <a:p>
            <a:pPr lvl="1"/>
            <a:r>
              <a:rPr lang="zh-CN" altLang="en-US" dirty="0">
                <a:latin typeface="宋体" panose="02010600030101010101" pitchFamily="2" charset="-122"/>
              </a:rPr>
              <a:t>是指一个把源程序翻译成等价的目标程序的</a:t>
            </a:r>
            <a:r>
              <a:rPr lang="zh-CN" altLang="en-US" dirty="0" smtClean="0">
                <a:latin typeface="宋体" panose="02010600030101010101" pitchFamily="2" charset="-122"/>
              </a:rPr>
              <a:t>程序</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smtClean="0"/>
              <a:t>1.5  </a:t>
            </a:r>
            <a:r>
              <a:rPr lang="zh-CN" altLang="en-US" dirty="0" smtClean="0"/>
              <a:t>程序开发的基本概念</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latin typeface="宋体" panose="02010600030101010101" pitchFamily="2" charset="-122"/>
              </a:rPr>
              <a:t>汇编程序：</a:t>
            </a:r>
            <a:endParaRPr lang="zh-CN" altLang="en-US" dirty="0">
              <a:latin typeface="宋体" panose="02010600030101010101" pitchFamily="2" charset="-122"/>
            </a:endParaRPr>
          </a:p>
          <a:p>
            <a:pPr marL="457200" lvl="1" indent="0">
              <a:lnSpc>
                <a:spcPct val="120000"/>
              </a:lnSpc>
              <a:buNone/>
            </a:pPr>
            <a:r>
              <a:rPr lang="zh-CN" altLang="en-US" dirty="0">
                <a:latin typeface="宋体" panose="02010600030101010101" pitchFamily="2" charset="-122"/>
              </a:rPr>
              <a:t>其任务是把用汇编语言写成的源程序，翻译成机器语言形式的目标程序。</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编译程序：</a:t>
            </a:r>
            <a:endParaRPr lang="zh-CN" altLang="en-US" dirty="0">
              <a:latin typeface="宋体" panose="02010600030101010101" pitchFamily="2" charset="-122"/>
            </a:endParaRPr>
          </a:p>
          <a:p>
            <a:pPr marL="457200" lvl="1" indent="0">
              <a:lnSpc>
                <a:spcPct val="120000"/>
              </a:lnSpc>
              <a:buNone/>
            </a:pPr>
            <a:r>
              <a:rPr lang="zh-CN" altLang="en-US" dirty="0">
                <a:latin typeface="宋体" panose="02010600030101010101" pitchFamily="2" charset="-122"/>
              </a:rPr>
              <a:t>若源程序是用高级程序设计语言所写，经翻译程序加工生成目标程序，那么，该翻译程序就称为</a:t>
            </a:r>
            <a:r>
              <a:rPr lang="en-US" altLang="zh-CN" dirty="0">
                <a:latin typeface="宋体" panose="02010600030101010101" pitchFamily="2" charset="-122"/>
              </a:rPr>
              <a:t>"</a:t>
            </a:r>
            <a:r>
              <a:rPr lang="zh-CN" altLang="en-US" dirty="0">
                <a:latin typeface="宋体" panose="02010600030101010101" pitchFamily="2" charset="-122"/>
              </a:rPr>
              <a:t>编译程序</a:t>
            </a:r>
            <a:r>
              <a:rPr lang="en-US" altLang="zh-CN" dirty="0">
                <a:latin typeface="宋体" panose="02010600030101010101" pitchFamily="2" charset="-122"/>
              </a:rPr>
              <a:t>"</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dirty="0">
                <a:latin typeface="宋体" panose="02010600030101010101" pitchFamily="2" charset="-122"/>
              </a:rPr>
              <a:t>解释程序：</a:t>
            </a:r>
            <a:endParaRPr lang="zh-CN" altLang="en-US" dirty="0">
              <a:latin typeface="宋体" panose="02010600030101010101" pitchFamily="2" charset="-122"/>
            </a:endParaRPr>
          </a:p>
          <a:p>
            <a:pPr marL="457200" lvl="1" indent="0">
              <a:lnSpc>
                <a:spcPct val="130000"/>
              </a:lnSpc>
              <a:buNone/>
            </a:pPr>
            <a:r>
              <a:rPr lang="zh-CN" altLang="en-US" dirty="0">
                <a:latin typeface="宋体" panose="02010600030101010101" pitchFamily="2" charset="-122"/>
              </a:rPr>
              <a:t>这也是一种翻译程序，同样是将高级语言源程序翻译成机器指令。它与编译程序不同点就在于：它是边翻译边执行的，即输入一句、翻译一句、 执行一句，直至将整个源程序翻译并执行完毕</a:t>
            </a:r>
            <a:endParaRPr lang="zh-CN" altLang="en-US" dirty="0"/>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90000"/>
              </a:lnSpc>
            </a:pPr>
            <a:r>
              <a:rPr lang="zh-CN" altLang="en-US" dirty="0">
                <a:latin typeface="宋体" panose="02010600030101010101" pitchFamily="2" charset="-122"/>
              </a:rPr>
              <a:t>编辑</a:t>
            </a:r>
            <a:r>
              <a:rPr lang="en-US" altLang="zh-CN" dirty="0">
                <a:latin typeface="宋体" panose="02010600030101010101" pitchFamily="2" charset="-122"/>
              </a:rPr>
              <a:t>edit</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将源程序输入到计算机中，生成后缀为</a:t>
            </a:r>
            <a:r>
              <a:rPr lang="en-US" altLang="zh-CN" dirty="0" err="1">
                <a:latin typeface="宋体" panose="02010600030101010101" pitchFamily="2" charset="-122"/>
              </a:rPr>
              <a:t>cpp</a:t>
            </a:r>
            <a:r>
              <a:rPr lang="zh-CN" altLang="en-US" dirty="0">
                <a:latin typeface="宋体" panose="02010600030101010101" pitchFamily="2" charset="-122"/>
              </a:rPr>
              <a:t>的磁盘文件。</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编译</a:t>
            </a:r>
            <a:r>
              <a:rPr lang="en-US" altLang="zh-CN" dirty="0">
                <a:latin typeface="宋体" panose="02010600030101010101" pitchFamily="2" charset="-122"/>
              </a:rPr>
              <a:t>compile</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将程序的源代码转换为机器语言代码。</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连接</a:t>
            </a:r>
            <a:r>
              <a:rPr lang="en-US" altLang="zh-CN" dirty="0">
                <a:latin typeface="宋体" panose="02010600030101010101" pitchFamily="2" charset="-122"/>
              </a:rPr>
              <a:t>link</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将多个源程序文件以及库中的某些文件连在一起，生成一个后缀为</a:t>
            </a:r>
            <a:r>
              <a:rPr lang="en-US" altLang="zh-CN" dirty="0">
                <a:latin typeface="宋体" panose="02010600030101010101" pitchFamily="2" charset="-122"/>
              </a:rPr>
              <a:t>exe</a:t>
            </a:r>
            <a:r>
              <a:rPr lang="zh-CN" altLang="en-US" dirty="0">
                <a:latin typeface="宋体" panose="02010600030101010101" pitchFamily="2" charset="-122"/>
              </a:rPr>
              <a:t>的可执行文件。</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compile+link = build</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运行</a:t>
            </a:r>
            <a:r>
              <a:rPr lang="zh-CN" altLang="en-US" dirty="0" smtClean="0">
                <a:latin typeface="宋体" panose="02010600030101010101" pitchFamily="2" charset="-122"/>
              </a:rPr>
              <a:t>调试</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环境配置就是安装</a:t>
            </a:r>
            <a:r>
              <a:rPr lang="en-US" altLang="zh-CN"/>
              <a:t>C++</a:t>
            </a:r>
            <a:r>
              <a:rPr lang="zh-CN" altLang="en-US"/>
              <a:t>编译器和</a:t>
            </a:r>
            <a:r>
              <a:rPr lang="en-US" altLang="zh-CN"/>
              <a:t>IDE</a:t>
            </a:r>
            <a:endParaRPr lang="en-US" altLang="zh-CN"/>
          </a:p>
          <a:p>
            <a:r>
              <a:rPr lang="zh-CN" altLang="en-US"/>
              <a:t>这里我们用的编译器是</a:t>
            </a:r>
            <a:r>
              <a:rPr lang="en-US" altLang="zh-CN"/>
              <a:t>mingw</a:t>
            </a:r>
            <a:r>
              <a:rPr lang="zh-CN" altLang="en-US"/>
              <a:t>，集成开发环境</a:t>
            </a:r>
            <a:r>
              <a:rPr lang="en-US" altLang="zh-CN"/>
              <a:t>IDE</a:t>
            </a:r>
            <a:r>
              <a:rPr lang="zh-CN" altLang="en-US"/>
              <a:t>用的是</a:t>
            </a:r>
            <a:r>
              <a:rPr lang="en-US" altLang="zh-CN"/>
              <a:t>VSCode</a:t>
            </a:r>
            <a:endParaRPr lang="en-US" altLang="zh-CN"/>
          </a:p>
          <a:p>
            <a:r>
              <a:rPr lang="zh-CN" altLang="en-US"/>
              <a:t>之所以选择它们，主要是</a:t>
            </a:r>
            <a:r>
              <a:rPr lang="zh-CN" altLang="en-US"/>
              <a:t>基于开源和受认可程度</a:t>
            </a:r>
            <a:endParaRPr lang="zh-CN" altLang="en-US"/>
          </a:p>
          <a:p>
            <a:r>
              <a:rPr lang="zh-CN" altLang="en-US"/>
              <a:t>如果你以前安装过</a:t>
            </a:r>
            <a:r>
              <a:rPr lang="en-US" altLang="zh-CN"/>
              <a:t>mingw</a:t>
            </a:r>
            <a:r>
              <a:rPr lang="zh-CN" altLang="en-US"/>
              <a:t>和</a:t>
            </a:r>
            <a:r>
              <a:rPr lang="en-US" altLang="zh-CN"/>
              <a:t>VSCode</a:t>
            </a:r>
            <a:r>
              <a:rPr lang="zh-CN" altLang="en-US"/>
              <a:t>，或者安装</a:t>
            </a:r>
            <a:r>
              <a:rPr lang="zh-CN" altLang="en-US"/>
              <a:t>失败，打算清理你的电脑环境的话，则需要手工删除一些东西。否则你可以略过</a:t>
            </a:r>
            <a:r>
              <a:rPr lang="en-US" altLang="zh-CN"/>
              <a:t>1.6.1</a:t>
            </a:r>
            <a:r>
              <a:rPr lang="zh-CN" altLang="en-US"/>
              <a:t>节</a:t>
            </a:r>
            <a:endParaRPr lang="zh-CN" altLang="en-US"/>
          </a:p>
        </p:txBody>
      </p:sp>
      <p:sp>
        <p:nvSpPr>
          <p:cNvPr id="3" name="标题 2"/>
          <p:cNvSpPr>
            <a:spLocks noGrp="1"/>
          </p:cNvSpPr>
          <p:nvPr>
            <p:ph type="title"/>
          </p:nvPr>
        </p:nvSpPr>
        <p:spPr/>
        <p:txBody>
          <a:bodyPr/>
          <a:p>
            <a:r>
              <a:rPr lang="en-US" altLang="zh-CN" dirty="0">
                <a:sym typeface="+mn-ea"/>
              </a:rPr>
              <a:t>1.6  VSCode</a:t>
            </a:r>
            <a:r>
              <a:rPr lang="zh-CN" altLang="en-US" dirty="0">
                <a:sym typeface="+mn-ea"/>
              </a:rPr>
              <a:t>环境配置</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33070"/>
          </a:xfrm>
        </p:spPr>
        <p:txBody>
          <a:bodyPr>
            <a:normAutofit fontScale="80000"/>
          </a:bodyPr>
          <a:p>
            <a:r>
              <a:rPr lang="zh-CN" altLang="en-US"/>
              <a:t>点击</a:t>
            </a:r>
            <a:r>
              <a:rPr lang="en-US" altLang="zh-CN"/>
              <a:t>“</a:t>
            </a:r>
            <a:r>
              <a:rPr lang="zh-CN" altLang="en-US"/>
              <a:t>开始</a:t>
            </a:r>
            <a:r>
              <a:rPr lang="en-US" altLang="zh-CN"/>
              <a:t>” - “Windows</a:t>
            </a:r>
            <a:r>
              <a:rPr lang="zh-CN" altLang="en-US"/>
              <a:t>系统</a:t>
            </a:r>
            <a:r>
              <a:rPr lang="en-US" altLang="zh-CN"/>
              <a:t>” - “</a:t>
            </a:r>
            <a:r>
              <a:rPr lang="zh-CN" altLang="en-US"/>
              <a:t>控制面板</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1.6.1  </a:t>
            </a:r>
            <a:r>
              <a:rPr lang="zh-CN" altLang="en-US" dirty="0">
                <a:sym typeface="+mn-ea"/>
              </a:rPr>
              <a:t>清理环境</a:t>
            </a:r>
            <a:endParaRPr lang="zh-CN" altLang="en-US"/>
          </a:p>
        </p:txBody>
      </p:sp>
      <p:graphicFrame>
        <p:nvGraphicFramePr>
          <p:cNvPr id="5" name="对象 4"/>
          <p:cNvGraphicFramePr/>
          <p:nvPr>
            <p:custDataLst>
              <p:tags r:id="rId1"/>
            </p:custDataLst>
          </p:nvPr>
        </p:nvGraphicFramePr>
        <p:xfrm>
          <a:off x="5951855" y="2061210"/>
          <a:ext cx="2328545" cy="4659630"/>
        </p:xfrm>
        <a:graphic>
          <a:graphicData uri="http://schemas.openxmlformats.org/presentationml/2006/ole">
            <mc:AlternateContent xmlns:mc="http://schemas.openxmlformats.org/markup-compatibility/2006">
              <mc:Choice xmlns:v="urn:schemas-microsoft-com:vml" Requires="v">
                <p:oleObj spid="_x0000_s6" name="" r:id="rId2" imgW="2979420" imgH="6103620" progId="Paint.Picture">
                  <p:embed/>
                </p:oleObj>
              </mc:Choice>
              <mc:Fallback>
                <p:oleObj name="" r:id="rId2" imgW="2979420" imgH="6103620" progId="Paint.Picture">
                  <p:embed/>
                  <p:pic>
                    <p:nvPicPr>
                      <p:cNvPr id="0" name="图片 5"/>
                      <p:cNvPicPr/>
                      <p:nvPr/>
                    </p:nvPicPr>
                    <p:blipFill>
                      <a:blip r:embed="rId3"/>
                      <a:stretch>
                        <a:fillRect/>
                      </a:stretch>
                    </p:blipFill>
                    <p:spPr>
                      <a:xfrm>
                        <a:off x="5951855" y="2061210"/>
                        <a:ext cx="2328545" cy="4659630"/>
                      </a:xfrm>
                      <a:prstGeom prst="rect">
                        <a:avLst/>
                      </a:prstGeom>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64185"/>
          </a:xfrm>
        </p:spPr>
        <p:txBody>
          <a:bodyPr>
            <a:normAutofit fontScale="90000"/>
          </a:bodyPr>
          <a:p>
            <a:r>
              <a:rPr lang="zh-CN" altLang="en-US"/>
              <a:t>选择</a:t>
            </a:r>
            <a:r>
              <a:rPr lang="en-US" altLang="zh-CN"/>
              <a:t>“</a:t>
            </a:r>
            <a:r>
              <a:rPr lang="zh-CN" altLang="en-US"/>
              <a:t>强力卸载</a:t>
            </a:r>
            <a:r>
              <a:rPr lang="en-US" altLang="zh-CN"/>
              <a:t>”</a:t>
            </a:r>
            <a:r>
              <a:rPr lang="zh-CN" altLang="en-US"/>
              <a:t>（有的</a:t>
            </a:r>
            <a:r>
              <a:rPr lang="zh-CN" altLang="en-US"/>
              <a:t>可能是</a:t>
            </a:r>
            <a:r>
              <a:rPr lang="en-US" altLang="zh-CN"/>
              <a:t>“</a:t>
            </a:r>
            <a:r>
              <a:rPr lang="zh-CN" altLang="en-US"/>
              <a:t>删除</a:t>
            </a:r>
            <a:r>
              <a:rPr lang="en-US" altLang="zh-CN"/>
              <a:t>”</a:t>
            </a:r>
            <a:r>
              <a:rPr lang="zh-CN" altLang="en-US"/>
              <a:t>）</a:t>
            </a:r>
            <a:endParaRPr lang="en-US" altLang="zh-CN"/>
          </a:p>
          <a:p>
            <a:endParaRPr lang="zh-CN" altLang="en-US"/>
          </a:p>
        </p:txBody>
      </p:sp>
      <p:sp>
        <p:nvSpPr>
          <p:cNvPr id="3" name="标题 2"/>
          <p:cNvSpPr>
            <a:spLocks noGrp="1"/>
          </p:cNvSpPr>
          <p:nvPr>
            <p:ph type="title"/>
          </p:nvPr>
        </p:nvSpPr>
        <p:spPr/>
        <p:txBody>
          <a:bodyPr/>
          <a:p>
            <a:r>
              <a:rPr lang="en-US" altLang="zh-CN" dirty="0">
                <a:sym typeface="+mn-ea"/>
              </a:rPr>
              <a:t>1.6.1  </a:t>
            </a:r>
            <a:r>
              <a:rPr lang="zh-CN" altLang="en-US" dirty="0">
                <a:sym typeface="+mn-ea"/>
              </a:rPr>
              <a:t>清理环境</a:t>
            </a:r>
            <a:endParaRPr lang="zh-CN" altLang="en-US"/>
          </a:p>
        </p:txBody>
      </p:sp>
      <p:pic>
        <p:nvPicPr>
          <p:cNvPr id="4" name="图片 3"/>
          <p:cNvPicPr>
            <a:picLocks noChangeAspect="1"/>
          </p:cNvPicPr>
          <p:nvPr/>
        </p:nvPicPr>
        <p:blipFill>
          <a:blip r:embed="rId1"/>
          <a:stretch>
            <a:fillRect/>
          </a:stretch>
        </p:blipFill>
        <p:spPr>
          <a:xfrm>
            <a:off x="2052320" y="3357245"/>
            <a:ext cx="4984115" cy="309943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99795" y="2205355"/>
            <a:ext cx="7408545" cy="464185"/>
          </a:xfrm>
        </p:spPr>
        <p:txBody>
          <a:bodyPr>
            <a:normAutofit fontScale="90000"/>
          </a:bodyPr>
          <a:p>
            <a:r>
              <a:rPr lang="zh-CN" altLang="en-US"/>
              <a:t>选择</a:t>
            </a:r>
            <a:r>
              <a:rPr lang="en-US" altLang="zh-CN"/>
              <a:t>Microsoft Visual Studio Code</a:t>
            </a:r>
            <a:r>
              <a:rPr lang="zh-CN" altLang="en-US"/>
              <a:t>，点击</a:t>
            </a:r>
            <a:r>
              <a:rPr lang="en-US" altLang="zh-CN"/>
              <a:t>“</a:t>
            </a:r>
            <a:r>
              <a:rPr lang="zh-CN" altLang="en-US"/>
              <a:t>卸载</a:t>
            </a:r>
            <a:r>
              <a:rPr lang="en-US" altLang="zh-CN"/>
              <a:t>”</a:t>
            </a:r>
            <a:endParaRPr lang="en-US" altLang="zh-CN"/>
          </a:p>
          <a:p>
            <a:endParaRPr lang="zh-CN" altLang="en-US"/>
          </a:p>
        </p:txBody>
      </p:sp>
      <p:sp>
        <p:nvSpPr>
          <p:cNvPr id="3" name="标题 2"/>
          <p:cNvSpPr>
            <a:spLocks noGrp="1"/>
          </p:cNvSpPr>
          <p:nvPr>
            <p:ph type="title"/>
          </p:nvPr>
        </p:nvSpPr>
        <p:spPr/>
        <p:txBody>
          <a:bodyPr/>
          <a:p>
            <a:r>
              <a:rPr lang="en-US" altLang="zh-CN" dirty="0">
                <a:sym typeface="+mn-ea"/>
              </a:rPr>
              <a:t>1.6.1  </a:t>
            </a:r>
            <a:r>
              <a:rPr lang="zh-CN" altLang="en-US" dirty="0">
                <a:sym typeface="+mn-ea"/>
              </a:rPr>
              <a:t>清理环境</a:t>
            </a:r>
            <a:endParaRPr lang="zh-CN" altLang="en-US"/>
          </a:p>
        </p:txBody>
      </p:sp>
      <p:pic>
        <p:nvPicPr>
          <p:cNvPr id="4" name="图片 3"/>
          <p:cNvPicPr>
            <a:picLocks noChangeAspect="1"/>
          </p:cNvPicPr>
          <p:nvPr/>
        </p:nvPicPr>
        <p:blipFill>
          <a:blip r:embed="rId1"/>
          <a:stretch>
            <a:fillRect/>
          </a:stretch>
        </p:blipFill>
        <p:spPr>
          <a:xfrm>
            <a:off x="2339975" y="2853055"/>
            <a:ext cx="5254625" cy="347472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64185"/>
          </a:xfrm>
        </p:spPr>
        <p:txBody>
          <a:bodyPr>
            <a:normAutofit fontScale="90000"/>
          </a:bodyPr>
          <a:p>
            <a:r>
              <a:rPr lang="zh-CN" altLang="en-US"/>
              <a:t>打开资源管理器，选择C:\Users\Administrator</a:t>
            </a:r>
            <a:r>
              <a:rPr lang="zh-CN" altLang="en-US"/>
              <a:t>目录</a:t>
            </a:r>
            <a:endParaRPr lang="zh-CN" altLang="en-US"/>
          </a:p>
          <a:p>
            <a:endParaRPr lang="zh-CN" altLang="en-US"/>
          </a:p>
        </p:txBody>
      </p:sp>
      <p:sp>
        <p:nvSpPr>
          <p:cNvPr id="3" name="标题 2"/>
          <p:cNvSpPr>
            <a:spLocks noGrp="1"/>
          </p:cNvSpPr>
          <p:nvPr>
            <p:ph type="title"/>
          </p:nvPr>
        </p:nvSpPr>
        <p:spPr/>
        <p:txBody>
          <a:bodyPr/>
          <a:p>
            <a:r>
              <a:rPr lang="en-US" altLang="zh-CN" dirty="0">
                <a:sym typeface="+mn-ea"/>
              </a:rPr>
              <a:t>1.6.1  </a:t>
            </a:r>
            <a:r>
              <a:rPr lang="zh-CN" altLang="en-US" dirty="0">
                <a:sym typeface="+mn-ea"/>
              </a:rPr>
              <a:t>清理环境</a:t>
            </a:r>
            <a:endParaRPr lang="zh-CN" altLang="en-US"/>
          </a:p>
        </p:txBody>
      </p:sp>
      <p:pic>
        <p:nvPicPr>
          <p:cNvPr id="4" name="图片 3"/>
          <p:cNvPicPr>
            <a:picLocks noChangeAspect="1"/>
          </p:cNvPicPr>
          <p:nvPr/>
        </p:nvPicPr>
        <p:blipFill>
          <a:blip r:embed="rId1"/>
          <a:stretch>
            <a:fillRect/>
          </a:stretch>
        </p:blipFill>
        <p:spPr>
          <a:xfrm>
            <a:off x="1835785" y="3213100"/>
            <a:ext cx="5062855" cy="3162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高级语言屏蔽了机器的细节</a:t>
            </a:r>
            <a:endParaRPr lang="zh-CN" altLang="en-US" dirty="0"/>
          </a:p>
          <a:p>
            <a:r>
              <a:rPr lang="en-US" altLang="zh-CN" dirty="0" smtClean="0"/>
              <a:t>1954</a:t>
            </a:r>
            <a:r>
              <a:rPr lang="zh-CN" altLang="en-US" dirty="0"/>
              <a:t>年的</a:t>
            </a:r>
            <a:r>
              <a:rPr lang="en-US" altLang="zh-CN" dirty="0"/>
              <a:t>Fortran</a:t>
            </a:r>
            <a:r>
              <a:rPr lang="zh-CN" altLang="en-US" dirty="0" smtClean="0"/>
              <a:t>语言</a:t>
            </a:r>
            <a:endParaRPr lang="en-US" altLang="zh-CN" dirty="0" smtClean="0"/>
          </a:p>
          <a:p>
            <a:r>
              <a:rPr lang="en-US" altLang="zh-CN" dirty="0" smtClean="0"/>
              <a:t>1970</a:t>
            </a:r>
            <a:r>
              <a:rPr lang="zh-CN" altLang="en-US" dirty="0"/>
              <a:t>年</a:t>
            </a:r>
            <a:r>
              <a:rPr lang="en-US" altLang="zh-CN" dirty="0"/>
              <a:t>C</a:t>
            </a:r>
            <a:r>
              <a:rPr lang="zh-CN" altLang="en-US" dirty="0" smtClean="0"/>
              <a:t>语言</a:t>
            </a:r>
            <a:endParaRPr lang="en-US" altLang="zh-CN" dirty="0" smtClean="0"/>
          </a:p>
          <a:p>
            <a:r>
              <a:rPr lang="en-US" altLang="zh-CN" dirty="0" smtClean="0"/>
              <a:t>1971</a:t>
            </a:r>
            <a:r>
              <a:rPr lang="zh-CN" altLang="en-US" dirty="0"/>
              <a:t>年</a:t>
            </a:r>
            <a:r>
              <a:rPr lang="en-US" altLang="zh-CN" dirty="0"/>
              <a:t>Pascal</a:t>
            </a:r>
            <a:r>
              <a:rPr lang="zh-CN" altLang="en-US" dirty="0"/>
              <a:t>语言</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1.1.2  </a:t>
            </a:r>
            <a:r>
              <a:rPr lang="zh-CN" altLang="en-US" dirty="0" smtClean="0"/>
              <a:t>高级语言</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559810"/>
          </a:xfrm>
        </p:spPr>
        <p:txBody>
          <a:bodyPr>
            <a:normAutofit/>
          </a:bodyPr>
          <a:p>
            <a:r>
              <a:rPr lang="zh-CN" altLang="en-US"/>
              <a:t>删除</a:t>
            </a:r>
            <a:r>
              <a:rPr lang="en-US" altLang="zh-CN"/>
              <a:t>.vscode</a:t>
            </a:r>
            <a:r>
              <a:rPr lang="zh-CN" altLang="en-US"/>
              <a:t>文件夹</a:t>
            </a:r>
            <a:endParaRPr lang="zh-CN" altLang="en-US"/>
          </a:p>
          <a:p>
            <a:r>
              <a:rPr lang="zh-CN" altLang="en-US"/>
              <a:t>打开</a:t>
            </a:r>
            <a:r>
              <a:rPr lang="en-US" altLang="zh-CN"/>
              <a:t>AppData</a:t>
            </a:r>
            <a:r>
              <a:rPr lang="zh-CN" altLang="en-US"/>
              <a:t>文件夹。此文件夹有可能是隐藏的，对于隐藏文件夹可以设置成可见，这样就可以打开</a:t>
            </a:r>
            <a:r>
              <a:rPr lang="zh-CN" altLang="en-US"/>
              <a:t>了</a:t>
            </a:r>
            <a:endParaRPr lang="zh-CN" altLang="en-US"/>
          </a:p>
        </p:txBody>
      </p:sp>
      <p:sp>
        <p:nvSpPr>
          <p:cNvPr id="3" name="标题 2"/>
          <p:cNvSpPr>
            <a:spLocks noGrp="1"/>
          </p:cNvSpPr>
          <p:nvPr>
            <p:ph type="title"/>
          </p:nvPr>
        </p:nvSpPr>
        <p:spPr/>
        <p:txBody>
          <a:bodyPr/>
          <a:p>
            <a:r>
              <a:rPr lang="en-US" altLang="zh-CN" dirty="0">
                <a:sym typeface="+mn-ea"/>
              </a:rPr>
              <a:t>1.6.1  </a:t>
            </a:r>
            <a:r>
              <a:rPr lang="zh-CN" altLang="en-US" dirty="0">
                <a:sym typeface="+mn-ea"/>
              </a:rPr>
              <a:t>清理环境</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11505" y="2132965"/>
            <a:ext cx="7914005" cy="949960"/>
          </a:xfrm>
        </p:spPr>
        <p:txBody>
          <a:bodyPr>
            <a:normAutofit/>
          </a:bodyPr>
          <a:p>
            <a:r>
              <a:rPr lang="zh-CN" altLang="en-US"/>
              <a:t>打开C:\Users\Administrator\AppData\Roaming\，删除</a:t>
            </a:r>
            <a:r>
              <a:rPr lang="en-US" altLang="zh-CN"/>
              <a:t>code</a:t>
            </a:r>
            <a:r>
              <a:rPr lang="zh-CN" altLang="en-US"/>
              <a:t>文件夹</a:t>
            </a:r>
            <a:endParaRPr lang="zh-CN" altLang="en-US"/>
          </a:p>
        </p:txBody>
      </p:sp>
      <p:sp>
        <p:nvSpPr>
          <p:cNvPr id="3" name="标题 2"/>
          <p:cNvSpPr>
            <a:spLocks noGrp="1"/>
          </p:cNvSpPr>
          <p:nvPr>
            <p:ph type="title"/>
          </p:nvPr>
        </p:nvSpPr>
        <p:spPr/>
        <p:txBody>
          <a:bodyPr/>
          <a:p>
            <a:r>
              <a:rPr lang="en-US" altLang="zh-CN" dirty="0">
                <a:sym typeface="+mn-ea"/>
              </a:rPr>
              <a:t>1.6.1  </a:t>
            </a:r>
            <a:r>
              <a:rPr lang="zh-CN" altLang="en-US" dirty="0">
                <a:sym typeface="+mn-ea"/>
              </a:rPr>
              <a:t>清理环境</a:t>
            </a:r>
            <a:endParaRPr lang="zh-CN" altLang="en-US"/>
          </a:p>
        </p:txBody>
      </p:sp>
      <p:pic>
        <p:nvPicPr>
          <p:cNvPr id="5" name="图片 4"/>
          <p:cNvPicPr>
            <a:picLocks noChangeAspect="1"/>
          </p:cNvPicPr>
          <p:nvPr/>
        </p:nvPicPr>
        <p:blipFill>
          <a:blip r:embed="rId1"/>
          <a:stretch>
            <a:fillRect/>
          </a:stretch>
        </p:blipFill>
        <p:spPr>
          <a:xfrm>
            <a:off x="1115695" y="2997200"/>
            <a:ext cx="5356225" cy="334581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255010"/>
          </a:xfrm>
        </p:spPr>
        <p:txBody>
          <a:bodyPr>
            <a:normAutofit lnSpcReduction="10000"/>
          </a:bodyPr>
          <a:p>
            <a:r>
              <a:rPr lang="zh-CN" altLang="en-US"/>
              <a:t>打开C:\Users\Administrator\AppData\Roaming\Microsoft\Internet Explorer\Quick Launch\User Pinned\TaskBar\Tombstones文件夹，将里面</a:t>
            </a:r>
            <a:r>
              <a:rPr lang="en-US" altLang="zh-CN"/>
              <a:t>VSCode</a:t>
            </a:r>
            <a:r>
              <a:rPr lang="zh-CN" altLang="en-US"/>
              <a:t>快捷方式删除，如果</a:t>
            </a:r>
            <a:r>
              <a:rPr lang="zh-CN" altLang="en-US"/>
              <a:t>有</a:t>
            </a:r>
            <a:endParaRPr lang="zh-CN" altLang="en-US"/>
          </a:p>
        </p:txBody>
      </p:sp>
      <p:sp>
        <p:nvSpPr>
          <p:cNvPr id="3" name="标题 2"/>
          <p:cNvSpPr>
            <a:spLocks noGrp="1"/>
          </p:cNvSpPr>
          <p:nvPr>
            <p:ph type="title"/>
          </p:nvPr>
        </p:nvSpPr>
        <p:spPr/>
        <p:txBody>
          <a:bodyPr/>
          <a:p>
            <a:r>
              <a:rPr lang="en-US" altLang="zh-CN" dirty="0">
                <a:sym typeface="+mn-ea"/>
              </a:rPr>
              <a:t>1.6.1  </a:t>
            </a:r>
            <a:r>
              <a:rPr lang="zh-CN" altLang="en-US" dirty="0">
                <a:sym typeface="+mn-ea"/>
              </a:rPr>
              <a:t>清理环境</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28040" y="2205355"/>
            <a:ext cx="7408545" cy="897255"/>
          </a:xfrm>
        </p:spPr>
        <p:txBody>
          <a:bodyPr>
            <a:normAutofit lnSpcReduction="10000"/>
          </a:bodyPr>
          <a:p>
            <a:r>
              <a:rPr lang="zh-CN" altLang="en-US"/>
              <a:t>打开C:\Users\Administrator\AppData\Local\Microsoft</a:t>
            </a:r>
            <a:endParaRPr lang="zh-CN" altLang="en-US"/>
          </a:p>
          <a:p>
            <a:r>
              <a:rPr lang="zh-CN" altLang="en-US"/>
              <a:t>删除vscode-cpptools</a:t>
            </a:r>
            <a:r>
              <a:rPr lang="zh-CN" altLang="en-US"/>
              <a:t>文件夹</a:t>
            </a:r>
            <a:endParaRPr lang="zh-CN" altLang="en-US"/>
          </a:p>
        </p:txBody>
      </p:sp>
      <p:sp>
        <p:nvSpPr>
          <p:cNvPr id="3" name="标题 2"/>
          <p:cNvSpPr>
            <a:spLocks noGrp="1"/>
          </p:cNvSpPr>
          <p:nvPr>
            <p:ph type="title"/>
          </p:nvPr>
        </p:nvSpPr>
        <p:spPr/>
        <p:txBody>
          <a:bodyPr/>
          <a:p>
            <a:r>
              <a:rPr lang="en-US" altLang="zh-CN" dirty="0">
                <a:sym typeface="+mn-ea"/>
              </a:rPr>
              <a:t>1.6.1  </a:t>
            </a:r>
            <a:r>
              <a:rPr lang="zh-CN" altLang="en-US" dirty="0">
                <a:sym typeface="+mn-ea"/>
              </a:rPr>
              <a:t>清理环境</a:t>
            </a:r>
            <a:endParaRPr lang="zh-CN" altLang="en-US"/>
          </a:p>
        </p:txBody>
      </p:sp>
      <p:pic>
        <p:nvPicPr>
          <p:cNvPr id="4" name="图片 3"/>
          <p:cNvPicPr>
            <a:picLocks noChangeAspect="1"/>
          </p:cNvPicPr>
          <p:nvPr/>
        </p:nvPicPr>
        <p:blipFill>
          <a:blip r:embed="rId1"/>
          <a:stretch>
            <a:fillRect/>
          </a:stretch>
        </p:blipFill>
        <p:spPr>
          <a:xfrm>
            <a:off x="1692275" y="3213100"/>
            <a:ext cx="5422265" cy="338709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72185" y="2132965"/>
            <a:ext cx="7408545" cy="821690"/>
          </a:xfrm>
        </p:spPr>
        <p:txBody>
          <a:bodyPr>
            <a:normAutofit lnSpcReduction="10000"/>
          </a:bodyPr>
          <a:p>
            <a:r>
              <a:rPr lang="zh-CN" altLang="en-US"/>
              <a:t>去https://www.msys2.org/网站下载</a:t>
            </a:r>
            <a:r>
              <a:rPr lang="zh-CN" altLang="en-US">
                <a:sym typeface="+mn-ea"/>
              </a:rPr>
              <a:t>mingw-w64</a:t>
            </a:r>
            <a:endParaRPr lang="zh-CN" altLang="en-US"/>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403350" y="2780665"/>
            <a:ext cx="6503670" cy="365823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在打开的网页中点击</a:t>
            </a:r>
            <a:r>
              <a:rPr lang="en-US" altLang="zh-CN"/>
              <a:t>msys2-x86_64-20230127.exe</a:t>
            </a:r>
            <a:endParaRPr lang="en-US" altLang="zh-CN"/>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descr="J8_1(}QA(TMFI@SA(BSI704"/>
          <p:cNvPicPr>
            <a:picLocks noChangeAspect="1"/>
          </p:cNvPicPr>
          <p:nvPr>
            <p:custDataLst>
              <p:tags r:id="rId1"/>
            </p:custDataLst>
          </p:nvPr>
        </p:nvPicPr>
        <p:blipFill>
          <a:blip r:embed="rId2"/>
          <a:stretch>
            <a:fillRect/>
          </a:stretch>
        </p:blipFill>
        <p:spPr>
          <a:xfrm>
            <a:off x="1115695" y="3644900"/>
            <a:ext cx="7219950" cy="220027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可能</a:t>
            </a:r>
            <a:r>
              <a:rPr lang="zh-CN" altLang="en-US"/>
              <a:t>出现</a:t>
            </a:r>
            <a:endParaRPr lang="zh-CN" altLang="en-US"/>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2843530" y="2780665"/>
            <a:ext cx="5808980" cy="335661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github.com</a:t>
            </a:r>
            <a:r>
              <a:rPr lang="zh-CN" altLang="en-US"/>
              <a:t>网站目前访问</a:t>
            </a:r>
            <a:r>
              <a:rPr lang="zh-CN" altLang="en-US"/>
              <a:t>困难</a:t>
            </a:r>
            <a:endParaRPr lang="zh-CN" altLang="en-US"/>
          </a:p>
          <a:p>
            <a:r>
              <a:rPr lang="zh-CN" altLang="en-US"/>
              <a:t>可以使用国内镜像网站</a:t>
            </a:r>
            <a:r>
              <a:rPr lang="en-US" altLang="zh-CN"/>
              <a:t>https://kgithub.com/</a:t>
            </a:r>
            <a:endParaRPr lang="en-US" altLang="zh-CN"/>
          </a:p>
          <a:p>
            <a:r>
              <a:rPr lang="zh-CN" altLang="en-US"/>
              <a:t>或</a:t>
            </a:r>
            <a:r>
              <a:rPr lang="en-US" altLang="zh-CN"/>
              <a:t>https://www.gitclone.com/</a:t>
            </a:r>
            <a:endParaRPr lang="en-US" altLang="zh-CN"/>
          </a:p>
          <a:p>
            <a:r>
              <a:rPr lang="zh-CN" altLang="en-US"/>
              <a:t>下载msys2-x86_64-20230127</a:t>
            </a:r>
            <a:r>
              <a:rPr lang="en-US" altLang="zh-CN"/>
              <a:t>.exe</a:t>
            </a:r>
            <a:endParaRPr lang="en-US" altLang="zh-CN"/>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执行msys2-x86_64-20230127</a:t>
            </a:r>
            <a:r>
              <a:rPr lang="en-US" altLang="zh-CN">
                <a:sym typeface="+mn-ea"/>
              </a:rPr>
              <a:t>.exe</a:t>
            </a:r>
            <a:endParaRPr lang="zh-CN" altLang="en-US"/>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971550" y="3284855"/>
            <a:ext cx="7639050" cy="343852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sp>
        <p:nvSpPr>
          <p:cNvPr id="5" name="内容占位符 4"/>
          <p:cNvSpPr/>
          <p:nvPr>
            <p:ph idx="1"/>
          </p:nvPr>
        </p:nvSpPr>
        <p:spPr/>
        <p:txBody>
          <a:bodyPr/>
          <a:p>
            <a:r>
              <a:rPr lang="zh-CN" altLang="en-US"/>
              <a:t>按照提示进行安装</a:t>
            </a:r>
            <a:r>
              <a:rPr lang="zh-CN" altLang="en-US"/>
              <a:t>即可</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1249680" y="3429000"/>
            <a:ext cx="6875780" cy="30949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25780" indent="-342900">
              <a:lnSpc>
                <a:spcPct val="140000"/>
              </a:lnSpc>
            </a:pPr>
            <a:r>
              <a:rPr lang="zh-CN" altLang="en-US" dirty="0"/>
              <a:t>能够比较直接地反映问题域的本来面目</a:t>
            </a:r>
            <a:endParaRPr lang="zh-CN" altLang="en-US" dirty="0"/>
          </a:p>
          <a:p>
            <a:pPr marL="525780" indent="-342900">
              <a:lnSpc>
                <a:spcPct val="140000"/>
              </a:lnSpc>
            </a:pPr>
            <a:r>
              <a:rPr lang="zh-CN" altLang="en-US" dirty="0"/>
              <a:t>利用人类认识事物所采用的一般思维方法来进行软件开发</a:t>
            </a:r>
            <a:endParaRPr lang="zh-CN" altLang="en-US" dirty="0"/>
          </a:p>
        </p:txBody>
      </p:sp>
      <p:sp>
        <p:nvSpPr>
          <p:cNvPr id="3" name="标题 2"/>
          <p:cNvSpPr>
            <a:spLocks noGrp="1"/>
          </p:cNvSpPr>
          <p:nvPr>
            <p:ph type="title"/>
          </p:nvPr>
        </p:nvSpPr>
        <p:spPr/>
        <p:txBody>
          <a:bodyPr/>
          <a:lstStyle/>
          <a:p>
            <a:r>
              <a:rPr lang="en-US" altLang="zh-CN" dirty="0"/>
              <a:t>1.1.3  </a:t>
            </a:r>
            <a:r>
              <a:rPr lang="zh-CN" altLang="en-US" dirty="0"/>
              <a:t>面向对象的语言</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配置系统环境</a:t>
            </a:r>
            <a:r>
              <a:rPr lang="zh-CN" altLang="en-US"/>
              <a:t>变量</a:t>
            </a:r>
            <a:endParaRPr lang="zh-CN" altLang="en-US"/>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4355465" y="2204720"/>
            <a:ext cx="3924935" cy="419354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安装完成后在浏览器打开MSYS2 Packages</a:t>
            </a:r>
            <a:endParaRPr lang="zh-CN" altLang="en-US"/>
          </a:p>
          <a:p>
            <a:r>
              <a:rPr lang="zh-CN" altLang="en-US"/>
              <a:t>https://packages.msys2.org/queue</a:t>
            </a:r>
            <a:endParaRPr lang="zh-CN" altLang="en-US"/>
          </a:p>
          <a:p>
            <a:r>
              <a:rPr lang="zh-CN" altLang="en-US"/>
              <a:t>在顶部</a:t>
            </a:r>
            <a:r>
              <a:rPr lang="zh-CN" altLang="en-US"/>
              <a:t>的搜索框中输入</a:t>
            </a:r>
            <a:r>
              <a:rPr lang="en-US" altLang="zh-CN"/>
              <a:t>gcc</a:t>
            </a:r>
            <a:endParaRPr lang="en-US" altLang="zh-CN"/>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descr="%1T{ANNG4XH@IS_I1F96SVC"/>
          <p:cNvPicPr>
            <a:picLocks noChangeAspect="1"/>
          </p:cNvPicPr>
          <p:nvPr>
            <p:custDataLst>
              <p:tags r:id="rId1"/>
            </p:custDataLst>
          </p:nvPr>
        </p:nvPicPr>
        <p:blipFill>
          <a:blip r:embed="rId2"/>
          <a:stretch>
            <a:fillRect/>
          </a:stretch>
        </p:blipFill>
        <p:spPr>
          <a:xfrm>
            <a:off x="1403350" y="2204720"/>
            <a:ext cx="6276975" cy="372427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点击</a:t>
            </a:r>
            <a:r>
              <a:rPr lang="en-US" altLang="zh-CN"/>
              <a:t>Search</a:t>
            </a:r>
            <a:endParaRPr lang="en-US" altLang="zh-CN"/>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descr="KOEHY5F4E1`3]]8TBL~B0IE"/>
          <p:cNvPicPr>
            <a:picLocks noChangeAspect="1"/>
          </p:cNvPicPr>
          <p:nvPr>
            <p:custDataLst>
              <p:tags r:id="rId1"/>
            </p:custDataLst>
          </p:nvPr>
        </p:nvPicPr>
        <p:blipFill>
          <a:blip r:embed="rId2"/>
          <a:stretch>
            <a:fillRect/>
          </a:stretch>
        </p:blipFill>
        <p:spPr>
          <a:xfrm>
            <a:off x="1264285" y="3213100"/>
            <a:ext cx="7016115" cy="285242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点击第二行的</a:t>
            </a:r>
            <a:r>
              <a:rPr lang="en-US" altLang="zh-CN"/>
              <a:t>mingw-w64-gcc</a:t>
            </a:r>
            <a:r>
              <a:rPr lang="zh-CN" altLang="en-US"/>
              <a:t>，</a:t>
            </a:r>
            <a:r>
              <a:rPr lang="zh-CN" altLang="en-US"/>
              <a:t>出现</a:t>
            </a:r>
            <a:endParaRPr lang="zh-CN" altLang="en-US"/>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descr="2DHPHDYC`7T~ROE)L9(]CMA"/>
          <p:cNvPicPr>
            <a:picLocks noChangeAspect="1"/>
          </p:cNvPicPr>
          <p:nvPr>
            <p:custDataLst>
              <p:tags r:id="rId1"/>
            </p:custDataLst>
          </p:nvPr>
        </p:nvPicPr>
        <p:blipFill>
          <a:blip r:embed="rId2"/>
          <a:stretch>
            <a:fillRect/>
          </a:stretch>
        </p:blipFill>
        <p:spPr>
          <a:xfrm>
            <a:off x="1475740" y="3500755"/>
            <a:ext cx="5124450" cy="172402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在弹出的新页面中选择</a:t>
            </a:r>
            <a:r>
              <a:rPr lang="en-US" altLang="zh-CN"/>
              <a:t>mingw-w64-x86_64-gcc</a:t>
            </a:r>
            <a:endParaRPr lang="en-US" altLang="zh-CN"/>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点击</a:t>
            </a:r>
            <a:r>
              <a:rPr lang="en-US" altLang="zh-CN"/>
              <a:t>Installation</a:t>
            </a:r>
            <a:r>
              <a:rPr lang="zh-CN" altLang="en-US"/>
              <a:t>框中的复制按钮，复制</a:t>
            </a:r>
            <a:r>
              <a:rPr lang="zh-CN" altLang="en-US"/>
              <a:t>地址</a:t>
            </a:r>
            <a:endParaRPr lang="zh-CN" altLang="en-US"/>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descr="@U[`U7UF)CFJ6IR}2}S_24P"/>
          <p:cNvPicPr>
            <a:picLocks noChangeAspect="1"/>
          </p:cNvPicPr>
          <p:nvPr>
            <p:custDataLst>
              <p:tags r:id="rId1"/>
            </p:custDataLst>
          </p:nvPr>
        </p:nvPicPr>
        <p:blipFill>
          <a:blip r:embed="rId2"/>
          <a:stretch>
            <a:fillRect/>
          </a:stretch>
        </p:blipFill>
        <p:spPr>
          <a:xfrm>
            <a:off x="1165225" y="3429000"/>
            <a:ext cx="6871335" cy="256476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点击</a:t>
            </a:r>
            <a:r>
              <a:rPr lang="en-US" altLang="zh-CN"/>
              <a:t>Windows</a:t>
            </a:r>
            <a:r>
              <a:rPr lang="zh-CN" altLang="en-US"/>
              <a:t>的开始</a:t>
            </a:r>
            <a:endParaRPr lang="zh-CN" altLang="en-US"/>
          </a:p>
          <a:p>
            <a:r>
              <a:rPr lang="zh-CN" altLang="en-US"/>
              <a:t>执行</a:t>
            </a:r>
            <a:r>
              <a:rPr lang="en-US" altLang="zh-CN"/>
              <a:t>msys2 mingw64(</a:t>
            </a:r>
            <a:r>
              <a:rPr lang="zh-CN" altLang="en-US"/>
              <a:t>蓝色</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descr="~}RHAWO65_VNCEIZ~6UNZTE"/>
          <p:cNvPicPr>
            <a:picLocks noChangeAspect="1"/>
          </p:cNvPicPr>
          <p:nvPr>
            <p:custDataLst>
              <p:tags r:id="rId1"/>
            </p:custDataLst>
          </p:nvPr>
        </p:nvPicPr>
        <p:blipFill>
          <a:blip r:embed="rId2"/>
          <a:stretch>
            <a:fillRect/>
          </a:stretch>
        </p:blipFill>
        <p:spPr>
          <a:xfrm>
            <a:off x="5796280" y="2926080"/>
            <a:ext cx="3009900" cy="32004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87450" y="2276475"/>
            <a:ext cx="6867525" cy="39243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在终端模式下执行如下三条</a:t>
            </a:r>
            <a:r>
              <a:rPr lang="zh-CN" altLang="en-US"/>
              <a:t>命令：</a:t>
            </a:r>
            <a:endParaRPr lang="zh-CN" altLang="en-US"/>
          </a:p>
          <a:p>
            <a:r>
              <a:rPr lang="zh-CN" altLang="en-US"/>
              <a:t>pacman -S mingw-w64-x86_64-gcc  --disable-download-timeout</a:t>
            </a:r>
            <a:endParaRPr lang="zh-CN" altLang="en-US"/>
          </a:p>
          <a:p>
            <a:r>
              <a:rPr lang="zh-CN" altLang="en-US"/>
              <a:t>pacman -S mingw-w64-x86_64-make  --disable-download-timeout</a:t>
            </a:r>
            <a:endParaRPr lang="zh-CN" altLang="en-US"/>
          </a:p>
          <a:p>
            <a:r>
              <a:rPr lang="zh-CN" altLang="en-US"/>
              <a:t>pacman -S mingw-w64-x86_64-gdb  --disable-download-timeout</a:t>
            </a:r>
            <a:endParaRPr lang="zh-CN" altLang="en-US"/>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70000"/>
              </a:lnSpc>
            </a:pPr>
            <a:r>
              <a:rPr lang="zh-CN" altLang="en-US" dirty="0"/>
              <a:t>最早的程序</a:t>
            </a:r>
            <a:endParaRPr lang="zh-CN" altLang="en-US" dirty="0"/>
          </a:p>
          <a:p>
            <a:pPr lvl="1">
              <a:lnSpc>
                <a:spcPct val="170000"/>
              </a:lnSpc>
            </a:pPr>
            <a:r>
              <a:rPr lang="zh-CN" altLang="en-US" dirty="0"/>
              <a:t>目的：用于数学计算</a:t>
            </a:r>
            <a:endParaRPr lang="zh-CN" altLang="en-US" dirty="0"/>
          </a:p>
          <a:p>
            <a:pPr lvl="1">
              <a:lnSpc>
                <a:spcPct val="170000"/>
              </a:lnSpc>
            </a:pPr>
            <a:r>
              <a:rPr lang="zh-CN" altLang="en-US" dirty="0"/>
              <a:t>主要工作：设计求解问题的过程</a:t>
            </a:r>
            <a:endParaRPr lang="zh-CN" altLang="en-US" dirty="0"/>
          </a:p>
          <a:p>
            <a:pPr lvl="1">
              <a:lnSpc>
                <a:spcPct val="170000"/>
              </a:lnSpc>
            </a:pPr>
            <a:r>
              <a:rPr lang="zh-CN" altLang="en-US" dirty="0"/>
              <a:t>缺点：对于庞大、复杂的程序难以开发和维护</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smtClean="0"/>
              <a:t>1.2  </a:t>
            </a:r>
            <a:r>
              <a:rPr lang="zh-CN" altLang="en-US" dirty="0" smtClean="0"/>
              <a:t>面向对象的方法</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mingw-w64</a:t>
            </a:r>
            <a:r>
              <a:rPr lang="zh-CN" altLang="en-US"/>
              <a:t>安装</a:t>
            </a:r>
            <a:r>
              <a:rPr lang="zh-CN" altLang="en-US"/>
              <a:t>完毕</a:t>
            </a:r>
            <a:endParaRPr lang="zh-CN" altLang="en-US"/>
          </a:p>
          <a:p>
            <a:r>
              <a:rPr lang="zh-CN" altLang="en-US"/>
              <a:t>可以支持</a:t>
            </a:r>
            <a:r>
              <a:rPr lang="en-US" altLang="zh-CN"/>
              <a:t>C++20</a:t>
            </a:r>
            <a:endParaRPr lang="en-US" altLang="zh-CN"/>
          </a:p>
          <a:p>
            <a:r>
              <a:rPr lang="zh-CN" altLang="en-US"/>
              <a:t>可以打开C:\msys64\mingw64\bin查看其中的</a:t>
            </a:r>
            <a:r>
              <a:rPr lang="zh-CN" altLang="en-US"/>
              <a:t>内容</a:t>
            </a:r>
            <a:endParaRPr lang="zh-CN" altLang="en-US"/>
          </a:p>
          <a:p>
            <a:r>
              <a:rPr lang="zh-CN" altLang="en-US"/>
              <a:t>如果有，表示安装</a:t>
            </a:r>
            <a:r>
              <a:rPr lang="zh-CN" altLang="en-US"/>
              <a:t>成功</a:t>
            </a:r>
            <a:endParaRPr lang="zh-CN" altLang="en-US"/>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99440"/>
          </a:xfrm>
        </p:spPr>
        <p:txBody>
          <a:bodyPr/>
          <a:p>
            <a:r>
              <a:rPr lang="zh-CN" altLang="en-US"/>
              <a:t>安装</a:t>
            </a:r>
            <a:r>
              <a:rPr lang="en-US" altLang="zh-CN"/>
              <a:t>Visual Studio Code</a:t>
            </a:r>
            <a:r>
              <a:rPr lang="zh-CN" altLang="en-US"/>
              <a:t>，简称</a:t>
            </a:r>
            <a:r>
              <a:rPr lang="en-US" altLang="zh-CN"/>
              <a:t>VSCode</a:t>
            </a:r>
            <a:endParaRPr lang="en-US" altLang="zh-CN"/>
          </a:p>
        </p:txBody>
      </p:sp>
      <p:sp>
        <p:nvSpPr>
          <p:cNvPr id="3" name="标题 2"/>
          <p:cNvSpPr>
            <a:spLocks noGrp="1"/>
          </p:cNvSpPr>
          <p:nvPr>
            <p:ph type="title"/>
          </p:nvPr>
        </p:nvSpPr>
        <p:spPr/>
        <p:txBody>
          <a:bodyPr>
            <a:normAutofit/>
          </a:bodyPr>
          <a:p>
            <a:r>
              <a:rPr lang="en-US" altLang="zh-CN" dirty="0">
                <a:sym typeface="+mn-ea"/>
              </a:rPr>
              <a:t>1.6.3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410" y="1989455"/>
            <a:ext cx="7408545" cy="905510"/>
          </a:xfrm>
        </p:spPr>
        <p:txBody>
          <a:bodyPr>
            <a:normAutofit lnSpcReduction="10000"/>
          </a:bodyPr>
          <a:p>
            <a:r>
              <a:rPr lang="zh-CN" altLang="en-US"/>
              <a:t>打开</a:t>
            </a:r>
            <a:r>
              <a:rPr lang="en-US" altLang="zh-CN"/>
              <a:t>VSCode</a:t>
            </a:r>
            <a:r>
              <a:rPr lang="zh-CN" altLang="en-US"/>
              <a:t>主页</a:t>
            </a:r>
            <a:endParaRPr lang="zh-CN" altLang="en-US"/>
          </a:p>
          <a:p>
            <a:r>
              <a:rPr lang="zh-CN" altLang="en-US"/>
              <a:t>https://code.visualstudio.com/</a:t>
            </a:r>
            <a:endParaRPr lang="zh-CN" altLang="en-US"/>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nvPicPr>
        <p:blipFill>
          <a:blip r:embed="rId1"/>
          <a:stretch>
            <a:fillRect/>
          </a:stretch>
        </p:blipFill>
        <p:spPr>
          <a:xfrm>
            <a:off x="1403985" y="2997200"/>
            <a:ext cx="5613400" cy="36449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t>点击右上角</a:t>
            </a:r>
            <a:r>
              <a:rPr lang="en-US" altLang="zh-CN"/>
              <a:t>“Download”</a:t>
            </a:r>
            <a:r>
              <a:rPr lang="zh-CN" altLang="en-US"/>
              <a:t>下载系统版</a:t>
            </a:r>
            <a:r>
              <a:rPr lang="en-US" altLang="zh-CN"/>
              <a:t>VSCode</a:t>
            </a:r>
            <a:endParaRPr lang="en-US" altLang="zh-CN"/>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pic>
        <p:nvPicPr>
          <p:cNvPr id="4" name="图片 3" descr="MOTF`5UY{O_BLUJ${M`D$$5"/>
          <p:cNvPicPr>
            <a:picLocks noChangeAspect="1"/>
          </p:cNvPicPr>
          <p:nvPr/>
        </p:nvPicPr>
        <p:blipFill>
          <a:blip r:embed="rId1"/>
          <a:stretch>
            <a:fillRect/>
          </a:stretch>
        </p:blipFill>
        <p:spPr>
          <a:xfrm>
            <a:off x="1260475" y="3357245"/>
            <a:ext cx="6631305" cy="239268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选择</a:t>
            </a:r>
            <a:r>
              <a:rPr lang="en-US" altLang="zh-CN"/>
              <a:t>“System Installer”  - “64bit”</a:t>
            </a:r>
            <a:endParaRPr lang="en-US" altLang="zh-CN"/>
          </a:p>
          <a:p>
            <a:r>
              <a:rPr lang="zh-CN" altLang="en-US"/>
              <a:t>下载</a:t>
            </a:r>
            <a:r>
              <a:rPr lang="zh-CN" altLang="en-US"/>
              <a:t>开始</a:t>
            </a:r>
            <a:endParaRPr lang="zh-CN" altLang="en-US"/>
          </a:p>
          <a:p>
            <a:r>
              <a:rPr lang="zh-CN" altLang="en-US"/>
              <a:t>完成后可以在</a:t>
            </a:r>
            <a:r>
              <a:rPr lang="en-US" altLang="zh-CN"/>
              <a:t>“</a:t>
            </a:r>
            <a:r>
              <a:rPr lang="zh-CN" altLang="en-US"/>
              <a:t>下载</a:t>
            </a:r>
            <a:r>
              <a:rPr lang="en-US" altLang="zh-CN"/>
              <a:t>”</a:t>
            </a:r>
            <a:r>
              <a:rPr lang="zh-CN" altLang="en-US"/>
              <a:t>目录中</a:t>
            </a:r>
            <a:r>
              <a:rPr lang="zh-CN" altLang="en-US"/>
              <a:t>看到</a:t>
            </a:r>
            <a:endParaRPr lang="zh-CN" altLang="en-US"/>
          </a:p>
          <a:p>
            <a:r>
              <a:rPr lang="zh-CN" altLang="en-US"/>
              <a:t>VSCodeSetup-x64-1.</a:t>
            </a:r>
            <a:r>
              <a:rPr lang="en-US" altLang="zh-CN"/>
              <a:t>75</a:t>
            </a:r>
            <a:r>
              <a:rPr lang="zh-CN" altLang="en-US"/>
              <a:t>.</a:t>
            </a:r>
            <a:r>
              <a:rPr lang="en-US" altLang="zh-CN"/>
              <a:t>1.exe</a:t>
            </a:r>
            <a:endParaRPr lang="en-US" altLang="zh-CN"/>
          </a:p>
          <a:p>
            <a:r>
              <a:rPr lang="zh-CN" altLang="en-US"/>
              <a:t>双击执行该</a:t>
            </a:r>
            <a:r>
              <a:rPr lang="zh-CN" altLang="en-US"/>
              <a:t>文件</a:t>
            </a:r>
            <a:endParaRPr lang="zh-CN" altLang="en-US"/>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9750"/>
          </a:xfrm>
        </p:spPr>
        <p:txBody>
          <a:bodyPr/>
          <a:p>
            <a:r>
              <a:rPr lang="zh-CN" altLang="en-US"/>
              <a:t>选择</a:t>
            </a:r>
            <a:r>
              <a:rPr lang="en-US" altLang="zh-CN"/>
              <a:t>“</a:t>
            </a:r>
            <a:r>
              <a:rPr lang="zh-CN" altLang="en-US"/>
              <a:t>我同意此协议</a:t>
            </a:r>
            <a:r>
              <a:rPr lang="en-US" altLang="zh-CN"/>
              <a:t>”</a:t>
            </a:r>
            <a:r>
              <a:rPr lang="zh-CN" altLang="en-US"/>
              <a:t>，然后点击</a:t>
            </a:r>
            <a:r>
              <a:rPr lang="en-US" altLang="zh-CN"/>
              <a:t>“</a:t>
            </a:r>
            <a:r>
              <a:rPr lang="zh-CN" altLang="en-US"/>
              <a:t>下一步</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nvPicPr>
        <p:blipFill>
          <a:blip r:embed="rId1"/>
          <a:stretch>
            <a:fillRect/>
          </a:stretch>
        </p:blipFill>
        <p:spPr>
          <a:xfrm>
            <a:off x="1764030" y="3285490"/>
            <a:ext cx="3936365" cy="322008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49580"/>
          </a:xfrm>
        </p:spPr>
        <p:txBody>
          <a:bodyPr>
            <a:normAutofit fontScale="90000" lnSpcReduction="10000"/>
          </a:bodyPr>
          <a:p>
            <a:r>
              <a:rPr lang="zh-CN" altLang="en-US"/>
              <a:t>此处可以修改安装目录，如果不想修改点</a:t>
            </a:r>
            <a:r>
              <a:rPr lang="en-US" altLang="zh-CN"/>
              <a:t>“</a:t>
            </a:r>
            <a:r>
              <a:rPr lang="zh-CN" altLang="en-US"/>
              <a:t>下一步</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nvPicPr>
        <p:blipFill>
          <a:blip r:embed="rId1"/>
          <a:stretch>
            <a:fillRect/>
          </a:stretch>
        </p:blipFill>
        <p:spPr>
          <a:xfrm>
            <a:off x="1403985" y="3141345"/>
            <a:ext cx="4020820" cy="32893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t>如果不想修改快捷方式，继续</a:t>
            </a:r>
            <a:r>
              <a:rPr lang="en-US" altLang="zh-CN"/>
              <a:t>“</a:t>
            </a:r>
            <a:r>
              <a:rPr lang="zh-CN" altLang="en-US"/>
              <a:t>下一步</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nvPicPr>
        <p:blipFill>
          <a:blip r:embed="rId1"/>
          <a:stretch>
            <a:fillRect/>
          </a:stretch>
        </p:blipFill>
        <p:spPr>
          <a:xfrm>
            <a:off x="1547495" y="3209290"/>
            <a:ext cx="3625215" cy="296608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86410"/>
          </a:xfrm>
        </p:spPr>
        <p:txBody>
          <a:bodyPr/>
          <a:p>
            <a:r>
              <a:rPr lang="zh-CN" altLang="en-US"/>
              <a:t>勾选</a:t>
            </a:r>
            <a:r>
              <a:rPr lang="en-US" altLang="zh-CN"/>
              <a:t>“</a:t>
            </a:r>
            <a:r>
              <a:rPr lang="zh-CN" altLang="en-US"/>
              <a:t>桌面快捷方式</a:t>
            </a:r>
            <a:r>
              <a:rPr lang="en-US" altLang="zh-CN"/>
              <a:t>”</a:t>
            </a:r>
            <a:r>
              <a:rPr lang="zh-CN" altLang="en-US"/>
              <a:t>，继续</a:t>
            </a:r>
            <a:r>
              <a:rPr lang="en-US" altLang="zh-CN"/>
              <a:t>“</a:t>
            </a:r>
            <a:r>
              <a:rPr lang="zh-CN" altLang="en-US"/>
              <a:t>下一步</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pic>
        <p:nvPicPr>
          <p:cNvPr id="5" name="图片 4"/>
          <p:cNvPicPr>
            <a:picLocks noChangeAspect="1"/>
          </p:cNvPicPr>
          <p:nvPr/>
        </p:nvPicPr>
        <p:blipFill>
          <a:blip r:embed="rId1"/>
          <a:stretch>
            <a:fillRect/>
          </a:stretch>
        </p:blipFill>
        <p:spPr>
          <a:xfrm>
            <a:off x="1547495" y="3213100"/>
            <a:ext cx="4075430" cy="333375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17855"/>
          </a:xfrm>
        </p:spPr>
        <p:txBody>
          <a:bodyPr/>
          <a:p>
            <a:r>
              <a:rPr lang="zh-CN" altLang="en-US"/>
              <a:t>点击</a:t>
            </a:r>
            <a:r>
              <a:rPr lang="en-US" altLang="zh-CN"/>
              <a:t>“</a:t>
            </a:r>
            <a:r>
              <a:rPr lang="zh-CN" altLang="en-US"/>
              <a:t>安装</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nvPicPr>
        <p:blipFill>
          <a:blip r:embed="rId1"/>
          <a:stretch>
            <a:fillRect/>
          </a:stretch>
        </p:blipFill>
        <p:spPr>
          <a:xfrm>
            <a:off x="1979930" y="3357245"/>
            <a:ext cx="3720465" cy="30435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smtClean="0"/>
              <a:t>面向过程的方法</a:t>
            </a:r>
            <a:endParaRPr lang="en-US" altLang="zh-CN" dirty="0" smtClean="0"/>
          </a:p>
          <a:p>
            <a:pPr lvl="1">
              <a:lnSpc>
                <a:spcPct val="90000"/>
              </a:lnSpc>
            </a:pPr>
            <a:r>
              <a:rPr lang="zh-CN" altLang="en-US" dirty="0" smtClean="0"/>
              <a:t>自顶向下</a:t>
            </a:r>
            <a:r>
              <a:rPr lang="zh-CN" altLang="en-US" dirty="0"/>
              <a:t>、逐步求精。</a:t>
            </a:r>
            <a:endParaRPr lang="zh-CN" altLang="en-US" dirty="0"/>
          </a:p>
          <a:p>
            <a:pPr lvl="1">
              <a:lnSpc>
                <a:spcPct val="90000"/>
              </a:lnSpc>
            </a:pPr>
            <a:r>
              <a:rPr lang="zh-CN" altLang="en-US" dirty="0"/>
              <a:t>按功能划分为若干个基本模块，形成一个树状结构。</a:t>
            </a:r>
            <a:endParaRPr lang="zh-CN" altLang="en-US" dirty="0"/>
          </a:p>
          <a:p>
            <a:pPr lvl="1">
              <a:lnSpc>
                <a:spcPct val="90000"/>
              </a:lnSpc>
            </a:pPr>
            <a:r>
              <a:rPr lang="zh-CN" altLang="en-US" dirty="0"/>
              <a:t>各模块间的关系尽可能简单，功能上相对独立。</a:t>
            </a:r>
            <a:endParaRPr lang="zh-CN" altLang="en-US" dirty="0"/>
          </a:p>
          <a:p>
            <a:pPr lvl="1">
              <a:lnSpc>
                <a:spcPct val="90000"/>
              </a:lnSpc>
            </a:pPr>
            <a:r>
              <a:rPr lang="zh-CN" altLang="en-US" dirty="0"/>
              <a:t>每一模块内部均是由顺序、选择和循环三种基本结构组成。</a:t>
            </a:r>
            <a:endParaRPr lang="zh-CN" altLang="en-US" dirty="0"/>
          </a:p>
          <a:p>
            <a:pPr lvl="1">
              <a:lnSpc>
                <a:spcPct val="90000"/>
              </a:lnSpc>
            </a:pPr>
            <a:r>
              <a:rPr lang="zh-CN" altLang="en-US" dirty="0"/>
              <a:t>其模块化实现的具体方法是使用子程序</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t>点击</a:t>
            </a:r>
            <a:r>
              <a:rPr lang="en-US" altLang="zh-CN"/>
              <a:t>“</a:t>
            </a:r>
            <a:r>
              <a:rPr lang="zh-CN" altLang="en-US"/>
              <a:t>完成</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nvPicPr>
        <p:blipFill>
          <a:blip r:embed="rId1"/>
          <a:stretch>
            <a:fillRect/>
          </a:stretch>
        </p:blipFill>
        <p:spPr>
          <a:xfrm>
            <a:off x="1979930" y="3141345"/>
            <a:ext cx="4033520" cy="329946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98475"/>
          </a:xfrm>
        </p:spPr>
        <p:txBody>
          <a:bodyPr/>
          <a:p>
            <a:r>
              <a:rPr lang="zh-CN" altLang="en-US"/>
              <a:t>启动</a:t>
            </a:r>
            <a:r>
              <a:rPr lang="en-US" altLang="zh-CN"/>
              <a:t>VSCode</a:t>
            </a:r>
            <a:endParaRPr lang="zh-CN" altLang="en-US"/>
          </a:p>
        </p:txBody>
      </p:sp>
      <p:sp>
        <p:nvSpPr>
          <p:cNvPr id="3" name="标题 2"/>
          <p:cNvSpPr>
            <a:spLocks noGrp="1"/>
          </p:cNvSpPr>
          <p:nvPr>
            <p:ph type="title"/>
          </p:nvPr>
        </p:nvSpPr>
        <p:spPr/>
        <p:txBody>
          <a:bodyPr>
            <a:normAutofit/>
          </a:bodyPr>
          <a:p>
            <a:r>
              <a:rPr lang="en-US" altLang="zh-CN" dirty="0">
                <a:sym typeface="+mn-ea"/>
              </a:rPr>
              <a:t>1.6.4  </a:t>
            </a:r>
            <a:r>
              <a:rPr lang="zh-CN" altLang="en-US" dirty="0">
                <a:sym typeface="+mn-ea"/>
              </a:rPr>
              <a:t>配置</a:t>
            </a:r>
            <a:r>
              <a:rPr lang="en-US" altLang="zh-CN">
                <a:sym typeface="+mn-ea"/>
              </a:rPr>
              <a:t>VSCode</a:t>
            </a:r>
            <a:endParaRPr lang="zh-CN" altLang="en-US"/>
          </a:p>
        </p:txBody>
      </p:sp>
      <p:pic>
        <p:nvPicPr>
          <p:cNvPr id="4" name="图片 3"/>
          <p:cNvPicPr>
            <a:picLocks noChangeAspect="1"/>
          </p:cNvPicPr>
          <p:nvPr/>
        </p:nvPicPr>
        <p:blipFill>
          <a:blip r:embed="rId1"/>
          <a:stretch>
            <a:fillRect/>
          </a:stretch>
        </p:blipFill>
        <p:spPr>
          <a:xfrm>
            <a:off x="3203575" y="2349500"/>
            <a:ext cx="5480050" cy="411035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325880"/>
          </a:xfrm>
        </p:spPr>
        <p:txBody>
          <a:bodyPr/>
          <a:p>
            <a:r>
              <a:rPr lang="zh-CN" altLang="en-US"/>
              <a:t>在中文</a:t>
            </a:r>
            <a:r>
              <a:rPr lang="en-US" altLang="zh-CN"/>
              <a:t>Windows</a:t>
            </a:r>
            <a:r>
              <a:rPr lang="zh-CN" altLang="en-US"/>
              <a:t>环境下，通常会出现自动提示配置中文环境，点击右下角</a:t>
            </a:r>
            <a:r>
              <a:rPr lang="en-US" altLang="zh-CN"/>
              <a:t>“</a:t>
            </a:r>
            <a:r>
              <a:rPr lang="zh-CN" altLang="en-US"/>
              <a:t>安装并重启</a:t>
            </a:r>
            <a:r>
              <a:rPr lang="en-US" altLang="zh-CN"/>
              <a:t>”</a:t>
            </a:r>
            <a:r>
              <a:rPr lang="zh-CN" altLang="en-US"/>
              <a:t>会自动配置中文</a:t>
            </a:r>
            <a:r>
              <a:rPr lang="zh-CN" altLang="en-US"/>
              <a:t>环境</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pic>
        <p:nvPicPr>
          <p:cNvPr id="4" name="图片 3"/>
          <p:cNvPicPr>
            <a:picLocks noChangeAspect="1"/>
          </p:cNvPicPr>
          <p:nvPr/>
        </p:nvPicPr>
        <p:blipFill>
          <a:blip r:embed="rId1"/>
          <a:stretch>
            <a:fillRect/>
          </a:stretch>
        </p:blipFill>
        <p:spPr>
          <a:xfrm>
            <a:off x="972185" y="2349500"/>
            <a:ext cx="7300595" cy="383349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27405" y="1792605"/>
            <a:ext cx="7408545" cy="1291590"/>
          </a:xfrm>
        </p:spPr>
        <p:txBody>
          <a:bodyPr/>
          <a:p>
            <a:r>
              <a:rPr lang="zh-CN" altLang="en-US"/>
              <a:t>新建一个文件夹如</a:t>
            </a:r>
            <a:r>
              <a:rPr lang="en-US" altLang="zh-CN"/>
              <a:t>“d:\</a:t>
            </a:r>
            <a:r>
              <a:rPr lang="en-US" altLang="zh-CN"/>
              <a:t>vscpp”</a:t>
            </a:r>
            <a:r>
              <a:rPr lang="zh-CN" altLang="en-US"/>
              <a:t>，作为自己常用的编程</a:t>
            </a:r>
            <a:r>
              <a:rPr lang="zh-CN" altLang="en-US"/>
              <a:t>目录</a:t>
            </a:r>
            <a:endParaRPr lang="zh-CN" altLang="en-US"/>
          </a:p>
          <a:p>
            <a:r>
              <a:rPr lang="zh-CN" altLang="en-US"/>
              <a:t>在</a:t>
            </a:r>
            <a:r>
              <a:rPr lang="en-US" altLang="zh-CN"/>
              <a:t>VSCode</a:t>
            </a:r>
            <a:r>
              <a:rPr lang="zh-CN" altLang="en-US"/>
              <a:t>中打开这个文件夹，作为工作</a:t>
            </a:r>
            <a:r>
              <a:rPr lang="zh-CN" altLang="en-US"/>
              <a:t>目录</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410" y="1917065"/>
            <a:ext cx="7408545" cy="821690"/>
          </a:xfrm>
        </p:spPr>
        <p:txBody>
          <a:bodyPr>
            <a:normAutofit lnSpcReduction="10000"/>
          </a:bodyPr>
          <a:p>
            <a:r>
              <a:rPr lang="zh-CN" altLang="en-US"/>
              <a:t>点击左下角的</a:t>
            </a:r>
            <a:r>
              <a:rPr lang="en-US" altLang="zh-CN"/>
              <a:t>“</a:t>
            </a:r>
            <a:r>
              <a:rPr lang="zh-CN" altLang="en-US"/>
              <a:t>管理</a:t>
            </a:r>
            <a:r>
              <a:rPr lang="en-US" altLang="zh-CN"/>
              <a:t>” - “</a:t>
            </a:r>
            <a:r>
              <a:rPr lang="zh-CN" altLang="en-US"/>
              <a:t>颜色主题</a:t>
            </a:r>
            <a:r>
              <a:rPr lang="en-US" altLang="zh-CN"/>
              <a:t>”</a:t>
            </a:r>
            <a:r>
              <a:rPr lang="zh-CN" altLang="en-US"/>
              <a:t>，可以将颜色</a:t>
            </a:r>
            <a:r>
              <a:rPr lang="zh-CN" altLang="en-US"/>
              <a:t>主题修改为</a:t>
            </a:r>
            <a:r>
              <a:rPr lang="zh-CN" altLang="en-US"/>
              <a:t>浅色</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188085" y="2997200"/>
            <a:ext cx="6301740" cy="331851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80000"/>
          </a:bodyPr>
          <a:p>
            <a:r>
              <a:rPr lang="zh-CN" altLang="en-US"/>
              <a:t>如果大家之前安装过VSCode，然后只是简单卸载的话，再次安装之后，是还出现之前的配置信息，包括打开的文件夹、安装过的扩展等，这是因为之前并没有完全将VSCode卸载干净。如果想干净卸载掉VSCode再重新安装的话，就需要在卸载之后再删除掉两个目录的内容。分别是：</a:t>
            </a:r>
            <a:endParaRPr lang="zh-CN" altLang="en-US"/>
          </a:p>
          <a:p>
            <a:r>
              <a:rPr lang="zh-CN" altLang="en-US"/>
              <a:t>C:\Users\$用户名\.vscode</a:t>
            </a:r>
            <a:endParaRPr lang="zh-CN" altLang="en-US"/>
          </a:p>
          <a:p>
            <a:r>
              <a:rPr lang="zh-CN" altLang="en-US"/>
              <a:t>C:\Users\$用户名\AppData\Roaming\Code【注】这里的“$用户名”根据自己的用户名而定。</a:t>
            </a:r>
            <a:endParaRPr lang="zh-CN" altLang="en-US"/>
          </a:p>
          <a:p>
            <a:r>
              <a:rPr lang="zh-CN" altLang="en-US"/>
              <a:t>删除掉这两个目录的内容之后，如果再安装VSCode的话，就相当于是全新安装了，即不会出现之前的相关配置信息了。</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00430"/>
          </a:xfrm>
        </p:spPr>
        <p:txBody>
          <a:bodyPr/>
          <a:p>
            <a:r>
              <a:rPr lang="zh-CN" altLang="en-US"/>
              <a:t>在打开的工作文件夹</a:t>
            </a:r>
            <a:r>
              <a:rPr lang="en-US" altLang="zh-CN"/>
              <a:t>vscpp</a:t>
            </a:r>
            <a:r>
              <a:rPr lang="zh-CN" altLang="en-US"/>
              <a:t>的旁边，点击</a:t>
            </a:r>
            <a:r>
              <a:rPr lang="en-US" altLang="zh-CN"/>
              <a:t>“</a:t>
            </a:r>
            <a:r>
              <a:rPr lang="zh-CN" altLang="en-US"/>
              <a:t>新建文件</a:t>
            </a:r>
            <a:r>
              <a:rPr lang="en-US" altLang="zh-CN"/>
              <a:t>”</a:t>
            </a:r>
            <a:r>
              <a:rPr lang="zh-CN" altLang="en-US"/>
              <a:t>按钮，创建一个</a:t>
            </a:r>
            <a:r>
              <a:rPr lang="en-US" altLang="zh-CN"/>
              <a:t>hello.cpp</a:t>
            </a:r>
            <a:r>
              <a:rPr lang="zh-CN" altLang="en-US"/>
              <a:t>文件</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graphicFrame>
        <p:nvGraphicFramePr>
          <p:cNvPr id="6" name="对象 5"/>
          <p:cNvGraphicFramePr/>
          <p:nvPr/>
        </p:nvGraphicFramePr>
        <p:xfrm>
          <a:off x="1259840" y="3789045"/>
          <a:ext cx="4110355" cy="2226945"/>
        </p:xfrm>
        <a:graphic>
          <a:graphicData uri="http://schemas.openxmlformats.org/presentationml/2006/ole">
            <mc:AlternateContent xmlns:mc="http://schemas.openxmlformats.org/markup-compatibility/2006">
              <mc:Choice xmlns:v="urn:schemas-microsoft-com:vml" Requires="v">
                <p:oleObj spid="_x0000_s7" name="" r:id="rId1" imgW="4107180" imgH="2225040" progId="Paint.Picture">
                  <p:embed/>
                </p:oleObj>
              </mc:Choice>
              <mc:Fallback>
                <p:oleObj name="" r:id="rId1" imgW="4107180" imgH="2225040" progId="Paint.Picture">
                  <p:embed/>
                  <p:pic>
                    <p:nvPicPr>
                      <p:cNvPr id="0" name="图片 6"/>
                      <p:cNvPicPr/>
                      <p:nvPr/>
                    </p:nvPicPr>
                    <p:blipFill>
                      <a:blip r:embed="rId2"/>
                      <a:stretch>
                        <a:fillRect/>
                      </a:stretch>
                    </p:blipFill>
                    <p:spPr>
                      <a:xfrm>
                        <a:off x="1259840" y="3789045"/>
                        <a:ext cx="4110355" cy="2226945"/>
                      </a:xfrm>
                      <a:prstGeom prst="rect">
                        <a:avLst/>
                      </a:prstGeom>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zh-CN" altLang="en-US"/>
              <a:t>#include&lt;iostream&gt;</a:t>
            </a:r>
            <a:endParaRPr lang="zh-CN" altLang="en-US"/>
          </a:p>
          <a:p>
            <a:r>
              <a:rPr lang="zh-CN" altLang="en-US"/>
              <a:t>using namespace std;</a:t>
            </a:r>
            <a:endParaRPr lang="zh-CN" altLang="en-US"/>
          </a:p>
          <a:p>
            <a:endParaRPr lang="zh-CN" altLang="en-US"/>
          </a:p>
          <a:p>
            <a:r>
              <a:rPr lang="zh-CN" altLang="en-US"/>
              <a:t>int main()</a:t>
            </a:r>
            <a:endParaRPr lang="zh-CN" altLang="en-US"/>
          </a:p>
          <a:p>
            <a:r>
              <a:rPr lang="zh-CN" altLang="en-US"/>
              <a:t>{</a:t>
            </a:r>
            <a:endParaRPr lang="zh-CN" altLang="en-US"/>
          </a:p>
          <a:p>
            <a:r>
              <a:rPr lang="zh-CN" altLang="en-US"/>
              <a:t>    cout&lt;&lt;"Hello, the World!"&lt;&lt;endl;</a:t>
            </a:r>
            <a:endParaRPr lang="zh-CN" altLang="en-US"/>
          </a:p>
          <a:p>
            <a:r>
              <a:rPr lang="zh-CN" altLang="en-US"/>
              <a:t> </a:t>
            </a:r>
            <a:r>
              <a:rPr lang="en-US" altLang="zh-CN"/>
              <a:t>   return 0;</a:t>
            </a:r>
            <a:endParaRPr lang="zh-CN" altLang="en-US"/>
          </a:p>
          <a:p>
            <a:r>
              <a:rPr lang="zh-CN" altLang="en-US"/>
              <a:t>}</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476375"/>
          </a:xfrm>
        </p:spPr>
        <p:txBody>
          <a:bodyPr/>
          <a:p>
            <a:r>
              <a:rPr lang="zh-CN" altLang="en-US"/>
              <a:t>系统会创建一个</a:t>
            </a:r>
            <a:r>
              <a:rPr lang="en-US" altLang="zh-CN"/>
              <a:t>hello.cpp</a:t>
            </a:r>
            <a:r>
              <a:rPr lang="zh-CN" altLang="en-US"/>
              <a:t>文本文件，右下角出现一个提示，提示你是否安装</a:t>
            </a:r>
            <a:r>
              <a:rPr lang="en-US" altLang="zh-CN"/>
              <a:t>c/c++</a:t>
            </a:r>
            <a:r>
              <a:rPr lang="zh-CN" altLang="en-US"/>
              <a:t>扩展</a:t>
            </a:r>
            <a:endParaRPr lang="zh-CN" altLang="en-US"/>
          </a:p>
          <a:p>
            <a:r>
              <a:rPr lang="zh-CN" altLang="en-US"/>
              <a:t>该扩展插件支持</a:t>
            </a:r>
            <a:r>
              <a:rPr lang="en-US" altLang="zh-CN">
                <a:sym typeface="+mn-ea"/>
              </a:rPr>
              <a:t>c/c++</a:t>
            </a:r>
            <a:r>
              <a:rPr lang="zh-CN" altLang="en-US">
                <a:sym typeface="+mn-ea"/>
              </a:rPr>
              <a:t>编辑器的</a:t>
            </a:r>
            <a:r>
              <a:rPr lang="zh-CN" altLang="en-US">
                <a:sym typeface="+mn-ea"/>
              </a:rPr>
              <a:t>操作</a:t>
            </a:r>
            <a:endParaRPr lang="zh-CN" altLang="en-US">
              <a:sym typeface="+mn-ea"/>
            </a:endParaRPr>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graphicFrame>
        <p:nvGraphicFramePr>
          <p:cNvPr id="4" name="对象 3"/>
          <p:cNvGraphicFramePr/>
          <p:nvPr/>
        </p:nvGraphicFramePr>
        <p:xfrm>
          <a:off x="1259840" y="4509135"/>
          <a:ext cx="4399915" cy="922655"/>
        </p:xfrm>
        <a:graphic>
          <a:graphicData uri="http://schemas.openxmlformats.org/presentationml/2006/ole">
            <mc:AlternateContent xmlns:mc="http://schemas.openxmlformats.org/markup-compatibility/2006">
              <mc:Choice xmlns:v="urn:schemas-microsoft-com:vml" Requires="v">
                <p:oleObj spid="_x0000_s5" name="" r:id="rId1" imgW="4396740" imgH="922020" progId="Paint.Picture">
                  <p:embed/>
                </p:oleObj>
              </mc:Choice>
              <mc:Fallback>
                <p:oleObj name="" r:id="rId1" imgW="4396740" imgH="922020" progId="Paint.Picture">
                  <p:embed/>
                  <p:pic>
                    <p:nvPicPr>
                      <p:cNvPr id="0" name="图片 4"/>
                      <p:cNvPicPr/>
                      <p:nvPr/>
                    </p:nvPicPr>
                    <p:blipFill>
                      <a:blip r:embed="rId2"/>
                      <a:stretch>
                        <a:fillRect/>
                      </a:stretch>
                    </p:blipFill>
                    <p:spPr>
                      <a:xfrm>
                        <a:off x="1259840" y="4509135"/>
                        <a:ext cx="4399915" cy="92265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90000"/>
              </a:lnSpc>
            </a:pPr>
            <a:r>
              <a:rPr lang="zh-CN" altLang="en-US" dirty="0" smtClean="0"/>
              <a:t>面向过程方法的优点：</a:t>
            </a:r>
            <a:endParaRPr lang="en-US" altLang="zh-CN" dirty="0" smtClean="0"/>
          </a:p>
          <a:p>
            <a:pPr lvl="1">
              <a:lnSpc>
                <a:spcPct val="90000"/>
              </a:lnSpc>
            </a:pPr>
            <a:r>
              <a:rPr lang="zh-CN" altLang="en-US" dirty="0"/>
              <a:t>可以</a:t>
            </a:r>
            <a:r>
              <a:rPr lang="zh-CN" altLang="en-US" dirty="0" smtClean="0"/>
              <a:t>有效</a:t>
            </a:r>
            <a:r>
              <a:rPr lang="zh-CN" altLang="en-US" dirty="0"/>
              <a:t>地将一个较复杂的程序系统设计任务分解成许多易于控制和处理的子任务，便于开发和</a:t>
            </a:r>
            <a:r>
              <a:rPr lang="zh-CN" altLang="en-US" dirty="0" smtClean="0"/>
              <a:t>维护</a:t>
            </a:r>
            <a:endParaRPr lang="en-US" altLang="zh-CN" dirty="0" smtClean="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17855"/>
          </a:xfrm>
        </p:spPr>
        <p:txBody>
          <a:bodyPr/>
          <a:p>
            <a:r>
              <a:rPr lang="zh-CN" altLang="en-US"/>
              <a:t>点击</a:t>
            </a:r>
            <a:r>
              <a:rPr lang="en-US" altLang="zh-CN"/>
              <a:t>“</a:t>
            </a:r>
            <a:r>
              <a:rPr lang="zh-CN" altLang="en-US"/>
              <a:t>安装</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graphicFrame>
        <p:nvGraphicFramePr>
          <p:cNvPr id="4" name="对象 3"/>
          <p:cNvGraphicFramePr/>
          <p:nvPr/>
        </p:nvGraphicFramePr>
        <p:xfrm>
          <a:off x="1259840" y="3293110"/>
          <a:ext cx="5208905" cy="2989580"/>
        </p:xfrm>
        <a:graphic>
          <a:graphicData uri="http://schemas.openxmlformats.org/presentationml/2006/ole">
            <mc:AlternateContent xmlns:mc="http://schemas.openxmlformats.org/markup-compatibility/2006">
              <mc:Choice xmlns:v="urn:schemas-microsoft-com:vml" Requires="v">
                <p:oleObj spid="_x0000_s5" name="" r:id="rId1" imgW="5204460" imgH="2987040" progId="Paint.Picture">
                  <p:embed/>
                </p:oleObj>
              </mc:Choice>
              <mc:Fallback>
                <p:oleObj name="" r:id="rId1" imgW="5204460" imgH="2987040" progId="Paint.Picture">
                  <p:embed/>
                  <p:pic>
                    <p:nvPicPr>
                      <p:cNvPr id="0" name="图片 4"/>
                      <p:cNvPicPr/>
                      <p:nvPr/>
                    </p:nvPicPr>
                    <p:blipFill>
                      <a:blip r:embed="rId2"/>
                      <a:stretch>
                        <a:fillRect/>
                      </a:stretch>
                    </p:blipFill>
                    <p:spPr>
                      <a:xfrm>
                        <a:off x="1259840" y="3293110"/>
                        <a:ext cx="5208905" cy="2989580"/>
                      </a:xfrm>
                      <a:prstGeom prst="rect">
                        <a:avLst/>
                      </a:prstGeom>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27405" y="2205355"/>
            <a:ext cx="7408545" cy="1391285"/>
          </a:xfrm>
        </p:spPr>
        <p:txBody>
          <a:bodyPr/>
          <a:p>
            <a:r>
              <a:rPr lang="zh-CN" altLang="en-US"/>
              <a:t>配置</a:t>
            </a:r>
            <a:r>
              <a:rPr lang="en-US" altLang="zh-CN"/>
              <a:t>c/c++</a:t>
            </a:r>
            <a:r>
              <a:rPr lang="zh-CN" altLang="en-US"/>
              <a:t>编译器</a:t>
            </a:r>
            <a:endParaRPr lang="zh-CN" altLang="en-US"/>
          </a:p>
          <a:p>
            <a:r>
              <a:rPr lang="zh-CN" altLang="en-US"/>
              <a:t>按快捷键Ctrl+Shift+P调出命令面板，输入C/C++，选择“Edit Configurations(UI)”进入配置</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graphicFrame>
        <p:nvGraphicFramePr>
          <p:cNvPr id="4" name="对象 3"/>
          <p:cNvGraphicFramePr/>
          <p:nvPr/>
        </p:nvGraphicFramePr>
        <p:xfrm>
          <a:off x="1475740" y="3501390"/>
          <a:ext cx="3953510" cy="3040380"/>
        </p:xfrm>
        <a:graphic>
          <a:graphicData uri="http://schemas.openxmlformats.org/presentationml/2006/ole">
            <mc:AlternateContent xmlns:mc="http://schemas.openxmlformats.org/markup-compatibility/2006">
              <mc:Choice xmlns:v="urn:schemas-microsoft-com:vml" Requires="v">
                <p:oleObj spid="_x0000_s5" name="" r:id="rId1" imgW="5768340" imgH="4617720" progId="Paint.Picture">
                  <p:embed/>
                </p:oleObj>
              </mc:Choice>
              <mc:Fallback>
                <p:oleObj name="" r:id="rId1" imgW="5768340" imgH="4617720" progId="Paint.Picture">
                  <p:embed/>
                  <p:pic>
                    <p:nvPicPr>
                      <p:cNvPr id="0" name="图片 4"/>
                      <p:cNvPicPr/>
                      <p:nvPr/>
                    </p:nvPicPr>
                    <p:blipFill>
                      <a:blip r:embed="rId2"/>
                      <a:stretch>
                        <a:fillRect/>
                      </a:stretch>
                    </p:blipFill>
                    <p:spPr>
                      <a:xfrm>
                        <a:off x="1475740" y="3501390"/>
                        <a:ext cx="3953510" cy="3040380"/>
                      </a:xfrm>
                      <a:prstGeom prst="rect">
                        <a:avLst/>
                      </a:prstGeom>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765550"/>
          </a:xfrm>
        </p:spPr>
        <p:txBody>
          <a:bodyPr/>
          <a:p>
            <a:r>
              <a:rPr lang="zh-CN" altLang="en-US"/>
              <a:t>在配置界面中选择合适的配置选项</a:t>
            </a:r>
            <a:r>
              <a:rPr lang="en-US" altLang="zh-CN"/>
              <a:t>:</a:t>
            </a:r>
            <a:endParaRPr lang="zh-CN" altLang="en-US"/>
          </a:p>
          <a:p>
            <a:r>
              <a:t>C:\msys64\mingw64\bin</a:t>
            </a:r>
            <a:r>
              <a:rPr lang="en-US"/>
              <a:t>\</a:t>
            </a:r>
            <a:r>
              <a:rPr lang="zh-CN" altLang="en-US"/>
              <a:t>g++.exe</a:t>
            </a:r>
            <a:endParaRPr lang="zh-CN" altLang="en-US"/>
          </a:p>
          <a:p>
            <a:r>
              <a:rPr lang="en-US" altLang="zh-CN"/>
              <a:t>windows-gcc-x64</a:t>
            </a:r>
            <a:endParaRPr lang="en-US" altLang="zh-CN"/>
          </a:p>
          <a:p>
            <a:r>
              <a:rPr lang="en-US" altLang="zh-CN"/>
              <a:t>c17</a:t>
            </a:r>
            <a:endParaRPr lang="en-US" altLang="zh-CN"/>
          </a:p>
          <a:p>
            <a:r>
              <a:rPr lang="en-US" altLang="zh-CN"/>
              <a:t>c++20</a:t>
            </a:r>
            <a:endParaRPr lang="en-US" altLang="zh-CN"/>
          </a:p>
          <a:p>
            <a:endParaRPr lang="en-US" altLang="zh-CN"/>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93445"/>
          </a:xfrm>
        </p:spPr>
        <p:txBody>
          <a:bodyPr/>
          <a:p>
            <a:r>
              <a:rPr lang="zh-CN" altLang="en-US"/>
              <a:t>此时会在</a:t>
            </a:r>
            <a:r>
              <a:rPr lang="en-US" altLang="zh-CN"/>
              <a:t>vscpp</a:t>
            </a:r>
            <a:r>
              <a:rPr lang="zh-CN" altLang="en-US"/>
              <a:t>目录中生成一个</a:t>
            </a:r>
            <a:r>
              <a:rPr lang="en-US" altLang="zh-CN"/>
              <a:t>.vscode</a:t>
            </a:r>
            <a:r>
              <a:rPr lang="zh-CN" altLang="en-US"/>
              <a:t>文件夹，里面有一个c_cpp_properties.json</a:t>
            </a:r>
            <a:r>
              <a:rPr lang="zh-CN" altLang="en-US"/>
              <a:t>文件</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创建一个tasks.json文件来告诉VS Code如何构建（编译）程序。该任务将调用g++编译器基于源代码创建可执行文件。 按快捷键Ctrl+Shift+P调出命令面板，输入tasks，选择“Tasks:Configure Default Build Task”</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graphicFrame>
        <p:nvGraphicFramePr>
          <p:cNvPr id="4" name="对象 3"/>
          <p:cNvGraphicFramePr/>
          <p:nvPr/>
        </p:nvGraphicFramePr>
        <p:xfrm>
          <a:off x="1764030" y="2277110"/>
          <a:ext cx="5269230" cy="4216400"/>
        </p:xfrm>
        <a:graphic>
          <a:graphicData uri="http://schemas.openxmlformats.org/presentationml/2006/ole">
            <mc:AlternateContent xmlns:mc="http://schemas.openxmlformats.org/markup-compatibility/2006">
              <mc:Choice xmlns:v="urn:schemas-microsoft-com:vml" Requires="v">
                <p:oleObj spid="_x0000_s5" name="" r:id="rId1" imgW="5775960" imgH="4610100" progId="Paint.Picture">
                  <p:embed/>
                </p:oleObj>
              </mc:Choice>
              <mc:Fallback>
                <p:oleObj name="" r:id="rId1" imgW="5775960" imgH="4610100" progId="Paint.Picture">
                  <p:embed/>
                  <p:pic>
                    <p:nvPicPr>
                      <p:cNvPr id="0" name="图片 4"/>
                      <p:cNvPicPr/>
                      <p:nvPr/>
                    </p:nvPicPr>
                    <p:blipFill>
                      <a:blip r:embed="rId2"/>
                      <a:stretch>
                        <a:fillRect/>
                      </a:stretch>
                    </p:blipFill>
                    <p:spPr>
                      <a:xfrm>
                        <a:off x="1764030" y="2277110"/>
                        <a:ext cx="5269230" cy="4216400"/>
                      </a:xfrm>
                      <a:prstGeom prst="rect">
                        <a:avLst/>
                      </a:prstGeom>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9750"/>
          </a:xfrm>
        </p:spPr>
        <p:txBody>
          <a:bodyPr/>
          <a:p>
            <a:r>
              <a:rPr lang="zh-CN" altLang="en-US"/>
              <a:t>选择“C/C++: g++.exe生成活动</a:t>
            </a:r>
            <a:r>
              <a:rPr lang="zh-CN" altLang="en-US"/>
              <a:t>文件”</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graphicFrame>
        <p:nvGraphicFramePr>
          <p:cNvPr id="5" name="对象 4"/>
          <p:cNvGraphicFramePr/>
          <p:nvPr/>
        </p:nvGraphicFramePr>
        <p:xfrm>
          <a:off x="1259840" y="3429000"/>
          <a:ext cx="5780405" cy="1212850"/>
        </p:xfrm>
        <a:graphic>
          <a:graphicData uri="http://schemas.openxmlformats.org/presentationml/2006/ole">
            <mc:AlternateContent xmlns:mc="http://schemas.openxmlformats.org/markup-compatibility/2006">
              <mc:Choice xmlns:v="urn:schemas-microsoft-com:vml" Requires="v">
                <p:oleObj spid="_x0000_s6" name="" r:id="rId1" imgW="5775960" imgH="1211580" progId="Paint.Picture">
                  <p:embed/>
                </p:oleObj>
              </mc:Choice>
              <mc:Fallback>
                <p:oleObj name="" r:id="rId1" imgW="5775960" imgH="1211580" progId="Paint.Picture">
                  <p:embed/>
                  <p:pic>
                    <p:nvPicPr>
                      <p:cNvPr id="0" name="图片 5"/>
                      <p:cNvPicPr/>
                      <p:nvPr/>
                    </p:nvPicPr>
                    <p:blipFill>
                      <a:blip r:embed="rId2"/>
                      <a:stretch>
                        <a:fillRect/>
                      </a:stretch>
                    </p:blipFill>
                    <p:spPr>
                      <a:xfrm>
                        <a:off x="1259840" y="3429000"/>
                        <a:ext cx="5780405" cy="1212850"/>
                      </a:xfrm>
                      <a:prstGeom prst="rect">
                        <a:avLst/>
                      </a:prstGeom>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然后会生成一个</a:t>
            </a:r>
            <a:r>
              <a:rPr lang="en-US" altLang="zh-CN"/>
              <a:t>tasks.json</a:t>
            </a:r>
            <a:r>
              <a:rPr lang="zh-CN" altLang="en-US"/>
              <a:t>文件</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33095"/>
          </a:xfrm>
        </p:spPr>
        <p:txBody>
          <a:bodyPr/>
          <a:p>
            <a:r>
              <a:rPr lang="zh-CN" altLang="en-US"/>
              <a:t>按</a:t>
            </a:r>
            <a:r>
              <a:rPr lang="en-US" altLang="zh-CN"/>
              <a:t>Ctrl+F5</a:t>
            </a:r>
            <a:r>
              <a:rPr lang="zh-CN" altLang="en-US"/>
              <a:t>，选择</a:t>
            </a:r>
            <a:r>
              <a:rPr lang="en-US" altLang="zh-CN"/>
              <a:t>C++(GDB/LLDB)</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graphicFrame>
        <p:nvGraphicFramePr>
          <p:cNvPr id="4" name="对象 3"/>
          <p:cNvGraphicFramePr/>
          <p:nvPr/>
        </p:nvGraphicFramePr>
        <p:xfrm>
          <a:off x="1187450" y="3429000"/>
          <a:ext cx="5818505" cy="1044575"/>
        </p:xfrm>
        <a:graphic>
          <a:graphicData uri="http://schemas.openxmlformats.org/presentationml/2006/ole">
            <mc:AlternateContent xmlns:mc="http://schemas.openxmlformats.org/markup-compatibility/2006">
              <mc:Choice xmlns:v="urn:schemas-microsoft-com:vml" Requires="v">
                <p:oleObj spid="_x0000_s5" name="" r:id="rId1" imgW="5814060" imgH="1043940" progId="Paint.Picture">
                  <p:embed/>
                </p:oleObj>
              </mc:Choice>
              <mc:Fallback>
                <p:oleObj name="" r:id="rId1" imgW="5814060" imgH="1043940" progId="Paint.Picture">
                  <p:embed/>
                  <p:pic>
                    <p:nvPicPr>
                      <p:cNvPr id="0" name="图片 4"/>
                      <p:cNvPicPr/>
                      <p:nvPr/>
                    </p:nvPicPr>
                    <p:blipFill>
                      <a:blip r:embed="rId2"/>
                      <a:stretch>
                        <a:fillRect/>
                      </a:stretch>
                    </p:blipFill>
                    <p:spPr>
                      <a:xfrm>
                        <a:off x="1187450" y="3429000"/>
                        <a:ext cx="5818505" cy="1044575"/>
                      </a:xfrm>
                      <a:prstGeom prst="rect">
                        <a:avLst/>
                      </a:prstGeom>
                    </p:spPr>
                  </p:pic>
                </p:oleObj>
              </mc:Fallback>
            </mc:AlternateContent>
          </a:graphicData>
        </a:graphic>
      </p:graphicFrame>
      <p:graphicFrame>
        <p:nvGraphicFramePr>
          <p:cNvPr id="6" name="对象 5"/>
          <p:cNvGraphicFramePr/>
          <p:nvPr/>
        </p:nvGraphicFramePr>
        <p:xfrm>
          <a:off x="1187450" y="4653280"/>
          <a:ext cx="5788025" cy="1258570"/>
        </p:xfrm>
        <a:graphic>
          <a:graphicData uri="http://schemas.openxmlformats.org/presentationml/2006/ole">
            <mc:AlternateContent xmlns:mc="http://schemas.openxmlformats.org/markup-compatibility/2006">
              <mc:Choice xmlns:v="urn:schemas-microsoft-com:vml" Requires="v">
                <p:oleObj spid="_x0000_s7" name="" r:id="rId3" imgW="5783580" imgH="1257300" progId="Paint.Picture">
                  <p:embed/>
                </p:oleObj>
              </mc:Choice>
              <mc:Fallback>
                <p:oleObj name="" r:id="rId3" imgW="5783580" imgH="1257300" progId="Paint.Picture">
                  <p:embed/>
                  <p:pic>
                    <p:nvPicPr>
                      <p:cNvPr id="0" name="图片 6"/>
                      <p:cNvPicPr/>
                      <p:nvPr/>
                    </p:nvPicPr>
                    <p:blipFill>
                      <a:blip r:embed="rId4"/>
                      <a:stretch>
                        <a:fillRect/>
                      </a:stretch>
                    </p:blipFill>
                    <p:spPr>
                      <a:xfrm>
                        <a:off x="1187450" y="4653280"/>
                        <a:ext cx="5788025" cy="1258570"/>
                      </a:xfrm>
                      <a:prstGeom prst="rect">
                        <a:avLst/>
                      </a:prstGeom>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生成</a:t>
            </a:r>
            <a:r>
              <a:rPr lang="en-US" altLang="zh-CN"/>
              <a:t>lanuch.json</a:t>
            </a:r>
            <a:r>
              <a:rPr lang="zh-CN" altLang="en-US"/>
              <a:t>文件并</a:t>
            </a:r>
            <a:r>
              <a:rPr lang="zh-CN" altLang="en-US"/>
              <a:t>执行</a:t>
            </a:r>
            <a:endParaRPr lang="zh-CN" altLang="en-US"/>
          </a:p>
          <a:p>
            <a:r>
              <a:rPr lang="zh-CN" altLang="en-US"/>
              <a:t>此后按</a:t>
            </a:r>
            <a:r>
              <a:rPr lang="en-US" altLang="zh-CN"/>
              <a:t>F5</a:t>
            </a:r>
            <a:r>
              <a:rPr lang="zh-CN" altLang="en-US"/>
              <a:t>可生成</a:t>
            </a:r>
            <a:r>
              <a:rPr lang="en-US" altLang="zh-CN"/>
              <a:t>hello.exe</a:t>
            </a:r>
            <a:r>
              <a:rPr lang="zh-CN" altLang="en-US"/>
              <a:t>文件并执行</a:t>
            </a:r>
            <a:r>
              <a:rPr lang="zh-CN" altLang="en-US"/>
              <a:t>即可</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a:lnSpc>
                <a:spcPct val="90000"/>
              </a:lnSpc>
            </a:pPr>
            <a:r>
              <a:rPr lang="zh-CN" altLang="en-US" dirty="0" smtClean="0"/>
              <a:t>面向过程方法的</a:t>
            </a:r>
            <a:r>
              <a:rPr lang="zh-CN" altLang="en-US" dirty="0" smtClean="0"/>
              <a:t>缺点：</a:t>
            </a:r>
            <a:endParaRPr lang="en-US" altLang="zh-CN" dirty="0" smtClean="0"/>
          </a:p>
          <a:p>
            <a:pPr lvl="1"/>
            <a:r>
              <a:rPr lang="zh-CN" altLang="en-US" dirty="0"/>
              <a:t>可重用性差、数据安全性差、难以开发大型软件和图形界面的应用软件</a:t>
            </a:r>
            <a:endParaRPr lang="zh-CN" altLang="en-US" dirty="0"/>
          </a:p>
          <a:p>
            <a:pPr lvl="1"/>
            <a:r>
              <a:rPr lang="zh-CN" altLang="en-US" sz="2400" dirty="0"/>
              <a:t>把数据和处理数据的过程分离为相互独立的实体。</a:t>
            </a:r>
            <a:endParaRPr lang="zh-CN" altLang="en-US" sz="2400" dirty="0"/>
          </a:p>
          <a:p>
            <a:pPr lvl="1"/>
            <a:r>
              <a:rPr lang="zh-CN" altLang="en-US" sz="2400" dirty="0"/>
              <a:t>当数据结构改变时，所有相关的处理过程都要进行相应的修改。</a:t>
            </a:r>
            <a:endParaRPr lang="zh-CN" altLang="en-US" sz="2400" dirty="0"/>
          </a:p>
          <a:p>
            <a:pPr lvl="1"/>
            <a:r>
              <a:rPr lang="zh-CN" altLang="en-US" sz="2400" dirty="0"/>
              <a:t>每一种相对于老问题的新方法都要带来额外的开销。</a:t>
            </a:r>
            <a:endParaRPr lang="zh-CN" altLang="en-US" sz="2400" dirty="0"/>
          </a:p>
          <a:p>
            <a:pPr lvl="1"/>
            <a:r>
              <a:rPr lang="zh-CN" altLang="en-US" sz="2400" dirty="0"/>
              <a:t>图形用户界面的应用程序，很难用过程来描述和实现，开发和维护也都很困难。</a:t>
            </a:r>
            <a:endParaRPr lang="zh-CN" altLang="en-US" sz="2400" dirty="0"/>
          </a:p>
          <a:p>
            <a:pPr>
              <a:lnSpc>
                <a:spcPct val="90000"/>
              </a:lnSpc>
            </a:pPr>
            <a:endParaRPr lang="en-US" altLang="zh-CN" dirty="0" smtClean="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381125"/>
          </a:xfrm>
        </p:spPr>
        <p:txBody>
          <a:bodyPr/>
          <a:p>
            <a:r>
              <a:rPr lang="zh-CN" altLang="en-US"/>
              <a:t>安装</a:t>
            </a:r>
            <a:r>
              <a:rPr lang="en-US" altLang="zh-CN"/>
              <a:t>Code Runner</a:t>
            </a:r>
            <a:r>
              <a:rPr lang="zh-CN" altLang="en-US"/>
              <a:t>插件</a:t>
            </a:r>
            <a:endParaRPr lang="zh-CN" altLang="en-US"/>
          </a:p>
          <a:p>
            <a:r>
              <a:rPr lang="zh-CN" altLang="en-US"/>
              <a:t>在设置中</a:t>
            </a:r>
            <a:r>
              <a:rPr lang="zh-CN" altLang="en-US"/>
              <a:t>查找Code-runner: Run In Terminal</a:t>
            </a:r>
            <a:endParaRPr lang="zh-CN" altLang="en-US"/>
          </a:p>
          <a:p>
            <a:r>
              <a:rPr lang="zh-CN" altLang="en-US"/>
              <a:t>选中Whether to run code in Integrated Terminal</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pic>
        <p:nvPicPr>
          <p:cNvPr id="4" name="图片 3"/>
          <p:cNvPicPr>
            <a:picLocks noChangeAspect="1"/>
          </p:cNvPicPr>
          <p:nvPr/>
        </p:nvPicPr>
        <p:blipFill>
          <a:blip r:embed="rId1"/>
          <a:stretch>
            <a:fillRect/>
          </a:stretch>
        </p:blipFill>
        <p:spPr>
          <a:xfrm>
            <a:off x="2411730" y="4056380"/>
            <a:ext cx="3565525" cy="2529205"/>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如果需要在</a:t>
            </a:r>
            <a:r>
              <a:rPr lang="en-US" altLang="zh-CN"/>
              <a:t>VSCode</a:t>
            </a:r>
            <a:r>
              <a:rPr lang="zh-CN" altLang="en-US"/>
              <a:t>中使用</a:t>
            </a:r>
            <a:r>
              <a:rPr lang="en-US" altLang="zh-CN"/>
              <a:t>boost</a:t>
            </a:r>
            <a:r>
              <a:rPr lang="zh-CN" altLang="en-US"/>
              <a:t>，可以将</a:t>
            </a:r>
            <a:r>
              <a:rPr lang="en-US" altLang="zh-CN"/>
              <a:t>boost</a:t>
            </a:r>
            <a:r>
              <a:rPr lang="zh-CN" altLang="en-US"/>
              <a:t>文件夹复制到C:\msys64\mingw64\include中</a:t>
            </a:r>
            <a:endParaRPr lang="zh-CN" altLang="en-US"/>
          </a:p>
        </p:txBody>
      </p:sp>
      <p:sp>
        <p:nvSpPr>
          <p:cNvPr id="3" name="标题 2"/>
          <p:cNvSpPr>
            <a:spLocks noGrp="1"/>
          </p:cNvSpPr>
          <p:nvPr>
            <p:ph type="title"/>
          </p:nvPr>
        </p:nvSpPr>
        <p:spPr/>
        <p:txBody>
          <a:bodyPr>
            <a:normAutofit/>
          </a:bodyPr>
          <a:p>
            <a:r>
              <a:rPr lang="en-US" altLang="zh-CN" dirty="0">
                <a:sym typeface="+mn-ea"/>
              </a:rPr>
              <a:t>1.7  </a:t>
            </a:r>
            <a:r>
              <a:rPr lang="zh-CN" altLang="en-US">
                <a:sym typeface="+mn-ea"/>
              </a:rPr>
              <a:t>安装</a:t>
            </a:r>
            <a:r>
              <a:rPr lang="en-US" altLang="zh-CN">
                <a:sym typeface="+mn-ea"/>
              </a:rPr>
              <a:t>boost</a:t>
            </a:r>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#include&lt;iostream&gt;</a:t>
            </a:r>
            <a:endParaRPr lang="zh-CN" altLang="en-US"/>
          </a:p>
          <a:p>
            <a:r>
              <a:rPr lang="zh-CN" altLang="en-US"/>
              <a:t>#include&lt;boost/format.hpp&gt;</a:t>
            </a:r>
            <a:endParaRPr lang="zh-CN" altLang="en-US"/>
          </a:p>
          <a:p>
            <a:endParaRPr lang="zh-CN" altLang="en-US"/>
          </a:p>
          <a:p>
            <a:r>
              <a:rPr lang="zh-CN" altLang="en-US"/>
              <a:t>using namespace std;</a:t>
            </a:r>
            <a:endParaRPr lang="zh-CN" altLang="en-US"/>
          </a:p>
          <a:p>
            <a:r>
              <a:rPr lang="zh-CN" altLang="en-US"/>
              <a:t>int main()</a:t>
            </a:r>
            <a:endParaRPr lang="zh-CN" altLang="en-US"/>
          </a:p>
          <a:p>
            <a:r>
              <a:rPr lang="zh-CN" altLang="en-US"/>
              <a:t>{</a:t>
            </a:r>
            <a:endParaRPr lang="zh-CN" altLang="en-US"/>
          </a:p>
          <a:p>
            <a:r>
              <a:rPr lang="zh-CN" altLang="en-US"/>
              <a:t>        cout&lt;&lt;boost::format("Hello, Boost!")&lt;&lt;endl;</a:t>
            </a:r>
            <a:endParaRPr lang="zh-CN" altLang="en-US"/>
          </a:p>
          <a:p>
            <a:r>
              <a:rPr lang="zh-CN" altLang="en-US"/>
              <a:t>        return 0;</a:t>
            </a:r>
            <a:endParaRPr lang="zh-CN" altLang="en-US"/>
          </a:p>
          <a:p>
            <a:r>
              <a:rPr lang="zh-CN" altLang="en-US"/>
              <a:t>}</a:t>
            </a:r>
            <a:endParaRPr lang="zh-CN" altLang="en-US"/>
          </a:p>
        </p:txBody>
      </p:sp>
      <p:sp>
        <p:nvSpPr>
          <p:cNvPr id="3" name="标题 2"/>
          <p:cNvSpPr>
            <a:spLocks noGrp="1"/>
          </p:cNvSpPr>
          <p:nvPr>
            <p:ph type="title"/>
          </p:nvPr>
        </p:nvSpPr>
        <p:spPr/>
        <p:txBody>
          <a:bodyPr/>
          <a:p>
            <a:r>
              <a:rPr lang="en-US" altLang="zh-CN" dirty="0">
                <a:sym typeface="+mn-ea"/>
              </a:rPr>
              <a:t>1.7  </a:t>
            </a:r>
            <a:r>
              <a:rPr lang="zh-CN" altLang="en-US">
                <a:sym typeface="+mn-ea"/>
              </a:rPr>
              <a:t>安装</a:t>
            </a:r>
            <a:r>
              <a:rPr lang="en-US" altLang="zh-CN">
                <a:sym typeface="+mn-ea"/>
              </a:rPr>
              <a:t>boost</a:t>
            </a:r>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去</a:t>
            </a:r>
            <a:r>
              <a:rPr lang="en-US" altLang="zh-CN"/>
              <a:t>git</a:t>
            </a:r>
            <a:r>
              <a:rPr lang="zh-CN" altLang="en-US"/>
              <a:t>官方网站https://git-scm.com/下载安装</a:t>
            </a:r>
            <a:r>
              <a:rPr lang="zh-CN" altLang="en-US"/>
              <a:t>程序</a:t>
            </a:r>
            <a:endParaRPr lang="zh-CN" altLang="en-US"/>
          </a:p>
        </p:txBody>
      </p:sp>
      <p:sp>
        <p:nvSpPr>
          <p:cNvPr id="3" name="标题 2"/>
          <p:cNvSpPr>
            <a:spLocks noGrp="1"/>
          </p:cNvSpPr>
          <p:nvPr>
            <p:ph type="title"/>
          </p:nvPr>
        </p:nvSpPr>
        <p:spPr/>
        <p:txBody>
          <a:bodyPr/>
          <a:p>
            <a:r>
              <a:rPr lang="en-US" altLang="zh-CN"/>
              <a:t>1.8 </a:t>
            </a:r>
            <a:r>
              <a:rPr lang="en-US" altLang="zh-CN"/>
              <a:t>Git</a:t>
            </a:r>
            <a:endParaRPr lang="en-US" altLang="zh-CN"/>
          </a:p>
        </p:txBody>
      </p:sp>
      <p:pic>
        <p:nvPicPr>
          <p:cNvPr id="4" name="图片 3" descr="E(OX2YJ%L2ELA$X1LZ_P8GW"/>
          <p:cNvPicPr>
            <a:picLocks noChangeAspect="1"/>
          </p:cNvPicPr>
          <p:nvPr>
            <p:custDataLst>
              <p:tags r:id="rId1"/>
            </p:custDataLst>
          </p:nvPr>
        </p:nvPicPr>
        <p:blipFill>
          <a:blip r:embed="rId2"/>
          <a:stretch>
            <a:fillRect/>
          </a:stretch>
        </p:blipFill>
        <p:spPr>
          <a:xfrm>
            <a:off x="1362075" y="3573145"/>
            <a:ext cx="6419850" cy="2409825"/>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点击</a:t>
            </a:r>
            <a:r>
              <a:rPr lang="en-US" altLang="zh-CN"/>
              <a:t>Downloads</a:t>
            </a:r>
            <a:r>
              <a:rPr lang="zh-CN" altLang="en-US"/>
              <a:t>，选择</a:t>
            </a:r>
            <a:r>
              <a:rPr lang="en-US" altLang="zh-CN"/>
              <a:t>Windows</a:t>
            </a:r>
            <a:endParaRPr lang="en-US" altLang="zh-CN"/>
          </a:p>
        </p:txBody>
      </p:sp>
      <p:sp>
        <p:nvSpPr>
          <p:cNvPr id="3" name="标题 2"/>
          <p:cNvSpPr>
            <a:spLocks noGrp="1"/>
          </p:cNvSpPr>
          <p:nvPr>
            <p:ph type="title"/>
          </p:nvPr>
        </p:nvSpPr>
        <p:spPr/>
        <p:txBody>
          <a:bodyPr/>
          <a:p>
            <a:r>
              <a:rPr lang="en-US" altLang="zh-CN">
                <a:sym typeface="+mn-ea"/>
              </a:rPr>
              <a:t>1.8.1 </a:t>
            </a:r>
            <a:r>
              <a:rPr lang="zh-CN" altLang="en-US">
                <a:sym typeface="+mn-ea"/>
              </a:rPr>
              <a:t>安装</a:t>
            </a:r>
            <a:r>
              <a:rPr lang="en-US" altLang="zh-CN">
                <a:sym typeface="+mn-ea"/>
              </a:rPr>
              <a:t>git</a:t>
            </a:r>
            <a:endParaRPr lang="zh-CN" altLang="en-US"/>
          </a:p>
        </p:txBody>
      </p:sp>
      <p:pic>
        <p:nvPicPr>
          <p:cNvPr id="4" name="图片 3" descr="_S$4XMPAKYBX4CPZ_8~]{ZM"/>
          <p:cNvPicPr>
            <a:picLocks noChangeAspect="1"/>
          </p:cNvPicPr>
          <p:nvPr>
            <p:custDataLst>
              <p:tags r:id="rId1"/>
            </p:custDataLst>
          </p:nvPr>
        </p:nvPicPr>
        <p:blipFill>
          <a:blip r:embed="rId2"/>
          <a:stretch>
            <a:fillRect/>
          </a:stretch>
        </p:blipFill>
        <p:spPr>
          <a:xfrm>
            <a:off x="1139825" y="3429000"/>
            <a:ext cx="6657975" cy="2771775"/>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根据需要选择</a:t>
            </a:r>
            <a:r>
              <a:rPr lang="en-US" altLang="zh-CN"/>
              <a:t>64</a:t>
            </a:r>
            <a:r>
              <a:rPr lang="zh-CN" altLang="en-US"/>
              <a:t>位或</a:t>
            </a:r>
            <a:r>
              <a:rPr lang="en-US" altLang="zh-CN"/>
              <a:t>32</a:t>
            </a:r>
            <a:r>
              <a:rPr lang="zh-CN" altLang="en-US"/>
              <a:t>位的安装</a:t>
            </a:r>
            <a:r>
              <a:rPr lang="zh-CN" altLang="en-US"/>
              <a:t>程序</a:t>
            </a:r>
            <a:endParaRPr lang="zh-CN" altLang="en-US"/>
          </a:p>
        </p:txBody>
      </p:sp>
      <p:sp>
        <p:nvSpPr>
          <p:cNvPr id="3" name="标题 2"/>
          <p:cNvSpPr>
            <a:spLocks noGrp="1"/>
          </p:cNvSpPr>
          <p:nvPr>
            <p:ph type="title"/>
          </p:nvPr>
        </p:nvSpPr>
        <p:spPr/>
        <p:txBody>
          <a:bodyPr/>
          <a:p>
            <a:r>
              <a:rPr lang="en-US" altLang="zh-CN">
                <a:sym typeface="+mn-ea"/>
              </a:rPr>
              <a:t>1.8.1 </a:t>
            </a:r>
            <a:r>
              <a:rPr lang="zh-CN" altLang="en-US">
                <a:sym typeface="+mn-ea"/>
              </a:rPr>
              <a:t>安装</a:t>
            </a:r>
            <a:r>
              <a:rPr lang="en-US" altLang="zh-CN">
                <a:sym typeface="+mn-ea"/>
              </a:rPr>
              <a:t>git</a:t>
            </a:r>
            <a:endParaRPr lang="zh-CN" altLang="en-US"/>
          </a:p>
        </p:txBody>
      </p:sp>
      <p:pic>
        <p:nvPicPr>
          <p:cNvPr id="4" name="图片 3" descr="0C%UBO7X9HL)5`P[T%RH]AQ"/>
          <p:cNvPicPr>
            <a:picLocks noChangeAspect="1"/>
          </p:cNvPicPr>
          <p:nvPr>
            <p:custDataLst>
              <p:tags r:id="rId1"/>
            </p:custDataLst>
          </p:nvPr>
        </p:nvPicPr>
        <p:blipFill>
          <a:blip r:embed="rId2"/>
          <a:stretch>
            <a:fillRect/>
          </a:stretch>
        </p:blipFill>
        <p:spPr>
          <a:xfrm>
            <a:off x="1188085" y="3573145"/>
            <a:ext cx="6172200" cy="2314575"/>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执行Git-2.39.1-64-bit</a:t>
            </a:r>
            <a:r>
              <a:rPr lang="en-US" altLang="zh-CN"/>
              <a:t>.exe</a:t>
            </a:r>
            <a:r>
              <a:rPr lang="zh-CN" altLang="en-US"/>
              <a:t>安装程序，将其安装到指定的目录下，</a:t>
            </a:r>
            <a:r>
              <a:rPr lang="zh-CN" altLang="en-US"/>
              <a:t>如</a:t>
            </a:r>
            <a:endParaRPr lang="zh-CN" altLang="en-US"/>
          </a:p>
          <a:p>
            <a:r>
              <a:rPr lang="zh-CN" altLang="en-US"/>
              <a:t>D:\Program Files\Git</a:t>
            </a:r>
            <a:endParaRPr lang="zh-CN" altLang="en-US"/>
          </a:p>
        </p:txBody>
      </p:sp>
      <p:sp>
        <p:nvSpPr>
          <p:cNvPr id="3" name="标题 2"/>
          <p:cNvSpPr>
            <a:spLocks noGrp="1"/>
          </p:cNvSpPr>
          <p:nvPr>
            <p:ph type="title"/>
          </p:nvPr>
        </p:nvSpPr>
        <p:spPr/>
        <p:txBody>
          <a:bodyPr/>
          <a:p>
            <a:r>
              <a:rPr lang="en-US" altLang="zh-CN">
                <a:sym typeface="+mn-ea"/>
              </a:rPr>
              <a:t>1.8.1 </a:t>
            </a:r>
            <a:r>
              <a:rPr lang="zh-CN" altLang="en-US">
                <a:sym typeface="+mn-ea"/>
              </a:rPr>
              <a:t>安装</a:t>
            </a:r>
            <a:r>
              <a:rPr lang="en-US" altLang="zh-CN">
                <a:sym typeface="+mn-ea"/>
              </a:rPr>
              <a:t>git</a:t>
            </a:r>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1.8.1 </a:t>
            </a:r>
            <a:r>
              <a:rPr lang="zh-CN" altLang="en-US">
                <a:sym typeface="+mn-ea"/>
              </a:rPr>
              <a:t>安装</a:t>
            </a:r>
            <a:r>
              <a:rPr lang="en-US" altLang="zh-CN">
                <a:sym typeface="+mn-ea"/>
              </a:rPr>
              <a:t>git</a:t>
            </a:r>
            <a:endParaRPr lang="zh-CN" altLang="en-US"/>
          </a:p>
        </p:txBody>
      </p:sp>
      <p:sp>
        <p:nvSpPr>
          <p:cNvPr id="5" name="内容占位符 4"/>
          <p:cNvSpPr/>
          <p:nvPr>
            <p:ph idx="1"/>
          </p:nvPr>
        </p:nvSpPr>
        <p:spPr/>
        <p:txBody>
          <a:bodyPr/>
          <a:p>
            <a:r>
              <a:rPr lang="zh-CN" altLang="en-US">
                <a:sym typeface="+mn-ea"/>
              </a:rPr>
              <a:t>设置好环境变量</a:t>
            </a:r>
            <a:endParaRPr lang="zh-CN" altLang="en-US"/>
          </a:p>
          <a:p>
            <a:endParaRPr lang="zh-CN" altLang="en-US"/>
          </a:p>
        </p:txBody>
      </p:sp>
      <p:pic>
        <p:nvPicPr>
          <p:cNvPr id="7" name="图片 6"/>
          <p:cNvPicPr>
            <a:picLocks noChangeAspect="1"/>
          </p:cNvPicPr>
          <p:nvPr>
            <p:custDataLst>
              <p:tags r:id="rId1"/>
            </p:custDataLst>
          </p:nvPr>
        </p:nvPicPr>
        <p:blipFill>
          <a:blip r:embed="rId2"/>
          <a:stretch>
            <a:fillRect/>
          </a:stretch>
        </p:blipFill>
        <p:spPr>
          <a:xfrm>
            <a:off x="4572000" y="2216150"/>
            <a:ext cx="4114800" cy="439547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在当前项目根目录点击鼠标右键</a:t>
            </a:r>
            <a:endParaRPr lang="zh-CN" altLang="en-US"/>
          </a:p>
          <a:p>
            <a:r>
              <a:rPr lang="zh-CN" altLang="en-US"/>
              <a:t>点击进入git命令行界面</a:t>
            </a:r>
            <a:endParaRPr lang="zh-CN" altLang="en-US"/>
          </a:p>
        </p:txBody>
      </p:sp>
      <p:sp>
        <p:nvSpPr>
          <p:cNvPr id="3" name="标题 2"/>
          <p:cNvSpPr>
            <a:spLocks noGrp="1"/>
          </p:cNvSpPr>
          <p:nvPr>
            <p:ph type="title"/>
          </p:nvPr>
        </p:nvSpPr>
        <p:spPr/>
        <p:txBody>
          <a:bodyPr/>
          <a:p>
            <a:r>
              <a:rPr lang="en-US" altLang="zh-CN"/>
              <a:t>1.8.2 git初次登陆使用</a:t>
            </a:r>
            <a:endParaRPr lang="en-US" altLang="zh-CN"/>
          </a:p>
        </p:txBody>
      </p:sp>
      <p:pic>
        <p:nvPicPr>
          <p:cNvPr id="22" name="图片 7" descr="IMG_262"/>
          <p:cNvPicPr>
            <a:picLocks noChangeAspect="1"/>
          </p:cNvPicPr>
          <p:nvPr>
            <p:custDataLst>
              <p:tags r:id="rId1"/>
            </p:custDataLst>
          </p:nvPr>
        </p:nvPicPr>
        <p:blipFill>
          <a:blip r:embed="rId2"/>
          <a:stretch>
            <a:fillRect/>
          </a:stretch>
        </p:blipFill>
        <p:spPr>
          <a:xfrm>
            <a:off x="5868670" y="3357245"/>
            <a:ext cx="2583815" cy="2868930"/>
          </a:xfrm>
          <a:prstGeom prst="rect">
            <a:avLst/>
          </a:prstGeom>
          <a:noFill/>
          <a:ln w="9525">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首先登录</a:t>
            </a:r>
            <a:r>
              <a:rPr lang="en-US" altLang="zh-CN"/>
              <a:t>https://github.com</a:t>
            </a:r>
            <a:endParaRPr lang="en-US" altLang="zh-CN"/>
          </a:p>
          <a:p>
            <a:r>
              <a:rPr lang="zh-CN" altLang="en-US"/>
              <a:t>注册</a:t>
            </a:r>
            <a:r>
              <a:rPr lang="zh-CN" altLang="en-US"/>
              <a:t>账号</a:t>
            </a:r>
            <a:endParaRPr lang="zh-CN" altLang="en-US"/>
          </a:p>
          <a:p>
            <a:r>
              <a:rPr lang="zh-CN" altLang="en-US"/>
              <a:t>登录</a:t>
            </a:r>
            <a:endParaRPr lang="zh-CN" altLang="en-US"/>
          </a:p>
          <a:p>
            <a:r>
              <a:rPr lang="zh-CN" altLang="en-US"/>
              <a:t>创建属于自己的</a:t>
            </a:r>
            <a:r>
              <a:rPr lang="zh-CN" altLang="en-US"/>
              <a:t>仓库</a:t>
            </a:r>
            <a:endParaRPr lang="zh-CN" altLang="en-US"/>
          </a:p>
          <a:p>
            <a:r>
              <a:rPr lang="zh-CN" altLang="en-US"/>
              <a:t>如果登录不上可以下载</a:t>
            </a:r>
            <a:r>
              <a:rPr lang="en-US" altLang="zh-CN"/>
              <a:t>github</a:t>
            </a:r>
            <a:r>
              <a:rPr lang="zh-CN" altLang="en-US"/>
              <a:t>加速神器</a:t>
            </a:r>
            <a:r>
              <a:rPr lang="en-US" altLang="zh-CN"/>
              <a:t>fastgithub</a:t>
            </a:r>
            <a:endParaRPr lang="en-US" altLang="zh-CN"/>
          </a:p>
          <a:p>
            <a:endParaRPr lang="zh-CN" altLang="en-US"/>
          </a:p>
        </p:txBody>
      </p:sp>
      <p:sp>
        <p:nvSpPr>
          <p:cNvPr id="3" name="标题 2"/>
          <p:cNvSpPr>
            <a:spLocks noGrp="1"/>
          </p:cNvSpPr>
          <p:nvPr>
            <p:ph type="title"/>
          </p:nvPr>
        </p:nvSpPr>
        <p:spPr/>
        <p:txBody>
          <a:bodyPr/>
          <a:p>
            <a:r>
              <a:rPr lang="en-US" altLang="zh-CN">
                <a:sym typeface="+mn-ea"/>
              </a:rPr>
              <a:t>1.8.2 git初次登陆使用</a:t>
            </a:r>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9620,&quot;width&quot;:4696}"/>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 name="KSO_WM_UNIT_PLACING_PICTURE_USER_VIEWPORT" val="{&quot;height&quot;:7260,&quot;width&quot;:13788}"/>
</p:tagLst>
</file>

<file path=ppt/tags/tag15.xml><?xml version="1.0" encoding="utf-8"?>
<p:tagLst xmlns:p="http://schemas.openxmlformats.org/presentationml/2006/main">
  <p:tag name="KSO_WM_BEAUTIFY_FLAG" val=""/>
  <p:tag name="KSO_WM_UNIT_PLACING_PICTURE_USER_VIEWPORT" val="{&quot;height&quot;:3795,&quot;width&quot;:10110}"/>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 name="KSO_WM_UNIT_PLACING_PICTURE_USER_VIEWPORT" val="{&quot;height&quot;:3465,&quot;width&quot;:11370}"/>
</p:tagLst>
</file>

<file path=ppt/tags/tag30.xml><?xml version="1.0" encoding="utf-8"?>
<p:tagLst xmlns:p="http://schemas.openxmlformats.org/presentationml/2006/main">
  <p:tag name="KSO_WM_BEAUTIFY_FLAG" val=""/>
  <p:tag name="KSO_WM_UNIT_PLACING_PICTURE_USER_VIEWPORT" val="{&quot;height&quot;:6831,&quot;width&quot;:5149}"/>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COMMONDATA" val="eyJoZGlkIjoiZjEyYmQzYTQ1NDNiYWRjMTYyNDU3NmVlNDkyZWE4NDEifQ=="/>
  <p:tag name="KSO_WPP_MARK_KEY" val="7c302615-d988-42ce-b852-6287d3030952"/>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11811</Words>
  <Application>WPS 演示</Application>
  <PresentationFormat>全屏显示(4:3)</PresentationFormat>
  <Paragraphs>861</Paragraphs>
  <Slides>140</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13</vt:i4>
      </vt:variant>
      <vt:variant>
        <vt:lpstr>幻灯片标题</vt:lpstr>
      </vt:variant>
      <vt:variant>
        <vt:i4>140</vt:i4>
      </vt:variant>
    </vt:vector>
  </HeadingPairs>
  <TitlesOfParts>
    <vt:vector size="167" baseType="lpstr">
      <vt:lpstr>Arial</vt:lpstr>
      <vt:lpstr>宋体</vt:lpstr>
      <vt:lpstr>Wingdings</vt:lpstr>
      <vt:lpstr>Symbol</vt:lpstr>
      <vt:lpstr>Candara</vt:lpstr>
      <vt:lpstr>华文新魏</vt:lpstr>
      <vt:lpstr>Segoe Print</vt:lpstr>
      <vt:lpstr>华文楷体</vt:lpstr>
      <vt:lpstr>微软雅黑</vt:lpstr>
      <vt:lpstr>Arial Unicode MS</vt:lpstr>
      <vt:lpstr>Calibri</vt:lpstr>
      <vt:lpstr>Times New Roman</vt:lpstr>
      <vt:lpstr>隶书</vt:lpstr>
      <vt:lpstr>波形</vt:lpstr>
      <vt:lpstr>Word.Document.8</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第1章  绪论</vt:lpstr>
      <vt:lpstr>1.1  计算机程序设计语言的发展</vt:lpstr>
      <vt:lpstr>1.1.1  机器语言与汇编语言</vt:lpstr>
      <vt:lpstr>1.1.2  高级语言</vt:lpstr>
      <vt:lpstr>1.1.3  面向对象的语言</vt:lpstr>
      <vt:lpstr>1.2  面向对象的方法</vt:lpstr>
      <vt:lpstr>1.2  面向对象的方法</vt:lpstr>
      <vt:lpstr>1.2  面向对象的方法</vt:lpstr>
      <vt:lpstr>1.2  面向对象的方法</vt:lpstr>
      <vt:lpstr>1.2  面向对象的方法</vt:lpstr>
      <vt:lpstr>1.2  面向对象的方法</vt:lpstr>
      <vt:lpstr>1.2  面向对象的方法</vt:lpstr>
      <vt:lpstr>1.2  面向对象的方法</vt:lpstr>
      <vt:lpstr>1.3  面向对象的 软件开发</vt:lpstr>
      <vt:lpstr>1.4  信息的表示和存储</vt:lpstr>
      <vt:lpstr>1.4.1  计算机的数字系统</vt:lpstr>
      <vt:lpstr>1.4.2  数制的转换</vt:lpstr>
      <vt:lpstr>1.4.2  数制的转换</vt:lpstr>
      <vt:lpstr>1.4.2  数制的转换</vt:lpstr>
      <vt:lpstr>1.4.2  数制的转换</vt:lpstr>
      <vt:lpstr>1.4.2  数制的转换</vt:lpstr>
      <vt:lpstr>1.4.3  信息的存储单位</vt:lpstr>
      <vt:lpstr>1.4.4  二进制数的编码表示</vt:lpstr>
      <vt:lpstr>1.4.4  二进制数的编码表示</vt:lpstr>
      <vt:lpstr>1.4.4  二进制数的编码表示</vt:lpstr>
      <vt:lpstr>1.4.4  二进制数的编码表示</vt:lpstr>
      <vt:lpstr>1.4.4  二进制数的编码表示</vt:lpstr>
      <vt:lpstr>1.4.5  定点数和浮点数</vt:lpstr>
      <vt:lpstr>1.4.6  数的表示范围</vt:lpstr>
      <vt:lpstr>1.4.7  非数值信息的表示</vt:lpstr>
      <vt:lpstr>1.5  程序开发的基本概念</vt:lpstr>
      <vt:lpstr>1.5  程序开发的基本概念</vt:lpstr>
      <vt:lpstr>1.5  程序开发的基本概念</vt:lpstr>
      <vt:lpstr>1.5  程序开发的基本概念</vt:lpstr>
      <vt:lpstr>1.6  VSCode环境配置</vt:lpstr>
      <vt:lpstr>1.6.1  清理环境</vt:lpstr>
      <vt:lpstr>1.6.1  清理环境</vt:lpstr>
      <vt:lpstr>1.6.1  清理环境</vt:lpstr>
      <vt:lpstr>1.6.1  清理环境</vt:lpstr>
      <vt:lpstr>1.6.1  清理环境</vt:lpstr>
      <vt:lpstr>1.6.1  清理环境</vt:lpstr>
      <vt:lpstr>1.6.1  清理环境</vt:lpstr>
      <vt:lpstr>1.6.1  清理环境</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1.6.3  安装Visual Studio Code</vt:lpstr>
      <vt:lpstr>1.6.3  安装Visual Studio Code</vt:lpstr>
      <vt:lpstr>1.6.3  安装Visual Studio Code</vt:lpstr>
      <vt:lpstr>1.6.3  安装Visual Studio Code</vt:lpstr>
      <vt:lpstr>1.6.3  安装Visual Studio Code</vt:lpstr>
      <vt:lpstr>1.6.3  安装Visual Studio Code</vt:lpstr>
      <vt:lpstr>1.6.3  安装Visual Studio Code</vt:lpstr>
      <vt:lpstr>1.6.3  安装Visual Studio Code</vt:lpstr>
      <vt:lpstr>1.6.3  安装Visual Studio Code</vt:lpstr>
      <vt:lpstr>1.6.3  安装Visual Studio 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1.7  安装boost</vt:lpstr>
      <vt:lpstr>1.7  安装boost</vt:lpstr>
      <vt:lpstr>1.8 Git</vt:lpstr>
      <vt:lpstr>1.8.1 安装git</vt:lpstr>
      <vt:lpstr>1.8.1 安装git</vt:lpstr>
      <vt:lpstr>1.8.1 安装git</vt:lpstr>
      <vt:lpstr>1.8.1 安装git</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1.8.3 使用gitee</vt:lpstr>
      <vt:lpstr>1.8.3 使用gitee</vt:lpstr>
      <vt:lpstr>1.8.3 使用gitee</vt:lpstr>
      <vt:lpstr>1.8.3 使用gitee</vt:lpstr>
      <vt:lpstr>1.8.3 使用gitee</vt:lpstr>
      <vt:lpstr>1.9 安装Visual Studio 2022 </vt:lpstr>
      <vt:lpstr>1.9 安装Visual Studio 2022 </vt:lpstr>
      <vt:lpstr>1.10 vcpkg</vt:lpstr>
      <vt:lpstr>1.10.1 安装vcpkg</vt:lpstr>
      <vt:lpstr>1.10.1 安装vcpkg</vt:lpstr>
      <vt:lpstr>1.10.1 安装vcpkg</vt:lpstr>
      <vt:lpstr>1.10.1 安装vcpkg</vt:lpstr>
      <vt:lpstr>1.10.1 安装vcpkg</vt:lpstr>
      <vt:lpstr>1.10.1 安装vcpkg</vt:lpstr>
      <vt:lpstr>1.10.2 vcpkg集成到Visual Studio</vt:lpstr>
      <vt:lpstr>1.10.2 vcpkg集成到Visual Studio</vt:lpstr>
      <vt:lpstr>1.10.2 vcpkg集成到Visual Studio</vt:lpstr>
      <vt:lpstr>1.11 Visual Studio支持c++20配置</vt:lpstr>
      <vt:lpstr>1.11 Visual Studio支持c++20配置</vt:lpstr>
      <vt:lpstr>1.11 Visual Studio支持c++20配置</vt:lpstr>
      <vt:lpstr>1.11 Visual Studio支持c++20配置</vt:lpstr>
      <vt:lpstr>1.11 Visual Studio支持c++20配置</vt:lpstr>
      <vt:lpstr>1.11 Visual Studio支持c++20配置</vt:lpstr>
      <vt:lpstr>1.11 Visual Studio支持c++20配置</vt:lpstr>
      <vt:lpstr>1.11 Visual Studio支持c++20配置</vt:lpstr>
      <vt:lpstr>1.11 Visual Studio支持c++20配置</vt:lpstr>
      <vt:lpstr>1.11 Visual Studio支持c++20配置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dm</dc:creator>
  <cp:lastModifiedBy>yinji</cp:lastModifiedBy>
  <cp:revision>82</cp:revision>
  <dcterms:created xsi:type="dcterms:W3CDTF">2018-03-01T23:16:00Z</dcterms:created>
  <dcterms:modified xsi:type="dcterms:W3CDTF">2023-02-19T00:07:47Z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5635D0BDCE9C4A98A536A1D97CD9CB16</vt:lpwstr>
  </property>
</Properties>
</file>