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0" r:id="rId2"/>
    <p:sldId id="258" r:id="rId3"/>
    <p:sldId id="339" r:id="rId4"/>
    <p:sldId id="259" r:id="rId5"/>
    <p:sldId id="344" r:id="rId6"/>
    <p:sldId id="353" r:id="rId7"/>
    <p:sldId id="343" r:id="rId8"/>
    <p:sldId id="349" r:id="rId9"/>
    <p:sldId id="342" r:id="rId10"/>
    <p:sldId id="354" r:id="rId11"/>
    <p:sldId id="345" r:id="rId12"/>
    <p:sldId id="350" r:id="rId13"/>
    <p:sldId id="346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4C20C-5568-477E-BF14-1037EB2128B7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0C4D0-4516-4020-9A4F-9557319B1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感谢竞赛评测方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C4D0-4516-4020-9A4F-9557319B1A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9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可选，如果主办方已经介绍过任务，这一页就跳过，如果没有可以快速说一下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C4D0-4516-4020-9A4F-9557319B1A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协和</a:t>
            </a:r>
            <a:r>
              <a:rPr lang="en-US" altLang="zh-CN" dirty="0"/>
              <a:t>2017</a:t>
            </a:r>
            <a:r>
              <a:rPr lang="zh-CN" altLang="en-US" dirty="0"/>
              <a:t>版共有</a:t>
            </a:r>
            <a:r>
              <a:rPr lang="en-US" altLang="zh-CN" dirty="0"/>
              <a:t>9467</a:t>
            </a:r>
            <a:r>
              <a:rPr lang="zh-CN" altLang="en-US" dirty="0"/>
              <a:t>个标准名，训练集有</a:t>
            </a:r>
            <a:r>
              <a:rPr lang="en-US" altLang="zh-CN" dirty="0"/>
              <a:t>956</a:t>
            </a:r>
            <a:r>
              <a:rPr lang="zh-CN" altLang="en-US" dirty="0"/>
              <a:t>个标准名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C4D0-4516-4020-9A4F-9557319B1A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7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直观含义讲训练集构造，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C4D0-4516-4020-9A4F-9557319B1A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8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为了保证模型的稳定性，以及过拟合，我们用</a:t>
            </a:r>
            <a:r>
              <a:rPr lang="en-US" altLang="zh-CN" dirty="0"/>
              <a:t>5</a:t>
            </a:r>
            <a:r>
              <a:rPr lang="zh-CN" altLang="en-US" dirty="0"/>
              <a:t>个模型进行了集成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C4D0-4516-4020-9A4F-9557319B1A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4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C4D0-4516-4020-9A4F-9557319B1A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3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4EC7A6D-FAD9-4068-B7C7-70946CCDF7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image1.png" descr="image2-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36259"/>
            <a:ext cx="1267466" cy="3515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58378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4EC7A6D-FAD9-4068-B7C7-70946CCDF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722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4EC7A6D-FAD9-4068-B7C7-70946CCDF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459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4EC7A6D-FAD9-4068-B7C7-70946CCDF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040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4EC7A6D-FAD9-4068-B7C7-70946CCDF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367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4EC7A6D-FAD9-4068-B7C7-70946CCDF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802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04EC7A6D-FAD9-4068-B7C7-70946CCDF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06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37845" y="203200"/>
            <a:ext cx="10515600" cy="54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/>
          <a:p>
            <a:r>
              <a:rPr dirty="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37845" y="936978"/>
            <a:ext cx="11581622" cy="535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04EC7A6D-FAD9-4068-B7C7-70946CCDF7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Shape 1080"/>
          <p:cNvSpPr/>
          <p:nvPr/>
        </p:nvSpPr>
        <p:spPr>
          <a:xfrm>
            <a:off x="237845" y="747200"/>
            <a:ext cx="11716309" cy="1"/>
          </a:xfrm>
          <a:prstGeom prst="line">
            <a:avLst/>
          </a:prstGeom>
          <a:ln w="6350">
            <a:solidFill>
              <a:schemeClr val="accent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2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charset="-122"/>
          <a:ea typeface="Microsoft YaHei" charset="-122"/>
          <a:cs typeface="Microsoft YaHei" charset="-122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charset="-122"/>
          <a:ea typeface="Microsoft YaHei" charset="-122"/>
          <a:cs typeface="Microsoft YaHei" charset="-122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charset="-122"/>
          <a:ea typeface="Microsoft YaHei" charset="-122"/>
          <a:cs typeface="Microsoft YaHei" charset="-122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charset="-122"/>
          <a:ea typeface="Microsoft YaHei" charset="-122"/>
          <a:cs typeface="Microsoft YaHei" charset="-122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charset="-122"/>
          <a:ea typeface="Microsoft YaHei" charset="-122"/>
          <a:cs typeface="Microsoft YaHei" charset="-122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charset="-122"/>
          <a:ea typeface="Microsoft YaHei" charset="-122"/>
          <a:cs typeface="Microsoft YaHei" charset="-122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.png" descr="image2-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056" y="6196355"/>
            <a:ext cx="1475195" cy="4091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Group 115"/>
          <p:cNvGrpSpPr/>
          <p:nvPr/>
        </p:nvGrpSpPr>
        <p:grpSpPr>
          <a:xfrm>
            <a:off x="-147585" y="1508016"/>
            <a:ext cx="5456110" cy="5456113"/>
            <a:chOff x="0" y="-1"/>
            <a:chExt cx="5456109" cy="5456111"/>
          </a:xfrm>
        </p:grpSpPr>
        <p:pic>
          <p:nvPicPr>
            <p:cNvPr id="113" name="image2.png" descr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-2"/>
              <a:ext cx="5456110" cy="5456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" name="Shape 114"/>
            <p:cNvSpPr/>
            <p:nvPr/>
          </p:nvSpPr>
          <p:spPr>
            <a:xfrm>
              <a:off x="1674960" y="110814"/>
              <a:ext cx="85955" cy="85955"/>
            </a:xfrm>
            <a:prstGeom prst="ellipse">
              <a:avLst/>
            </a:prstGeom>
            <a:solidFill>
              <a:srgbClr val="000000">
                <a:alpha val="72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</p:grpSp>
      <p:sp>
        <p:nvSpPr>
          <p:cNvPr id="8" name="副标题 2">
            <a:extLst>
              <a:ext uri="{FF2B5EF4-FFF2-40B4-BE49-F238E27FC236}">
                <a16:creationId xmlns:a16="http://schemas.microsoft.com/office/drawing/2014/main" id="{9F5620C8-AE3B-490B-A168-7504F691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2053" y="3554749"/>
            <a:ext cx="2779938" cy="1167974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zh-CN" altLang="en-US" dirty="0"/>
              <a:t>认知医疗组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AI Labs</a:t>
            </a:r>
          </a:p>
          <a:p>
            <a:pPr marL="0" indent="0" algn="r">
              <a:buNone/>
            </a:pPr>
            <a:r>
              <a:rPr lang="zh-CN" altLang="en-US" dirty="0"/>
              <a:t>云知声</a:t>
            </a:r>
            <a:endParaRPr lang="en-US" altLang="zh-CN" dirty="0"/>
          </a:p>
          <a:p>
            <a:pPr marL="0" indent="0" algn="r">
              <a:buNone/>
            </a:pPr>
            <a:endParaRPr lang="en-US" altLang="zh-CN" dirty="0"/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E2C9DE5-29B5-4635-A181-8B2CC9298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101" y="1704786"/>
            <a:ext cx="9490043" cy="214471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基于</a:t>
            </a:r>
            <a:r>
              <a:rPr lang="en-US" altLang="zh-CN" sz="4000" dirty="0"/>
              <a:t>BERT</a:t>
            </a:r>
            <a:r>
              <a:rPr lang="zh-CN" altLang="en-US" sz="4000" dirty="0"/>
              <a:t>蕴含分数排序的术语标准化系统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658F21-9104-480B-81FD-40391B8D7C35}"/>
              </a:ext>
            </a:extLst>
          </p:cNvPr>
          <p:cNvCxnSpPr>
            <a:cxnSpLocks/>
          </p:cNvCxnSpPr>
          <p:nvPr/>
        </p:nvCxnSpPr>
        <p:spPr bwMode="auto">
          <a:xfrm>
            <a:off x="7253555" y="3228421"/>
            <a:ext cx="44634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366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4D4F5-7008-4EC8-84DF-9A6E222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3C6DD-E64C-4EA2-B8FB-732A41CEB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盲测集</a:t>
            </a:r>
            <a:r>
              <a:rPr lang="en-US" altLang="zh-CN" dirty="0"/>
              <a:t>acc=0.94825</a:t>
            </a:r>
            <a:r>
              <a:rPr lang="zh-CN" altLang="en-US" dirty="0"/>
              <a:t>，排名第一</a:t>
            </a:r>
          </a:p>
        </p:txBody>
      </p:sp>
    </p:spTree>
    <p:extLst>
      <p:ext uri="{BB962C8B-B14F-4D97-AF65-F5344CB8AC3E}">
        <p14:creationId xmlns:p14="http://schemas.microsoft.com/office/powerpoint/2010/main" val="14800157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765F1-B549-46A3-B0D9-92DD5A1F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30A29-A5D7-4D3F-A94C-53CC6215F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工程化</a:t>
            </a:r>
            <a:endParaRPr lang="en-US" altLang="zh-CN" dirty="0"/>
          </a:p>
          <a:p>
            <a:pPr lvl="1"/>
            <a:r>
              <a:rPr lang="zh-CN" altLang="en-US" dirty="0"/>
              <a:t>运行速度提升（响应时间从</a:t>
            </a:r>
            <a:r>
              <a:rPr lang="en-US" altLang="zh-CN" dirty="0"/>
              <a:t>10</a:t>
            </a:r>
            <a:r>
              <a:rPr lang="zh-CN" altLang="en-US" dirty="0"/>
              <a:t>分钟降低到</a:t>
            </a:r>
            <a:r>
              <a:rPr lang="en-US" altLang="zh-CN" dirty="0"/>
              <a:t>400ms</a:t>
            </a:r>
            <a:r>
              <a:rPr lang="zh-CN" altLang="en-US" dirty="0"/>
              <a:t>，</a:t>
            </a:r>
            <a:r>
              <a:rPr lang="en-US" altLang="zh-CN" dirty="0"/>
              <a:t>acc=0.939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产品化</a:t>
            </a:r>
            <a:endParaRPr lang="en-US" altLang="zh-CN" dirty="0"/>
          </a:p>
          <a:p>
            <a:pPr lvl="1"/>
            <a:r>
              <a:rPr lang="zh-CN" altLang="en-US" dirty="0"/>
              <a:t>病案首页质控</a:t>
            </a:r>
            <a:endParaRPr lang="en-US" altLang="zh-CN" dirty="0"/>
          </a:p>
          <a:p>
            <a:pPr lvl="2"/>
            <a:r>
              <a:rPr lang="zh-CN" altLang="en-US" dirty="0"/>
              <a:t>编码错误检查</a:t>
            </a:r>
            <a:endParaRPr lang="en-US" altLang="zh-CN" dirty="0"/>
          </a:p>
          <a:p>
            <a:pPr lvl="1"/>
            <a:r>
              <a:rPr lang="zh-CN" altLang="en-US" dirty="0"/>
              <a:t>病历质控</a:t>
            </a:r>
            <a:endParaRPr lang="en-US" altLang="zh-CN" dirty="0"/>
          </a:p>
          <a:p>
            <a:pPr lvl="2"/>
            <a:r>
              <a:rPr lang="zh-CN" altLang="en-US" dirty="0"/>
              <a:t>手术名称错误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EBB0A5-73CC-4E38-8DB1-33EFE532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02" y="2164407"/>
            <a:ext cx="8104953" cy="40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5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36E6E-6F87-4096-B93E-5F0B5FFD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F9D2C-F2E9-440A-A79D-EE6020601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BERT</a:t>
            </a:r>
            <a:r>
              <a:rPr lang="zh-CN" altLang="en-US" dirty="0"/>
              <a:t>蕴含分数和数量预测能够较好解决术语标准化问题</a:t>
            </a:r>
            <a:endParaRPr lang="en-US" altLang="zh-CN" dirty="0"/>
          </a:p>
          <a:p>
            <a:r>
              <a:rPr lang="zh-CN" altLang="en-US" dirty="0"/>
              <a:t>超多分类问题可以用</a:t>
            </a:r>
            <a:r>
              <a:rPr lang="en-US" altLang="zh-CN" dirty="0"/>
              <a:t>BERT</a:t>
            </a:r>
            <a:r>
              <a:rPr lang="zh-CN" altLang="en-US" dirty="0"/>
              <a:t>转换成二分类问题解决</a:t>
            </a:r>
            <a:endParaRPr lang="en-US" altLang="zh-CN" dirty="0"/>
          </a:p>
          <a:p>
            <a:pPr lvl="1"/>
            <a:r>
              <a:rPr lang="zh-CN" altLang="en-US" dirty="0"/>
              <a:t>训练集尤其是负例的构造方法很重要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能够较为准确的预测标准名称的个数</a:t>
            </a:r>
            <a:endParaRPr lang="en-US" altLang="zh-CN" dirty="0"/>
          </a:p>
          <a:p>
            <a:r>
              <a:rPr lang="zh-CN" altLang="en-US" dirty="0"/>
              <a:t>部位和术式对手术术语标准化有所帮助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2645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AEA43-FA69-48C5-B512-DE8960BF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059" y="1819905"/>
            <a:ext cx="6835350" cy="800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知音知医  智享医疗</a:t>
            </a:r>
            <a:endParaRPr lang="zh-CN" altLang="zh-CN" sz="3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BA2A3-48CB-417F-82E2-1F68B67D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69" y="2804155"/>
            <a:ext cx="2753475" cy="2753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574102-19E0-412B-A37F-2D71829E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60" y="2804155"/>
            <a:ext cx="2753475" cy="27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12CED1A-D6A5-49F6-9EC6-054E6CA4BFAC}"/>
              </a:ext>
            </a:extLst>
          </p:cNvPr>
          <p:cNvSpPr txBox="1"/>
          <p:nvPr/>
        </p:nvSpPr>
        <p:spPr>
          <a:xfrm>
            <a:off x="2105347" y="5573698"/>
            <a:ext cx="6815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招聘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7F7327-CD76-4C31-9B0A-596D410B3094}"/>
              </a:ext>
            </a:extLst>
          </p:cNvPr>
          <p:cNvSpPr txBox="1"/>
          <p:nvPr/>
        </p:nvSpPr>
        <p:spPr>
          <a:xfrm>
            <a:off x="5224407" y="5573698"/>
            <a:ext cx="11609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病历质控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E02250-B03E-4146-953A-D0E5191CA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1087" y="1357087"/>
            <a:ext cx="5500913" cy="55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394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7DE9E-4A6A-4EB4-B2AC-F7D7D78A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C6188-0D45-4EC3-AE11-BD6166CE9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给定一手术原词，要求给出其对应的手术标准词（</a:t>
            </a:r>
            <a:r>
              <a:rPr lang="en-US" altLang="zh-CN" dirty="0"/>
              <a:t>ICD9-2017</a:t>
            </a:r>
            <a:r>
              <a:rPr lang="zh-CN" altLang="en-US" dirty="0"/>
              <a:t>协和临床版 ）</a:t>
            </a:r>
            <a:endParaRPr lang="en-US" altLang="zh-CN" dirty="0"/>
          </a:p>
          <a:p>
            <a:pPr lvl="1"/>
            <a:r>
              <a:rPr lang="zh-CN" altLang="en-US" dirty="0"/>
              <a:t>比如 </a:t>
            </a:r>
            <a:endParaRPr lang="en-US" altLang="zh-CN" dirty="0"/>
          </a:p>
          <a:p>
            <a:pPr lvl="2"/>
            <a:r>
              <a:rPr lang="en-US" altLang="zh-CN" dirty="0"/>
              <a:t>VVI</a:t>
            </a:r>
            <a:r>
              <a:rPr lang="zh-CN" altLang="en-US" dirty="0"/>
              <a:t>型永久心脏起搏器植入术        单腔永久起搏器置入术</a:t>
            </a:r>
            <a:endParaRPr lang="en-US" altLang="zh-CN" dirty="0"/>
          </a:p>
          <a:p>
            <a:pPr lvl="2"/>
            <a:r>
              <a:rPr lang="zh-CN" altLang="en-US" dirty="0"/>
              <a:t>埋藏式单腔心脏起搏器安置术       单腔永久起搏器置入术</a:t>
            </a:r>
            <a:endParaRPr lang="en-US" altLang="zh-CN" dirty="0"/>
          </a:p>
          <a:p>
            <a:r>
              <a:rPr lang="zh-CN" altLang="en-US" dirty="0"/>
              <a:t>问题抽象</a:t>
            </a:r>
            <a:endParaRPr lang="en-US" altLang="zh-CN" dirty="0"/>
          </a:p>
          <a:p>
            <a:pPr lvl="1"/>
            <a:r>
              <a:rPr lang="zh-CN" altLang="en-US" dirty="0"/>
              <a:t>打分排序问题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32420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92BF-4F8B-4076-8C16-016385F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162104"/>
            <a:ext cx="10515600" cy="544000"/>
          </a:xfrm>
        </p:spPr>
        <p:txBody>
          <a:bodyPr/>
          <a:lstStyle/>
          <a:p>
            <a:r>
              <a:rPr lang="zh-CN" altLang="en-US" dirty="0"/>
              <a:t>问题抽象与难点分析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BCEB9-8F65-4CE8-9D51-E9248FBBD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难点</a:t>
            </a:r>
            <a:r>
              <a:rPr lang="en-US" altLang="zh-CN" dirty="0"/>
              <a:t>1</a:t>
            </a:r>
            <a:r>
              <a:rPr lang="zh-CN" altLang="en-US" dirty="0"/>
              <a:t>：标准名数量大，字面相似度高</a:t>
            </a:r>
            <a:endParaRPr lang="en-US" altLang="zh-CN" dirty="0"/>
          </a:p>
          <a:p>
            <a:pPr lvl="1"/>
            <a:r>
              <a:rPr lang="zh-CN" altLang="en-US" dirty="0"/>
              <a:t>协和</a:t>
            </a:r>
            <a:r>
              <a:rPr lang="en-US" altLang="zh-CN" dirty="0"/>
              <a:t>2017</a:t>
            </a:r>
            <a:r>
              <a:rPr lang="zh-CN" altLang="en-US" dirty="0"/>
              <a:t>版</a:t>
            </a:r>
            <a:r>
              <a:rPr lang="en-US" altLang="zh-CN" dirty="0"/>
              <a:t>ICD-9-CM-3</a:t>
            </a:r>
            <a:r>
              <a:rPr lang="zh-CN" altLang="en-US" dirty="0"/>
              <a:t>共有</a:t>
            </a:r>
            <a:r>
              <a:rPr lang="en-US" altLang="zh-CN" dirty="0"/>
              <a:t>9467</a:t>
            </a:r>
            <a:r>
              <a:rPr lang="zh-CN" altLang="en-US" dirty="0"/>
              <a:t>个标准名，训练集和开发集有</a:t>
            </a:r>
            <a:r>
              <a:rPr lang="en-US" altLang="zh-CN" dirty="0"/>
              <a:t>1067</a:t>
            </a:r>
            <a:r>
              <a:rPr lang="zh-CN" altLang="en-US" dirty="0"/>
              <a:t>个标准名</a:t>
            </a:r>
            <a:endParaRPr lang="en-US" altLang="zh-CN" dirty="0"/>
          </a:p>
          <a:p>
            <a:pPr lvl="1"/>
            <a:r>
              <a:rPr lang="zh-CN" altLang="en-US" dirty="0"/>
              <a:t>硬脊膜外病损切除术 硬脊膜下病损切除术</a:t>
            </a:r>
            <a:endParaRPr lang="en-US" altLang="zh-CN" dirty="0"/>
          </a:p>
          <a:p>
            <a:r>
              <a:rPr lang="zh-CN" altLang="en-US" dirty="0"/>
              <a:t>难点</a:t>
            </a:r>
            <a:r>
              <a:rPr lang="en-US" altLang="zh-CN" dirty="0"/>
              <a:t>2</a:t>
            </a:r>
            <a:r>
              <a:rPr lang="zh-CN" altLang="en-US" dirty="0"/>
              <a:t>：标准名个数不确定</a:t>
            </a:r>
            <a:endParaRPr lang="en-US" altLang="zh-CN" dirty="0"/>
          </a:p>
          <a:p>
            <a:r>
              <a:rPr lang="zh-CN" altLang="en-US" dirty="0"/>
              <a:t>难点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zero-shot</a:t>
            </a:r>
            <a:r>
              <a:rPr lang="zh-CN" altLang="en-US" dirty="0"/>
              <a:t>以及</a:t>
            </a:r>
            <a:r>
              <a:rPr lang="en-US" altLang="zh-CN" dirty="0"/>
              <a:t>few-shot</a:t>
            </a:r>
          </a:p>
          <a:p>
            <a:pPr lvl="1"/>
            <a:r>
              <a:rPr lang="zh-CN" altLang="en-US" dirty="0"/>
              <a:t>开发集</a:t>
            </a:r>
            <a:r>
              <a:rPr lang="en-US" altLang="zh-CN" dirty="0"/>
              <a:t>480</a:t>
            </a:r>
            <a:r>
              <a:rPr lang="zh-CN" altLang="en-US" dirty="0"/>
              <a:t>个标准名中有</a:t>
            </a:r>
            <a:r>
              <a:rPr lang="en-US" altLang="zh-CN" dirty="0"/>
              <a:t>111</a:t>
            </a:r>
            <a:r>
              <a:rPr lang="zh-CN" altLang="en-US" dirty="0"/>
              <a:t>个标准名没有出现在训练集中，</a:t>
            </a:r>
            <a:r>
              <a:rPr lang="en-US" altLang="zh-CN" dirty="0"/>
              <a:t>66</a:t>
            </a:r>
            <a:r>
              <a:rPr lang="zh-CN" altLang="en-US" dirty="0"/>
              <a:t>个出现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1289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CAC5A-A4F5-461D-911C-9FDAFE41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AB5BA-CDBE-4674-A2A4-41E8FDF9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936978"/>
            <a:ext cx="11581622" cy="5350933"/>
          </a:xfrm>
        </p:spPr>
        <p:txBody>
          <a:bodyPr/>
          <a:lstStyle/>
          <a:p>
            <a:r>
              <a:rPr lang="zh-CN" altLang="en-US" dirty="0"/>
              <a:t>模块</a:t>
            </a:r>
            <a:r>
              <a:rPr lang="en-US" altLang="zh-CN" dirty="0"/>
              <a:t>1</a:t>
            </a:r>
            <a:r>
              <a:rPr lang="zh-CN" altLang="en-US" dirty="0"/>
              <a:t>：数据预处理</a:t>
            </a:r>
            <a:endParaRPr lang="en-US" altLang="zh-CN" dirty="0"/>
          </a:p>
          <a:p>
            <a:r>
              <a:rPr lang="zh-CN" altLang="en-US" b="1" dirty="0"/>
              <a:t>模块</a:t>
            </a:r>
            <a:r>
              <a:rPr lang="en-US" altLang="zh-CN" b="1" dirty="0"/>
              <a:t>2</a:t>
            </a:r>
            <a:r>
              <a:rPr lang="zh-CN" altLang="en-US" b="1" dirty="0"/>
              <a:t>：基于</a:t>
            </a:r>
            <a:r>
              <a:rPr lang="en-US" altLang="zh-CN" b="1" dirty="0"/>
              <a:t>BERT</a:t>
            </a:r>
            <a:r>
              <a:rPr lang="zh-CN" altLang="en-US" b="1" dirty="0"/>
              <a:t>蕴含推理</a:t>
            </a:r>
            <a:endParaRPr lang="en-US" altLang="zh-CN" b="1" dirty="0"/>
          </a:p>
          <a:p>
            <a:r>
              <a:rPr lang="zh-CN" altLang="en-US" dirty="0"/>
              <a:t>模块</a:t>
            </a:r>
            <a:r>
              <a:rPr lang="en-US" altLang="zh-CN" dirty="0"/>
              <a:t>3</a:t>
            </a:r>
            <a:r>
              <a:rPr lang="zh-CN" altLang="en-US" dirty="0"/>
              <a:t>：回归排序</a:t>
            </a:r>
            <a:endParaRPr lang="en-US" altLang="zh-CN" dirty="0"/>
          </a:p>
          <a:p>
            <a:r>
              <a:rPr lang="zh-CN" altLang="en-US" b="1" dirty="0"/>
              <a:t>模块</a:t>
            </a:r>
            <a:r>
              <a:rPr lang="en-US" altLang="zh-CN" b="1" dirty="0"/>
              <a:t>4</a:t>
            </a:r>
            <a:r>
              <a:rPr lang="zh-CN" altLang="en-US" b="1" dirty="0"/>
              <a:t>：数量预测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0EB98FF-9F45-4F29-8651-220F2B99384D}"/>
              </a:ext>
            </a:extLst>
          </p:cNvPr>
          <p:cNvSpPr/>
          <p:nvPr/>
        </p:nvSpPr>
        <p:spPr>
          <a:xfrm>
            <a:off x="6950437" y="3514820"/>
            <a:ext cx="1287867" cy="408620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蕴含计算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8B780197-9D78-4A75-B92F-C8C99BC8488C}"/>
              </a:ext>
            </a:extLst>
          </p:cNvPr>
          <p:cNvSpPr/>
          <p:nvPr/>
        </p:nvSpPr>
        <p:spPr>
          <a:xfrm>
            <a:off x="6950436" y="2570785"/>
            <a:ext cx="1287868" cy="408620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排序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23F0A1-1E20-4214-B1A9-A049EA26C1ED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7594370" y="2979405"/>
            <a:ext cx="1" cy="5354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8566C7FF-0232-4A1E-9325-E481418BFD6B}"/>
              </a:ext>
            </a:extLst>
          </p:cNvPr>
          <p:cNvSpPr/>
          <p:nvPr/>
        </p:nvSpPr>
        <p:spPr>
          <a:xfrm>
            <a:off x="8876821" y="2570785"/>
            <a:ext cx="1101047" cy="408620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个数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预测</a:t>
            </a: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02FAB3A7-699E-4E1E-B5E9-95AC23A4557D}"/>
              </a:ext>
            </a:extLst>
          </p:cNvPr>
          <p:cNvSpPr/>
          <p:nvPr/>
        </p:nvSpPr>
        <p:spPr>
          <a:xfrm>
            <a:off x="6950436" y="5372660"/>
            <a:ext cx="1320261" cy="408620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输入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0078524-3BA5-443D-92B1-F80BA7DF5817}"/>
              </a:ext>
            </a:extLst>
          </p:cNvPr>
          <p:cNvCxnSpPr>
            <a:cxnSpLocks/>
            <a:stCxn id="97" idx="0"/>
            <a:endCxn id="5" idx="2"/>
          </p:cNvCxnSpPr>
          <p:nvPr/>
        </p:nvCxnSpPr>
        <p:spPr>
          <a:xfrm flipV="1">
            <a:off x="7591790" y="3923440"/>
            <a:ext cx="2581" cy="53541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流程图: 可选过程 41">
            <a:extLst>
              <a:ext uri="{FF2B5EF4-FFF2-40B4-BE49-F238E27FC236}">
                <a16:creationId xmlns:a16="http://schemas.microsoft.com/office/drawing/2014/main" id="{3B979C40-D61F-4EB5-8932-2554AE533244}"/>
              </a:ext>
            </a:extLst>
          </p:cNvPr>
          <p:cNvSpPr/>
          <p:nvPr/>
        </p:nvSpPr>
        <p:spPr>
          <a:xfrm>
            <a:off x="6935936" y="1630439"/>
            <a:ext cx="1287867" cy="408620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输出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7" name="流程图: 可选过程 96">
            <a:extLst>
              <a:ext uri="{FF2B5EF4-FFF2-40B4-BE49-F238E27FC236}">
                <a16:creationId xmlns:a16="http://schemas.microsoft.com/office/drawing/2014/main" id="{DF6155A5-167A-4C1D-BF60-DDF279BECE99}"/>
              </a:ext>
            </a:extLst>
          </p:cNvPr>
          <p:cNvSpPr/>
          <p:nvPr/>
        </p:nvSpPr>
        <p:spPr>
          <a:xfrm>
            <a:off x="6931659" y="4458856"/>
            <a:ext cx="1320261" cy="408620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预处理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F28B427-54A6-431C-BCE0-D42E2A4BE77E}"/>
              </a:ext>
            </a:extLst>
          </p:cNvPr>
          <p:cNvCxnSpPr>
            <a:stCxn id="20" idx="0"/>
            <a:endCxn id="97" idx="2"/>
          </p:cNvCxnSpPr>
          <p:nvPr/>
        </p:nvCxnSpPr>
        <p:spPr>
          <a:xfrm flipH="1" flipV="1">
            <a:off x="7591790" y="4867476"/>
            <a:ext cx="18777" cy="50518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3B20D5C-50F6-4AEB-B699-2E1A26C71F9C}"/>
              </a:ext>
            </a:extLst>
          </p:cNvPr>
          <p:cNvCxnSpPr>
            <a:stCxn id="97" idx="3"/>
            <a:endCxn id="16" idx="2"/>
          </p:cNvCxnSpPr>
          <p:nvPr/>
        </p:nvCxnSpPr>
        <p:spPr>
          <a:xfrm flipV="1">
            <a:off x="8251920" y="2979405"/>
            <a:ext cx="1175425" cy="1683761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D7E1C53-47CD-4631-B1DB-028B6D4BD8D8}"/>
              </a:ext>
            </a:extLst>
          </p:cNvPr>
          <p:cNvCxnSpPr>
            <a:stCxn id="16" idx="0"/>
            <a:endCxn id="42" idx="3"/>
          </p:cNvCxnSpPr>
          <p:nvPr/>
        </p:nvCxnSpPr>
        <p:spPr>
          <a:xfrm rot="16200000" flipV="1">
            <a:off x="8457556" y="1600996"/>
            <a:ext cx="736036" cy="1203542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CD62A42-EAF6-4618-BA6F-EA1E0E796038}"/>
              </a:ext>
            </a:extLst>
          </p:cNvPr>
          <p:cNvCxnSpPr>
            <a:stCxn id="8" idx="0"/>
            <a:endCxn id="42" idx="2"/>
          </p:cNvCxnSpPr>
          <p:nvPr/>
        </p:nvCxnSpPr>
        <p:spPr>
          <a:xfrm flipH="1" flipV="1">
            <a:off x="7579870" y="2039059"/>
            <a:ext cx="14500" cy="53172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88747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18315-03E8-4A12-B2C8-33FF98F3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CA5D7-9473-4E3D-B5DE-EAF00C01F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规范化</a:t>
            </a:r>
            <a:endParaRPr lang="en-US" altLang="zh-CN" dirty="0"/>
          </a:p>
          <a:p>
            <a:pPr lvl="1"/>
            <a:r>
              <a:rPr lang="zh-CN" altLang="en-US" dirty="0"/>
              <a:t>全角转半角</a:t>
            </a:r>
            <a:endParaRPr lang="en-US" altLang="zh-CN" dirty="0"/>
          </a:p>
          <a:p>
            <a:pPr lvl="1"/>
            <a:r>
              <a:rPr lang="zh-CN" altLang="en-US" dirty="0"/>
              <a:t>数字标准化</a:t>
            </a:r>
            <a:endParaRPr lang="en-US" altLang="zh-CN" dirty="0"/>
          </a:p>
          <a:p>
            <a:pPr lvl="1"/>
            <a:r>
              <a:rPr lang="zh-CN" altLang="en-US" dirty="0"/>
              <a:t>去掉输入中的编码</a:t>
            </a:r>
            <a:endParaRPr lang="en-US" altLang="zh-CN" dirty="0"/>
          </a:p>
          <a:p>
            <a:r>
              <a:rPr lang="zh-CN" altLang="en-US" dirty="0"/>
              <a:t>根据训练数据中出现的英文数据，修改了标准名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对包含不的标准名重新进行了修改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ED206D-62AE-424F-8877-8B5C6AEB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91303"/>
              </p:ext>
            </p:extLst>
          </p:nvPr>
        </p:nvGraphicFramePr>
        <p:xfrm>
          <a:off x="996592" y="3306297"/>
          <a:ext cx="6195317" cy="65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94">
                  <a:extLst>
                    <a:ext uri="{9D8B030D-6E8A-4147-A177-3AD203B41FA5}">
                      <a16:colId xmlns:a16="http://schemas.microsoft.com/office/drawing/2014/main" val="3027326857"/>
                    </a:ext>
                  </a:extLst>
                </a:gridCol>
                <a:gridCol w="2481218">
                  <a:extLst>
                    <a:ext uri="{9D8B030D-6E8A-4147-A177-3AD203B41FA5}">
                      <a16:colId xmlns:a16="http://schemas.microsoft.com/office/drawing/2014/main" val="2767352771"/>
                    </a:ext>
                  </a:extLst>
                </a:gridCol>
                <a:gridCol w="2979505">
                  <a:extLst>
                    <a:ext uri="{9D8B030D-6E8A-4147-A177-3AD203B41FA5}">
                      <a16:colId xmlns:a16="http://schemas.microsoft.com/office/drawing/2014/main" val="1980206331"/>
                    </a:ext>
                  </a:extLst>
                </a:gridCol>
              </a:tblGrid>
              <a:tr h="250712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原始标准名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修改后标准名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0129"/>
                  </a:ext>
                </a:extLst>
              </a:tr>
              <a:tr h="378789">
                <a:tc>
                  <a:txBody>
                    <a:bodyPr/>
                    <a:lstStyle/>
                    <a:p>
                      <a:r>
                        <a:rPr lang="en-US" altLang="zh-CN" dirty="0"/>
                        <a:t>PICC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经外周静脉穿刺中心静脉置管术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经外周静脉穿刺中心静脉置管术（</a:t>
                      </a:r>
                      <a:r>
                        <a:rPr lang="en-US" altLang="zh-CN" dirty="0"/>
                        <a:t>PICC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13680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AFAFDAE-1C06-4F14-AC25-7EBA95A53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48158"/>
              </p:ext>
            </p:extLst>
          </p:nvPr>
        </p:nvGraphicFramePr>
        <p:xfrm>
          <a:off x="996592" y="4808908"/>
          <a:ext cx="6195317" cy="62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999">
                  <a:extLst>
                    <a:ext uri="{9D8B030D-6E8A-4147-A177-3AD203B41FA5}">
                      <a16:colId xmlns:a16="http://schemas.microsoft.com/office/drawing/2014/main" val="2767352771"/>
                    </a:ext>
                  </a:extLst>
                </a:gridCol>
                <a:gridCol w="3380318">
                  <a:extLst>
                    <a:ext uri="{9D8B030D-6E8A-4147-A177-3AD203B41FA5}">
                      <a16:colId xmlns:a16="http://schemas.microsoft.com/office/drawing/2014/main" val="1980206331"/>
                    </a:ext>
                  </a:extLst>
                </a:gridCol>
              </a:tblGrid>
              <a:tr h="250393"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原始标准名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修改后标准名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0129"/>
                  </a:ext>
                </a:extLst>
              </a:tr>
              <a:tr h="355181">
                <a:tc>
                  <a:txBody>
                    <a:bodyPr/>
                    <a:lstStyle/>
                    <a:p>
                      <a:r>
                        <a:rPr lang="zh-CN" altLang="en-US" dirty="0"/>
                        <a:t>手指骨折开放性复位术</a:t>
                      </a:r>
                      <a:r>
                        <a:rPr lang="zh-CN" altLang="en-US" i="1" u="sng" dirty="0"/>
                        <a:t>不伴内固定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手指骨折开放性复位术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1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361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4BCE407-BA0A-43EC-8204-32D8941E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蕴含推理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C2379766-74AA-47F1-921B-FB47C6F25C6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sz="2600" dirty="0"/>
                  <a:t>任务</a:t>
                </a:r>
                <a:endParaRPr lang="en-US" altLang="zh-CN" sz="2600" dirty="0"/>
              </a:p>
              <a:p>
                <a:pPr lvl="1"/>
                <a:r>
                  <a:rPr lang="en-US" altLang="zh-CN" sz="2200" dirty="0"/>
                  <a:t>BERT fine-tuning 0-1</a:t>
                </a:r>
                <a:r>
                  <a:rPr lang="zh-CN" altLang="en-US" sz="2200" dirty="0"/>
                  <a:t>分类任务</a:t>
                </a:r>
                <a:endParaRPr lang="en-US" altLang="zh-CN" sz="2200" dirty="0"/>
              </a:p>
              <a:p>
                <a:pPr lvl="1"/>
                <a:r>
                  <a:rPr lang="en-US" altLang="zh-CN" sz="2200" dirty="0">
                    <a:latin typeface="Cambria Math" panose="02040503050406030204" pitchFamily="18" charset="0"/>
                  </a:rPr>
                  <a:t>query</a:t>
                </a:r>
                <a:r>
                  <a:rPr lang="zh-CN" altLang="en-US" sz="2200" dirty="0">
                    <a:latin typeface="Cambria Math" panose="02040503050406030204" pitchFamily="18" charset="0"/>
                  </a:rPr>
                  <a:t>为</a:t>
                </a:r>
                <a:r>
                  <a:rPr lang="en-US" altLang="zh-CN" sz="2200" dirty="0" err="1">
                    <a:latin typeface="Cambria Math" panose="02040503050406030204" pitchFamily="18" charset="0"/>
                  </a:rPr>
                  <a:t>partA</a:t>
                </a:r>
                <a:r>
                  <a:rPr lang="zh-CN" altLang="en-US" sz="2200" dirty="0">
                    <a:latin typeface="Cambria Math" panose="02040503050406030204" pitchFamily="18" charset="0"/>
                  </a:rPr>
                  <a:t>，标准名称为</a:t>
                </a:r>
                <a:r>
                  <a:rPr lang="en-US" altLang="zh-CN" sz="2200" dirty="0" err="1">
                    <a:latin typeface="Cambria Math" panose="02040503050406030204" pitchFamily="18" charset="0"/>
                  </a:rPr>
                  <a:t>partB</a:t>
                </a:r>
                <a:endParaRPr lang="en-US" altLang="zh-CN" sz="2200" dirty="0"/>
              </a:p>
              <a:p>
                <a:r>
                  <a:rPr lang="zh-CN" altLang="en-US" sz="2600" dirty="0"/>
                  <a:t>训练集构造</a:t>
                </a:r>
                <a:endParaRPr lang="en-US" altLang="zh-CN" sz="2600" dirty="0"/>
              </a:p>
              <a:p>
                <a:pPr lvl="1"/>
                <a:r>
                  <a:rPr lang="zh-CN" altLang="en-US" sz="2200" dirty="0"/>
                  <a:t>正例：</a:t>
                </a:r>
                <a:r>
                  <a:rPr lang="en-US" altLang="zh-CN" sz="2200" dirty="0"/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原始词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标准词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200" dirty="0"/>
                  <a:t>,1&gt; </a:t>
                </a:r>
              </a:p>
              <a:p>
                <a:pPr lvl="1"/>
                <a:r>
                  <a:rPr lang="zh-CN" altLang="en-US" sz="2200" dirty="0"/>
                  <a:t>负例：标准词集合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标准词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200" dirty="0"/>
                  <a:t> ，以及相似度阈值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</a:rPr>
                      <m:t>thres</m:t>
                    </m:r>
                  </m:oMath>
                </a14:m>
                <a:endParaRPr lang="en-US" altLang="zh-CN" sz="2200" dirty="0"/>
              </a:p>
              <a:p>
                <a:pPr marL="914400" lvl="2" indent="0">
                  <a:buNone/>
                </a:pPr>
                <a:r>
                  <a:rPr lang="en-US" altLang="zh-CN" b="1" dirty="0"/>
                  <a:t>	if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𝐿𝐶𝑆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标准词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原始词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原始词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标准词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||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𝐿𝐶𝑆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标准词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标准词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标准词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标准词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</m:t>
                    </m:r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b="1" dirty="0"/>
                  <a:t>then  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add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原始词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标准词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sz="2600" dirty="0">
                    <a:latin typeface="Cambria Math" panose="02040503050406030204" pitchFamily="18" charset="0"/>
                  </a:rPr>
                  <a:t>训练</a:t>
                </a:r>
                <a:endParaRPr lang="en-US" altLang="zh-CN" sz="26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2200" b="1" dirty="0">
                    <a:latin typeface="Cambria Math" panose="02040503050406030204" pitchFamily="18" charset="0"/>
                  </a:rPr>
                  <a:t>vocab</a:t>
                </a:r>
                <a:r>
                  <a:rPr lang="zh-CN" altLang="en-US" sz="2200" b="1" dirty="0">
                    <a:latin typeface="Cambria Math" panose="02040503050406030204" pitchFamily="18" charset="0"/>
                  </a:rPr>
                  <a:t>中增加了一些生僻字，如髌、跗等</a:t>
                </a:r>
                <a:endParaRPr lang="en-US" altLang="zh-CN" sz="2200" b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2200" dirty="0">
                    <a:latin typeface="Cambria Math" panose="02040503050406030204" pitchFamily="18" charset="0"/>
                  </a:rPr>
                  <a:t>8gpu</a:t>
                </a:r>
                <a:r>
                  <a:rPr lang="zh-CN" altLang="en-US" sz="220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200" dirty="0">
                    <a:latin typeface="Cambria Math" panose="02040503050406030204" pitchFamily="18" charset="0"/>
                  </a:rPr>
                  <a:t>batch-size=16</a:t>
                </a:r>
                <a:r>
                  <a:rPr lang="zh-CN" altLang="en-US" sz="220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200" dirty="0">
                    <a:latin typeface="Cambria Math" panose="02040503050406030204" pitchFamily="18" charset="0"/>
                  </a:rPr>
                  <a:t>max-seq-length=128</a:t>
                </a:r>
              </a:p>
              <a:p>
                <a:r>
                  <a:rPr lang="zh-CN" altLang="en-US" sz="2600" dirty="0">
                    <a:latin typeface="Cambria Math" panose="02040503050406030204" pitchFamily="18" charset="0"/>
                  </a:rPr>
                  <a:t>结果</a:t>
                </a:r>
                <a:endParaRPr lang="en-US" altLang="zh-CN" sz="26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2200" b="1" dirty="0">
                    <a:latin typeface="Cambria Math" panose="02040503050406030204" pitchFamily="18" charset="0"/>
                  </a:rPr>
                  <a:t>acc=0.92</a:t>
                </a:r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C2379766-74AA-47F1-921B-FB47C6F25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05" t="-2281" b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62636A-C92C-46A0-831D-31AA02078033}"/>
              </a:ext>
            </a:extLst>
          </p:cNvPr>
          <p:cNvGrpSpPr/>
          <p:nvPr/>
        </p:nvGrpSpPr>
        <p:grpSpPr>
          <a:xfrm>
            <a:off x="7541233" y="4234531"/>
            <a:ext cx="3404935" cy="2420269"/>
            <a:chOff x="6868271" y="2993324"/>
            <a:chExt cx="4438370" cy="372470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46E24F4-0038-4FC4-A80C-31DA487C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6565" y="3606411"/>
              <a:ext cx="4380076" cy="26815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EF3E69-53C4-411B-8FEB-B2315DB9B762}"/>
                </a:ext>
              </a:extLst>
            </p:cNvPr>
            <p:cNvSpPr txBox="1"/>
            <p:nvPr/>
          </p:nvSpPr>
          <p:spPr>
            <a:xfrm>
              <a:off x="7623425" y="6398216"/>
              <a:ext cx="1263721" cy="319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/>
                <a:t>输入手术名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D310C0-CF57-4FCC-A855-246C075A0AEF}"/>
                </a:ext>
              </a:extLst>
            </p:cNvPr>
            <p:cNvSpPr txBox="1"/>
            <p:nvPr/>
          </p:nvSpPr>
          <p:spPr>
            <a:xfrm>
              <a:off x="9839045" y="6398216"/>
              <a:ext cx="914400" cy="319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/>
                <a:t>标准</a:t>
              </a: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名</a:t>
              </a:r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1024A836-FC76-4C41-80F9-AED014341159}"/>
                </a:ext>
              </a:extLst>
            </p:cNvPr>
            <p:cNvSpPr/>
            <p:nvPr/>
          </p:nvSpPr>
          <p:spPr>
            <a:xfrm rot="10800000">
              <a:off x="7140538" y="3416633"/>
              <a:ext cx="164387" cy="282064"/>
            </a:xfrm>
            <a:prstGeom prst="downArrow">
              <a:avLst/>
            </a:prstGeom>
            <a:solidFill>
              <a:srgbClr val="FF000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7" name="流程图: 可选过程 16">
              <a:extLst>
                <a:ext uri="{FF2B5EF4-FFF2-40B4-BE49-F238E27FC236}">
                  <a16:creationId xmlns:a16="http://schemas.microsoft.com/office/drawing/2014/main" id="{2B92E76F-CEC4-4FFE-9083-AE2BE4B4F375}"/>
                </a:ext>
              </a:extLst>
            </p:cNvPr>
            <p:cNvSpPr/>
            <p:nvPr/>
          </p:nvSpPr>
          <p:spPr>
            <a:xfrm>
              <a:off x="6868271" y="2993324"/>
              <a:ext cx="977650" cy="47163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0-1</a:t>
              </a: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分类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603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ACACD-49AD-49BE-A223-CE1D8E1C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模型集成及结果</a:t>
            </a:r>
          </a:p>
        </p:txBody>
      </p:sp>
      <p:sp>
        <p:nvSpPr>
          <p:cNvPr id="5" name="Shape 176">
            <a:extLst>
              <a:ext uri="{FF2B5EF4-FFF2-40B4-BE49-F238E27FC236}">
                <a16:creationId xmlns:a16="http://schemas.microsoft.com/office/drawing/2014/main" id="{1BE1F789-6845-4082-B47A-A0A615A0A0C7}"/>
              </a:ext>
            </a:extLst>
          </p:cNvPr>
          <p:cNvSpPr/>
          <p:nvPr/>
        </p:nvSpPr>
        <p:spPr>
          <a:xfrm>
            <a:off x="767633" y="2391175"/>
            <a:ext cx="8376367" cy="45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  <a:defRPr sz="2000" b="1">
                <a:solidFill>
                  <a:schemeClr val="accent5">
                    <a:satOff val="-3547"/>
                    <a:lumOff val="-10352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sz="2000" b="1" dirty="0">
              <a:solidFill>
                <a:schemeClr val="accent5">
                  <a:satOff val="-3547"/>
                  <a:lumOff val="-10352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68E27-4AFA-456B-AAEF-6F00CA337113}"/>
              </a:ext>
            </a:extLst>
          </p:cNvPr>
          <p:cNvSpPr txBox="1"/>
          <p:nvPr/>
        </p:nvSpPr>
        <p:spPr>
          <a:xfrm>
            <a:off x="0" y="1560819"/>
            <a:ext cx="9526772" cy="1338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endParaRPr lang="en-US" altLang="zh-CN" sz="2400" dirty="0"/>
          </a:p>
          <a:p>
            <a:pPr lvl="3">
              <a:lnSpc>
                <a:spcPct val="150000"/>
              </a:lnSpc>
              <a:buSzPct val="70000"/>
            </a:pPr>
            <a:r>
              <a:rPr lang="en-US" altLang="zh-CN" sz="2400" dirty="0"/>
              <a:t>      </a:t>
            </a:r>
            <a:br>
              <a:rPr lang="en-US" altLang="zh-CN" dirty="0"/>
            </a:b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6CFAAC-7BE8-4FA4-AD2F-864B80412E16}"/>
              </a:ext>
            </a:extLst>
          </p:cNvPr>
          <p:cNvGrpSpPr/>
          <p:nvPr/>
        </p:nvGrpSpPr>
        <p:grpSpPr>
          <a:xfrm>
            <a:off x="609805" y="1136213"/>
            <a:ext cx="2104465" cy="2471132"/>
            <a:chOff x="942166" y="1139182"/>
            <a:chExt cx="3014008" cy="265782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ACFD141-18D4-46F9-842C-90DAA0F1C348}"/>
                </a:ext>
              </a:extLst>
            </p:cNvPr>
            <p:cNvCxnSpPr/>
            <p:nvPr/>
          </p:nvCxnSpPr>
          <p:spPr>
            <a:xfrm flipV="1">
              <a:off x="3291840" y="2896991"/>
              <a:ext cx="0" cy="67489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059E69B-801B-4AED-BEF3-C4CCC85FC1A1}"/>
                </a:ext>
              </a:extLst>
            </p:cNvPr>
            <p:cNvGrpSpPr/>
            <p:nvPr/>
          </p:nvGrpSpPr>
          <p:grpSpPr>
            <a:xfrm>
              <a:off x="942166" y="1139182"/>
              <a:ext cx="3014008" cy="2657827"/>
              <a:chOff x="942166" y="1158085"/>
              <a:chExt cx="3014008" cy="2657827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D629209-665B-42AE-909A-43388BB45B5E}"/>
                  </a:ext>
                </a:extLst>
              </p:cNvPr>
              <p:cNvCxnSpPr/>
              <p:nvPr/>
            </p:nvCxnSpPr>
            <p:spPr>
              <a:xfrm flipV="1">
                <a:off x="1595120" y="2920505"/>
                <a:ext cx="0" cy="552756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7EBC96B-860C-4DA5-86AB-04B373842E28}"/>
                  </a:ext>
                </a:extLst>
              </p:cNvPr>
              <p:cNvGrpSpPr/>
              <p:nvPr/>
            </p:nvGrpSpPr>
            <p:grpSpPr>
              <a:xfrm>
                <a:off x="942166" y="1158085"/>
                <a:ext cx="3014008" cy="2657827"/>
                <a:chOff x="942166" y="1158085"/>
                <a:chExt cx="3014008" cy="2657827"/>
              </a:xfrm>
            </p:grpSpPr>
            <p:sp>
              <p:nvSpPr>
                <p:cNvPr id="13" name="圆角矩形 5">
                  <a:extLst>
                    <a:ext uri="{FF2B5EF4-FFF2-40B4-BE49-F238E27FC236}">
                      <a16:creationId xmlns:a16="http://schemas.microsoft.com/office/drawing/2014/main" id="{09AB26D3-C507-42CC-88AC-991D75857B00}"/>
                    </a:ext>
                  </a:extLst>
                </p:cNvPr>
                <p:cNvSpPr/>
                <p:nvPr/>
              </p:nvSpPr>
              <p:spPr>
                <a:xfrm>
                  <a:off x="942166" y="1875441"/>
                  <a:ext cx="3014008" cy="1234253"/>
                </a:xfrm>
                <a:prstGeom prst="round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6244B941-9B07-4E47-8960-3EF821D3DF5C}"/>
                    </a:ext>
                  </a:extLst>
                </p:cNvPr>
                <p:cNvCxnSpPr/>
                <p:nvPr/>
              </p:nvCxnSpPr>
              <p:spPr>
                <a:xfrm flipV="1">
                  <a:off x="1290320" y="1485512"/>
                  <a:ext cx="0" cy="38993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round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DEA1D95-5C98-4CCC-9E89-4CA8AC7E05EA}"/>
                    </a:ext>
                  </a:extLst>
                </p:cNvPr>
                <p:cNvSpPr/>
                <p:nvPr/>
              </p:nvSpPr>
              <p:spPr>
                <a:xfrm>
                  <a:off x="1040250" y="1158085"/>
                  <a:ext cx="1118556" cy="397231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/>
                    <a:t>pred1</a:t>
                  </a:r>
                  <a:endParaRPr kumimoji="0" lang="zh-CN" alt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2DCC059-E7E5-4E85-8527-E5BF85CE13D5}"/>
                    </a:ext>
                  </a:extLst>
                </p:cNvPr>
                <p:cNvSpPr txBox="1"/>
                <p:nvPr/>
              </p:nvSpPr>
              <p:spPr>
                <a:xfrm>
                  <a:off x="1308952" y="1880810"/>
                  <a:ext cx="2419810" cy="15227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e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poch</a:t>
                  </a:r>
                  <a:r>
                    <a:rPr lang="en-US" altLang="zh-CN" dirty="0"/>
                    <a:t>: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3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lr:2e-5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/>
                    <a:t>optimzer:adam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 data:4000 </a:t>
                  </a:r>
                  <a:endPara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EAA1631-FB92-43A6-88A1-81F685563102}"/>
                    </a:ext>
                  </a:extLst>
                </p:cNvPr>
                <p:cNvSpPr/>
                <p:nvPr/>
              </p:nvSpPr>
              <p:spPr>
                <a:xfrm>
                  <a:off x="1040252" y="3508139"/>
                  <a:ext cx="1174628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原始词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9E85975-FB46-4464-AE8B-9192B576E7DD}"/>
                    </a:ext>
                  </a:extLst>
                </p:cNvPr>
                <p:cNvSpPr/>
                <p:nvPr/>
              </p:nvSpPr>
              <p:spPr>
                <a:xfrm>
                  <a:off x="2728534" y="3489236"/>
                  <a:ext cx="1126612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标准词</a:t>
                  </a:r>
                </a:p>
              </p:txBody>
            </p:sp>
          </p:grp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30B3B0-F604-4970-9BC4-AA704EA5BDC4}"/>
              </a:ext>
            </a:extLst>
          </p:cNvPr>
          <p:cNvGrpSpPr/>
          <p:nvPr/>
        </p:nvGrpSpPr>
        <p:grpSpPr>
          <a:xfrm>
            <a:off x="2755295" y="1132072"/>
            <a:ext cx="6244269" cy="2452714"/>
            <a:chOff x="104162" y="1139671"/>
            <a:chExt cx="8940686" cy="2657338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7E6A213-6195-421A-AD99-3DBBE9496FA4}"/>
                </a:ext>
              </a:extLst>
            </p:cNvPr>
            <p:cNvCxnSpPr/>
            <p:nvPr/>
          </p:nvCxnSpPr>
          <p:spPr>
            <a:xfrm flipV="1">
              <a:off x="3291840" y="2896991"/>
              <a:ext cx="0" cy="67489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FC3090A-73CF-4CBB-998D-BC4396035764}"/>
                </a:ext>
              </a:extLst>
            </p:cNvPr>
            <p:cNvGrpSpPr/>
            <p:nvPr/>
          </p:nvGrpSpPr>
          <p:grpSpPr>
            <a:xfrm>
              <a:off x="104162" y="1139671"/>
              <a:ext cx="8940686" cy="2657338"/>
              <a:chOff x="104162" y="1158574"/>
              <a:chExt cx="8940686" cy="2657338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EE90F72-273B-40E6-868B-8F9217FB90CB}"/>
                  </a:ext>
                </a:extLst>
              </p:cNvPr>
              <p:cNvCxnSpPr/>
              <p:nvPr/>
            </p:nvCxnSpPr>
            <p:spPr>
              <a:xfrm flipV="1">
                <a:off x="1595120" y="2920505"/>
                <a:ext cx="0" cy="552756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5CF9CC7-E0DA-4224-B3E6-441CA44E9DE1}"/>
                  </a:ext>
                </a:extLst>
              </p:cNvPr>
              <p:cNvGrpSpPr/>
              <p:nvPr/>
            </p:nvGrpSpPr>
            <p:grpSpPr>
              <a:xfrm>
                <a:off x="104162" y="1158574"/>
                <a:ext cx="8940686" cy="2657338"/>
                <a:chOff x="104162" y="1158574"/>
                <a:chExt cx="8940686" cy="2657338"/>
              </a:xfrm>
            </p:grpSpPr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F590802-EF08-46D9-A141-EE50113CF5A2}"/>
                    </a:ext>
                  </a:extLst>
                </p:cNvPr>
                <p:cNvSpPr txBox="1"/>
                <p:nvPr/>
              </p:nvSpPr>
              <p:spPr>
                <a:xfrm>
                  <a:off x="104162" y="1601594"/>
                  <a:ext cx="8940686" cy="1508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r>
                    <a:rPr lang="en-US" altLang="zh-CN" sz="2400" dirty="0"/>
                    <a:t>     </a:t>
                  </a:r>
                </a:p>
                <a:p>
                  <a:endParaRPr lang="en-US" altLang="zh-CN" sz="2000" dirty="0"/>
                </a:p>
                <a:p>
                  <a:r>
                    <a:rPr lang="en-US" altLang="zh-CN" sz="2400" dirty="0"/>
                    <a:t>	      </a:t>
                  </a:r>
                </a:p>
                <a:p>
                  <a:pPr marL="342900" indent="-342900">
                    <a:buFont typeface="Wingdings" panose="05000000000000000000" pitchFamily="2" charset="2"/>
                    <a:buChar char="u"/>
                  </a:pPr>
                  <a:endParaRPr lang="zh-CN" altLang="en-US" sz="2400" dirty="0"/>
                </a:p>
              </p:txBody>
            </p:sp>
            <p:sp>
              <p:nvSpPr>
                <p:cNvPr id="25" name="圆角矩形 86">
                  <a:extLst>
                    <a:ext uri="{FF2B5EF4-FFF2-40B4-BE49-F238E27FC236}">
                      <a16:creationId xmlns:a16="http://schemas.microsoft.com/office/drawing/2014/main" id="{AC77D43B-F2CB-408F-BE04-0E2F4146A267}"/>
                    </a:ext>
                  </a:extLst>
                </p:cNvPr>
                <p:cNvSpPr/>
                <p:nvPr/>
              </p:nvSpPr>
              <p:spPr>
                <a:xfrm>
                  <a:off x="942166" y="1875441"/>
                  <a:ext cx="3014008" cy="1234253"/>
                </a:xfrm>
                <a:prstGeom prst="round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9FB0221E-5781-4B68-877D-9577C4726066}"/>
                    </a:ext>
                  </a:extLst>
                </p:cNvPr>
                <p:cNvCxnSpPr/>
                <p:nvPr/>
              </p:nvCxnSpPr>
              <p:spPr>
                <a:xfrm flipV="1">
                  <a:off x="1290320" y="1485512"/>
                  <a:ext cx="0" cy="38993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round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44866F6-C17E-48BF-A931-F801688A4869}"/>
                    </a:ext>
                  </a:extLst>
                </p:cNvPr>
                <p:cNvSpPr/>
                <p:nvPr/>
              </p:nvSpPr>
              <p:spPr>
                <a:xfrm>
                  <a:off x="1040250" y="1158574"/>
                  <a:ext cx="1118259" cy="40014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/>
                    <a:t>pred2</a:t>
                  </a:r>
                  <a:endParaRPr kumimoji="0" lang="zh-CN" alt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4A0E6C3-D4D7-4244-B141-60B4A5EF0B2E}"/>
                    </a:ext>
                  </a:extLst>
                </p:cNvPr>
                <p:cNvSpPr txBox="1"/>
                <p:nvPr/>
              </p:nvSpPr>
              <p:spPr>
                <a:xfrm>
                  <a:off x="1065678" y="1903787"/>
                  <a:ext cx="2719716" cy="153388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e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poch</a:t>
                  </a:r>
                  <a:r>
                    <a:rPr lang="en-US" altLang="zh-CN" dirty="0"/>
                    <a:t>: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3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lr:1e-5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/>
                    <a:t>optimzer:adam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 data:5000 </a:t>
                  </a:r>
                  <a:endPara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9F78289C-E96A-4A42-B286-8EC2AC690357}"/>
                    </a:ext>
                  </a:extLst>
                </p:cNvPr>
                <p:cNvSpPr/>
                <p:nvPr/>
              </p:nvSpPr>
              <p:spPr>
                <a:xfrm>
                  <a:off x="1040252" y="3508139"/>
                  <a:ext cx="1174628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原始词</a:t>
                  </a: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59D09B2-EFA7-4B89-8DC0-1C9C818F6058}"/>
                    </a:ext>
                  </a:extLst>
                </p:cNvPr>
                <p:cNvSpPr/>
                <p:nvPr/>
              </p:nvSpPr>
              <p:spPr>
                <a:xfrm>
                  <a:off x="2728534" y="3489236"/>
                  <a:ext cx="1126612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标准词</a:t>
                  </a:r>
                </a:p>
              </p:txBody>
            </p:sp>
          </p:grp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F27B4C2-3CDF-4920-9E3F-EEE832F57742}"/>
              </a:ext>
            </a:extLst>
          </p:cNvPr>
          <p:cNvGrpSpPr/>
          <p:nvPr/>
        </p:nvGrpSpPr>
        <p:grpSpPr>
          <a:xfrm>
            <a:off x="6353866" y="1098325"/>
            <a:ext cx="2000534" cy="2506298"/>
            <a:chOff x="942166" y="1187345"/>
            <a:chExt cx="3014008" cy="2609664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6CEFD4E-2E67-43F3-8E37-B5E26460DCEC}"/>
                </a:ext>
              </a:extLst>
            </p:cNvPr>
            <p:cNvCxnSpPr/>
            <p:nvPr/>
          </p:nvCxnSpPr>
          <p:spPr>
            <a:xfrm flipV="1">
              <a:off x="3291840" y="2896991"/>
              <a:ext cx="0" cy="67489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BE335F7-C343-4EC5-9303-C4C749B5F9FF}"/>
                </a:ext>
              </a:extLst>
            </p:cNvPr>
            <p:cNvGrpSpPr/>
            <p:nvPr/>
          </p:nvGrpSpPr>
          <p:grpSpPr>
            <a:xfrm>
              <a:off x="942166" y="1187345"/>
              <a:ext cx="3014008" cy="2609664"/>
              <a:chOff x="942166" y="1206248"/>
              <a:chExt cx="3014008" cy="2609664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4582F4C0-FEB8-46C8-BE67-DA7AA464107F}"/>
                  </a:ext>
                </a:extLst>
              </p:cNvPr>
              <p:cNvCxnSpPr/>
              <p:nvPr/>
            </p:nvCxnSpPr>
            <p:spPr>
              <a:xfrm flipV="1">
                <a:off x="1595120" y="2920505"/>
                <a:ext cx="0" cy="552756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FB4DA3EC-028B-4938-A422-2AAA49291CCD}"/>
                  </a:ext>
                </a:extLst>
              </p:cNvPr>
              <p:cNvGrpSpPr/>
              <p:nvPr/>
            </p:nvGrpSpPr>
            <p:grpSpPr>
              <a:xfrm>
                <a:off x="942166" y="1206248"/>
                <a:ext cx="3014008" cy="2609664"/>
                <a:chOff x="942166" y="1206248"/>
                <a:chExt cx="3014008" cy="2609664"/>
              </a:xfrm>
            </p:grpSpPr>
            <p:sp>
              <p:nvSpPr>
                <p:cNvPr id="37" name="圆角矩形 98">
                  <a:extLst>
                    <a:ext uri="{FF2B5EF4-FFF2-40B4-BE49-F238E27FC236}">
                      <a16:creationId xmlns:a16="http://schemas.microsoft.com/office/drawing/2014/main" id="{A823C86D-BAA5-461B-982D-24310773D095}"/>
                    </a:ext>
                  </a:extLst>
                </p:cNvPr>
                <p:cNvSpPr/>
                <p:nvPr/>
              </p:nvSpPr>
              <p:spPr>
                <a:xfrm>
                  <a:off x="942166" y="1875441"/>
                  <a:ext cx="3014008" cy="1234253"/>
                </a:xfrm>
                <a:prstGeom prst="round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13152E6E-8078-44F1-A25F-7E24E2052D34}"/>
                    </a:ext>
                  </a:extLst>
                </p:cNvPr>
                <p:cNvCxnSpPr/>
                <p:nvPr/>
              </p:nvCxnSpPr>
              <p:spPr>
                <a:xfrm flipV="1">
                  <a:off x="1290320" y="1485512"/>
                  <a:ext cx="0" cy="38993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round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9F83F07-CBBF-462F-B3B0-A888B471DCEC}"/>
                    </a:ext>
                  </a:extLst>
                </p:cNvPr>
                <p:cNvSpPr/>
                <p:nvPr/>
              </p:nvSpPr>
              <p:spPr>
                <a:xfrm>
                  <a:off x="1040252" y="1206248"/>
                  <a:ext cx="1174627" cy="325409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1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pred3</a:t>
                  </a:r>
                  <a:endParaRPr kumimoji="0" lang="zh-CN" alt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F25C684-1DE7-4297-B071-4F7C39A60781}"/>
                    </a:ext>
                  </a:extLst>
                </p:cNvPr>
                <p:cNvSpPr txBox="1"/>
                <p:nvPr/>
              </p:nvSpPr>
              <p:spPr>
                <a:xfrm>
                  <a:off x="1242437" y="1866368"/>
                  <a:ext cx="2413463" cy="14741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e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poch</a:t>
                  </a:r>
                  <a:r>
                    <a:rPr lang="en-US" altLang="zh-CN" dirty="0"/>
                    <a:t>: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3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lr:2e-5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/>
                    <a:t>optimzer:adam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 data:5000 </a:t>
                  </a:r>
                  <a:endPara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1AA2A67-DB72-4561-AC5A-8280CB6F7A4E}"/>
                    </a:ext>
                  </a:extLst>
                </p:cNvPr>
                <p:cNvSpPr/>
                <p:nvPr/>
              </p:nvSpPr>
              <p:spPr>
                <a:xfrm>
                  <a:off x="1040252" y="3508139"/>
                  <a:ext cx="1174628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原始词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E979CEB-220B-4111-BCB9-BEAD9492E529}"/>
                    </a:ext>
                  </a:extLst>
                </p:cNvPr>
                <p:cNvSpPr/>
                <p:nvPr/>
              </p:nvSpPr>
              <p:spPr>
                <a:xfrm>
                  <a:off x="2728534" y="3489236"/>
                  <a:ext cx="1126612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标准词</a:t>
                  </a:r>
                </a:p>
              </p:txBody>
            </p:sp>
          </p:grp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48C2AF2-D5A8-43AB-9FC0-26DC6D13448D}"/>
              </a:ext>
            </a:extLst>
          </p:cNvPr>
          <p:cNvGrpSpPr/>
          <p:nvPr/>
        </p:nvGrpSpPr>
        <p:grpSpPr>
          <a:xfrm>
            <a:off x="16147" y="3829111"/>
            <a:ext cx="6421232" cy="2619334"/>
            <a:chOff x="104162" y="1158492"/>
            <a:chExt cx="8940686" cy="263851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8F302C1-6548-4BD9-934C-D1727D0E3F0C}"/>
                </a:ext>
              </a:extLst>
            </p:cNvPr>
            <p:cNvCxnSpPr/>
            <p:nvPr/>
          </p:nvCxnSpPr>
          <p:spPr>
            <a:xfrm flipV="1">
              <a:off x="3291840" y="2896991"/>
              <a:ext cx="0" cy="67489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3D79ECB-F418-4A31-9CCC-ED433C08EED2}"/>
                </a:ext>
              </a:extLst>
            </p:cNvPr>
            <p:cNvGrpSpPr/>
            <p:nvPr/>
          </p:nvGrpSpPr>
          <p:grpSpPr>
            <a:xfrm>
              <a:off x="104162" y="1158492"/>
              <a:ext cx="8940686" cy="2638517"/>
              <a:chOff x="104162" y="1177395"/>
              <a:chExt cx="8940686" cy="2638517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152AD3FF-CDBA-427F-8A27-9E2A0F89FE47}"/>
                  </a:ext>
                </a:extLst>
              </p:cNvPr>
              <p:cNvCxnSpPr/>
              <p:nvPr/>
            </p:nvCxnSpPr>
            <p:spPr>
              <a:xfrm flipV="1">
                <a:off x="1595120" y="2920505"/>
                <a:ext cx="0" cy="552756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01BD2D19-03BB-4DEE-B181-6001F6E8560D}"/>
                  </a:ext>
                </a:extLst>
              </p:cNvPr>
              <p:cNvGrpSpPr/>
              <p:nvPr/>
            </p:nvGrpSpPr>
            <p:grpSpPr>
              <a:xfrm>
                <a:off x="104162" y="1177395"/>
                <a:ext cx="8940686" cy="2638517"/>
                <a:chOff x="104162" y="1177395"/>
                <a:chExt cx="8940686" cy="2638517"/>
              </a:xfrm>
            </p:grpSpPr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EB50A4B-8A0F-4B9E-BFD5-F5BB07DC4B82}"/>
                    </a:ext>
                  </a:extLst>
                </p:cNvPr>
                <p:cNvSpPr txBox="1"/>
                <p:nvPr/>
              </p:nvSpPr>
              <p:spPr>
                <a:xfrm>
                  <a:off x="104162" y="1601594"/>
                  <a:ext cx="8940686" cy="1508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r>
                    <a:rPr lang="en-US" altLang="zh-CN" sz="2400" dirty="0"/>
                    <a:t>     </a:t>
                  </a:r>
                </a:p>
                <a:p>
                  <a:endParaRPr lang="en-US" altLang="zh-CN" sz="2000" dirty="0"/>
                </a:p>
                <a:p>
                  <a:r>
                    <a:rPr lang="en-US" altLang="zh-CN" sz="2400" dirty="0"/>
                    <a:t>	      </a:t>
                  </a:r>
                </a:p>
                <a:p>
                  <a:pPr marL="342900" indent="-342900">
                    <a:buFont typeface="Wingdings" panose="05000000000000000000" pitchFamily="2" charset="2"/>
                    <a:buChar char="u"/>
                  </a:pPr>
                  <a:endParaRPr lang="zh-CN" altLang="en-US" sz="2400" dirty="0"/>
                </a:p>
              </p:txBody>
            </p:sp>
            <p:sp>
              <p:nvSpPr>
                <p:cNvPr id="49" name="圆角矩形 110">
                  <a:extLst>
                    <a:ext uri="{FF2B5EF4-FFF2-40B4-BE49-F238E27FC236}">
                      <a16:creationId xmlns:a16="http://schemas.microsoft.com/office/drawing/2014/main" id="{1840ACE2-E93A-45B7-8C90-63AFE9ADC724}"/>
                    </a:ext>
                  </a:extLst>
                </p:cNvPr>
                <p:cNvSpPr/>
                <p:nvPr/>
              </p:nvSpPr>
              <p:spPr>
                <a:xfrm>
                  <a:off x="942166" y="1875441"/>
                  <a:ext cx="3014008" cy="1234253"/>
                </a:xfrm>
                <a:prstGeom prst="round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A6894D91-7C96-4DD6-9099-E6E6B905EC00}"/>
                    </a:ext>
                  </a:extLst>
                </p:cNvPr>
                <p:cNvCxnSpPr/>
                <p:nvPr/>
              </p:nvCxnSpPr>
              <p:spPr>
                <a:xfrm flipV="1">
                  <a:off x="1290320" y="1485512"/>
                  <a:ext cx="0" cy="38993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round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DABCE83-8D8F-46A7-86EF-13467C9EE247}"/>
                    </a:ext>
                  </a:extLst>
                </p:cNvPr>
                <p:cNvSpPr/>
                <p:nvPr/>
              </p:nvSpPr>
              <p:spPr>
                <a:xfrm>
                  <a:off x="1040252" y="1177395"/>
                  <a:ext cx="945916" cy="37203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/>
                    <a:t>pred4</a:t>
                  </a:r>
                  <a:endParaRPr kumimoji="0" lang="zh-CN" alt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51B276B4-7D4E-4954-9F27-6236076BF519}"/>
                    </a:ext>
                  </a:extLst>
                </p:cNvPr>
                <p:cNvSpPr txBox="1"/>
                <p:nvPr/>
              </p:nvSpPr>
              <p:spPr>
                <a:xfrm>
                  <a:off x="1308953" y="1880810"/>
                  <a:ext cx="2157971" cy="1426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e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poch</a:t>
                  </a:r>
                  <a:r>
                    <a:rPr lang="en-US" altLang="zh-CN" dirty="0"/>
                    <a:t>: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3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lr:3e-5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/>
                    <a:t>optimzer:adam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 data:5000 </a:t>
                  </a:r>
                  <a:endPara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08810F1-07A1-4FE8-9FB7-28807F7E5C80}"/>
                    </a:ext>
                  </a:extLst>
                </p:cNvPr>
                <p:cNvSpPr/>
                <p:nvPr/>
              </p:nvSpPr>
              <p:spPr>
                <a:xfrm>
                  <a:off x="1040252" y="3508139"/>
                  <a:ext cx="1174628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原始词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38D07E26-D69C-4ADD-809B-92997F2B3ADC}"/>
                    </a:ext>
                  </a:extLst>
                </p:cNvPr>
                <p:cNvSpPr/>
                <p:nvPr/>
              </p:nvSpPr>
              <p:spPr>
                <a:xfrm>
                  <a:off x="2728534" y="3489236"/>
                  <a:ext cx="1126612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标准词</a:t>
                  </a:r>
                </a:p>
              </p:txBody>
            </p:sp>
          </p:grp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D009F05-D543-4318-988B-C8F8BB46223A}"/>
              </a:ext>
            </a:extLst>
          </p:cNvPr>
          <p:cNvGrpSpPr/>
          <p:nvPr/>
        </p:nvGrpSpPr>
        <p:grpSpPr>
          <a:xfrm>
            <a:off x="3388937" y="3855554"/>
            <a:ext cx="2164671" cy="2582216"/>
            <a:chOff x="942166" y="1195882"/>
            <a:chExt cx="3014008" cy="2601127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595A171-77C1-46D9-BB69-CE4F0B6FC739}"/>
                </a:ext>
              </a:extLst>
            </p:cNvPr>
            <p:cNvCxnSpPr/>
            <p:nvPr/>
          </p:nvCxnSpPr>
          <p:spPr>
            <a:xfrm flipV="1">
              <a:off x="3291840" y="2896991"/>
              <a:ext cx="0" cy="67489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6464D37-36F7-47E2-B111-4AFC85B6FA96}"/>
                </a:ext>
              </a:extLst>
            </p:cNvPr>
            <p:cNvGrpSpPr/>
            <p:nvPr/>
          </p:nvGrpSpPr>
          <p:grpSpPr>
            <a:xfrm>
              <a:off x="942166" y="1195882"/>
              <a:ext cx="3014008" cy="2601127"/>
              <a:chOff x="942166" y="1214785"/>
              <a:chExt cx="3014008" cy="2601127"/>
            </a:xfrm>
          </p:grpSpPr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1194F739-16FB-41EA-B3FD-FFBF737FB2BE}"/>
                  </a:ext>
                </a:extLst>
              </p:cNvPr>
              <p:cNvCxnSpPr/>
              <p:nvPr/>
            </p:nvCxnSpPr>
            <p:spPr>
              <a:xfrm flipV="1">
                <a:off x="1595120" y="2920505"/>
                <a:ext cx="0" cy="552756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D1866C5E-1FB2-4B61-A048-7ED586B6B87F}"/>
                  </a:ext>
                </a:extLst>
              </p:cNvPr>
              <p:cNvGrpSpPr/>
              <p:nvPr/>
            </p:nvGrpSpPr>
            <p:grpSpPr>
              <a:xfrm>
                <a:off x="942166" y="1214785"/>
                <a:ext cx="3014008" cy="2601127"/>
                <a:chOff x="942166" y="1214785"/>
                <a:chExt cx="3014008" cy="2601127"/>
              </a:xfrm>
            </p:grpSpPr>
            <p:sp>
              <p:nvSpPr>
                <p:cNvPr id="61" name="圆角矩形 122">
                  <a:extLst>
                    <a:ext uri="{FF2B5EF4-FFF2-40B4-BE49-F238E27FC236}">
                      <a16:creationId xmlns:a16="http://schemas.microsoft.com/office/drawing/2014/main" id="{BC9FE32B-0AFA-465E-B42D-5C3C72F4D4EB}"/>
                    </a:ext>
                  </a:extLst>
                </p:cNvPr>
                <p:cNvSpPr/>
                <p:nvPr/>
              </p:nvSpPr>
              <p:spPr>
                <a:xfrm>
                  <a:off x="942166" y="1875441"/>
                  <a:ext cx="3014008" cy="1234253"/>
                </a:xfrm>
                <a:prstGeom prst="round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1C074204-86D7-4B75-8F1A-76D45CBDCCCB}"/>
                    </a:ext>
                  </a:extLst>
                </p:cNvPr>
                <p:cNvCxnSpPr/>
                <p:nvPr/>
              </p:nvCxnSpPr>
              <p:spPr>
                <a:xfrm flipV="1">
                  <a:off x="1290320" y="1485512"/>
                  <a:ext cx="0" cy="38993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round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FFD6ECB4-D2FA-48C7-8108-BEF5CA4811E8}"/>
                    </a:ext>
                  </a:extLst>
                </p:cNvPr>
                <p:cNvSpPr/>
                <p:nvPr/>
              </p:nvSpPr>
              <p:spPr>
                <a:xfrm>
                  <a:off x="1040250" y="1214785"/>
                  <a:ext cx="945917" cy="31002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1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pred5</a:t>
                  </a:r>
                  <a:endParaRPr kumimoji="0" lang="zh-CN" alt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CAFBCFA-8305-4B6E-9C64-15C6DFE0499B}"/>
                    </a:ext>
                  </a:extLst>
                </p:cNvPr>
                <p:cNvSpPr txBox="1"/>
                <p:nvPr/>
              </p:nvSpPr>
              <p:spPr>
                <a:xfrm>
                  <a:off x="1308952" y="1880810"/>
                  <a:ext cx="2421413" cy="14261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e</a:t>
                  </a:r>
                  <a:r>
                    <a:rPr kumimoji="0" lang="en-US" altLang="zh-CN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poch</a:t>
                  </a:r>
                  <a:r>
                    <a:rPr lang="en-US" altLang="zh-CN" dirty="0"/>
                    <a:t>:5</a:t>
                  </a:r>
                  <a:endPara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/>
                    <a:t>lr:2e-5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/>
                    <a:t>optimzer:adamax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 data:5000 </a:t>
                  </a:r>
                  <a:endPara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FA050A2D-DF99-4D9D-8473-29CEE3827FEC}"/>
                    </a:ext>
                  </a:extLst>
                </p:cNvPr>
                <p:cNvSpPr/>
                <p:nvPr/>
              </p:nvSpPr>
              <p:spPr>
                <a:xfrm>
                  <a:off x="1040252" y="3508139"/>
                  <a:ext cx="1174628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原始词</a:t>
                  </a: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9F18458D-8402-437A-9928-03D6BB72274A}"/>
                    </a:ext>
                  </a:extLst>
                </p:cNvPr>
                <p:cNvSpPr/>
                <p:nvPr/>
              </p:nvSpPr>
              <p:spPr>
                <a:xfrm>
                  <a:off x="2728534" y="3489236"/>
                  <a:ext cx="1126612" cy="307773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"/>
                    </a:rPr>
                    <a:t>标准词</a:t>
                  </a:r>
                </a:p>
              </p:txBody>
            </p:sp>
          </p:grpSp>
        </p:grp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019541A4-2734-4F93-B3DD-03E77D713E7E}"/>
              </a:ext>
            </a:extLst>
          </p:cNvPr>
          <p:cNvSpPr txBox="1"/>
          <p:nvPr/>
        </p:nvSpPr>
        <p:spPr>
          <a:xfrm>
            <a:off x="1520461" y="3641970"/>
            <a:ext cx="111023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b="1" dirty="0"/>
              <a:t>MODEL1</a:t>
            </a:r>
            <a:endParaRPr lang="zh-CN" altLang="en-US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1549FA2-CAE4-4591-840D-535455D5581A}"/>
              </a:ext>
            </a:extLst>
          </p:cNvPr>
          <p:cNvSpPr/>
          <p:nvPr/>
        </p:nvSpPr>
        <p:spPr>
          <a:xfrm>
            <a:off x="4138743" y="3612081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MODEL2</a:t>
            </a:r>
            <a:endParaRPr lang="zh-CN" altLang="en-US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CD65CC-74C1-4F53-B2A7-C79474310BA5}"/>
              </a:ext>
            </a:extLst>
          </p:cNvPr>
          <p:cNvSpPr/>
          <p:nvPr/>
        </p:nvSpPr>
        <p:spPr>
          <a:xfrm>
            <a:off x="6911640" y="3612081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MODEL3</a:t>
            </a:r>
            <a:endParaRPr lang="zh-CN" altLang="en-US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76128D5-56CF-4975-B6B3-61A083EAE940}"/>
              </a:ext>
            </a:extLst>
          </p:cNvPr>
          <p:cNvSpPr/>
          <p:nvPr/>
        </p:nvSpPr>
        <p:spPr>
          <a:xfrm>
            <a:off x="1439286" y="6425403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MODEL4</a:t>
            </a:r>
            <a:endParaRPr lang="zh-CN" alt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355E135-1C4A-46A9-9455-B5EF638C2B73}"/>
              </a:ext>
            </a:extLst>
          </p:cNvPr>
          <p:cNvSpPr/>
          <p:nvPr/>
        </p:nvSpPr>
        <p:spPr>
          <a:xfrm>
            <a:off x="4162010" y="6442752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MODEL5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45B2883-D30B-4CD2-B315-F02428FFB96A}"/>
              </a:ext>
            </a:extLst>
          </p:cNvPr>
          <p:cNvSpPr txBox="1"/>
          <p:nvPr/>
        </p:nvSpPr>
        <p:spPr>
          <a:xfrm>
            <a:off x="6392951" y="5185642"/>
            <a:ext cx="397640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Pred</a:t>
            </a:r>
            <a:r>
              <a:rPr lang="en-US" altLang="zh-CN" dirty="0"/>
              <a:t> = Pred1+Pred2+Pred3+Pred4+Pred5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C85FBD-1485-4A9E-85E6-583832CF9B4F}"/>
              </a:ext>
            </a:extLst>
          </p:cNvPr>
          <p:cNvSpPr txBox="1"/>
          <p:nvPr/>
        </p:nvSpPr>
        <p:spPr>
          <a:xfrm>
            <a:off x="6437379" y="5844955"/>
            <a:ext cx="3975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</a:rPr>
              <a:t>多个模型集成</a:t>
            </a:r>
            <a:r>
              <a:rPr lang="en-US" altLang="zh-CN" b="1" dirty="0">
                <a:latin typeface="Cambria Math" panose="02040503050406030204" pitchFamily="18" charset="0"/>
              </a:rPr>
              <a:t>acc=0.932</a:t>
            </a:r>
          </a:p>
        </p:txBody>
      </p:sp>
    </p:spTree>
    <p:extLst>
      <p:ext uri="{BB962C8B-B14F-4D97-AF65-F5344CB8AC3E}">
        <p14:creationId xmlns:p14="http://schemas.microsoft.com/office/powerpoint/2010/main" val="4888810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6B2B0-E3EF-4915-BBD3-BF1667EB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D6167-049C-426C-B3D9-1772F745D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Logistics</a:t>
            </a:r>
            <a:r>
              <a:rPr lang="zh-CN" altLang="en-US" dirty="0"/>
              <a:t>回归</a:t>
            </a:r>
            <a:endParaRPr lang="en-US" altLang="zh-CN" dirty="0"/>
          </a:p>
          <a:p>
            <a:r>
              <a:rPr lang="zh-CN" altLang="en-US" dirty="0"/>
              <a:t>特征：蕴含分数、部位相似度、术式相似度</a:t>
            </a:r>
            <a:endParaRPr lang="en-US" altLang="zh-CN" dirty="0"/>
          </a:p>
          <a:p>
            <a:pPr lvl="1"/>
            <a:r>
              <a:rPr lang="zh-CN" altLang="en-US" dirty="0"/>
              <a:t>对输入</a:t>
            </a:r>
            <a:r>
              <a:rPr lang="en-US" altLang="zh-CN" dirty="0"/>
              <a:t>query</a:t>
            </a:r>
            <a:r>
              <a:rPr lang="zh-CN" altLang="en-US" dirty="0"/>
              <a:t>和标准名称抽取部位和术式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BERT</a:t>
            </a:r>
            <a:r>
              <a:rPr lang="zh-CN" altLang="en-US" dirty="0"/>
              <a:t>的向量进行相似度计算</a:t>
            </a:r>
            <a:endParaRPr lang="en-US" altLang="zh-CN" dirty="0"/>
          </a:p>
          <a:p>
            <a:r>
              <a:rPr lang="zh-CN" altLang="en-US" dirty="0"/>
              <a:t>开发集 </a:t>
            </a:r>
            <a:r>
              <a:rPr lang="en-US" altLang="zh-CN" dirty="0"/>
              <a:t>acc</a:t>
            </a:r>
            <a:r>
              <a:rPr lang="en-US" altLang="zh-CN"/>
              <a:t>=0.941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6011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33161-740D-45B6-9E55-068DFC1F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BERT</a:t>
            </a:r>
            <a:r>
              <a:rPr lang="zh-CN" altLang="en-US" dirty="0"/>
              <a:t>的数量预测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9C624-BAA6-493C-BD04-1C5C96F98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fine tuning </a:t>
            </a:r>
            <a:r>
              <a:rPr lang="zh-CN" altLang="en-US" dirty="0"/>
              <a:t>多分类任务</a:t>
            </a:r>
            <a:endParaRPr lang="en-US" altLang="zh-CN" dirty="0"/>
          </a:p>
          <a:p>
            <a:pPr lvl="1"/>
            <a:r>
              <a:rPr lang="zh-CN" altLang="en-US" dirty="0"/>
              <a:t>标签为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对于数量超过</a:t>
            </a:r>
            <a:r>
              <a:rPr lang="en-US" altLang="zh-CN" dirty="0"/>
              <a:t>4</a:t>
            </a:r>
            <a:r>
              <a:rPr lang="zh-CN" altLang="en-US" dirty="0"/>
              <a:t>的按照分隔符个数确定数量</a:t>
            </a:r>
            <a:endParaRPr lang="en-US" altLang="zh-CN" dirty="0"/>
          </a:p>
          <a:p>
            <a:r>
              <a:rPr lang="zh-CN" altLang="en-US" dirty="0"/>
              <a:t>数据集构建</a:t>
            </a:r>
            <a:endParaRPr lang="en-US" altLang="zh-CN" dirty="0"/>
          </a:p>
          <a:p>
            <a:pPr lvl="1"/>
            <a:r>
              <a:rPr lang="en-US" altLang="zh-CN" dirty="0"/>
              <a:t>Step1</a:t>
            </a:r>
            <a:r>
              <a:rPr lang="zh-CN" altLang="en-US" dirty="0"/>
              <a:t>：原始训练数据中</a:t>
            </a:r>
            <a:r>
              <a:rPr lang="en-US" altLang="zh-CN" dirty="0"/>
              <a:t>case</a:t>
            </a:r>
          </a:p>
          <a:p>
            <a:pPr lvl="1"/>
            <a:r>
              <a:rPr lang="en-US" altLang="zh-CN" dirty="0"/>
              <a:t>Step2</a:t>
            </a:r>
            <a:r>
              <a:rPr lang="zh-CN" altLang="en-US" dirty="0"/>
              <a:t>：加入</a:t>
            </a:r>
            <a:r>
              <a:rPr lang="en-US" altLang="zh-CN" dirty="0"/>
              <a:t>icd</a:t>
            </a:r>
            <a:r>
              <a:rPr lang="zh-CN" altLang="en-US" dirty="0"/>
              <a:t>中的带有“伴”的标准名称，数量为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Step3</a:t>
            </a:r>
            <a:r>
              <a:rPr lang="zh-CN" altLang="en-US" dirty="0"/>
              <a:t>：加入从官方训练集中拆分得到的</a:t>
            </a:r>
            <a:r>
              <a:rPr lang="en-US" altLang="zh-CN" dirty="0"/>
              <a:t>1</a:t>
            </a:r>
            <a:r>
              <a:rPr lang="zh-CN" altLang="en-US" dirty="0"/>
              <a:t>对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对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Step4</a:t>
            </a:r>
            <a:r>
              <a:rPr lang="zh-CN" altLang="en-US" dirty="0"/>
              <a:t>：利用前三步得到的数据拼接数据，使得训练集标签为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en-US" altLang="zh-CN" dirty="0"/>
              <a:t>case</a:t>
            </a:r>
            <a:r>
              <a:rPr lang="zh-CN" altLang="en-US" dirty="0"/>
              <a:t>数量相当</a:t>
            </a:r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pPr lvl="1"/>
            <a:r>
              <a:rPr lang="zh-CN" altLang="en-US" dirty="0"/>
              <a:t>训练数据：</a:t>
            </a:r>
            <a:r>
              <a:rPr lang="en-US" altLang="zh-CN" dirty="0"/>
              <a:t>2.8w</a:t>
            </a:r>
          </a:p>
          <a:p>
            <a:pPr lvl="1"/>
            <a:r>
              <a:rPr lang="en-US" altLang="zh-CN" dirty="0" err="1"/>
              <a:t>gpu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epoch=3</a:t>
            </a:r>
            <a:r>
              <a:rPr lang="zh-CN" altLang="en-US" dirty="0"/>
              <a:t>，</a:t>
            </a:r>
            <a:r>
              <a:rPr lang="en-US" altLang="zh-CN" dirty="0"/>
              <a:t>learning rate=0.00005</a:t>
            </a:r>
            <a:r>
              <a:rPr lang="zh-CN" altLang="en-US" dirty="0"/>
              <a:t>，</a:t>
            </a:r>
            <a:r>
              <a:rPr lang="en-US" altLang="zh-CN" dirty="0"/>
              <a:t>batch size=32</a:t>
            </a:r>
            <a:r>
              <a:rPr lang="zh-CN" altLang="en-US" dirty="0"/>
              <a:t>，</a:t>
            </a:r>
            <a:r>
              <a:rPr lang="en-US" altLang="zh-CN" dirty="0"/>
              <a:t>max seq length=128</a:t>
            </a:r>
          </a:p>
          <a:p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zh-CN" altLang="en-US" dirty="0"/>
              <a:t>开发集上数量预测</a:t>
            </a:r>
            <a:r>
              <a:rPr lang="en-US" altLang="zh-CN" b="1" dirty="0"/>
              <a:t>acc=0.988</a:t>
            </a:r>
            <a:r>
              <a:rPr lang="zh-CN" altLang="en-US" dirty="0"/>
              <a:t>；直接用简单规则</a:t>
            </a:r>
            <a:r>
              <a:rPr lang="en-US" altLang="zh-CN" dirty="0"/>
              <a:t>acc=0.945</a:t>
            </a:r>
            <a:r>
              <a:rPr lang="zh-CN" altLang="en-US" dirty="0"/>
              <a:t>；全部预测为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acc=0.95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7078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云知声精简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云知声精简" id="{44908275-05B2-4032-ABD0-02E123DB2867}" vid="{8FDC7043-13D4-499B-A9BC-0378D29CBC6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云知声精简</Template>
  <TotalTime>7361</TotalTime>
  <Words>872</Words>
  <Application>Microsoft Office PowerPoint</Application>
  <PresentationFormat>宽屏</PresentationFormat>
  <Paragraphs>167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Cambria Math</vt:lpstr>
      <vt:lpstr>Helvetica</vt:lpstr>
      <vt:lpstr>Wingdings</vt:lpstr>
      <vt:lpstr>云知声精简</vt:lpstr>
      <vt:lpstr>基于BERT蕴含分数排序的术语标准化系统</vt:lpstr>
      <vt:lpstr>任务描述</vt:lpstr>
      <vt:lpstr>问题抽象与难点分析</vt:lpstr>
      <vt:lpstr>整体方案</vt:lpstr>
      <vt:lpstr>数据预处理</vt:lpstr>
      <vt:lpstr>蕴含推理</vt:lpstr>
      <vt:lpstr>模型集成及结果</vt:lpstr>
      <vt:lpstr>排序</vt:lpstr>
      <vt:lpstr>基于BERT的数量预测</vt:lpstr>
      <vt:lpstr>最终结果</vt:lpstr>
      <vt:lpstr>实际应用</vt:lpstr>
      <vt:lpstr>结论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基于BERT蕴含分数排序的术语标准化系统</dc:title>
  <dc:creator>Weifeng Chong</dc:creator>
  <cp:lastModifiedBy>Weifeng Chong</cp:lastModifiedBy>
  <cp:revision>140</cp:revision>
  <dcterms:created xsi:type="dcterms:W3CDTF">2019-11-14T11:08:34Z</dcterms:created>
  <dcterms:modified xsi:type="dcterms:W3CDTF">2019-11-22T10:56:59Z</dcterms:modified>
</cp:coreProperties>
</file>