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0" r:id="rId3"/>
    <p:sldId id="293" r:id="rId4"/>
    <p:sldId id="294" r:id="rId5"/>
    <p:sldId id="295" r:id="rId6"/>
    <p:sldId id="296" r:id="rId7"/>
    <p:sldId id="297" r:id="rId8"/>
    <p:sldId id="298" r:id="rId9"/>
    <p:sldId id="291" r:id="rId10"/>
    <p:sldId id="299" r:id="rId11"/>
    <p:sldId id="300" r:id="rId12"/>
    <p:sldId id="292" r:id="rId13"/>
    <p:sldId id="301" r:id="rId14"/>
    <p:sldId id="303" r:id="rId15"/>
    <p:sldId id="302" r:id="rId16"/>
    <p:sldId id="30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316A-D1E4-0140-A89D-A3D2E55F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E7FAC-D94F-6E4C-AC3E-D8CBB95D5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3797-61D9-BB4F-A04A-C66634A6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FF84-C590-1241-A4C2-C570B00C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E8ED-63C1-D44D-8942-72856A1E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D1EF-A553-BE48-902D-5604611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BBC01-486F-DC41-A7D8-74C0F326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F0E7-6B76-7944-B385-4646E22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4D5D-7A3D-A544-AC68-5DE701B5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4530-84D0-A344-A044-331C5851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2BB4E-DE81-CE4C-9C49-92DBDC302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16100-5C0B-334E-B10C-A93E3507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BB97-9A9E-8544-AED9-E567BCE2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9C36-D572-9A4D-AB14-6B01DC49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A995-1629-6F4B-AC4E-0F51D254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FCEC-F2C2-6F45-8B12-3D217385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BE46-FA99-1541-828C-F1904F2F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BBB2-345A-194E-8D99-6C4A267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2F1E-35B0-A145-A2C0-8F4B059B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18EB-F05A-E64A-8929-843F44F5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CBB-AA01-C045-90E3-E52E87CD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E1D5-638C-E340-8BA7-65EF582B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A085-4FC9-B341-A724-2C0BD1D4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3E36-DEFF-D945-9E6B-3F0848E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9A13-EF11-5B45-8C7B-99AAABB1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61E4-0CF8-CA46-B833-DF49A0F0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494C-72DC-DC4E-84CF-43F6EEA5A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6EB6-6656-0B42-A4E2-73100F37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5695-55D0-C644-A23C-E8563DC2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4EB7D-2CED-2343-AEA2-7D8F002A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C883-9161-E641-A069-10B523A1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E0C7-A8B6-4C47-8A43-6B7216E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8CDF-BA24-8F4C-8166-908FD338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EBBD3-DE78-3040-98B7-5FE4CAE0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E00F1-267C-424D-A1C2-EA8DB280F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869C4-F34C-2A4D-B4AB-91D83D02C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9C750-E8E3-6342-9BFA-310E9EBF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D8D7E-91BE-A247-AD12-617F0B3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C408E-8725-0D4B-86AB-4DF8AB3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764F-24C0-254C-81B7-4B04C460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AC2AD-9FEC-5540-BEF6-EB608E73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4E3E3-4F61-6740-93B5-1A1420B4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AF3AF-72E0-D54D-B50F-07799761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0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9483F-E7FA-194D-A623-05A0C160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009B8-7030-5A40-B3F1-755B5664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49A1-4DBA-6445-A0E1-C77A8D1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431E-892A-F94D-ADF5-A34987C6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C6F7-5879-B343-9324-159B7F11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9FCCD-B4C9-DF4A-BB55-5258B4897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65285-CEC0-5448-801D-4E471AE5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B4F8-38EE-5745-AEE7-5DE61688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3582-59CF-2549-B806-BE3E3D00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E128-387B-0C45-8FB1-B7C9B320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1CABA-CD28-B940-B35B-F035B8BE8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A2D7-508C-4645-AECE-D2446A095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9CDB-D16C-9D4D-AD21-AA07C67F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DCDD-1E1A-2044-B1F6-165D63C0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9BD2E-AF1C-6E47-B998-13AA24F1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4EA08-864E-1046-9791-BBCEF450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FFFA0-1914-B145-A22F-4F4D6E58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9974-F65F-D34C-85A7-650801E71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28AD-AF14-A64D-B963-CCA46BC5622B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D1E1-4710-454D-B79C-FC66126C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96206-7B9D-9348-A2EF-75D05DA4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339D-48F1-0747-9B08-37216FC0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D7A-427C-EC44-B04C-0F16183F6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基于检索和重排序的手术名称标准化研究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9FAE-4AAE-5447-BADD-E15F43FB1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陈漠沙，谭传奇，仇伟</a:t>
            </a:r>
            <a:endParaRPr lang="en-US" altLang="zh-CN" dirty="0"/>
          </a:p>
          <a:p>
            <a:r>
              <a:rPr lang="zh-CN" altLang="en-US" dirty="0"/>
              <a:t>阿里巴巴</a:t>
            </a:r>
            <a:endParaRPr lang="en-US" altLang="zh-CN" dirty="0"/>
          </a:p>
          <a:p>
            <a:r>
              <a:rPr lang="en-US" altLang="zh-CN" dirty="0"/>
              <a:t>2019/11/24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0DB1-6771-CC4A-8117-3CED5BE8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候选答案生成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B648-0895-6D41-AD79-0BF01309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Lucene</a:t>
            </a:r>
            <a:r>
              <a:rPr lang="zh-CN" altLang="en-US" dirty="0"/>
              <a:t>工具生成候选答案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其默认排序基于</a:t>
            </a:r>
            <a:r>
              <a:rPr lang="en-US" dirty="0"/>
              <a:t>TF-IDF</a:t>
            </a:r>
            <a:r>
              <a:rPr lang="zh-CN" altLang="en-US" dirty="0"/>
              <a:t>和向量空间模型</a:t>
            </a:r>
            <a:r>
              <a:rPr lang="en-US" dirty="0"/>
              <a:t> </a:t>
            </a:r>
          </a:p>
          <a:p>
            <a:r>
              <a:rPr lang="zh-CN" altLang="en-US" dirty="0"/>
              <a:t>两种索引</a:t>
            </a:r>
            <a:endParaRPr lang="en-US" altLang="zh-CN" dirty="0"/>
          </a:p>
          <a:p>
            <a:pPr lvl="1"/>
            <a:r>
              <a:rPr lang="zh-CN" altLang="en-US" dirty="0"/>
              <a:t>“编码</a:t>
            </a:r>
            <a:r>
              <a:rPr lang="en-US" altLang="zh-CN" dirty="0"/>
              <a:t>—</a:t>
            </a:r>
            <a:r>
              <a:rPr lang="zh-CN" altLang="en-US" dirty="0"/>
              <a:t>标准词”：查找与待归一化的“手术原词”最相近的“标准词”</a:t>
            </a:r>
            <a:endParaRPr lang="en-US" altLang="zh-CN" dirty="0"/>
          </a:p>
          <a:p>
            <a:pPr lvl="1"/>
            <a:r>
              <a:rPr lang="zh-CN" altLang="en-US" dirty="0"/>
              <a:t>“标注历史”：在标注数据上查找与待归一化的“手术原词”最相近的数据，并取该条数据的归一化“标准词”作为候选答案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AB010D-36C3-0A41-AAF3-E04005E0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32775"/>
              </p:ext>
            </p:extLst>
          </p:nvPr>
        </p:nvGraphicFramePr>
        <p:xfrm>
          <a:off x="1559388" y="4449184"/>
          <a:ext cx="9377318" cy="164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460">
                  <a:extLst>
                    <a:ext uri="{9D8B030D-6E8A-4147-A177-3AD203B41FA5}">
                      <a16:colId xmlns:a16="http://schemas.microsoft.com/office/drawing/2014/main" val="33702162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02087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52371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72941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33351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737249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665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31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编码检索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49.5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57.4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68.8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77.4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86.0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91.7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99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历史检索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71.1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78.3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83.1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85.9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88.1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88.7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96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编码检索 </a:t>
                      </a: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历史检索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86.8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95.4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97.8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99.2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99.6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46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3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A743-9073-DB44-B2D8-73A48C51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候选答案生成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C816-A385-5A44-B810-90333221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未召回例子分析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EC5AB1-AC97-2849-9C6B-FA91C457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97051"/>
              </p:ext>
            </p:extLst>
          </p:nvPr>
        </p:nvGraphicFramePr>
        <p:xfrm>
          <a:off x="1281987" y="2402680"/>
          <a:ext cx="8449310" cy="205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310">
                  <a:extLst>
                    <a:ext uri="{9D8B030D-6E8A-4147-A177-3AD203B41FA5}">
                      <a16:colId xmlns:a16="http://schemas.microsoft.com/office/drawing/2014/main" val="12619465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6423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手术原词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归一化标准词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55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左侧化疗泵置入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右侧脑室腹腔分流术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颅腔或组织的导管置入术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96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腹腔镜下胆囊切除术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原发性肝癌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HIFU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肝病损超声刀治疗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1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化疗泵置入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脑室腹腔分流术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颅腔或组织的导管置入术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CAA6-08EF-784B-BBEB-D49A5162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zh-CN" altLang="en-US" dirty="0"/>
              <a:t>重排序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2736-A457-4443-A0F6-2B2ECF0F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任务定义：某一个归一化标准词是否被包含在手术原词之中</a:t>
            </a:r>
            <a:r>
              <a:rPr lang="en-US" dirty="0"/>
              <a:t> </a:t>
            </a:r>
          </a:p>
          <a:p>
            <a:r>
              <a:rPr lang="zh-CN" altLang="en-US" dirty="0"/>
              <a:t>即将整个手术原词和一个归一化标准词作为一条输入，判别该归一化标准词是否应该出现在最终输出之中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A6C00-D0FB-AE4E-9E42-C1A78EB241EB}"/>
                  </a:ext>
                </a:extLst>
              </p:cNvPr>
              <p:cNvSpPr txBox="1"/>
              <p:nvPr/>
            </p:nvSpPr>
            <p:spPr>
              <a:xfrm>
                <a:off x="2042781" y="5812794"/>
                <a:ext cx="4453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𝐶𝐿𝑆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A6C00-D0FB-AE4E-9E42-C1A78EB2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781" y="5812794"/>
                <a:ext cx="445315" cy="276999"/>
              </a:xfrm>
              <a:prstGeom prst="rect">
                <a:avLst/>
              </a:prstGeom>
              <a:blipFill>
                <a:blip r:embed="rId2"/>
                <a:stretch>
                  <a:fillRect l="-11111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338ABA-2B2D-9944-B58A-65C70BF9CE0D}"/>
              </a:ext>
            </a:extLst>
          </p:cNvPr>
          <p:cNvCxnSpPr>
            <a:cxnSpLocks/>
          </p:cNvCxnSpPr>
          <p:nvPr/>
        </p:nvCxnSpPr>
        <p:spPr>
          <a:xfrm flipV="1">
            <a:off x="2265438" y="5583755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4900A-5F11-FD48-9DF8-A1BE1DB34E47}"/>
                  </a:ext>
                </a:extLst>
              </p:cNvPr>
              <p:cNvSpPr txBox="1"/>
              <p:nvPr/>
            </p:nvSpPr>
            <p:spPr>
              <a:xfrm>
                <a:off x="2729456" y="5812794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4900A-5F11-FD48-9DF8-A1BE1DB3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56" y="5812794"/>
                <a:ext cx="327269" cy="276999"/>
              </a:xfrm>
              <a:prstGeom prst="rect">
                <a:avLst/>
              </a:prstGeom>
              <a:blipFill>
                <a:blip r:embed="rId3"/>
                <a:stretch>
                  <a:fillRect l="-14815" t="-8696" r="-1481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C41F0-FA8F-904F-8A38-0E87276CB2F3}"/>
              </a:ext>
            </a:extLst>
          </p:cNvPr>
          <p:cNvCxnSpPr/>
          <p:nvPr/>
        </p:nvCxnSpPr>
        <p:spPr>
          <a:xfrm flipV="1">
            <a:off x="2893090" y="5588771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AE78A7-93A8-564F-BFD6-572657C69DBE}"/>
                  </a:ext>
                </a:extLst>
              </p:cNvPr>
              <p:cNvSpPr txBox="1"/>
              <p:nvPr/>
            </p:nvSpPr>
            <p:spPr>
              <a:xfrm>
                <a:off x="3298085" y="5813050"/>
                <a:ext cx="28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体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AE78A7-93A8-564F-BFD6-572657C6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85" y="581305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26087" t="-8696" r="-2608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398F90-F8EB-D949-816B-3CEC449D71E3}"/>
              </a:ext>
            </a:extLst>
          </p:cNvPr>
          <p:cNvCxnSpPr/>
          <p:nvPr/>
        </p:nvCxnSpPr>
        <p:spPr>
          <a:xfrm flipV="1">
            <a:off x="3453899" y="5588770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B4900D-531F-344D-A4DD-019E44B62146}"/>
                  </a:ext>
                </a:extLst>
              </p:cNvPr>
              <p:cNvSpPr txBox="1"/>
              <p:nvPr/>
            </p:nvSpPr>
            <p:spPr>
              <a:xfrm>
                <a:off x="3827986" y="5815556"/>
                <a:ext cx="28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成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B4900D-531F-344D-A4DD-019E44B6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86" y="5815556"/>
                <a:ext cx="288541" cy="276999"/>
              </a:xfrm>
              <a:prstGeom prst="rect">
                <a:avLst/>
              </a:prstGeom>
              <a:blipFill>
                <a:blip r:embed="rId5"/>
                <a:stretch>
                  <a:fillRect l="-20833" t="-8696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8AB93A-FA84-B048-8F60-B896A2FCC009}"/>
              </a:ext>
            </a:extLst>
          </p:cNvPr>
          <p:cNvCxnSpPr/>
          <p:nvPr/>
        </p:nvCxnSpPr>
        <p:spPr>
          <a:xfrm flipV="1">
            <a:off x="3970776" y="5583756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566D9-B038-1D44-9803-58A874598033}"/>
              </a:ext>
            </a:extLst>
          </p:cNvPr>
          <p:cNvSpPr/>
          <p:nvPr/>
        </p:nvSpPr>
        <p:spPr>
          <a:xfrm>
            <a:off x="1950466" y="5132751"/>
            <a:ext cx="8178801" cy="4000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Bert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编码器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A56D2-5A9E-3E40-A887-CA0806600623}"/>
                  </a:ext>
                </a:extLst>
              </p:cNvPr>
              <p:cNvSpPr txBox="1"/>
              <p:nvPr/>
            </p:nvSpPr>
            <p:spPr>
              <a:xfrm>
                <a:off x="4357887" y="5812794"/>
                <a:ext cx="2885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A56D2-5A9E-3E40-A887-CA0806600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87" y="5812794"/>
                <a:ext cx="288541" cy="276999"/>
              </a:xfrm>
              <a:prstGeom prst="rect">
                <a:avLst/>
              </a:prstGeom>
              <a:blipFill>
                <a:blip r:embed="rId6"/>
                <a:stretch>
                  <a:fillRect l="-25000" t="-8696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46675-95D1-A94C-A9C2-D6D93B2A9AC1}"/>
                  </a:ext>
                </a:extLst>
              </p:cNvPr>
              <p:cNvSpPr txBox="1"/>
              <p:nvPr/>
            </p:nvSpPr>
            <p:spPr>
              <a:xfrm>
                <a:off x="4887788" y="5812794"/>
                <a:ext cx="294183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术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46675-95D1-A94C-A9C2-D6D93B2A9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88" y="5812794"/>
                <a:ext cx="294183" cy="277255"/>
              </a:xfrm>
              <a:prstGeom prst="rect">
                <a:avLst/>
              </a:prstGeom>
              <a:blipFill>
                <a:blip r:embed="rId7"/>
                <a:stretch>
                  <a:fillRect l="-25000" t="-8696" r="-208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5087D5-96CC-114F-A743-8254DD7F9025}"/>
                  </a:ext>
                </a:extLst>
              </p:cNvPr>
              <p:cNvSpPr txBox="1"/>
              <p:nvPr/>
            </p:nvSpPr>
            <p:spPr>
              <a:xfrm>
                <a:off x="5414864" y="5820874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/>
                        <m:t>S</m:t>
                      </m:r>
                      <m:r>
                        <m:rPr>
                          <m:nor/>
                        </m:rPr>
                        <a:rPr lang="en-US" b="0" i="1" dirty="0" smtClean="0"/>
                        <m:t>EP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5087D5-96CC-114F-A743-8254DD7F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864" y="5820874"/>
                <a:ext cx="327269" cy="276999"/>
              </a:xfrm>
              <a:prstGeom prst="rect">
                <a:avLst/>
              </a:prstGeom>
              <a:blipFill>
                <a:blip r:embed="rId8"/>
                <a:stretch>
                  <a:fillRect l="-18519" r="-2222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B5F1F6-513C-F047-AB6B-76A79856A21F}"/>
                  </a:ext>
                </a:extLst>
              </p:cNvPr>
              <p:cNvSpPr txBox="1"/>
              <p:nvPr/>
            </p:nvSpPr>
            <p:spPr>
              <a:xfrm>
                <a:off x="7021700" y="5812794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B5F1F6-513C-F047-AB6B-76A79856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700" y="5812794"/>
                <a:ext cx="327269" cy="276999"/>
              </a:xfrm>
              <a:prstGeom prst="rect">
                <a:avLst/>
              </a:prstGeom>
              <a:blipFill>
                <a:blip r:embed="rId3"/>
                <a:stretch>
                  <a:fillRect l="-14815" t="-8696" r="-1481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E4286D-EA0F-8C4D-9191-E28FA0D1A154}"/>
                  </a:ext>
                </a:extLst>
              </p:cNvPr>
              <p:cNvSpPr txBox="1"/>
              <p:nvPr/>
            </p:nvSpPr>
            <p:spPr>
              <a:xfrm>
                <a:off x="7590329" y="5813050"/>
                <a:ext cx="291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骨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E4286D-EA0F-8C4D-9191-E28FA0D1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329" y="5813050"/>
                <a:ext cx="291362" cy="276999"/>
              </a:xfrm>
              <a:prstGeom prst="rect">
                <a:avLst/>
              </a:prstGeom>
              <a:blipFill>
                <a:blip r:embed="rId9"/>
                <a:stretch>
                  <a:fillRect l="-25000" t="-4348" r="-208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5CA168-4DFE-EA48-B110-710F2FDC0392}"/>
                  </a:ext>
                </a:extLst>
              </p:cNvPr>
              <p:cNvSpPr txBox="1"/>
              <p:nvPr/>
            </p:nvSpPr>
            <p:spPr>
              <a:xfrm>
                <a:off x="8120230" y="5815556"/>
                <a:ext cx="28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成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5CA168-4DFE-EA48-B110-710F2FDC0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30" y="5815556"/>
                <a:ext cx="288541" cy="276999"/>
              </a:xfrm>
              <a:prstGeom prst="rect">
                <a:avLst/>
              </a:prstGeom>
              <a:blipFill>
                <a:blip r:embed="rId5"/>
                <a:stretch>
                  <a:fillRect l="-20833" t="-8696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83A577-D1D3-BD45-A759-0C37FA6E0716}"/>
                  </a:ext>
                </a:extLst>
              </p:cNvPr>
              <p:cNvSpPr txBox="1"/>
              <p:nvPr/>
            </p:nvSpPr>
            <p:spPr>
              <a:xfrm>
                <a:off x="8650131" y="5812794"/>
                <a:ext cx="2885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形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83A577-D1D3-BD45-A759-0C37FA6E0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131" y="5812794"/>
                <a:ext cx="288541" cy="276999"/>
              </a:xfrm>
              <a:prstGeom prst="rect">
                <a:avLst/>
              </a:prstGeom>
              <a:blipFill>
                <a:blip r:embed="rId6"/>
                <a:stretch>
                  <a:fillRect l="-25000" t="-8696" r="-250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59EBC2-57A0-2B47-802A-2D726AFCA053}"/>
                  </a:ext>
                </a:extLst>
              </p:cNvPr>
              <p:cNvSpPr txBox="1"/>
              <p:nvPr/>
            </p:nvSpPr>
            <p:spPr>
              <a:xfrm>
                <a:off x="9180032" y="5812794"/>
                <a:ext cx="294183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术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59EBC2-57A0-2B47-802A-2D726AFCA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32" y="5812794"/>
                <a:ext cx="294183" cy="277255"/>
              </a:xfrm>
              <a:prstGeom prst="rect">
                <a:avLst/>
              </a:prstGeom>
              <a:blipFill>
                <a:blip r:embed="rId7"/>
                <a:stretch>
                  <a:fillRect l="-25000" t="-8696" r="-208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30C93-5DCD-3346-B4A5-65F94FFA73BF}"/>
                  </a:ext>
                </a:extLst>
              </p:cNvPr>
              <p:cNvSpPr txBox="1"/>
              <p:nvPr/>
            </p:nvSpPr>
            <p:spPr>
              <a:xfrm>
                <a:off x="9709933" y="5812794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/>
                        <m:t>S</m:t>
                      </m:r>
                      <m:r>
                        <m:rPr>
                          <m:nor/>
                        </m:rPr>
                        <a:rPr lang="en-US" b="0" i="1" dirty="0" smtClean="0"/>
                        <m:t>EP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30C93-5DCD-3346-B4A5-65F94FFA7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3" y="5812794"/>
                <a:ext cx="327269" cy="276999"/>
              </a:xfrm>
              <a:prstGeom prst="rect">
                <a:avLst/>
              </a:prstGeom>
              <a:blipFill>
                <a:blip r:embed="rId10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3BFF03-028D-5D40-8E0D-A168A5F22B87}"/>
                  </a:ext>
                </a:extLst>
              </p:cNvPr>
              <p:cNvSpPr txBox="1"/>
              <p:nvPr/>
            </p:nvSpPr>
            <p:spPr>
              <a:xfrm>
                <a:off x="5976526" y="5820874"/>
                <a:ext cx="28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经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3BFF03-028D-5D40-8E0D-A168A5F2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526" y="5820874"/>
                <a:ext cx="288541" cy="276999"/>
              </a:xfrm>
              <a:prstGeom prst="rect">
                <a:avLst/>
              </a:prstGeom>
              <a:blipFill>
                <a:blip r:embed="rId11"/>
                <a:stretch>
                  <a:fillRect l="-26087" t="-4348" r="-2608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FF1E93-6F19-544C-A136-953F3FF335CA}"/>
                  </a:ext>
                </a:extLst>
              </p:cNvPr>
              <p:cNvSpPr txBox="1"/>
              <p:nvPr/>
            </p:nvSpPr>
            <p:spPr>
              <a:xfrm>
                <a:off x="6506427" y="5812794"/>
                <a:ext cx="28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皮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FF1E93-6F19-544C-A136-953F3FF33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427" y="5812794"/>
                <a:ext cx="288541" cy="276999"/>
              </a:xfrm>
              <a:prstGeom prst="rect">
                <a:avLst/>
              </a:prstGeom>
              <a:blipFill>
                <a:blip r:embed="rId12"/>
                <a:stretch>
                  <a:fillRect l="-25000" t="-8696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15FE0-1FCE-704C-9BB2-42B09637F370}"/>
              </a:ext>
            </a:extLst>
          </p:cNvPr>
          <p:cNvCxnSpPr/>
          <p:nvPr/>
        </p:nvCxnSpPr>
        <p:spPr>
          <a:xfrm flipV="1">
            <a:off x="4488311" y="5591533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EC3BDD-B912-794A-B5B3-1C94F4C9A930}"/>
              </a:ext>
            </a:extLst>
          </p:cNvPr>
          <p:cNvCxnSpPr/>
          <p:nvPr/>
        </p:nvCxnSpPr>
        <p:spPr>
          <a:xfrm flipV="1">
            <a:off x="5049120" y="5591532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9EFCA3-4E16-0C44-AA9F-CC8F841C1485}"/>
              </a:ext>
            </a:extLst>
          </p:cNvPr>
          <p:cNvCxnSpPr/>
          <p:nvPr/>
        </p:nvCxnSpPr>
        <p:spPr>
          <a:xfrm flipV="1">
            <a:off x="5565997" y="5586518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D1FEAC-F978-7542-ACCE-7420CAA623C2}"/>
              </a:ext>
            </a:extLst>
          </p:cNvPr>
          <p:cNvCxnSpPr/>
          <p:nvPr/>
        </p:nvCxnSpPr>
        <p:spPr>
          <a:xfrm flipV="1">
            <a:off x="6093926" y="5583755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C26FC-EFE8-464C-8619-43A08858249B}"/>
              </a:ext>
            </a:extLst>
          </p:cNvPr>
          <p:cNvCxnSpPr/>
          <p:nvPr/>
        </p:nvCxnSpPr>
        <p:spPr>
          <a:xfrm flipV="1">
            <a:off x="6654735" y="5583754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CF256D-F9FF-AE4B-9406-D226B5450B3D}"/>
              </a:ext>
            </a:extLst>
          </p:cNvPr>
          <p:cNvCxnSpPr/>
          <p:nvPr/>
        </p:nvCxnSpPr>
        <p:spPr>
          <a:xfrm flipV="1">
            <a:off x="7171612" y="5578740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D851D0-2FFF-1E42-8A98-9827615F6CA3}"/>
              </a:ext>
            </a:extLst>
          </p:cNvPr>
          <p:cNvCxnSpPr/>
          <p:nvPr/>
        </p:nvCxnSpPr>
        <p:spPr>
          <a:xfrm flipV="1">
            <a:off x="7703691" y="5586518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50E9A9-0C08-E444-BF8F-9F766C21AEB9}"/>
              </a:ext>
            </a:extLst>
          </p:cNvPr>
          <p:cNvCxnSpPr/>
          <p:nvPr/>
        </p:nvCxnSpPr>
        <p:spPr>
          <a:xfrm flipV="1">
            <a:off x="8264500" y="5586517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E9E466-31C6-EC41-865E-80D0D33FECC8}"/>
              </a:ext>
            </a:extLst>
          </p:cNvPr>
          <p:cNvCxnSpPr/>
          <p:nvPr/>
        </p:nvCxnSpPr>
        <p:spPr>
          <a:xfrm flipV="1">
            <a:off x="8781377" y="5581503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EB8765-EB19-6345-A7D6-4B54C0D94C35}"/>
              </a:ext>
            </a:extLst>
          </p:cNvPr>
          <p:cNvCxnSpPr/>
          <p:nvPr/>
        </p:nvCxnSpPr>
        <p:spPr>
          <a:xfrm flipV="1">
            <a:off x="9309652" y="5586518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62179C-5883-C942-8A0F-9219A94F3E88}"/>
              </a:ext>
            </a:extLst>
          </p:cNvPr>
          <p:cNvCxnSpPr/>
          <p:nvPr/>
        </p:nvCxnSpPr>
        <p:spPr>
          <a:xfrm flipV="1">
            <a:off x="9870461" y="5586517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BE3611-4640-9B48-85E3-C1F1DCD78A44}"/>
              </a:ext>
            </a:extLst>
          </p:cNvPr>
          <p:cNvCxnSpPr/>
          <p:nvPr/>
        </p:nvCxnSpPr>
        <p:spPr>
          <a:xfrm flipV="1">
            <a:off x="6093926" y="4785188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EBD50-E807-0D4D-AD59-84920DD3CA67}"/>
              </a:ext>
            </a:extLst>
          </p:cNvPr>
          <p:cNvSpPr/>
          <p:nvPr/>
        </p:nvSpPr>
        <p:spPr>
          <a:xfrm>
            <a:off x="4488312" y="4323374"/>
            <a:ext cx="3215376" cy="4000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多层感知机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9AF46-FF26-4D4B-990C-957DCBC2C4B0}"/>
              </a:ext>
            </a:extLst>
          </p:cNvPr>
          <p:cNvCxnSpPr/>
          <p:nvPr/>
        </p:nvCxnSpPr>
        <p:spPr>
          <a:xfrm flipV="1">
            <a:off x="6093926" y="4023188"/>
            <a:ext cx="0" cy="224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02B45D-F81E-0B42-85F9-1E919DC45938}"/>
              </a:ext>
            </a:extLst>
          </p:cNvPr>
          <p:cNvSpPr/>
          <p:nvPr/>
        </p:nvSpPr>
        <p:spPr>
          <a:xfrm>
            <a:off x="4488312" y="3542605"/>
            <a:ext cx="3215376" cy="4000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Softmax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8E9F-420D-2246-BA4B-3BCB586C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zh-CN" altLang="en-US" dirty="0"/>
              <a:t>重排序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CD25-C543-0D4E-99D0-048ED906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选取“</a:t>
            </a:r>
            <a:r>
              <a:rPr lang="en-US" b="1" dirty="0">
                <a:latin typeface="SimSun" panose="02010600030101010101" pitchFamily="2" charset="-122"/>
                <a:ea typeface="DengXian" panose="02010600030101010101" pitchFamily="2" charset="-122"/>
                <a:cs typeface="SimSun" panose="02010600030101010101" pitchFamily="2" charset="-122"/>
              </a:rPr>
              <a:t>BERT - </a:t>
            </a:r>
            <a:r>
              <a:rPr lang="zh-CN" altLang="en-US" b="1" dirty="0">
                <a:latin typeface="SimSun" panose="02010600030101010101" pitchFamily="2" charset="-122"/>
                <a:ea typeface="DengXian" panose="02010600030101010101" pitchFamily="2" charset="-122"/>
                <a:cs typeface="SimSun" panose="02010600030101010101" pitchFamily="2" charset="-122"/>
              </a:rPr>
              <a:t>取</a:t>
            </a:r>
            <a:r>
              <a:rPr lang="en-US" b="1" dirty="0">
                <a:latin typeface="SimSun" panose="02010600030101010101" pitchFamily="2" charset="-122"/>
                <a:ea typeface="DengXian" panose="02010600030101010101" pitchFamily="2" charset="-122"/>
                <a:cs typeface="SimSun" panose="02010600030101010101" pitchFamily="2" charset="-122"/>
              </a:rPr>
              <a:t>Top20</a:t>
            </a:r>
            <a:r>
              <a:rPr lang="zh-CN" altLang="en-US" b="1" dirty="0">
                <a:latin typeface="SimSun" panose="02010600030101010101" pitchFamily="2" charset="-122"/>
                <a:ea typeface="DengXian" panose="02010600030101010101" pitchFamily="2" charset="-122"/>
                <a:cs typeface="SimSun" panose="02010600030101010101" pitchFamily="2" charset="-122"/>
              </a:rPr>
              <a:t>候选</a:t>
            </a:r>
            <a:r>
              <a:rPr lang="en-US" b="1" dirty="0">
                <a:latin typeface="SimSun" panose="02010600030101010101" pitchFamily="2" charset="-122"/>
                <a:ea typeface="DengXian" panose="02010600030101010101" pitchFamily="2" charset="-122"/>
                <a:cs typeface="SimSun" panose="02010600030101010101" pitchFamily="2" charset="-122"/>
              </a:rPr>
              <a:t> + 10</a:t>
            </a:r>
            <a:r>
              <a:rPr lang="zh-CN" altLang="en-US" b="1" dirty="0">
                <a:latin typeface="SimSun" panose="02010600030101010101" pitchFamily="2" charset="-122"/>
                <a:ea typeface="DengXian" panose="02010600030101010101" pitchFamily="2" charset="-122"/>
                <a:cs typeface="SimSun" panose="02010600030101010101" pitchFamily="2" charset="-122"/>
              </a:rPr>
              <a:t>倍正例”</a:t>
            </a:r>
            <a:r>
              <a:rPr lang="zh-CN" altLang="en-US" dirty="0">
                <a:latin typeface="SimSun" panose="02010600030101010101" pitchFamily="2" charset="-122"/>
                <a:ea typeface="DengXian" panose="02010600030101010101" pitchFamily="2" charset="-122"/>
                <a:cs typeface="SimSun" panose="02010600030101010101" pitchFamily="2" charset="-122"/>
              </a:rPr>
              <a:t>的设定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7444EE-6CB9-334E-AAF3-95D1062DA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19763"/>
              </p:ext>
            </p:extLst>
          </p:nvPr>
        </p:nvGraphicFramePr>
        <p:xfrm>
          <a:off x="1353905" y="2636064"/>
          <a:ext cx="78863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310">
                  <a:extLst>
                    <a:ext uri="{9D8B030D-6E8A-4147-A177-3AD203B41FA5}">
                      <a16:colId xmlns:a16="http://schemas.microsoft.com/office/drawing/2014/main" val="944173464"/>
                    </a:ext>
                  </a:extLst>
                </a:gridCol>
                <a:gridCol w="961073">
                  <a:extLst>
                    <a:ext uri="{9D8B030D-6E8A-4147-A177-3AD203B41FA5}">
                      <a16:colId xmlns:a16="http://schemas.microsoft.com/office/drawing/2014/main" val="376293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模型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准确率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2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BERT - </a:t>
                      </a:r>
                      <a:r>
                        <a:rPr lang="zh-CN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取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Top10</a:t>
                      </a:r>
                      <a:r>
                        <a:rPr lang="zh-CN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候选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85.6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6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BERT - </a:t>
                      </a:r>
                      <a:r>
                        <a:rPr lang="zh-CN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取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Top20</a:t>
                      </a:r>
                      <a:r>
                        <a:rPr lang="zh-CN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候选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87.5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90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BERT - </a:t>
                      </a:r>
                      <a:r>
                        <a:rPr lang="zh-CN" sz="2000" b="1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取</a:t>
                      </a:r>
                      <a:r>
                        <a:rPr lang="en-US" sz="2000" b="1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Top20</a:t>
                      </a:r>
                      <a:r>
                        <a:rPr lang="zh-CN" sz="2000" b="1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候选</a:t>
                      </a:r>
                      <a:r>
                        <a:rPr lang="en-US" sz="2000" b="1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 + 10</a:t>
                      </a:r>
                      <a:r>
                        <a:rPr lang="zh-CN" sz="2000" b="1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倍正例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89.1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3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BERT - </a:t>
                      </a:r>
                      <a:r>
                        <a:rPr lang="zh-CN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取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Top20</a:t>
                      </a:r>
                      <a:r>
                        <a:rPr lang="zh-CN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候选</a:t>
                      </a: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 + </a:t>
                      </a:r>
                      <a:r>
                        <a:rPr lang="zh-CN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正确答案同子类的其它条目作为负例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88.6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2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RoBERTa</a:t>
                      </a:r>
                      <a:r>
                        <a:rPr lang="en-US" sz="2000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 - </a:t>
                      </a:r>
                      <a:r>
                        <a:rPr lang="zh-CN" sz="2000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取</a:t>
                      </a:r>
                      <a:r>
                        <a:rPr lang="en-US" sz="2000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Top20</a:t>
                      </a:r>
                      <a:r>
                        <a:rPr lang="zh-CN" sz="2000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候选</a:t>
                      </a:r>
                      <a:r>
                        <a:rPr lang="en-US" sz="2000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 + 10</a:t>
                      </a:r>
                      <a:r>
                        <a:rPr lang="zh-CN" sz="2000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倍正例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SimSun" panose="02010600030101010101" pitchFamily="2" charset="-122"/>
                        </a:rPr>
                        <a:t>87.4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72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2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094F-8DDA-C642-8905-F819DD12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3EC5-A8F9-D242-810C-139C36D3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采用了两种后处理方式</a:t>
            </a:r>
            <a:endParaRPr lang="en-US" altLang="zh-CN" dirty="0"/>
          </a:p>
          <a:p>
            <a:pPr lvl="1"/>
            <a:r>
              <a:rPr lang="zh-CN" altLang="en-US" dirty="0"/>
              <a:t>若原词中不包含“</a:t>
            </a:r>
            <a:r>
              <a:rPr lang="en-US" dirty="0"/>
              <a:t>+</a:t>
            </a:r>
            <a:r>
              <a:rPr lang="zh-CN" altLang="en-US" dirty="0"/>
              <a:t>”号，则只输出得分最高的一个手术标准词</a:t>
            </a:r>
            <a:r>
              <a:rPr lang="en-US" altLang="zh-CN" dirty="0"/>
              <a:t> (+1%)</a:t>
            </a:r>
          </a:p>
          <a:p>
            <a:pPr lvl="1"/>
            <a:r>
              <a:rPr lang="zh-CN" altLang="en-US" dirty="0"/>
              <a:t>若所有候选得分均未超过选定的阈值，则从候选标准词中输出得分最高的一个手术标准词</a:t>
            </a:r>
            <a:r>
              <a:rPr lang="en-US" altLang="zh-CN" dirty="0"/>
              <a:t> (+2.5%)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AFB9-583C-A440-BD8C-BEDC0A33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集成模型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B7F1F2-0802-9140-93A2-98DD549DF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6847"/>
              </p:ext>
            </p:extLst>
          </p:nvPr>
        </p:nvGraphicFramePr>
        <p:xfrm>
          <a:off x="2934128" y="2133850"/>
          <a:ext cx="6126226" cy="451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10">
                  <a:extLst>
                    <a:ext uri="{9D8B030D-6E8A-4147-A177-3AD203B41FA5}">
                      <a16:colId xmlns:a16="http://schemas.microsoft.com/office/drawing/2014/main" val="3907650456"/>
                    </a:ext>
                  </a:extLst>
                </a:gridCol>
                <a:gridCol w="2978785">
                  <a:extLst>
                    <a:ext uri="{9D8B030D-6E8A-4147-A177-3AD203B41FA5}">
                      <a16:colId xmlns:a16="http://schemas.microsoft.com/office/drawing/2014/main" val="4052715160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20031448"/>
                    </a:ext>
                  </a:extLst>
                </a:gridCol>
                <a:gridCol w="726821">
                  <a:extLst>
                    <a:ext uri="{9D8B030D-6E8A-4147-A177-3AD203B41FA5}">
                      <a16:colId xmlns:a16="http://schemas.microsoft.com/office/drawing/2014/main" val="318653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训练数据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验证数据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3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验证集（全）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89.1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3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89.0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1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65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89.4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84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8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88.7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56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89.4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4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88.7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44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88.9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38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验证集（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89.3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7272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71C747-75AE-C349-A8E2-259304D07993}"/>
              </a:ext>
            </a:extLst>
          </p:cNvPr>
          <p:cNvSpPr txBox="1">
            <a:spLocks/>
          </p:cNvSpPr>
          <p:nvPr/>
        </p:nvSpPr>
        <p:spPr>
          <a:xfrm>
            <a:off x="838200" y="15995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将验证集均分</a:t>
            </a:r>
            <a:r>
              <a:rPr lang="en-US" altLang="zh-CN" dirty="0"/>
              <a:t>3</a:t>
            </a:r>
            <a:r>
              <a:rPr lang="zh-CN" altLang="en-US" dirty="0"/>
              <a:t>份，每次取其中</a:t>
            </a:r>
            <a:r>
              <a:rPr lang="en-US" altLang="zh-CN" dirty="0"/>
              <a:t>2</a:t>
            </a:r>
            <a:r>
              <a:rPr lang="zh-CN" altLang="en-US" dirty="0"/>
              <a:t>份加入训练集，剩余</a:t>
            </a:r>
            <a:r>
              <a:rPr lang="en-US" altLang="zh-CN" dirty="0"/>
              <a:t>1</a:t>
            </a:r>
            <a:r>
              <a:rPr lang="zh-CN" altLang="en-US" dirty="0"/>
              <a:t>份做验证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7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4C92-7073-8748-9CE2-7E28E491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A774-D394-3D49-82DF-1C7425F6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投票</a:t>
            </a:r>
            <a:endParaRPr lang="en-US" altLang="zh-CN" dirty="0"/>
          </a:p>
          <a:p>
            <a:pPr lvl="1"/>
            <a:r>
              <a:rPr lang="zh-CN" altLang="en-US" dirty="0"/>
              <a:t>取</a:t>
            </a:r>
            <a:r>
              <a:rPr lang="en-US" altLang="zh-CN" dirty="0"/>
              <a:t>10</a:t>
            </a:r>
            <a:r>
              <a:rPr lang="zh-CN" altLang="en-US" dirty="0"/>
              <a:t>个模型中票数多的作为输出</a:t>
            </a:r>
            <a:endParaRPr lang="en-US" altLang="zh-CN" dirty="0"/>
          </a:p>
          <a:p>
            <a:pPr lvl="1"/>
            <a:r>
              <a:rPr lang="zh-CN" altLang="en-US" dirty="0"/>
              <a:t>票数并列最高则都输出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最终结果</a:t>
            </a:r>
            <a:endParaRPr lang="en-US" altLang="zh-CN" dirty="0"/>
          </a:p>
          <a:p>
            <a:pPr lvl="1"/>
            <a:r>
              <a:rPr lang="zh-CN" altLang="en-US" dirty="0"/>
              <a:t>测试集：</a:t>
            </a:r>
            <a:r>
              <a:rPr lang="en-US" altLang="zh-CN" dirty="0"/>
              <a:t>92.8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4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D7A-427C-EC44-B04C-0F16183F6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谢谢</a:t>
            </a:r>
            <a:br>
              <a:rPr lang="en-US" altLang="zh-CN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9FAE-4AAE-5447-BADD-E15F43FB1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基于检索和重排序的手术名称标准化研究</a:t>
            </a:r>
            <a:endParaRPr lang="en-US" altLang="zh-CN" dirty="0"/>
          </a:p>
          <a:p>
            <a:r>
              <a:rPr lang="zh-CN" altLang="en-US" dirty="0"/>
              <a:t>陈漠沙，谭传奇，仇伟</a:t>
            </a:r>
            <a:endParaRPr lang="en-US" altLang="zh-CN" dirty="0"/>
          </a:p>
          <a:p>
            <a:r>
              <a:rPr lang="zh-CN" altLang="en-US" dirty="0"/>
              <a:t>阿里巴巴</a:t>
            </a:r>
            <a:endParaRPr lang="en-US" altLang="zh-CN" dirty="0"/>
          </a:p>
          <a:p>
            <a:r>
              <a:rPr lang="en-US" altLang="zh-CN" dirty="0"/>
              <a:t>2019/11/24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4FFA-4813-F34D-9238-3625930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A267-F5F2-084D-B008-0B3D2416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检索算法</a:t>
            </a:r>
            <a:endParaRPr lang="en-US" altLang="zh-CN" dirty="0"/>
          </a:p>
          <a:p>
            <a:pPr lvl="1"/>
            <a:r>
              <a:rPr lang="zh-CN" altLang="en-US" dirty="0"/>
              <a:t>重排序算法</a:t>
            </a:r>
            <a:endParaRPr lang="en-US" altLang="zh-CN" dirty="0"/>
          </a:p>
          <a:p>
            <a:pPr lvl="1"/>
            <a:r>
              <a:rPr lang="zh-CN" altLang="en-US" dirty="0"/>
              <a:t>集成结果和后处理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3807-10F2-0B42-B7E2-98C57A21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临床术语标准化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54B7-C4DC-DF49-B4A6-1FC6AA09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临床术语标准化任务是医学统计中不可或缺的一项任务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诊断、手术、药品、检查、化验、症状</a:t>
            </a:r>
            <a:endParaRPr lang="en-US" altLang="zh-CN" dirty="0"/>
          </a:p>
          <a:p>
            <a:r>
              <a:rPr lang="zh-CN" altLang="en-US" dirty="0"/>
              <a:t>可作为语义相似度匹配任务</a:t>
            </a:r>
            <a:endParaRPr lang="en-US" dirty="0"/>
          </a:p>
          <a:p>
            <a:r>
              <a:rPr lang="zh-CN" altLang="en-US" dirty="0"/>
              <a:t>术语标准化后，才可对电子病历进行后续的统计分析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25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963-1C9A-2A49-A651-D8EA9026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手术名称标准化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9C6A-C91E-4C40-8C83-F7FD9331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针对中文电子病历中挖掘出的真实手术实体进行语义标准化</a:t>
            </a:r>
            <a:r>
              <a:rPr lang="en-US" dirty="0"/>
              <a:t> </a:t>
            </a:r>
          </a:p>
          <a:p>
            <a:r>
              <a:rPr lang="zh-CN" altLang="en-US" dirty="0"/>
              <a:t>手术原词 </a:t>
            </a:r>
            <a:r>
              <a:rPr lang="en-US" altLang="zh-CN" dirty="0"/>
              <a:t>—&gt; </a:t>
            </a:r>
            <a:r>
              <a:rPr lang="zh-CN" altLang="en-US" dirty="0"/>
              <a:t>手术标准词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手术标准词基于</a:t>
            </a:r>
            <a:r>
              <a:rPr lang="en-US" altLang="zh-CN" dirty="0"/>
              <a:t>《</a:t>
            </a:r>
            <a:r>
              <a:rPr lang="en-US" dirty="0"/>
              <a:t>ICD9-2017</a:t>
            </a:r>
            <a:r>
              <a:rPr lang="zh-CN" altLang="en-US" dirty="0"/>
              <a:t>协和临床版</a:t>
            </a:r>
            <a:r>
              <a:rPr lang="en-US" altLang="zh-CN" dirty="0"/>
              <a:t>》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3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E24A-C0D9-1F46-A0C2-544CC92C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D1B701-E80E-7946-8F8D-461E7EA6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82960"/>
              </p:ext>
            </p:extLst>
          </p:nvPr>
        </p:nvGraphicFramePr>
        <p:xfrm>
          <a:off x="922791" y="4462156"/>
          <a:ext cx="10523220" cy="205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610">
                  <a:extLst>
                    <a:ext uri="{9D8B030D-6E8A-4147-A177-3AD203B41FA5}">
                      <a16:colId xmlns:a16="http://schemas.microsoft.com/office/drawing/2014/main" val="4159338102"/>
                    </a:ext>
                  </a:extLst>
                </a:gridCol>
                <a:gridCol w="5261610">
                  <a:extLst>
                    <a:ext uri="{9D8B030D-6E8A-4147-A177-3AD203B41FA5}">
                      <a16:colId xmlns:a16="http://schemas.microsoft.com/office/drawing/2014/main" val="260321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手术原词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归一化标准词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7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右肾上腺巨大肿瘤切除术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肾上腺病损切除术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54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右眼硅油取出联合人工晶体</a:t>
                      </a:r>
                      <a:r>
                        <a:rPr lang="en-US" sz="2000" dirty="0">
                          <a:effectLst/>
                        </a:rPr>
                        <a:t>II</a:t>
                      </a:r>
                      <a:r>
                        <a:rPr lang="zh-CN" sz="2000" dirty="0">
                          <a:effectLst/>
                        </a:rPr>
                        <a:t>期植入术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玻璃体硅油取出术 </a:t>
                      </a:r>
                      <a:r>
                        <a:rPr lang="en-US" sz="2000" dirty="0">
                          <a:effectLst/>
                        </a:rPr>
                        <a:t>+ </a:t>
                      </a:r>
                      <a:r>
                        <a:rPr lang="zh-CN" sz="2000" dirty="0">
                          <a:effectLst/>
                        </a:rPr>
                        <a:t>眼内人工晶状体二期置入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3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右叶甲状腺切除</a:t>
                      </a:r>
                      <a:r>
                        <a:rPr lang="en-US" sz="2000" dirty="0">
                          <a:effectLst/>
                        </a:rPr>
                        <a:t> + </a:t>
                      </a:r>
                      <a:r>
                        <a:rPr lang="zh-CN" sz="2000" dirty="0">
                          <a:effectLst/>
                        </a:rPr>
                        <a:t>左叶甲状腺部分切除术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单侧甲状腺切除伴他叶部分切除术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429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右眼白内障超声乳化抽吸术 </a:t>
                      </a:r>
                      <a:r>
                        <a:rPr lang="en-US" sz="2000" dirty="0">
                          <a:effectLst/>
                        </a:rPr>
                        <a:t>+ </a:t>
                      </a:r>
                      <a:r>
                        <a:rPr lang="zh-CN" sz="2000" dirty="0">
                          <a:effectLst/>
                        </a:rPr>
                        <a:t>人工晶体置入术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置入人工晶状体</a:t>
                      </a:r>
                      <a:r>
                        <a:rPr lang="en-US" sz="2000" dirty="0">
                          <a:effectLst/>
                        </a:rPr>
                        <a:t> + </a:t>
                      </a:r>
                      <a:r>
                        <a:rPr lang="zh-CN" sz="2000" dirty="0">
                          <a:effectLst/>
                        </a:rPr>
                        <a:t>白内障晶状体乳化和抽吸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868315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2E94AF-ACDF-134D-8B05-E4EC6D58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2537"/>
          </a:xfrm>
        </p:spPr>
        <p:txBody>
          <a:bodyPr/>
          <a:lstStyle/>
          <a:p>
            <a:r>
              <a:rPr lang="zh-CN" altLang="en-US" dirty="0"/>
              <a:t>数据集中“手术原词”和“归一化标准词”之间存在</a:t>
            </a:r>
            <a:r>
              <a:rPr lang="en-US" dirty="0"/>
              <a:t>4</a:t>
            </a:r>
            <a:r>
              <a:rPr lang="zh-CN" altLang="en-US" dirty="0"/>
              <a:t>种匹配对应关系：</a:t>
            </a:r>
            <a:endParaRPr lang="en-US" dirty="0"/>
          </a:p>
          <a:p>
            <a:pPr lvl="1"/>
            <a:r>
              <a:rPr lang="zh-CN" altLang="en-US" dirty="0"/>
              <a:t>“一对一”关系：一个手术原词对应一个归一化标准词</a:t>
            </a:r>
            <a:endParaRPr lang="en-US" dirty="0"/>
          </a:p>
          <a:p>
            <a:pPr lvl="1"/>
            <a:r>
              <a:rPr lang="zh-CN" altLang="en-US" dirty="0"/>
              <a:t>“一对多”关系：一个手术原词对应一个多个归一化标准词</a:t>
            </a:r>
            <a:endParaRPr lang="en-US" dirty="0"/>
          </a:p>
          <a:p>
            <a:pPr lvl="1"/>
            <a:r>
              <a:rPr lang="zh-CN" altLang="en-US" dirty="0"/>
              <a:t>“多对一”关系：多个手术原词对应一个归一化标准词</a:t>
            </a:r>
            <a:endParaRPr lang="en-US" dirty="0"/>
          </a:p>
          <a:p>
            <a:pPr lvl="1"/>
            <a:r>
              <a:rPr lang="zh-CN" altLang="en-US" dirty="0"/>
              <a:t>“多对多”关系：多个手术原词对应多个归一化标准词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2E81-9C52-8A49-8E37-D695A86C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DA6A-F542-5E4F-B4F5-CE6539E7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个手术原词最多可以对应到</a:t>
            </a:r>
            <a:r>
              <a:rPr lang="en-US" dirty="0"/>
              <a:t>7</a:t>
            </a:r>
            <a:r>
              <a:rPr lang="zh-CN" altLang="en-US" dirty="0"/>
              <a:t>个标准词</a:t>
            </a:r>
            <a:endParaRPr lang="en-US" altLang="zh-CN" dirty="0"/>
          </a:p>
          <a:p>
            <a:r>
              <a:rPr lang="zh-CN" altLang="en-US" dirty="0"/>
              <a:t>约</a:t>
            </a:r>
            <a:r>
              <a:rPr lang="en-US" altLang="zh-CN" dirty="0"/>
              <a:t>10%</a:t>
            </a:r>
            <a:r>
              <a:rPr lang="zh-CN" altLang="en-US" dirty="0"/>
              <a:t>的数据非“一一对应”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D851EE-6A20-2F40-8190-E2EB2162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8856"/>
              </p:ext>
            </p:extLst>
          </p:nvPr>
        </p:nvGraphicFramePr>
        <p:xfrm>
          <a:off x="1261438" y="3052675"/>
          <a:ext cx="83223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310">
                  <a:extLst>
                    <a:ext uri="{9D8B030D-6E8A-4147-A177-3AD203B41FA5}">
                      <a16:colId xmlns:a16="http://schemas.microsoft.com/office/drawing/2014/main" val="558148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5278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5596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79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训练集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验证集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测试集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61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数据条数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4,000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1,000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2,000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64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最大长度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9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平均长度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12.33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12.31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12.35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97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标准词平均个数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70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标准词最大个数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1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“一一对应”比例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0.927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29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92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A2C9-57A4-4B47-9284-3D3534EA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评测指标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46BEE-57E2-F44F-9B1C-859A52716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对于一条手术原词，其对应</a:t>
                </a:r>
                <a:r>
                  <a:rPr lang="en-US" dirty="0"/>
                  <a:t>N</a:t>
                </a:r>
                <a:r>
                  <a:rPr lang="zh-CN" altLang="en-US" dirty="0"/>
                  <a:t>个归一化标准词。模型预测输出了</a:t>
                </a:r>
                <a:r>
                  <a:rPr lang="en-US" dirty="0"/>
                  <a:t>M</a:t>
                </a:r>
                <a:r>
                  <a:rPr lang="zh-CN" altLang="en-US" dirty="0"/>
                  <a:t>个归一化标准词，则该条数据的得分为：</a:t>
                </a:r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总得分为：</a:t>
                </a:r>
                <a:endParaRPr lang="en-US" dirty="0"/>
              </a:p>
              <a:p>
                <a:pPr lvl="1"/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46BEE-57E2-F44F-9B1C-859A52716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6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2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E99F-897C-AE4F-9AE8-1CE599E5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F8EC-B8C4-314D-A74A-26A04CC7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候选答案生成</a:t>
            </a:r>
            <a:endParaRPr lang="en-US" altLang="zh-CN" dirty="0"/>
          </a:p>
          <a:p>
            <a:pPr lvl="1"/>
            <a:r>
              <a:rPr lang="zh-CN" altLang="en-US" dirty="0"/>
              <a:t>依据手术原词，召回候选答案，尽可能保证召回率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候选答案打分</a:t>
            </a:r>
            <a:endParaRPr lang="en-US" altLang="zh-CN" dirty="0"/>
          </a:p>
          <a:p>
            <a:pPr lvl="1"/>
            <a:r>
              <a:rPr lang="zh-CN" altLang="en-US" dirty="0"/>
              <a:t>对于召回的候选答案，进行打分排序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集成结果和后处理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626DE0-AEC1-174C-948B-576EAB472AD4}"/>
              </a:ext>
            </a:extLst>
          </p:cNvPr>
          <p:cNvSpPr/>
          <p:nvPr/>
        </p:nvSpPr>
        <p:spPr>
          <a:xfrm>
            <a:off x="113015" y="3464529"/>
            <a:ext cx="7951706" cy="277188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994404C-1EED-764B-B601-A1D25BABC1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00541"/>
              </p:ext>
            </p:extLst>
          </p:nvPr>
        </p:nvGraphicFramePr>
        <p:xfrm>
          <a:off x="1927238" y="61641"/>
          <a:ext cx="3362961" cy="1934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1966183562"/>
                    </a:ext>
                  </a:extLst>
                </a:gridCol>
                <a:gridCol w="2464118">
                  <a:extLst>
                    <a:ext uri="{9D8B030D-6E8A-4147-A177-3AD203B41FA5}">
                      <a16:colId xmlns:a16="http://schemas.microsoft.com/office/drawing/2014/main" val="754607733"/>
                    </a:ext>
                  </a:extLst>
                </a:gridCol>
              </a:tblGrid>
              <a:tr h="404748">
                <a:tc gridSpan="2">
                  <a:txBody>
                    <a:bodyPr/>
                    <a:lstStyle/>
                    <a:p>
                      <a:r>
                        <a:rPr lang="zh-CN" altLang="en-US" b="1" dirty="0"/>
                        <a:t>编码文件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标准词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206260"/>
                  </a:ext>
                </a:extLst>
              </a:tr>
              <a:tr h="417008">
                <a:tc>
                  <a:txBody>
                    <a:bodyPr/>
                    <a:lstStyle/>
                    <a:p>
                      <a:r>
                        <a:rPr lang="en-US" sz="160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操作和介入</a:t>
                      </a:r>
                      <a:r>
                        <a:rPr lang="en-US" sz="1600" dirty="0"/>
                        <a:t>NEC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2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治疗性超声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6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头和颈部血管治疗性超声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009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73531C-8694-5F43-8613-2E7D9BD3FC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996950"/>
                  </p:ext>
                </p:extLst>
              </p:nvPr>
            </p:nvGraphicFramePr>
            <p:xfrm>
              <a:off x="4691226" y="2438979"/>
              <a:ext cx="1557564" cy="422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7564">
                      <a:extLst>
                        <a:ext uri="{9D8B030D-6E8A-4147-A177-3AD203B41FA5}">
                          <a16:colId xmlns:a16="http://schemas.microsoft.com/office/drawing/2014/main" val="1744173117"/>
                        </a:ext>
                      </a:extLst>
                    </a:gridCol>
                  </a:tblGrid>
                  <a:tr h="3693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000" dirty="0" smtClean="0"/>
                                <m:t>椎</m:t>
                              </m:r>
                            </m:oMath>
                          </a14:m>
                          <a:r>
                            <a:rPr lang="zh-CN" altLang="en-US" sz="2000" dirty="0"/>
                            <a:t>体成形术</a:t>
                          </a:r>
                          <a:endParaRPr lang="en-US" sz="2000" dirty="0"/>
                        </a:p>
                      </a:txBody>
                      <a:tcPr marL="118091" marR="118091" marT="59044" marB="590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68467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73531C-8694-5F43-8613-2E7D9BD3FC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996950"/>
                  </p:ext>
                </p:extLst>
              </p:nvPr>
            </p:nvGraphicFramePr>
            <p:xfrm>
              <a:off x="4691226" y="2438979"/>
              <a:ext cx="1557564" cy="4228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7564">
                      <a:extLst>
                        <a:ext uri="{9D8B030D-6E8A-4147-A177-3AD203B41FA5}">
                          <a16:colId xmlns:a16="http://schemas.microsoft.com/office/drawing/2014/main" val="1744173117"/>
                        </a:ext>
                      </a:extLst>
                    </a:gridCol>
                  </a:tblGrid>
                  <a:tr h="422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8091" marR="118091" marT="59044" marB="590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5882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4674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2" descr="Image result for document">
            <a:extLst>
              <a:ext uri="{FF2B5EF4-FFF2-40B4-BE49-F238E27FC236}">
                <a16:creationId xmlns:a16="http://schemas.microsoft.com/office/drawing/2014/main" id="{095671DF-C80B-3547-9F71-F9D83CDAD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51" y="187330"/>
            <a:ext cx="1307864" cy="160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79DB3-145B-614A-8C1D-5964CE48069E}"/>
              </a:ext>
            </a:extLst>
          </p:cNvPr>
          <p:cNvSpPr/>
          <p:nvPr/>
        </p:nvSpPr>
        <p:spPr>
          <a:xfrm>
            <a:off x="10731787" y="772952"/>
            <a:ext cx="13744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/>
              <a:t>建立索引</a:t>
            </a:r>
            <a:endParaRPr lang="en-US" sz="2200" b="1" dirty="0"/>
          </a:p>
        </p:txBody>
      </p:sp>
      <p:pic>
        <p:nvPicPr>
          <p:cNvPr id="9" name="Picture 6" descr="Image result for query">
            <a:extLst>
              <a:ext uri="{FF2B5EF4-FFF2-40B4-BE49-F238E27FC236}">
                <a16:creationId xmlns:a16="http://schemas.microsoft.com/office/drawing/2014/main" id="{4C8367F5-2C6A-8047-B6AD-E865E474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50" y="2166775"/>
            <a:ext cx="1333641" cy="100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640B73-0AE0-004B-B19C-B6C13DFE98A7}"/>
              </a:ext>
            </a:extLst>
          </p:cNvPr>
          <p:cNvSpPr/>
          <p:nvPr/>
        </p:nvSpPr>
        <p:spPr>
          <a:xfrm>
            <a:off x="6317055" y="2379377"/>
            <a:ext cx="13131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/>
              <a:t>查询索引</a:t>
            </a:r>
            <a:endParaRPr lang="en-US" sz="2200" b="1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D52F5289-0463-7C41-A492-9ECF1BC6F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883313"/>
              </p:ext>
            </p:extLst>
          </p:nvPr>
        </p:nvGraphicFramePr>
        <p:xfrm>
          <a:off x="246388" y="3832201"/>
          <a:ext cx="3737611" cy="222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43">
                  <a:extLst>
                    <a:ext uri="{9D8B030D-6E8A-4147-A177-3AD203B41FA5}">
                      <a16:colId xmlns:a16="http://schemas.microsoft.com/office/drawing/2014/main" val="1013094214"/>
                    </a:ext>
                  </a:extLst>
                </a:gridCol>
                <a:gridCol w="2749868">
                  <a:extLst>
                    <a:ext uri="{9D8B030D-6E8A-4147-A177-3AD203B41FA5}">
                      <a16:colId xmlns:a16="http://schemas.microsoft.com/office/drawing/2014/main" val="352042518"/>
                    </a:ext>
                  </a:extLst>
                </a:gridCol>
              </a:tblGrid>
              <a:tr h="365846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候选标准词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0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78.4904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椎骨成形术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81.6601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经皮椎体球囊扩张成形术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6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经皮椎骨成形术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03.0913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椎间盘镜下椎管成形术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7356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DBA1445-14AC-234C-9899-3D75E2266E6C}"/>
              </a:ext>
            </a:extLst>
          </p:cNvPr>
          <p:cNvSpPr/>
          <p:nvPr/>
        </p:nvSpPr>
        <p:spPr>
          <a:xfrm>
            <a:off x="189453" y="2997081"/>
            <a:ext cx="13131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/>
              <a:t>候选答案</a:t>
            </a:r>
            <a:endParaRPr lang="en-US" sz="2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7583B-8700-7A4E-B1AB-E56E5E878B27}"/>
              </a:ext>
            </a:extLst>
          </p:cNvPr>
          <p:cNvSpPr/>
          <p:nvPr/>
        </p:nvSpPr>
        <p:spPr>
          <a:xfrm>
            <a:off x="8509416" y="3002619"/>
            <a:ext cx="1667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/>
              <a:t>BERT</a:t>
            </a:r>
            <a:r>
              <a:rPr lang="zh-CN" altLang="en-US" sz="2200" b="1" dirty="0"/>
              <a:t>打分</a:t>
            </a:r>
            <a:endParaRPr lang="en-US" sz="22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988B19-1A5D-7548-9AAC-2A25ED55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55495"/>
              </p:ext>
            </p:extLst>
          </p:nvPr>
        </p:nvGraphicFramePr>
        <p:xfrm>
          <a:off x="8800695" y="6387256"/>
          <a:ext cx="30865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504">
                  <a:extLst>
                    <a:ext uri="{9D8B030D-6E8A-4147-A177-3AD203B41FA5}">
                      <a16:colId xmlns:a16="http://schemas.microsoft.com/office/drawing/2014/main" val="951808058"/>
                    </a:ext>
                  </a:extLst>
                </a:gridCol>
              </a:tblGrid>
              <a:tr h="369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经皮椎骨成形术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472042"/>
                  </a:ext>
                </a:extLst>
              </a:tr>
            </a:tbl>
          </a:graphicData>
        </a:graphic>
      </p:graphicFrame>
      <p:sp>
        <p:nvSpPr>
          <p:cNvPr id="15" name="Down Arrow 14">
            <a:extLst>
              <a:ext uri="{FF2B5EF4-FFF2-40B4-BE49-F238E27FC236}">
                <a16:creationId xmlns:a16="http://schemas.microsoft.com/office/drawing/2014/main" id="{3E4EDD21-9A64-A146-9ED7-030433DF850D}"/>
              </a:ext>
            </a:extLst>
          </p:cNvPr>
          <p:cNvSpPr/>
          <p:nvPr/>
        </p:nvSpPr>
        <p:spPr>
          <a:xfrm>
            <a:off x="5313186" y="1952144"/>
            <a:ext cx="318499" cy="39791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0440CD-E452-6242-ADB5-AAC4EA2133DE}"/>
              </a:ext>
            </a:extLst>
          </p:cNvPr>
          <p:cNvSpPr/>
          <p:nvPr/>
        </p:nvSpPr>
        <p:spPr>
          <a:xfrm>
            <a:off x="5313184" y="2937682"/>
            <a:ext cx="318499" cy="39791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F6FADF3-C36D-6D44-AFF7-9A7B8A4DC310}"/>
              </a:ext>
            </a:extLst>
          </p:cNvPr>
          <p:cNvSpPr/>
          <p:nvPr/>
        </p:nvSpPr>
        <p:spPr>
          <a:xfrm>
            <a:off x="11040716" y="5922163"/>
            <a:ext cx="318499" cy="39791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A32C2429-A9E1-2A49-A8D6-AE2AEF251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789102"/>
              </p:ext>
            </p:extLst>
          </p:nvPr>
        </p:nvGraphicFramePr>
        <p:xfrm>
          <a:off x="5634035" y="68337"/>
          <a:ext cx="5131436" cy="1934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318">
                  <a:extLst>
                    <a:ext uri="{9D8B030D-6E8A-4147-A177-3AD203B41FA5}">
                      <a16:colId xmlns:a16="http://schemas.microsoft.com/office/drawing/2014/main" val="1966183562"/>
                    </a:ext>
                  </a:extLst>
                </a:gridCol>
                <a:gridCol w="2464118">
                  <a:extLst>
                    <a:ext uri="{9D8B030D-6E8A-4147-A177-3AD203B41FA5}">
                      <a16:colId xmlns:a16="http://schemas.microsoft.com/office/drawing/2014/main" val="754607733"/>
                    </a:ext>
                  </a:extLst>
                </a:gridCol>
              </a:tblGrid>
              <a:tr h="404748">
                <a:tc gridSpan="2">
                  <a:txBody>
                    <a:bodyPr/>
                    <a:lstStyle/>
                    <a:p>
                      <a:r>
                        <a:rPr lang="zh-CN" altLang="en-US" b="1" dirty="0"/>
                        <a:t>标注文件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手术原词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标准词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206260"/>
                  </a:ext>
                </a:extLst>
              </a:tr>
              <a:tr h="41700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横结肠造口还纳术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横结肠造口闭合术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29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右肾上腺巨大肿瘤切除术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肾上腺病损切除术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6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左侧单侧乳房根治性切除术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头单侧根治性乳房切除术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00984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63D716BB-EFB6-F44B-812A-BDAD20417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724636"/>
              </p:ext>
            </p:extLst>
          </p:nvPr>
        </p:nvGraphicFramePr>
        <p:xfrm>
          <a:off x="4185538" y="3883001"/>
          <a:ext cx="3737611" cy="211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36">
                  <a:extLst>
                    <a:ext uri="{9D8B030D-6E8A-4147-A177-3AD203B41FA5}">
                      <a16:colId xmlns:a16="http://schemas.microsoft.com/office/drawing/2014/main" val="1013094214"/>
                    </a:ext>
                  </a:extLst>
                </a:gridCol>
                <a:gridCol w="1855075">
                  <a:extLst>
                    <a:ext uri="{9D8B030D-6E8A-4147-A177-3AD203B41FA5}">
                      <a16:colId xmlns:a16="http://schemas.microsoft.com/office/drawing/2014/main" val="352042518"/>
                    </a:ext>
                  </a:extLst>
                </a:gridCol>
              </a:tblGrid>
              <a:tr h="36584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手术原词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候选标准词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0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经皮椎体成型术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经皮椎骨成形术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椎体后凸成型术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经皮椎体增强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6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经皮球囊扩张椎体后突成形术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经皮椎体球囊扩张成形术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3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8621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27AAEFDD-BFF3-134B-9A71-D37E99BE80F0}"/>
              </a:ext>
            </a:extLst>
          </p:cNvPr>
          <p:cNvSpPr/>
          <p:nvPr/>
        </p:nvSpPr>
        <p:spPr>
          <a:xfrm>
            <a:off x="189453" y="3462869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检索编码文件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7B1F55-4173-E148-9605-8C26B7845DC6}"/>
              </a:ext>
            </a:extLst>
          </p:cNvPr>
          <p:cNvSpPr/>
          <p:nvPr/>
        </p:nvSpPr>
        <p:spPr>
          <a:xfrm>
            <a:off x="4096001" y="34422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检索标注文件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C515EF-8E9D-744A-B8F9-26F990364A56}"/>
              </a:ext>
            </a:extLst>
          </p:cNvPr>
          <p:cNvSpPr/>
          <p:nvPr/>
        </p:nvSpPr>
        <p:spPr>
          <a:xfrm>
            <a:off x="8749579" y="3462869"/>
            <a:ext cx="3196034" cy="2429931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>
                <a:extLst>
                  <a:ext uri="{FF2B5EF4-FFF2-40B4-BE49-F238E27FC236}">
                    <a16:creationId xmlns:a16="http://schemas.microsoft.com/office/drawing/2014/main" id="{1B22DF1C-4A72-4F49-B917-32240D2B4C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64389140"/>
                  </p:ext>
                </p:extLst>
              </p:nvPr>
            </p:nvGraphicFramePr>
            <p:xfrm>
              <a:off x="8940396" y="3512802"/>
              <a:ext cx="2952488" cy="2286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488">
                      <a:extLst>
                        <a:ext uri="{9D8B030D-6E8A-4147-A177-3AD203B41FA5}">
                          <a16:colId xmlns:a16="http://schemas.microsoft.com/office/drawing/2014/main" val="1013094214"/>
                        </a:ext>
                      </a:extLst>
                    </a:gridCol>
                  </a:tblGrid>
                  <a:tr h="36615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BERT</a:t>
                          </a:r>
                          <a:r>
                            <a:rPr lang="zh-CN" altLang="en-US" sz="1800" dirty="0"/>
                            <a:t>输入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800457"/>
                      </a:ext>
                    </a:extLst>
                  </a:tr>
                  <a:tr h="520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CLS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/>
                                <m:t>椎</m:t>
                              </m:r>
                            </m:oMath>
                          </a14:m>
                          <a:r>
                            <a:rPr lang="zh-CN" altLang="en-US" sz="1800" dirty="0"/>
                            <a:t>体成形术</a:t>
                          </a:r>
                          <a:r>
                            <a:rPr lang="en-US" altLang="zh-CN" sz="1800" dirty="0"/>
                            <a:t>[</a:t>
                          </a:r>
                          <a:r>
                            <a:rPr lang="en-US" altLang="zh-CN" dirty="0"/>
                            <a:t>SEP]</a:t>
                          </a:r>
                          <a:r>
                            <a:rPr lang="zh-CN" altLang="en-US" dirty="0"/>
                            <a:t>椎骨成形术</a:t>
                          </a:r>
                          <a:r>
                            <a:rPr lang="en-US" altLang="zh-CN" dirty="0"/>
                            <a:t>[SEP]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6835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CLS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/>
                                <m:t>椎</m:t>
                              </m:r>
                            </m:oMath>
                          </a14:m>
                          <a:r>
                            <a:rPr lang="zh-CN" altLang="en-US" sz="1800" dirty="0"/>
                            <a:t>体成形术</a:t>
                          </a:r>
                          <a:r>
                            <a:rPr lang="en-US" altLang="zh-CN" sz="1800" dirty="0"/>
                            <a:t>[</a:t>
                          </a:r>
                          <a:r>
                            <a:rPr lang="en-US" altLang="zh-CN" dirty="0"/>
                            <a:t>SEP]</a:t>
                          </a:r>
                          <a:r>
                            <a:rPr lang="zh-CN" altLang="en-US" dirty="0"/>
                            <a:t>经皮椎骨成形术</a:t>
                          </a:r>
                          <a:r>
                            <a:rPr lang="en-US" altLang="zh-CN" dirty="0"/>
                            <a:t>[SEP]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67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CLS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sz="1800" dirty="0" smtClean="0"/>
                                <m:t>椎</m:t>
                              </m:r>
                            </m:oMath>
                          </a14:m>
                          <a:r>
                            <a:rPr lang="zh-CN" altLang="en-US" sz="1800" dirty="0"/>
                            <a:t>体成形术</a:t>
                          </a:r>
                          <a:r>
                            <a:rPr lang="en-US" altLang="zh-CN" sz="1800" dirty="0"/>
                            <a:t>[</a:t>
                          </a:r>
                          <a:r>
                            <a:rPr lang="en-US" altLang="zh-CN" dirty="0"/>
                            <a:t>SEP]</a:t>
                          </a:r>
                          <a:r>
                            <a:rPr lang="zh-CN" altLang="en-US" dirty="0"/>
                            <a:t>经皮椎体增强 </a:t>
                          </a:r>
                          <a:r>
                            <a:rPr lang="en-US" altLang="zh-CN" dirty="0"/>
                            <a:t>[SEP]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431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>
                <a:extLst>
                  <a:ext uri="{FF2B5EF4-FFF2-40B4-BE49-F238E27FC236}">
                    <a16:creationId xmlns:a16="http://schemas.microsoft.com/office/drawing/2014/main" id="{1B22DF1C-4A72-4F49-B917-32240D2B4C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64389140"/>
                  </p:ext>
                </p:extLst>
              </p:nvPr>
            </p:nvGraphicFramePr>
            <p:xfrm>
              <a:off x="8940396" y="3512802"/>
              <a:ext cx="2952488" cy="2286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488">
                      <a:extLst>
                        <a:ext uri="{9D8B030D-6E8A-4147-A177-3AD203B41FA5}">
                          <a16:colId xmlns:a16="http://schemas.microsoft.com/office/drawing/2014/main" val="1013094214"/>
                        </a:ext>
                      </a:extLst>
                    </a:gridCol>
                  </a:tblGrid>
                  <a:tr h="366156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BERT</a:t>
                          </a:r>
                          <a:r>
                            <a:rPr lang="zh-CN" altLang="en-US" sz="1800" dirty="0"/>
                            <a:t>输入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280045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0784" r="-427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68355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64000" r="-427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1673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58824" r="-427" b="-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4315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Down Arrow 23">
            <a:extLst>
              <a:ext uri="{FF2B5EF4-FFF2-40B4-BE49-F238E27FC236}">
                <a16:creationId xmlns:a16="http://schemas.microsoft.com/office/drawing/2014/main" id="{C4C5F49C-994B-D445-9BC1-A1CA119BD6F1}"/>
              </a:ext>
            </a:extLst>
          </p:cNvPr>
          <p:cNvSpPr/>
          <p:nvPr/>
        </p:nvSpPr>
        <p:spPr>
          <a:xfrm rot="16200000">
            <a:off x="8250284" y="4557848"/>
            <a:ext cx="318499" cy="39791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25386E-5158-5A4E-947F-427D699FB4CC}"/>
              </a:ext>
            </a:extLst>
          </p:cNvPr>
          <p:cNvSpPr/>
          <p:nvPr/>
        </p:nvSpPr>
        <p:spPr>
          <a:xfrm>
            <a:off x="8495446" y="5942470"/>
            <a:ext cx="16672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/>
              <a:t>输出标准词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6833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1303</Words>
  <Application>Microsoft Macintosh PowerPoint</Application>
  <PresentationFormat>Widescreen</PresentationFormat>
  <Paragraphs>279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Calibri Light</vt:lpstr>
      <vt:lpstr>Cambria Math</vt:lpstr>
      <vt:lpstr>Times New Roman</vt:lpstr>
      <vt:lpstr>Office Theme</vt:lpstr>
      <vt:lpstr>基于检索和重排序的手术名称标准化研究</vt:lpstr>
      <vt:lpstr>大纲</vt:lpstr>
      <vt:lpstr>临床术语标准化 </vt:lpstr>
      <vt:lpstr>手术名称标准化 </vt:lpstr>
      <vt:lpstr>数据分析</vt:lpstr>
      <vt:lpstr>数据分析</vt:lpstr>
      <vt:lpstr>评测指标</vt:lpstr>
      <vt:lpstr>算法</vt:lpstr>
      <vt:lpstr>PowerPoint Presentation</vt:lpstr>
      <vt:lpstr>候选答案生成</vt:lpstr>
      <vt:lpstr>候选答案生成</vt:lpstr>
      <vt:lpstr>BERT重排序</vt:lpstr>
      <vt:lpstr>BERT重排序</vt:lpstr>
      <vt:lpstr>后处理</vt:lpstr>
      <vt:lpstr>集成模型</vt:lpstr>
      <vt:lpstr>集成方式</vt:lpstr>
      <vt:lpstr>         谢谢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189</cp:revision>
  <dcterms:created xsi:type="dcterms:W3CDTF">2019-10-21T03:05:26Z</dcterms:created>
  <dcterms:modified xsi:type="dcterms:W3CDTF">2019-11-23T11:29:08Z</dcterms:modified>
</cp:coreProperties>
</file>