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11"/>
  </p:notesMasterIdLst>
  <p:sldIdLst>
    <p:sldId id="260" r:id="rId2"/>
    <p:sldId id="277" r:id="rId3"/>
    <p:sldId id="286" r:id="rId4"/>
    <p:sldId id="287" r:id="rId5"/>
    <p:sldId id="288" r:id="rId6"/>
    <p:sldId id="289" r:id="rId7"/>
    <p:sldId id="293" r:id="rId8"/>
    <p:sldId id="290" r:id="rId9"/>
    <p:sldId id="292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05" autoAdjust="0"/>
    <p:restoredTop sz="94660"/>
  </p:normalViewPr>
  <p:slideViewPr>
    <p:cSldViewPr snapToGrid="0">
      <p:cViewPr varScale="1">
        <p:scale>
          <a:sx n="21" d="100"/>
          <a:sy n="21" d="100"/>
        </p:scale>
        <p:origin x="18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874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454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445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223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501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504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291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285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93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5328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2141216" y="663195"/>
            <a:ext cx="3744766" cy="4660752"/>
          </a:xfrm>
          <a:custGeom>
            <a:avLst/>
            <a:gdLst>
              <a:gd name="connsiteX0" fmla="*/ 4143589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0" fmla="*/ 4175818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14" fmla="*/ 0 w 4175818"/>
              <a:gd name="connsiteY14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621466 w 3847271"/>
              <a:gd name="connsiteY6" fmla="*/ 2823524 h 4660752"/>
              <a:gd name="connsiteX7" fmla="*/ 2933899 w 3847271"/>
              <a:gd name="connsiteY7" fmla="*/ 3135956 h 4660752"/>
              <a:gd name="connsiteX8" fmla="*/ 3690884 w 3847271"/>
              <a:gd name="connsiteY8" fmla="*/ 2378971 h 4660752"/>
              <a:gd name="connsiteX9" fmla="*/ 3690884 w 3847271"/>
              <a:gd name="connsiteY9" fmla="*/ 4660752 h 4660752"/>
              <a:gd name="connsiteX10" fmla="*/ 0 w 3847271"/>
              <a:gd name="connsiteY10" fmla="*/ 4660752 h 4660752"/>
              <a:gd name="connsiteX11" fmla="*/ 0 w 3847271"/>
              <a:gd name="connsiteY11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933899 w 3847271"/>
              <a:gd name="connsiteY6" fmla="*/ 3135956 h 4660752"/>
              <a:gd name="connsiteX7" fmla="*/ 3690884 w 3847271"/>
              <a:gd name="connsiteY7" fmla="*/ 2378971 h 4660752"/>
              <a:gd name="connsiteX8" fmla="*/ 3690884 w 3847271"/>
              <a:gd name="connsiteY8" fmla="*/ 4660752 h 4660752"/>
              <a:gd name="connsiteX9" fmla="*/ 0 w 3847271"/>
              <a:gd name="connsiteY9" fmla="*/ 4660752 h 4660752"/>
              <a:gd name="connsiteX10" fmla="*/ 0 w 3847271"/>
              <a:gd name="connsiteY10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3690884 w 3847271"/>
              <a:gd name="connsiteY6" fmla="*/ 2378971 h 4660752"/>
              <a:gd name="connsiteX7" fmla="*/ 3690884 w 3847271"/>
              <a:gd name="connsiteY7" fmla="*/ 4660752 h 4660752"/>
              <a:gd name="connsiteX8" fmla="*/ 0 w 3847271"/>
              <a:gd name="connsiteY8" fmla="*/ 4660752 h 4660752"/>
              <a:gd name="connsiteX9" fmla="*/ 0 w 3847271"/>
              <a:gd name="connsiteY9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3847271 w 3847271"/>
              <a:gd name="connsiteY4" fmla="*/ 1597719 h 4660752"/>
              <a:gd name="connsiteX5" fmla="*/ 3690884 w 3847271"/>
              <a:gd name="connsiteY5" fmla="*/ 2378971 h 4660752"/>
              <a:gd name="connsiteX6" fmla="*/ 3690884 w 3847271"/>
              <a:gd name="connsiteY6" fmla="*/ 4660752 h 4660752"/>
              <a:gd name="connsiteX7" fmla="*/ 0 w 3847271"/>
              <a:gd name="connsiteY7" fmla="*/ 4660752 h 4660752"/>
              <a:gd name="connsiteX8" fmla="*/ 0 w 3847271"/>
              <a:gd name="connsiteY8" fmla="*/ 969868 h 4660752"/>
              <a:gd name="connsiteX0" fmla="*/ 3847271 w 3938711"/>
              <a:gd name="connsiteY0" fmla="*/ 1597719 h 4660752"/>
              <a:gd name="connsiteX1" fmla="*/ 3690884 w 3938711"/>
              <a:gd name="connsiteY1" fmla="*/ 2378971 h 4660752"/>
              <a:gd name="connsiteX2" fmla="*/ 3690884 w 3938711"/>
              <a:gd name="connsiteY2" fmla="*/ 4660752 h 4660752"/>
              <a:gd name="connsiteX3" fmla="*/ 0 w 3938711"/>
              <a:gd name="connsiteY3" fmla="*/ 4660752 h 4660752"/>
              <a:gd name="connsiteX4" fmla="*/ 0 w 3938711"/>
              <a:gd name="connsiteY4" fmla="*/ 969868 h 4660752"/>
              <a:gd name="connsiteX5" fmla="*/ 2734487 w 3938711"/>
              <a:gd name="connsiteY5" fmla="*/ 969868 h 4660752"/>
              <a:gd name="connsiteX6" fmla="*/ 2734487 w 3938711"/>
              <a:gd name="connsiteY6" fmla="*/ 0 h 4660752"/>
              <a:gd name="connsiteX7" fmla="*/ 3744766 w 3938711"/>
              <a:gd name="connsiteY7" fmla="*/ 0 h 4660752"/>
              <a:gd name="connsiteX8" fmla="*/ 3938711 w 3938711"/>
              <a:gd name="connsiteY8" fmla="*/ 1689159 h 4660752"/>
              <a:gd name="connsiteX0" fmla="*/ 3847271 w 3847271"/>
              <a:gd name="connsiteY0" fmla="*/ 1597719 h 4660752"/>
              <a:gd name="connsiteX1" fmla="*/ 3690884 w 3847271"/>
              <a:gd name="connsiteY1" fmla="*/ 2378971 h 4660752"/>
              <a:gd name="connsiteX2" fmla="*/ 3690884 w 3847271"/>
              <a:gd name="connsiteY2" fmla="*/ 4660752 h 4660752"/>
              <a:gd name="connsiteX3" fmla="*/ 0 w 3847271"/>
              <a:gd name="connsiteY3" fmla="*/ 4660752 h 4660752"/>
              <a:gd name="connsiteX4" fmla="*/ 0 w 3847271"/>
              <a:gd name="connsiteY4" fmla="*/ 969868 h 4660752"/>
              <a:gd name="connsiteX5" fmla="*/ 2734487 w 3847271"/>
              <a:gd name="connsiteY5" fmla="*/ 969868 h 4660752"/>
              <a:gd name="connsiteX6" fmla="*/ 2734487 w 3847271"/>
              <a:gd name="connsiteY6" fmla="*/ 0 h 4660752"/>
              <a:gd name="connsiteX7" fmla="*/ 3744766 w 3847271"/>
              <a:gd name="connsiteY7" fmla="*/ 0 h 4660752"/>
              <a:gd name="connsiteX0" fmla="*/ 3690884 w 3744766"/>
              <a:gd name="connsiteY0" fmla="*/ 2378971 h 4660752"/>
              <a:gd name="connsiteX1" fmla="*/ 3690884 w 3744766"/>
              <a:gd name="connsiteY1" fmla="*/ 4660752 h 4660752"/>
              <a:gd name="connsiteX2" fmla="*/ 0 w 3744766"/>
              <a:gd name="connsiteY2" fmla="*/ 4660752 h 4660752"/>
              <a:gd name="connsiteX3" fmla="*/ 0 w 3744766"/>
              <a:gd name="connsiteY3" fmla="*/ 969868 h 4660752"/>
              <a:gd name="connsiteX4" fmla="*/ 2734487 w 3744766"/>
              <a:gd name="connsiteY4" fmla="*/ 969868 h 4660752"/>
              <a:gd name="connsiteX5" fmla="*/ 2734487 w 3744766"/>
              <a:gd name="connsiteY5" fmla="*/ 0 h 4660752"/>
              <a:gd name="connsiteX6" fmla="*/ 3744766 w 3744766"/>
              <a:gd name="connsiteY6" fmla="*/ 0 h 466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4766" h="4660752">
                <a:moveTo>
                  <a:pt x="3690884" y="2378971"/>
                </a:moveTo>
                <a:lnTo>
                  <a:pt x="3690884" y="4660752"/>
                </a:lnTo>
                <a:lnTo>
                  <a:pt x="0" y="4660752"/>
                </a:lnTo>
                <a:lnTo>
                  <a:pt x="0" y="969868"/>
                </a:lnTo>
                <a:lnTo>
                  <a:pt x="2734487" y="969868"/>
                </a:lnTo>
                <a:lnTo>
                  <a:pt x="2734487" y="0"/>
                </a:lnTo>
                <a:lnTo>
                  <a:pt x="3744766" y="0"/>
                </a:ln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7326652" y="4407504"/>
            <a:ext cx="1765300" cy="316802"/>
            <a:chOff x="1244534" y="3522134"/>
            <a:chExt cx="1765300" cy="316802"/>
          </a:xfrm>
        </p:grpSpPr>
        <p:sp>
          <p:nvSpPr>
            <p:cNvPr id="20" name="矩形 19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44535" y="3526647"/>
              <a:ext cx="16181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 团    队：</a:t>
              </a:r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wzm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5C9CA18-A7B3-48E9-A63D-3BA74F6A25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139" y="164676"/>
            <a:ext cx="418781" cy="4140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431E6A9-E3B9-4DD8-AE73-D8CA8CBB48B1}"/>
              </a:ext>
            </a:extLst>
          </p:cNvPr>
          <p:cNvSpPr txBox="1"/>
          <p:nvPr/>
        </p:nvSpPr>
        <p:spPr>
          <a:xfrm>
            <a:off x="2188604" y="1973640"/>
            <a:ext cx="2926090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accent1"/>
                </a:solidFill>
                <a:latin typeface="Agency FB" panose="020B0503020202020204" pitchFamily="34" charset="0"/>
              </a:rPr>
              <a:t>CHIP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AFCA387-AFEF-4864-9B1E-119A612EFADE}"/>
              </a:ext>
            </a:extLst>
          </p:cNvPr>
          <p:cNvSpPr txBox="1"/>
          <p:nvPr/>
        </p:nvSpPr>
        <p:spPr>
          <a:xfrm>
            <a:off x="5032042" y="3305378"/>
            <a:ext cx="646902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基于</a:t>
            </a:r>
            <a:r>
              <a:rPr lang="en-US" altLang="zh-CN" sz="2800" b="1" dirty="0">
                <a:solidFill>
                  <a:schemeClr val="accent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BERT</a:t>
            </a:r>
            <a:r>
              <a:rPr lang="zh-CN" altLang="en-US" sz="2800" b="1" dirty="0">
                <a:solidFill>
                  <a:schemeClr val="accent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与模型融合的短文本分类方法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109D122-0AAC-4BFD-9FF3-ADD4D728471E}"/>
              </a:ext>
            </a:extLst>
          </p:cNvPr>
          <p:cNvGrpSpPr/>
          <p:nvPr/>
        </p:nvGrpSpPr>
        <p:grpSpPr>
          <a:xfrm>
            <a:off x="7326652" y="4889088"/>
            <a:ext cx="1765300" cy="316802"/>
            <a:chOff x="1244534" y="3522134"/>
            <a:chExt cx="1765300" cy="316802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5C81CBE-9C33-4181-9495-971C39F83BC9}"/>
                </a:ext>
              </a:extLst>
            </p:cNvPr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03E86A8-5F72-40BD-86BC-A973504988C4}"/>
                </a:ext>
              </a:extLst>
            </p:cNvPr>
            <p:cNvSpPr txBox="1"/>
            <p:nvPr/>
          </p:nvSpPr>
          <p:spPr>
            <a:xfrm>
              <a:off x="1244535" y="3526647"/>
              <a:ext cx="16181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汇报人：吴梓明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886B148-5F67-4D68-9D0C-C9FBB24FF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3323" y="230295"/>
            <a:ext cx="1027616" cy="2364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B3EEFCA-458B-42DA-BFD3-15B330DB20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352" y="164677"/>
            <a:ext cx="412461" cy="414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73C1EA2-161B-49EE-A88A-EEACB75D69C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316" y="143160"/>
            <a:ext cx="425688" cy="46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5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76" name="组合 75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84" name="菱形 83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菱形 84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7" name="文本框 76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1869915" y="380547"/>
              <a:ext cx="4198105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团队简介</a:t>
              </a: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80" name="菱形 79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菱形 80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DBE9098-BED5-4350-AF3A-6C9A80FFA471}"/>
              </a:ext>
            </a:extLst>
          </p:cNvPr>
          <p:cNvCxnSpPr>
            <a:cxnSpLocks/>
          </p:cNvCxnSpPr>
          <p:nvPr/>
        </p:nvCxnSpPr>
        <p:spPr>
          <a:xfrm>
            <a:off x="1951748" y="1013174"/>
            <a:ext cx="83033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15B4E981-5348-4C86-BE47-31E64A0B4E5B}"/>
              </a:ext>
            </a:extLst>
          </p:cNvPr>
          <p:cNvSpPr txBox="1"/>
          <p:nvPr/>
        </p:nvSpPr>
        <p:spPr>
          <a:xfrm>
            <a:off x="3316003" y="2819002"/>
            <a:ext cx="477774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贵在联通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——“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联创黔线”杯大数据应用创新大赛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defTabSz="914400">
              <a:buFont typeface="Wingdings" panose="05000000000000000000" pitchFamily="2" charset="2"/>
              <a:buChar char="l"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lvl="0" indent="-342900" defTabSz="914400"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蚂蚁金服风险大脑：支付风险识别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内部赛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lvl="0" indent="-342900" defTabSz="914400">
              <a:buFont typeface="Wingdings" panose="05000000000000000000" pitchFamily="2" charset="2"/>
              <a:buChar char="l"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lvl="0" indent="-342900" defTabSz="914400">
              <a:buFont typeface="Wingdings" panose="05000000000000000000" pitchFamily="2" charset="2"/>
              <a:buChar char="l"/>
              <a:defRPr/>
            </a:pPr>
            <a:r>
              <a:rPr lang="en-US" altLang="zh-CN" sz="1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DigSci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科学数据挖掘大赛 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</a:p>
          <a:p>
            <a:pPr marL="342900" lvl="0" indent="-342900" defTabSz="914400">
              <a:buFont typeface="Wingdings" panose="05000000000000000000" pitchFamily="2" charset="2"/>
              <a:buChar char="l"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lvl="0" indent="-342900" defTabSz="914400"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同盾科技声纹识别建模大赛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defTabSz="914400">
              <a:buFont typeface="Wingdings" panose="05000000000000000000" pitchFamily="2" charset="2"/>
              <a:buChar char="l"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lvl="0" indent="-342900" defTabSz="914400"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第三届融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天机智能金融算法挑战赛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defTabSz="914400">
              <a:buFont typeface="Wingdings" panose="05000000000000000000" pitchFamily="2" charset="2"/>
              <a:buChar char="l"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lvl="0" indent="-342900" defTabSz="914400"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智源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计算所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互联网虚假新闻检测挑战赛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defTabSz="914400">
              <a:buFont typeface="Wingdings" panose="05000000000000000000" pitchFamily="2" charset="2"/>
              <a:buChar char="l"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lvl="0" indent="-342900" defTabSz="914400"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美年健康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大赛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双高疾病风险预测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C9E3825B-F678-454E-AB0D-60A2B23138B4}"/>
              </a:ext>
            </a:extLst>
          </p:cNvPr>
          <p:cNvSpPr txBox="1"/>
          <p:nvPr/>
        </p:nvSpPr>
        <p:spPr>
          <a:xfrm>
            <a:off x="3309907" y="1857881"/>
            <a:ext cx="883947" cy="3511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1600" dirty="0">
                <a:latin typeface="Century Gothic" panose="020B0502020202020204" pitchFamily="34" charset="0"/>
                <a:ea typeface="+mj-ea"/>
              </a:rPr>
              <a:t>吴梓明</a:t>
            </a:r>
            <a:endParaRPr lang="en-US" altLang="zh-CN" sz="1600" dirty="0"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D854B78F-C5EB-49D2-8A41-2E34E88365FB}"/>
              </a:ext>
            </a:extLst>
          </p:cNvPr>
          <p:cNvSpPr txBox="1"/>
          <p:nvPr/>
        </p:nvSpPr>
        <p:spPr>
          <a:xfrm>
            <a:off x="4193854" y="1857881"/>
            <a:ext cx="1512002" cy="3511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1600" dirty="0">
                <a:latin typeface="Century Gothic" panose="020B0502020202020204" pitchFamily="34" charset="0"/>
                <a:ea typeface="+mj-ea"/>
              </a:rPr>
              <a:t>华南理工大学</a:t>
            </a:r>
            <a:endParaRPr lang="en-US" altLang="zh-CN" sz="1600" dirty="0"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6570B9F-905D-4631-9FBB-079EC21B50E4}"/>
              </a:ext>
            </a:extLst>
          </p:cNvPr>
          <p:cNvSpPr txBox="1"/>
          <p:nvPr/>
        </p:nvSpPr>
        <p:spPr>
          <a:xfrm>
            <a:off x="5595216" y="1857881"/>
            <a:ext cx="1512002" cy="3511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1600" dirty="0">
                <a:latin typeface="Century Gothic" panose="020B0502020202020204" pitchFamily="34" charset="0"/>
                <a:ea typeface="+mj-ea"/>
              </a:rPr>
              <a:t>研究生三年级</a:t>
            </a:r>
            <a:endParaRPr lang="en-US" altLang="zh-CN" sz="1600" dirty="0"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0B2BF28-8DDC-4241-8B59-45D96E8343FC}"/>
              </a:ext>
            </a:extLst>
          </p:cNvPr>
          <p:cNvSpPr txBox="1"/>
          <p:nvPr/>
        </p:nvSpPr>
        <p:spPr>
          <a:xfrm>
            <a:off x="8159275" y="2819002"/>
            <a:ext cx="88414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en-US" altLang="zh-CN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 defTabSz="914400">
              <a:defRPr/>
            </a:pP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en-US" altLang="zh-CN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 defTabSz="914400">
              <a:defRPr/>
            </a:pP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en-US" altLang="zh-CN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rd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 defTabSz="914400">
              <a:defRPr/>
            </a:pP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en-US" altLang="zh-CN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 defTabSz="914400">
              <a:defRPr/>
            </a:pP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en-US" altLang="zh-CN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 defTabSz="914400">
              <a:defRPr/>
            </a:pP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r>
              <a:rPr kumimoji="0" lang="en-US" altLang="zh-CN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 defTabSz="914400">
              <a:defRPr/>
            </a:pP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r>
              <a:rPr kumimoji="0" lang="en-US" altLang="zh-CN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2F3C679-60EA-4378-86EF-78D6280AD532}"/>
              </a:ext>
            </a:extLst>
          </p:cNvPr>
          <p:cNvSpPr/>
          <p:nvPr/>
        </p:nvSpPr>
        <p:spPr>
          <a:xfrm>
            <a:off x="3296379" y="2690180"/>
            <a:ext cx="5326413" cy="3154646"/>
          </a:xfrm>
          <a:prstGeom prst="roundRect">
            <a:avLst>
              <a:gd name="adj" fmla="val 8551"/>
            </a:avLst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EB84FEFD-3075-450A-A599-7288901504E0}"/>
              </a:ext>
            </a:extLst>
          </p:cNvPr>
          <p:cNvSpPr/>
          <p:nvPr/>
        </p:nvSpPr>
        <p:spPr>
          <a:xfrm>
            <a:off x="3296379" y="1865011"/>
            <a:ext cx="5326413" cy="351122"/>
          </a:xfrm>
          <a:prstGeom prst="roundRect">
            <a:avLst>
              <a:gd name="adj" fmla="val 29385"/>
            </a:avLst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20052E3-16B2-4B25-9FDE-583D3EF537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139" y="164676"/>
            <a:ext cx="418781" cy="414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97ADECE-7624-4914-8545-87BF5313D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3323" y="230295"/>
            <a:ext cx="1027616" cy="23648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90F4896-4F4D-46F5-97F2-6AB396BDA7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352" y="164677"/>
            <a:ext cx="412461" cy="4140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776E459-D451-423B-87ED-1617748C9C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316" y="143160"/>
            <a:ext cx="425688" cy="46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8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组合 196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98" name="组合 197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206" name="菱形 205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菱形 206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9" name="文本框 198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869915" y="380547"/>
              <a:ext cx="4198105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任务说明</a:t>
              </a:r>
            </a:p>
          </p:txBody>
        </p:sp>
        <p:grpSp>
          <p:nvGrpSpPr>
            <p:cNvPr id="201" name="组合 200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202" name="菱形 201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菱形 202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BE781019-3374-4D3C-9A25-22570DE85F6C}"/>
              </a:ext>
            </a:extLst>
          </p:cNvPr>
          <p:cNvCxnSpPr>
            <a:cxnSpLocks/>
          </p:cNvCxnSpPr>
          <p:nvPr/>
        </p:nvCxnSpPr>
        <p:spPr>
          <a:xfrm>
            <a:off x="1951748" y="1013174"/>
            <a:ext cx="83033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A440D59-064A-437B-8C4A-9536BBDF6B6B}"/>
              </a:ext>
            </a:extLst>
          </p:cNvPr>
          <p:cNvSpPr/>
          <p:nvPr/>
        </p:nvSpPr>
        <p:spPr>
          <a:xfrm>
            <a:off x="1261650" y="1694905"/>
            <a:ext cx="8687693" cy="1119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Avenir"/>
              </a:rPr>
              <a:t>任务描述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Avenir"/>
              </a:rPr>
              <a:t>         给定事先定义好的</a:t>
            </a:r>
            <a:r>
              <a:rPr lang="en-US" altLang="zh-CN" sz="1400" dirty="0">
                <a:latin typeface="Avenir"/>
              </a:rPr>
              <a:t>45</a:t>
            </a:r>
            <a:r>
              <a:rPr lang="zh-CN" altLang="en-US" sz="1400" dirty="0">
                <a:latin typeface="Avenir"/>
              </a:rPr>
              <a:t>种筛选标准类别和一系列中文临床试验筛选标准的描述句子，需返回每一条筛选标准的具体类别。</a:t>
            </a:r>
            <a:endParaRPr lang="zh-CN" altLang="en-US" sz="1400" b="0" i="0" dirty="0">
              <a:effectLst/>
              <a:latin typeface="Avenir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3B6E235-6B27-4431-AB8F-D2E2F827695A}"/>
              </a:ext>
            </a:extLst>
          </p:cNvPr>
          <p:cNvSpPr/>
          <p:nvPr/>
        </p:nvSpPr>
        <p:spPr>
          <a:xfrm>
            <a:off x="1272159" y="3375796"/>
            <a:ext cx="8765219" cy="1119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Avenir"/>
              </a:rPr>
              <a:t>评价指标</a:t>
            </a:r>
            <a:endParaRPr lang="en-US" altLang="zh-CN" b="1" dirty="0">
              <a:latin typeface="Avenir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Avenir"/>
              </a:rPr>
              <a:t>         评价指标包括宏观准确率</a:t>
            </a:r>
            <a:r>
              <a:rPr lang="en-US" altLang="zh-CN" sz="1400" dirty="0">
                <a:latin typeface="Avenir"/>
              </a:rPr>
              <a:t>(Macro Precision)</a:t>
            </a:r>
            <a:r>
              <a:rPr lang="zh-CN" altLang="en-US" sz="1400" dirty="0">
                <a:latin typeface="Avenir"/>
              </a:rPr>
              <a:t>，宏观召回率</a:t>
            </a:r>
            <a:r>
              <a:rPr lang="en-US" altLang="zh-CN" sz="1400" dirty="0">
                <a:latin typeface="Avenir"/>
              </a:rPr>
              <a:t>(Macro Recall)</a:t>
            </a:r>
            <a:r>
              <a:rPr lang="zh-CN" altLang="en-US" sz="1400" dirty="0">
                <a:latin typeface="Avenir"/>
              </a:rPr>
              <a:t>，</a:t>
            </a:r>
            <a:r>
              <a:rPr lang="en-US" altLang="zh-CN" sz="1400" dirty="0">
                <a:latin typeface="Avenir"/>
              </a:rPr>
              <a:t>Average F1</a:t>
            </a:r>
            <a:r>
              <a:rPr lang="zh-CN" altLang="en-US" sz="1400" dirty="0">
                <a:latin typeface="Avenir"/>
              </a:rPr>
              <a:t>值。最终排名以</a:t>
            </a:r>
            <a:r>
              <a:rPr lang="en-US" altLang="zh-CN" sz="1400" dirty="0">
                <a:latin typeface="Avenir"/>
              </a:rPr>
              <a:t>Average F1</a:t>
            </a:r>
            <a:r>
              <a:rPr lang="zh-CN" altLang="en-US" sz="1400" dirty="0">
                <a:latin typeface="Avenir"/>
              </a:rPr>
              <a:t>值为基准。假设有</a:t>
            </a:r>
            <a:r>
              <a:rPr lang="en-US" altLang="zh-CN" sz="1400" dirty="0">
                <a:latin typeface="Avenir"/>
              </a:rPr>
              <a:t>n</a:t>
            </a:r>
            <a:r>
              <a:rPr lang="zh-CN" altLang="en-US" sz="1400" dirty="0">
                <a:latin typeface="Avenir"/>
              </a:rPr>
              <a:t>个类别，</a:t>
            </a:r>
            <a:r>
              <a:rPr lang="en-US" altLang="zh-CN" sz="1400" dirty="0">
                <a:latin typeface="Avenir"/>
              </a:rPr>
              <a:t>C</a:t>
            </a:r>
            <a:r>
              <a:rPr lang="en-US" altLang="zh-CN" sz="1400" baseline="-25000" dirty="0">
                <a:latin typeface="Avenir"/>
              </a:rPr>
              <a:t>1</a:t>
            </a:r>
            <a:r>
              <a:rPr lang="en-US" altLang="zh-CN" sz="1400" dirty="0">
                <a:latin typeface="Avenir"/>
              </a:rPr>
              <a:t>, … …, C</a:t>
            </a:r>
            <a:r>
              <a:rPr lang="en-US" altLang="zh-CN" sz="1400" baseline="-25000" dirty="0">
                <a:latin typeface="Avenir"/>
              </a:rPr>
              <a:t>i</a:t>
            </a:r>
            <a:r>
              <a:rPr lang="en-US" altLang="zh-CN" sz="1400" dirty="0">
                <a:latin typeface="Avenir"/>
              </a:rPr>
              <a:t>, … …, C</a:t>
            </a:r>
            <a:r>
              <a:rPr lang="en-US" altLang="zh-CN" sz="1400" baseline="-25000" dirty="0">
                <a:latin typeface="Avenir"/>
              </a:rPr>
              <a:t>n</a:t>
            </a:r>
            <a:r>
              <a:rPr lang="zh-CN" altLang="en-US" sz="1400" dirty="0">
                <a:latin typeface="Avenir"/>
              </a:rPr>
              <a:t>。</a:t>
            </a:r>
            <a:endParaRPr lang="zh-CN" altLang="en-US" sz="1400" b="0" i="0" dirty="0">
              <a:effectLst/>
              <a:latin typeface="Aveni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A25C05C-A6ED-4FB9-AAA6-7524E0C74E95}"/>
                  </a:ext>
                </a:extLst>
              </p:cNvPr>
              <p:cNvSpPr txBox="1"/>
              <p:nvPr/>
            </p:nvSpPr>
            <p:spPr>
              <a:xfrm>
                <a:off x="3649211" y="4754365"/>
                <a:ext cx="3489821" cy="4239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准确率</a:t>
                </a:r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en-US" altLang="zh-CN" sz="14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正确预测为类别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14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的样本个数</m:t>
                        </m:r>
                      </m:num>
                      <m:den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预测为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14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类的样本个数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A25C05C-A6ED-4FB9-AAA6-7524E0C74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211" y="4754365"/>
                <a:ext cx="3489821" cy="423962"/>
              </a:xfrm>
              <a:prstGeom prst="rect">
                <a:avLst/>
              </a:prstGeom>
              <a:blipFill>
                <a:blip r:embed="rId3"/>
                <a:stretch>
                  <a:fillRect l="-3147" t="-5797" b="-23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EAC9503-9D5D-49E3-AB21-A15BA9B75BCB}"/>
                  </a:ext>
                </a:extLst>
              </p:cNvPr>
              <p:cNvSpPr txBox="1"/>
              <p:nvPr/>
            </p:nvSpPr>
            <p:spPr>
              <a:xfrm>
                <a:off x="3974560" y="5969097"/>
                <a:ext cx="2575420" cy="381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Average F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2∗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EAC9503-9D5D-49E3-AB21-A15BA9B75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560" y="5969097"/>
                <a:ext cx="2575420" cy="381771"/>
              </a:xfrm>
              <a:prstGeom prst="rect">
                <a:avLst/>
              </a:prstGeom>
              <a:blipFill>
                <a:blip r:embed="rId4"/>
                <a:stretch>
                  <a:fillRect l="-4976" t="-93651" b="-141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49E86FC5-E9FD-4B7B-9578-671587F4AA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139" y="164676"/>
            <a:ext cx="418781" cy="414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B3A9F8B-0855-4463-91EC-D3C3E5735F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73323" y="230295"/>
            <a:ext cx="1027616" cy="23648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D49BDD9-E20E-4BC4-BD2C-CA58778EF8D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352" y="164677"/>
            <a:ext cx="412461" cy="414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0DFF99A-3127-4EB3-96A6-BB6AB9FB88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316" y="143160"/>
            <a:ext cx="425688" cy="466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0BE4097-0614-4161-8B6A-AE13421AAF6B}"/>
                  </a:ext>
                </a:extLst>
              </p:cNvPr>
              <p:cNvSpPr txBox="1"/>
              <p:nvPr/>
            </p:nvSpPr>
            <p:spPr>
              <a:xfrm>
                <a:off x="3649211" y="5315189"/>
                <a:ext cx="3489821" cy="4239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召回率</a:t>
                </a:r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R</a:t>
                </a:r>
                <a:r>
                  <a:rPr lang="en-US" altLang="zh-CN" sz="14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正确预测为类别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14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的样本个数</m:t>
                        </m:r>
                      </m:num>
                      <m:den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真实</m:t>
                        </m:r>
                        <m:r>
                          <a:rPr lang="zh-CN" altLang="en-US" sz="1400" i="1" smtClean="0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𝐶𝑖</m:t>
                        </m:r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类的样本个数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0BE4097-0614-4161-8B6A-AE13421AA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211" y="5315189"/>
                <a:ext cx="3489821" cy="423962"/>
              </a:xfrm>
              <a:prstGeom prst="rect">
                <a:avLst/>
              </a:prstGeom>
              <a:blipFill>
                <a:blip r:embed="rId9"/>
                <a:stretch>
                  <a:fillRect l="-3147" t="-5797" b="-23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74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组合 196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98" name="组合 197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206" name="菱形 205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菱形 206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9" name="文本框 198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869915" y="380547"/>
              <a:ext cx="2436645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整体方案设计</a:t>
              </a:r>
            </a:p>
          </p:txBody>
        </p:sp>
        <p:grpSp>
          <p:nvGrpSpPr>
            <p:cNvPr id="201" name="组合 200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202" name="菱形 201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菱形 202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BE781019-3374-4D3C-9A25-22570DE85F6C}"/>
              </a:ext>
            </a:extLst>
          </p:cNvPr>
          <p:cNvCxnSpPr>
            <a:cxnSpLocks/>
          </p:cNvCxnSpPr>
          <p:nvPr/>
        </p:nvCxnSpPr>
        <p:spPr>
          <a:xfrm>
            <a:off x="1951748" y="1013174"/>
            <a:ext cx="83033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8ECD367-1BD7-419E-9964-D37F73D23D83}"/>
              </a:ext>
            </a:extLst>
          </p:cNvPr>
          <p:cNvSpPr/>
          <p:nvPr/>
        </p:nvSpPr>
        <p:spPr>
          <a:xfrm>
            <a:off x="2825322" y="3445498"/>
            <a:ext cx="1096311" cy="41445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预处理</a:t>
            </a:r>
          </a:p>
        </p:txBody>
      </p:sp>
      <p:sp>
        <p:nvSpPr>
          <p:cNvPr id="24" name="下箭头 7">
            <a:extLst>
              <a:ext uri="{FF2B5EF4-FFF2-40B4-BE49-F238E27FC236}">
                <a16:creationId xmlns:a16="http://schemas.microsoft.com/office/drawing/2014/main" id="{B37D0B54-2313-41B3-AFAD-6591754226A9}"/>
              </a:ext>
            </a:extLst>
          </p:cNvPr>
          <p:cNvSpPr/>
          <p:nvPr/>
        </p:nvSpPr>
        <p:spPr>
          <a:xfrm rot="16200000">
            <a:off x="2397338" y="3474916"/>
            <a:ext cx="237967" cy="346821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15" dirty="0"/>
          </a:p>
        </p:txBody>
      </p:sp>
      <p:sp>
        <p:nvSpPr>
          <p:cNvPr id="43" name="流程图: 多文档 42">
            <a:extLst>
              <a:ext uri="{FF2B5EF4-FFF2-40B4-BE49-F238E27FC236}">
                <a16:creationId xmlns:a16="http://schemas.microsoft.com/office/drawing/2014/main" id="{337DCE50-8FAA-419D-BEA4-5A83A2F7D10A}"/>
              </a:ext>
            </a:extLst>
          </p:cNvPr>
          <p:cNvSpPr/>
          <p:nvPr/>
        </p:nvSpPr>
        <p:spPr>
          <a:xfrm>
            <a:off x="1196430" y="3397150"/>
            <a:ext cx="923278" cy="565952"/>
          </a:xfrm>
          <a:prstGeom prst="flowChartMultidocumen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源数据</a:t>
            </a:r>
          </a:p>
        </p:txBody>
      </p:sp>
      <p:sp>
        <p:nvSpPr>
          <p:cNvPr id="44" name="下箭头 7">
            <a:extLst>
              <a:ext uri="{FF2B5EF4-FFF2-40B4-BE49-F238E27FC236}">
                <a16:creationId xmlns:a16="http://schemas.microsoft.com/office/drawing/2014/main" id="{401A0009-C5EA-438F-9A8C-AC50BDDBD4E7}"/>
              </a:ext>
            </a:extLst>
          </p:cNvPr>
          <p:cNvSpPr/>
          <p:nvPr/>
        </p:nvSpPr>
        <p:spPr>
          <a:xfrm rot="16200000">
            <a:off x="4167429" y="3506715"/>
            <a:ext cx="237967" cy="346821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15" dirty="0"/>
          </a:p>
        </p:txBody>
      </p:sp>
      <p:sp>
        <p:nvSpPr>
          <p:cNvPr id="46" name="流程图: 多文档 45">
            <a:extLst>
              <a:ext uri="{FF2B5EF4-FFF2-40B4-BE49-F238E27FC236}">
                <a16:creationId xmlns:a16="http://schemas.microsoft.com/office/drawing/2014/main" id="{49F037C1-78D0-46B0-BDF5-D9568CDF0CCF}"/>
              </a:ext>
            </a:extLst>
          </p:cNvPr>
          <p:cNvSpPr/>
          <p:nvPr/>
        </p:nvSpPr>
        <p:spPr>
          <a:xfrm>
            <a:off x="4547871" y="3390812"/>
            <a:ext cx="923278" cy="565952"/>
          </a:xfrm>
          <a:prstGeom prst="flowChartMultidocumen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训练集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9C1E9E14-60C7-4563-B908-05655F337F7E}"/>
              </a:ext>
            </a:extLst>
          </p:cNvPr>
          <p:cNvSpPr/>
          <p:nvPr/>
        </p:nvSpPr>
        <p:spPr>
          <a:xfrm>
            <a:off x="6406314" y="3963102"/>
            <a:ext cx="1045077" cy="35269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BERT</a:t>
            </a:r>
            <a:endParaRPr lang="zh-CN" altLang="en-US" sz="1200" dirty="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5481BBDC-5999-49E4-B02D-514A58C312D3}"/>
              </a:ext>
            </a:extLst>
          </p:cNvPr>
          <p:cNvSpPr/>
          <p:nvPr/>
        </p:nvSpPr>
        <p:spPr>
          <a:xfrm>
            <a:off x="6406313" y="3010675"/>
            <a:ext cx="1045077" cy="35269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LightGBM</a:t>
            </a:r>
            <a:endParaRPr lang="zh-CN" altLang="en-US" sz="12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2CE039F-F033-4349-839D-FD9966A7168E}"/>
              </a:ext>
            </a:extLst>
          </p:cNvPr>
          <p:cNvCxnSpPr>
            <a:stCxn id="46" idx="3"/>
            <a:endCxn id="52" idx="1"/>
          </p:cNvCxnSpPr>
          <p:nvPr/>
        </p:nvCxnSpPr>
        <p:spPr>
          <a:xfrm>
            <a:off x="5471149" y="3673788"/>
            <a:ext cx="935165" cy="465661"/>
          </a:xfrm>
          <a:prstGeom prst="straightConnector1">
            <a:avLst/>
          </a:prstGeom>
          <a:ln>
            <a:solidFill>
              <a:srgbClr val="00B0F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下箭头 7">
            <a:extLst>
              <a:ext uri="{FF2B5EF4-FFF2-40B4-BE49-F238E27FC236}">
                <a16:creationId xmlns:a16="http://schemas.microsoft.com/office/drawing/2014/main" id="{E555C17D-FD30-47AD-B6C2-7561D5654D3D}"/>
              </a:ext>
            </a:extLst>
          </p:cNvPr>
          <p:cNvSpPr/>
          <p:nvPr/>
        </p:nvSpPr>
        <p:spPr>
          <a:xfrm rot="16200000">
            <a:off x="7802088" y="3474915"/>
            <a:ext cx="237967" cy="346821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15" dirty="0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9242C86E-B86A-4E3A-B01C-AD1DF86DA875}"/>
              </a:ext>
            </a:extLst>
          </p:cNvPr>
          <p:cNvSpPr/>
          <p:nvPr/>
        </p:nvSpPr>
        <p:spPr>
          <a:xfrm>
            <a:off x="8270198" y="2962048"/>
            <a:ext cx="1045077" cy="35269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BERT</a:t>
            </a:r>
            <a:r>
              <a:rPr lang="en-US" altLang="zh-CN" sz="1100" dirty="0"/>
              <a:t>1</a:t>
            </a:r>
            <a:endParaRPr lang="zh-CN" altLang="en-US" sz="1200" dirty="0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4115BFA4-06ED-464C-B468-D6C920075F2C}"/>
              </a:ext>
            </a:extLst>
          </p:cNvPr>
          <p:cNvSpPr/>
          <p:nvPr/>
        </p:nvSpPr>
        <p:spPr>
          <a:xfrm>
            <a:off x="8270198" y="2454099"/>
            <a:ext cx="1045077" cy="35269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LightGBM</a:t>
            </a:r>
            <a:endParaRPr lang="zh-CN" altLang="en-US" sz="1200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5DF0D5F0-76E6-438E-87B2-3CF6AA7845BC}"/>
              </a:ext>
            </a:extLst>
          </p:cNvPr>
          <p:cNvSpPr/>
          <p:nvPr/>
        </p:nvSpPr>
        <p:spPr>
          <a:xfrm>
            <a:off x="8270197" y="4485897"/>
            <a:ext cx="1045077" cy="35269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BERT</a:t>
            </a:r>
            <a:r>
              <a:rPr lang="en-US" altLang="zh-CN" sz="1100" dirty="0" err="1"/>
              <a:t>n</a:t>
            </a:r>
            <a:endParaRPr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ADCC425-C2A2-489D-8A3C-9E8AAFA730CB}"/>
              </a:ext>
            </a:extLst>
          </p:cNvPr>
          <p:cNvSpPr txBox="1"/>
          <p:nvPr/>
        </p:nvSpPr>
        <p:spPr>
          <a:xfrm>
            <a:off x="8613517" y="3552233"/>
            <a:ext cx="461665" cy="4108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C8D5FAB-B673-4FDA-8887-A956593F6F6A}"/>
              </a:ext>
            </a:extLst>
          </p:cNvPr>
          <p:cNvSpPr txBox="1"/>
          <p:nvPr/>
        </p:nvSpPr>
        <p:spPr>
          <a:xfrm>
            <a:off x="8613516" y="3949478"/>
            <a:ext cx="461665" cy="4108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CE73EB37-EE34-4B29-B528-0898A51463FA}"/>
              </a:ext>
            </a:extLst>
          </p:cNvPr>
          <p:cNvSpPr/>
          <p:nvPr/>
        </p:nvSpPr>
        <p:spPr>
          <a:xfrm>
            <a:off x="9484468" y="2607013"/>
            <a:ext cx="174124" cy="2091429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8F25E42F-92AE-4749-8D80-064E0968238B}"/>
              </a:ext>
            </a:extLst>
          </p:cNvPr>
          <p:cNvSpPr/>
          <p:nvPr/>
        </p:nvSpPr>
        <p:spPr>
          <a:xfrm>
            <a:off x="9793151" y="3476380"/>
            <a:ext cx="1045077" cy="35269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加权平均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5FAED38D-C77E-43A1-BF20-48B4D5B532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139" y="164676"/>
            <a:ext cx="418781" cy="4140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D9B338C1-7C0B-487F-AAF0-E2A7D74E0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3323" y="230295"/>
            <a:ext cx="1027616" cy="236482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E63B913A-44F5-43DA-92B7-7DB3A0EF7A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352" y="164677"/>
            <a:ext cx="412461" cy="4140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AB4D5247-7CC6-442E-B670-3C35A08969C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316" y="143160"/>
            <a:ext cx="425688" cy="466986"/>
          </a:xfrm>
          <a:prstGeom prst="rect">
            <a:avLst/>
          </a:prstGeom>
        </p:spPr>
      </p:pic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D2C284B-EAAF-4436-9C8A-C5C9B8952886}"/>
              </a:ext>
            </a:extLst>
          </p:cNvPr>
          <p:cNvCxnSpPr>
            <a:cxnSpLocks/>
            <a:stCxn id="46" idx="3"/>
            <a:endCxn id="53" idx="1"/>
          </p:cNvCxnSpPr>
          <p:nvPr/>
        </p:nvCxnSpPr>
        <p:spPr>
          <a:xfrm flipV="1">
            <a:off x="5471149" y="3187022"/>
            <a:ext cx="935164" cy="486766"/>
          </a:xfrm>
          <a:prstGeom prst="straightConnector1">
            <a:avLst/>
          </a:prstGeom>
          <a:ln>
            <a:solidFill>
              <a:srgbClr val="00B0F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47D3F25C-67A5-445B-A9C8-5C8BABACA2CB}"/>
              </a:ext>
            </a:extLst>
          </p:cNvPr>
          <p:cNvCxnSpPr>
            <a:stCxn id="52" idx="3"/>
            <a:endCxn id="53" idx="2"/>
          </p:cNvCxnSpPr>
          <p:nvPr/>
        </p:nvCxnSpPr>
        <p:spPr>
          <a:xfrm flipH="1" flipV="1">
            <a:off x="6928852" y="3363369"/>
            <a:ext cx="522539" cy="776080"/>
          </a:xfrm>
          <a:prstGeom prst="bentConnector4">
            <a:avLst>
              <a:gd name="adj1" fmla="val -20832"/>
              <a:gd name="adj2" fmla="val 61361"/>
            </a:avLst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41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组合 196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98" name="组合 197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206" name="菱形 205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菱形 206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9" name="文本框 198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869915" y="380547"/>
              <a:ext cx="2436645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BERT</a:t>
              </a: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模型</a:t>
              </a:r>
            </a:p>
          </p:txBody>
        </p:sp>
        <p:grpSp>
          <p:nvGrpSpPr>
            <p:cNvPr id="201" name="组合 200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202" name="菱形 201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菱形 202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BE781019-3374-4D3C-9A25-22570DE85F6C}"/>
              </a:ext>
            </a:extLst>
          </p:cNvPr>
          <p:cNvCxnSpPr>
            <a:cxnSpLocks/>
          </p:cNvCxnSpPr>
          <p:nvPr/>
        </p:nvCxnSpPr>
        <p:spPr>
          <a:xfrm>
            <a:off x="1951748" y="1013174"/>
            <a:ext cx="83033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30F505B-2D95-4FA0-9D30-5CCA084E4D83}"/>
              </a:ext>
            </a:extLst>
          </p:cNvPr>
          <p:cNvGrpSpPr/>
          <p:nvPr/>
        </p:nvGrpSpPr>
        <p:grpSpPr>
          <a:xfrm>
            <a:off x="1077342" y="2682120"/>
            <a:ext cx="1000124" cy="128904"/>
            <a:chOff x="1023043" y="784885"/>
            <a:chExt cx="1000516" cy="129513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E1EBF77D-4CC9-49A2-9317-46C2B4605A98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208060" y="599869"/>
              <a:ext cx="129512" cy="499546"/>
              <a:chOff x="206375" y="-206375"/>
              <a:chExt cx="144016" cy="558413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B39305B4-032B-440E-B483-5CABA26CCF62}"/>
                  </a:ext>
                </a:extLst>
              </p:cNvPr>
              <p:cNvSpPr/>
              <p:nvPr/>
            </p:nvSpPr>
            <p:spPr>
              <a:xfrm>
                <a:off x="206375" y="-206375"/>
                <a:ext cx="144016" cy="144016"/>
              </a:xfrm>
              <a:prstGeom prst="rect">
                <a:avLst/>
              </a:prstGeom>
              <a:solidFill>
                <a:schemeClr val="tx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wrap="square" lIns="45719" tIns="45719" rIns="45719" bIns="45719" spcCol="3810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0AC94C7-E3DB-482D-8F76-36721E01637E}"/>
                  </a:ext>
                </a:extLst>
              </p:cNvPr>
              <p:cNvSpPr/>
              <p:nvPr/>
            </p:nvSpPr>
            <p:spPr>
              <a:xfrm>
                <a:off x="206375" y="-62359"/>
                <a:ext cx="144016" cy="14401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wrap="square" lIns="45719" tIns="45719" rIns="45719" bIns="45719" spcCol="3810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0241E9CE-6933-4A02-963A-F578D89D9E52}"/>
                  </a:ext>
                </a:extLst>
              </p:cNvPr>
              <p:cNvSpPr/>
              <p:nvPr/>
            </p:nvSpPr>
            <p:spPr>
              <a:xfrm>
                <a:off x="206375" y="64006"/>
                <a:ext cx="144016" cy="144016"/>
              </a:xfrm>
              <a:prstGeom prst="rect">
                <a:avLst/>
              </a:prstGeom>
              <a:solidFill>
                <a:schemeClr val="tx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wrap="square" lIns="45719" tIns="45719" rIns="45719" bIns="45719" spcCol="3810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4674447-8391-49E2-A8F3-FCA70C1A27D6}"/>
                  </a:ext>
                </a:extLst>
              </p:cNvPr>
              <p:cNvSpPr/>
              <p:nvPr/>
            </p:nvSpPr>
            <p:spPr>
              <a:xfrm>
                <a:off x="206375" y="208022"/>
                <a:ext cx="144016" cy="14401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wrap="square" lIns="45719" tIns="45719" rIns="45719" bIns="45719" spcCol="38100" anchor="ctr"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84DB8839-BA3C-4D0C-AD31-C1EDE13C6594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708319" y="599156"/>
              <a:ext cx="129512" cy="500969"/>
              <a:chOff x="764381" y="-207168"/>
              <a:chExt cx="144016" cy="558413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A66AF03-22FE-43B7-8B3E-1A901EF8FFF8}"/>
                  </a:ext>
                </a:extLst>
              </p:cNvPr>
              <p:cNvSpPr/>
              <p:nvPr/>
            </p:nvSpPr>
            <p:spPr>
              <a:xfrm>
                <a:off x="764381" y="-207168"/>
                <a:ext cx="144016" cy="144016"/>
              </a:xfrm>
              <a:prstGeom prst="rect">
                <a:avLst/>
              </a:prstGeom>
              <a:solidFill>
                <a:schemeClr val="tx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wrap="square" lIns="45719" tIns="45719" rIns="45719" bIns="45719" spcCol="3810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A008CCFF-3B50-40C9-98DE-FC1878A33EE5}"/>
                  </a:ext>
                </a:extLst>
              </p:cNvPr>
              <p:cNvSpPr/>
              <p:nvPr/>
            </p:nvSpPr>
            <p:spPr>
              <a:xfrm>
                <a:off x="764381" y="-63152"/>
                <a:ext cx="144016" cy="14401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wrap="square" lIns="45719" tIns="45719" rIns="45719" bIns="45719" spcCol="3810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C97C374-2DD7-4292-875B-65B6DDACE988}"/>
                  </a:ext>
                </a:extLst>
              </p:cNvPr>
              <p:cNvSpPr/>
              <p:nvPr/>
            </p:nvSpPr>
            <p:spPr>
              <a:xfrm>
                <a:off x="764381" y="63213"/>
                <a:ext cx="144016" cy="144016"/>
              </a:xfrm>
              <a:prstGeom prst="rect">
                <a:avLst/>
              </a:prstGeom>
              <a:solidFill>
                <a:schemeClr val="tx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wrap="square" lIns="45719" tIns="45719" rIns="45719" bIns="45719" spcCol="3810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19195DCA-F345-41D5-BF79-E5A34ACD4086}"/>
                  </a:ext>
                </a:extLst>
              </p:cNvPr>
              <p:cNvSpPr/>
              <p:nvPr/>
            </p:nvSpPr>
            <p:spPr>
              <a:xfrm>
                <a:off x="764381" y="207229"/>
                <a:ext cx="144016" cy="14401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wrap="square" lIns="45719" tIns="45719" rIns="45719" bIns="45719" spcCol="38100" anchor="ctr">
                <a:no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2154EF42-9A07-45D0-9274-F35AC6530C06}"/>
              </a:ext>
            </a:extLst>
          </p:cNvPr>
          <p:cNvSpPr/>
          <p:nvPr/>
        </p:nvSpPr>
        <p:spPr>
          <a:xfrm>
            <a:off x="920284" y="2264400"/>
            <a:ext cx="1312817" cy="232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Dense(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44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)+</a:t>
            </a:r>
            <a:r>
              <a:rPr lang="en-US" sz="12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softmax</a:t>
            </a:r>
            <a:endParaRPr lang="zh-CN" sz="12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B3FF0258-8992-472F-BAD5-661F47760438}"/>
              </a:ext>
            </a:extLst>
          </p:cNvPr>
          <p:cNvSpPr/>
          <p:nvPr/>
        </p:nvSpPr>
        <p:spPr>
          <a:xfrm>
            <a:off x="7953437" y="2989155"/>
            <a:ext cx="863600" cy="273050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bert1</a:t>
            </a:r>
            <a:endParaRPr lang="zh-CN" altLang="en-US" sz="1200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60456637-70DA-4E0E-8670-B5A0EC90E835}"/>
              </a:ext>
            </a:extLst>
          </p:cNvPr>
          <p:cNvSpPr/>
          <p:nvPr/>
        </p:nvSpPr>
        <p:spPr>
          <a:xfrm>
            <a:off x="7953437" y="3453158"/>
            <a:ext cx="863600" cy="273050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bert2</a:t>
            </a:r>
            <a:endParaRPr lang="zh-CN" altLang="en-US" sz="1200" dirty="0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638749B8-5EFB-498F-84BC-D0330DB805A5}"/>
              </a:ext>
            </a:extLst>
          </p:cNvPr>
          <p:cNvSpPr/>
          <p:nvPr/>
        </p:nvSpPr>
        <p:spPr>
          <a:xfrm>
            <a:off x="7953437" y="4381163"/>
            <a:ext cx="863600" cy="273050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bert4</a:t>
            </a:r>
            <a:endParaRPr lang="zh-CN" altLang="en-US" sz="1200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9FDC6BE2-1847-4DDF-ABA1-790626848861}"/>
              </a:ext>
            </a:extLst>
          </p:cNvPr>
          <p:cNvSpPr/>
          <p:nvPr/>
        </p:nvSpPr>
        <p:spPr>
          <a:xfrm>
            <a:off x="6363798" y="3646573"/>
            <a:ext cx="873184" cy="34031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dataset</a:t>
            </a:r>
            <a:endParaRPr lang="zh-CN" altLang="en-US" sz="1200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AFEF729-7104-407D-9161-F64FAC935AA1}"/>
              </a:ext>
            </a:extLst>
          </p:cNvPr>
          <p:cNvCxnSpPr>
            <a:cxnSpLocks/>
            <a:stCxn id="47" idx="3"/>
            <a:endCxn id="44" idx="1"/>
          </p:cNvCxnSpPr>
          <p:nvPr/>
        </p:nvCxnSpPr>
        <p:spPr>
          <a:xfrm flipV="1">
            <a:off x="7236982" y="3589683"/>
            <a:ext cx="716455" cy="227048"/>
          </a:xfrm>
          <a:prstGeom prst="straightConnector1">
            <a:avLst/>
          </a:prstGeom>
          <a:ln w="6350">
            <a:solidFill>
              <a:schemeClr val="dk1">
                <a:alpha val="89000"/>
              </a:schemeClr>
            </a:solidFill>
            <a:prstDash val="dash"/>
            <a:tailEnd type="arrow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709308CC-7C9C-42E5-AC9F-E3B8B55B88B3}"/>
              </a:ext>
            </a:extLst>
          </p:cNvPr>
          <p:cNvSpPr/>
          <p:nvPr/>
        </p:nvSpPr>
        <p:spPr>
          <a:xfrm>
            <a:off x="9327711" y="2989155"/>
            <a:ext cx="870326" cy="27305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result</a:t>
            </a:r>
            <a:endParaRPr lang="zh-CN" altLang="en-US" sz="12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6B87DF6-6120-4AB1-861D-F1BD06819516}"/>
              </a:ext>
            </a:extLst>
          </p:cNvPr>
          <p:cNvCxnSpPr/>
          <p:nvPr/>
        </p:nvCxnSpPr>
        <p:spPr>
          <a:xfrm>
            <a:off x="5596955" y="2564384"/>
            <a:ext cx="0" cy="29241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8C9D1F2-9A04-4D11-82B2-90301F7B74E3}"/>
              </a:ext>
            </a:extLst>
          </p:cNvPr>
          <p:cNvSpPr/>
          <p:nvPr/>
        </p:nvSpPr>
        <p:spPr>
          <a:xfrm>
            <a:off x="7844855" y="2797095"/>
            <a:ext cx="1068062" cy="1982751"/>
          </a:xfrm>
          <a:prstGeom prst="roundRect">
            <a:avLst/>
          </a:prstGeom>
          <a:noFill/>
          <a:ln w="6350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6" name="连接符: 肘形 115">
            <a:extLst>
              <a:ext uri="{FF2B5EF4-FFF2-40B4-BE49-F238E27FC236}">
                <a16:creationId xmlns:a16="http://schemas.microsoft.com/office/drawing/2014/main" id="{28094000-9A9C-421A-A994-449F8E7D0A53}"/>
              </a:ext>
            </a:extLst>
          </p:cNvPr>
          <p:cNvCxnSpPr>
            <a:cxnSpLocks/>
            <a:stCxn id="7" idx="2"/>
            <a:endCxn id="124" idx="2"/>
          </p:cNvCxnSpPr>
          <p:nvPr/>
        </p:nvCxnSpPr>
        <p:spPr>
          <a:xfrm rot="5400000">
            <a:off x="5238477" y="2407735"/>
            <a:ext cx="768299" cy="5512521"/>
          </a:xfrm>
          <a:prstGeom prst="bentConnector3">
            <a:avLst>
              <a:gd name="adj1" fmla="val 129754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FEAA99C9-3099-4236-AE24-A42339E365AA}"/>
              </a:ext>
            </a:extLst>
          </p:cNvPr>
          <p:cNvSpPr/>
          <p:nvPr/>
        </p:nvSpPr>
        <p:spPr>
          <a:xfrm>
            <a:off x="930813" y="6183338"/>
            <a:ext cx="105237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[1] Cui Y, Che W, Liu T, et al. Pre-Training with Whole Word Masking for Chinese BERT[J]. </a:t>
            </a:r>
            <a:r>
              <a:rPr lang="en-US" altLang="zh-CN" sz="1000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arXiv</a:t>
            </a:r>
            <a:r>
              <a:rPr lang="en-US" altLang="zh-CN" sz="1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preprint arXiv:1906.08101, 2019.</a:t>
            </a:r>
          </a:p>
          <a:p>
            <a:pPr algn="just"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[2] Liu Y, Ott M, Goyal N, et al. Roberta: A robustly optimized </a:t>
            </a:r>
            <a:r>
              <a:rPr lang="en-US" altLang="zh-CN" sz="1000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bert</a:t>
            </a:r>
            <a:r>
              <a:rPr lang="en-US" altLang="zh-CN" sz="1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pretraining approach[J]. </a:t>
            </a:r>
            <a:r>
              <a:rPr lang="en-US" altLang="zh-CN" sz="1000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arXiv</a:t>
            </a:r>
            <a:r>
              <a:rPr lang="en-US" altLang="zh-CN" sz="1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preprint arXiv:1907.11692, 2019.</a:t>
            </a:r>
          </a:p>
          <a:p>
            <a:pPr algn="just"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[3] Devlin J, Chang M W, Lee K, et al. Bert: Pre-training of deep bidirectional transformers for language understanding[J]. </a:t>
            </a:r>
            <a:r>
              <a:rPr lang="en-US" altLang="zh-CN" sz="1000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arXiv</a:t>
            </a:r>
            <a:r>
              <a:rPr lang="en-US" altLang="zh-CN" sz="1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preprint arXiv:1810.04805, 2018.</a:t>
            </a: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17E9E78C-5D6A-4D41-9EBD-BB9964757B49}"/>
              </a:ext>
            </a:extLst>
          </p:cNvPr>
          <p:cNvCxnSpPr>
            <a:cxnSpLocks/>
            <a:stCxn id="7" idx="0"/>
            <a:endCxn id="133" idx="2"/>
          </p:cNvCxnSpPr>
          <p:nvPr/>
        </p:nvCxnSpPr>
        <p:spPr>
          <a:xfrm flipV="1">
            <a:off x="8378886" y="2554477"/>
            <a:ext cx="6351" cy="24261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5" name="图片 114">
            <a:extLst>
              <a:ext uri="{FF2B5EF4-FFF2-40B4-BE49-F238E27FC236}">
                <a16:creationId xmlns:a16="http://schemas.microsoft.com/office/drawing/2014/main" id="{0CF7B7F5-1AAF-430B-81D2-E4A3B6D56E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139" y="164676"/>
            <a:ext cx="418781" cy="41400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97543ABB-AF6A-4EFC-80CD-10C645A96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3323" y="230295"/>
            <a:ext cx="1027616" cy="236482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5317E4B0-0FCB-4E0E-BCD8-A19CDC8D0B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352" y="164677"/>
            <a:ext cx="412461" cy="414000"/>
          </a:xfrm>
          <a:prstGeom prst="rect">
            <a:avLst/>
          </a:prstGeom>
        </p:spPr>
      </p:pic>
      <p:pic>
        <p:nvPicPr>
          <p:cNvPr id="123" name="图片 122">
            <a:extLst>
              <a:ext uri="{FF2B5EF4-FFF2-40B4-BE49-F238E27FC236}">
                <a16:creationId xmlns:a16="http://schemas.microsoft.com/office/drawing/2014/main" id="{6411F71C-2986-423C-80A9-EAB00FF7B3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316" y="143160"/>
            <a:ext cx="425688" cy="466986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2DB7215F-C736-4EF3-B72A-410D8BCE0577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1576693" y="2496856"/>
            <a:ext cx="0" cy="197059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图片 123">
            <a:extLst>
              <a:ext uri="{FF2B5EF4-FFF2-40B4-BE49-F238E27FC236}">
                <a16:creationId xmlns:a16="http://schemas.microsoft.com/office/drawing/2014/main" id="{21205567-F5ED-49D4-80A4-FAD65F6DB4B2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180238" y="2835681"/>
            <a:ext cx="3372253" cy="2712464"/>
          </a:xfrm>
          <a:prstGeom prst="rect">
            <a:avLst/>
          </a:prstGeom>
        </p:spPr>
      </p:pic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731C746D-32C0-4AD9-B542-05C023BB7E13}"/>
              </a:ext>
            </a:extLst>
          </p:cNvPr>
          <p:cNvCxnSpPr>
            <a:cxnSpLocks/>
            <a:stCxn id="47" idx="3"/>
            <a:endCxn id="43" idx="1"/>
          </p:cNvCxnSpPr>
          <p:nvPr/>
        </p:nvCxnSpPr>
        <p:spPr>
          <a:xfrm flipV="1">
            <a:off x="7236982" y="3125680"/>
            <a:ext cx="716455" cy="691051"/>
          </a:xfrm>
          <a:prstGeom prst="straightConnector1">
            <a:avLst/>
          </a:prstGeom>
          <a:ln w="6350">
            <a:solidFill>
              <a:schemeClr val="dk1">
                <a:alpha val="89000"/>
              </a:schemeClr>
            </a:solidFill>
            <a:prstDash val="dash"/>
            <a:tailEnd type="arrow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B06DBEB0-E71D-441D-820A-B0CB01E75D20}"/>
              </a:ext>
            </a:extLst>
          </p:cNvPr>
          <p:cNvCxnSpPr>
            <a:cxnSpLocks/>
            <a:stCxn id="47" idx="3"/>
            <a:endCxn id="45" idx="1"/>
          </p:cNvCxnSpPr>
          <p:nvPr/>
        </p:nvCxnSpPr>
        <p:spPr>
          <a:xfrm>
            <a:off x="7236982" y="3816731"/>
            <a:ext cx="716455" cy="700957"/>
          </a:xfrm>
          <a:prstGeom prst="straightConnector1">
            <a:avLst/>
          </a:prstGeom>
          <a:ln w="6350">
            <a:solidFill>
              <a:schemeClr val="dk1">
                <a:alpha val="89000"/>
              </a:schemeClr>
            </a:solidFill>
            <a:prstDash val="dash"/>
            <a:tailEnd type="arrow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箭头: 右 13">
            <a:extLst>
              <a:ext uri="{FF2B5EF4-FFF2-40B4-BE49-F238E27FC236}">
                <a16:creationId xmlns:a16="http://schemas.microsoft.com/office/drawing/2014/main" id="{68E65083-5570-4310-90A8-7D21BE947141}"/>
              </a:ext>
            </a:extLst>
          </p:cNvPr>
          <p:cNvSpPr/>
          <p:nvPr/>
        </p:nvSpPr>
        <p:spPr>
          <a:xfrm>
            <a:off x="9047522" y="3066942"/>
            <a:ext cx="158115" cy="136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0AED4E9C-1532-4AF5-BFDA-F56B1A332D06}"/>
              </a:ext>
            </a:extLst>
          </p:cNvPr>
          <p:cNvSpPr/>
          <p:nvPr/>
        </p:nvSpPr>
        <p:spPr>
          <a:xfrm>
            <a:off x="9329828" y="3453158"/>
            <a:ext cx="870326" cy="27305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result2</a:t>
            </a:r>
            <a:endParaRPr lang="zh-CN" altLang="en-US" sz="1200" dirty="0"/>
          </a:p>
        </p:txBody>
      </p:sp>
      <p:sp>
        <p:nvSpPr>
          <p:cNvPr id="129" name="箭头: 右 128">
            <a:extLst>
              <a:ext uri="{FF2B5EF4-FFF2-40B4-BE49-F238E27FC236}">
                <a16:creationId xmlns:a16="http://schemas.microsoft.com/office/drawing/2014/main" id="{08C7C980-D984-4CF2-BCE1-4AE24E34F9A8}"/>
              </a:ext>
            </a:extLst>
          </p:cNvPr>
          <p:cNvSpPr/>
          <p:nvPr/>
        </p:nvSpPr>
        <p:spPr>
          <a:xfrm>
            <a:off x="9047522" y="3530945"/>
            <a:ext cx="158115" cy="136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2E9B757B-AEBA-4537-AAE6-945C7A4AB0D4}"/>
              </a:ext>
            </a:extLst>
          </p:cNvPr>
          <p:cNvSpPr/>
          <p:nvPr/>
        </p:nvSpPr>
        <p:spPr>
          <a:xfrm>
            <a:off x="9331945" y="4381163"/>
            <a:ext cx="870326" cy="27305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result4</a:t>
            </a:r>
            <a:endParaRPr lang="zh-CN" altLang="en-US" sz="1200" dirty="0"/>
          </a:p>
        </p:txBody>
      </p:sp>
      <p:sp>
        <p:nvSpPr>
          <p:cNvPr id="131" name="箭头: 右 130">
            <a:extLst>
              <a:ext uri="{FF2B5EF4-FFF2-40B4-BE49-F238E27FC236}">
                <a16:creationId xmlns:a16="http://schemas.microsoft.com/office/drawing/2014/main" id="{6DD5DE68-9743-47F1-B86D-C23F6B7E274A}"/>
              </a:ext>
            </a:extLst>
          </p:cNvPr>
          <p:cNvSpPr/>
          <p:nvPr/>
        </p:nvSpPr>
        <p:spPr>
          <a:xfrm>
            <a:off x="9047522" y="4458950"/>
            <a:ext cx="158115" cy="136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D300AF6-8605-4E4F-9B57-3F2929835157}"/>
              </a:ext>
            </a:extLst>
          </p:cNvPr>
          <p:cNvSpPr/>
          <p:nvPr/>
        </p:nvSpPr>
        <p:spPr>
          <a:xfrm>
            <a:off x="7058608" y="1092730"/>
            <a:ext cx="2653257" cy="14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bert1:  BERT-</a:t>
            </a:r>
            <a:r>
              <a:rPr lang="en-US" altLang="zh-CN" sz="1400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wwm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-</a:t>
            </a:r>
            <a:r>
              <a:rPr lang="en-US" altLang="zh-CN" sz="1400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ext</a:t>
            </a:r>
            <a:endParaRPr lang="en-US" altLang="zh-CN" sz="1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bert2:  </a:t>
            </a:r>
            <a:r>
              <a:rPr lang="en-US" altLang="zh-CN" sz="1400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RoBERTa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-</a:t>
            </a:r>
            <a:r>
              <a:rPr lang="en-US" altLang="zh-CN" sz="1400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wwm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-</a:t>
            </a:r>
            <a:r>
              <a:rPr lang="en-US" altLang="zh-CN" sz="1400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ext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-large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bert3:  BERT-Base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bert4:  </a:t>
            </a:r>
            <a:r>
              <a:rPr lang="en-US" altLang="zh-CN" sz="1400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RoBERTa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-</a:t>
            </a:r>
            <a:r>
              <a:rPr lang="en-US" altLang="zh-CN" sz="1400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zh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-Large</a:t>
            </a:r>
          </a:p>
          <a:p>
            <a:pPr>
              <a:lnSpc>
                <a:spcPts val="1800"/>
              </a:lnSpc>
            </a:pPr>
            <a:r>
              <a:rPr lang="en-US" altLang="zh-CN" sz="1400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wwm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: 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全词掩盖</a:t>
            </a:r>
            <a:endParaRPr lang="en-US" altLang="zh-CN" sz="1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1400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RoBERTa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: </a:t>
            </a:r>
            <a:r>
              <a:rPr lang="en-US" altLang="zh-CN" sz="1400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bert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的变种</a:t>
            </a:r>
            <a:endParaRPr lang="en-US" altLang="zh-CN" sz="1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222F07A4-6B01-49AE-AF83-5B1FF4EE77FF}"/>
              </a:ext>
            </a:extLst>
          </p:cNvPr>
          <p:cNvSpPr/>
          <p:nvPr/>
        </p:nvSpPr>
        <p:spPr>
          <a:xfrm>
            <a:off x="7947086" y="3917161"/>
            <a:ext cx="863600" cy="273050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bert2</a:t>
            </a:r>
            <a:endParaRPr lang="zh-CN" altLang="en-US" sz="1200" dirty="0"/>
          </a:p>
        </p:txBody>
      </p:sp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0C4B5BE0-239F-4A03-B48D-45C83CDD811B}"/>
              </a:ext>
            </a:extLst>
          </p:cNvPr>
          <p:cNvSpPr/>
          <p:nvPr/>
        </p:nvSpPr>
        <p:spPr>
          <a:xfrm>
            <a:off x="9325594" y="3917161"/>
            <a:ext cx="870326" cy="27305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result2</a:t>
            </a:r>
            <a:endParaRPr lang="zh-CN" altLang="en-US" sz="1200" dirty="0"/>
          </a:p>
        </p:txBody>
      </p:sp>
      <p:sp>
        <p:nvSpPr>
          <p:cNvPr id="137" name="箭头: 右 136">
            <a:extLst>
              <a:ext uri="{FF2B5EF4-FFF2-40B4-BE49-F238E27FC236}">
                <a16:creationId xmlns:a16="http://schemas.microsoft.com/office/drawing/2014/main" id="{DE031402-E18A-430B-AF69-580D7208A42F}"/>
              </a:ext>
            </a:extLst>
          </p:cNvPr>
          <p:cNvSpPr/>
          <p:nvPr/>
        </p:nvSpPr>
        <p:spPr>
          <a:xfrm>
            <a:off x="9041171" y="3994948"/>
            <a:ext cx="158115" cy="136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组合 196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98" name="组合 197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206" name="菱形 205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菱形 206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9" name="文本框 198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869915" y="380547"/>
              <a:ext cx="2081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LightGBM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1" name="组合 200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202" name="菱形 201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菱形 202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BE781019-3374-4D3C-9A25-22570DE85F6C}"/>
              </a:ext>
            </a:extLst>
          </p:cNvPr>
          <p:cNvCxnSpPr>
            <a:cxnSpLocks/>
          </p:cNvCxnSpPr>
          <p:nvPr/>
        </p:nvCxnSpPr>
        <p:spPr>
          <a:xfrm>
            <a:off x="1951748" y="1013174"/>
            <a:ext cx="83033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>
            <a:extLst>
              <a:ext uri="{FF2B5EF4-FFF2-40B4-BE49-F238E27FC236}">
                <a16:creationId xmlns:a16="http://schemas.microsoft.com/office/drawing/2014/main" id="{844AB376-48D1-4A61-8A91-5A11380AF4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139" y="164676"/>
            <a:ext cx="418781" cy="41400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D14BE02B-0F8F-4D4E-87C1-10D93C80F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3323" y="230295"/>
            <a:ext cx="1027616" cy="236482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C5794B13-C634-44D4-9192-B7E069FA64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352" y="164677"/>
            <a:ext cx="412461" cy="41400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B7A9D4C4-7D6D-4D33-B81B-2547FF9B80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316" y="143160"/>
            <a:ext cx="425688" cy="466986"/>
          </a:xfrm>
          <a:prstGeom prst="rect">
            <a:avLst/>
          </a:prstGeom>
        </p:spPr>
      </p:pic>
      <p:sp>
        <p:nvSpPr>
          <p:cNvPr id="120" name="流程图: 多文档 119">
            <a:extLst>
              <a:ext uri="{FF2B5EF4-FFF2-40B4-BE49-F238E27FC236}">
                <a16:creationId xmlns:a16="http://schemas.microsoft.com/office/drawing/2014/main" id="{91B42118-88EF-4A17-8C6F-D2B8E57A7785}"/>
              </a:ext>
            </a:extLst>
          </p:cNvPr>
          <p:cNvSpPr/>
          <p:nvPr/>
        </p:nvSpPr>
        <p:spPr>
          <a:xfrm>
            <a:off x="2015242" y="2551402"/>
            <a:ext cx="923278" cy="565952"/>
          </a:xfrm>
          <a:prstGeom prst="flowChartMultidocumen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流程图: 多文档 120">
            <a:extLst>
              <a:ext uri="{FF2B5EF4-FFF2-40B4-BE49-F238E27FC236}">
                <a16:creationId xmlns:a16="http://schemas.microsoft.com/office/drawing/2014/main" id="{9A4FF453-814D-4C9E-A146-F561C5558ACF}"/>
              </a:ext>
            </a:extLst>
          </p:cNvPr>
          <p:cNvSpPr/>
          <p:nvPr/>
        </p:nvSpPr>
        <p:spPr>
          <a:xfrm>
            <a:off x="1830290" y="2704542"/>
            <a:ext cx="923278" cy="565952"/>
          </a:xfrm>
          <a:prstGeom prst="flowChartMultidocumen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箭头: 右 121">
            <a:extLst>
              <a:ext uri="{FF2B5EF4-FFF2-40B4-BE49-F238E27FC236}">
                <a16:creationId xmlns:a16="http://schemas.microsoft.com/office/drawing/2014/main" id="{A9482EE9-E230-4B16-A860-48EDE88BBFB4}"/>
              </a:ext>
            </a:extLst>
          </p:cNvPr>
          <p:cNvSpPr/>
          <p:nvPr/>
        </p:nvSpPr>
        <p:spPr>
          <a:xfrm>
            <a:off x="3065249" y="2771123"/>
            <a:ext cx="228723" cy="13883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1E0CA547-F6A3-4B0E-864D-D8DA72DE588F}"/>
              </a:ext>
            </a:extLst>
          </p:cNvPr>
          <p:cNvSpPr/>
          <p:nvPr/>
        </p:nvSpPr>
        <p:spPr>
          <a:xfrm>
            <a:off x="3546739" y="2644156"/>
            <a:ext cx="816746" cy="23858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train set</a:t>
            </a:r>
            <a:endParaRPr lang="zh-CN" altLang="en-US" sz="1000" dirty="0"/>
          </a:p>
        </p:txBody>
      </p:sp>
      <p:sp>
        <p:nvSpPr>
          <p:cNvPr id="124" name="流程图: 文档 123">
            <a:extLst>
              <a:ext uri="{FF2B5EF4-FFF2-40B4-BE49-F238E27FC236}">
                <a16:creationId xmlns:a16="http://schemas.microsoft.com/office/drawing/2014/main" id="{18DD0654-033E-4A2F-8721-69D0217A9179}"/>
              </a:ext>
            </a:extLst>
          </p:cNvPr>
          <p:cNvSpPr/>
          <p:nvPr/>
        </p:nvSpPr>
        <p:spPr>
          <a:xfrm>
            <a:off x="3546739" y="2878768"/>
            <a:ext cx="816746" cy="238586"/>
          </a:xfrm>
          <a:prstGeom prst="flowChartDocumen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test set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A342F84B-2237-4EB7-ADAF-125FE1CF2C99}"/>
              </a:ext>
            </a:extLst>
          </p:cNvPr>
          <p:cNvSpPr/>
          <p:nvPr/>
        </p:nvSpPr>
        <p:spPr>
          <a:xfrm>
            <a:off x="4678272" y="2165654"/>
            <a:ext cx="863600" cy="273050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bert1</a:t>
            </a:r>
            <a:endParaRPr lang="zh-CN" altLang="en-US" sz="1000" dirty="0"/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650901BB-2A6A-4EBC-8ECA-C70CB5221A85}"/>
              </a:ext>
            </a:extLst>
          </p:cNvPr>
          <p:cNvSpPr/>
          <p:nvPr/>
        </p:nvSpPr>
        <p:spPr>
          <a:xfrm>
            <a:off x="4690972" y="2537808"/>
            <a:ext cx="863600" cy="273050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bert2</a:t>
            </a:r>
            <a:endParaRPr lang="zh-CN" altLang="en-US" sz="1000" dirty="0"/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03C38DB2-1FBA-4BEC-A2E0-D91459765738}"/>
              </a:ext>
            </a:extLst>
          </p:cNvPr>
          <p:cNvSpPr/>
          <p:nvPr/>
        </p:nvSpPr>
        <p:spPr>
          <a:xfrm>
            <a:off x="4690972" y="2909962"/>
            <a:ext cx="863600" cy="273050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bert3</a:t>
            </a:r>
            <a:endParaRPr lang="zh-CN" altLang="en-US" sz="1000" dirty="0"/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0D179236-2CCC-4618-8AA8-9F03332A1EF9}"/>
              </a:ext>
            </a:extLst>
          </p:cNvPr>
          <p:cNvSpPr/>
          <p:nvPr/>
        </p:nvSpPr>
        <p:spPr>
          <a:xfrm>
            <a:off x="4690972" y="3282115"/>
            <a:ext cx="863600" cy="273050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bert4</a:t>
            </a:r>
            <a:endParaRPr lang="zh-CN" altLang="en-US" sz="1000" dirty="0"/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05AEFFD-8981-4DBA-81D4-7E732C4734A5}"/>
              </a:ext>
            </a:extLst>
          </p:cNvPr>
          <p:cNvCxnSpPr>
            <a:cxnSpLocks/>
            <a:endCxn id="125" idx="1"/>
          </p:cNvCxnSpPr>
          <p:nvPr/>
        </p:nvCxnSpPr>
        <p:spPr>
          <a:xfrm flipV="1">
            <a:off x="4394210" y="2302179"/>
            <a:ext cx="284062" cy="532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90E43A2E-DC51-4E54-9183-9B5DB3B0E169}"/>
              </a:ext>
            </a:extLst>
          </p:cNvPr>
          <p:cNvCxnSpPr>
            <a:cxnSpLocks/>
            <a:endCxn id="126" idx="1"/>
          </p:cNvCxnSpPr>
          <p:nvPr/>
        </p:nvCxnSpPr>
        <p:spPr>
          <a:xfrm flipV="1">
            <a:off x="4387860" y="2674333"/>
            <a:ext cx="303112" cy="18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179BFB90-4844-49AA-9049-DFDA5F610640}"/>
              </a:ext>
            </a:extLst>
          </p:cNvPr>
          <p:cNvCxnSpPr>
            <a:endCxn id="128" idx="1"/>
          </p:cNvCxnSpPr>
          <p:nvPr/>
        </p:nvCxnSpPr>
        <p:spPr>
          <a:xfrm>
            <a:off x="4387860" y="2873216"/>
            <a:ext cx="303112" cy="54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FF9F302E-D08E-43FA-A8E9-6BD9692F3916}"/>
              </a:ext>
            </a:extLst>
          </p:cNvPr>
          <p:cNvCxnSpPr>
            <a:endCxn id="127" idx="1"/>
          </p:cNvCxnSpPr>
          <p:nvPr/>
        </p:nvCxnSpPr>
        <p:spPr>
          <a:xfrm>
            <a:off x="4387860" y="2882742"/>
            <a:ext cx="303112" cy="163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流程图: 文档 132">
            <a:extLst>
              <a:ext uri="{FF2B5EF4-FFF2-40B4-BE49-F238E27FC236}">
                <a16:creationId xmlns:a16="http://schemas.microsoft.com/office/drawing/2014/main" id="{F0D915FF-4D3A-4F0B-B0FF-3F1048BD8FA3}"/>
              </a:ext>
            </a:extLst>
          </p:cNvPr>
          <p:cNvSpPr/>
          <p:nvPr/>
        </p:nvSpPr>
        <p:spPr>
          <a:xfrm>
            <a:off x="5825934" y="2174718"/>
            <a:ext cx="816746" cy="238586"/>
          </a:xfrm>
          <a:prstGeom prst="flowChartDocumen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pred1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34" name="流程图: 文档 133">
            <a:extLst>
              <a:ext uri="{FF2B5EF4-FFF2-40B4-BE49-F238E27FC236}">
                <a16:creationId xmlns:a16="http://schemas.microsoft.com/office/drawing/2014/main" id="{431D557A-FD94-48B1-997B-1E2C21766AF4}"/>
              </a:ext>
            </a:extLst>
          </p:cNvPr>
          <p:cNvSpPr/>
          <p:nvPr/>
        </p:nvSpPr>
        <p:spPr>
          <a:xfrm>
            <a:off x="5825934" y="2535746"/>
            <a:ext cx="816746" cy="238586"/>
          </a:xfrm>
          <a:prstGeom prst="flowChartDocumen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pred2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35" name="流程图: 文档 134">
            <a:extLst>
              <a:ext uri="{FF2B5EF4-FFF2-40B4-BE49-F238E27FC236}">
                <a16:creationId xmlns:a16="http://schemas.microsoft.com/office/drawing/2014/main" id="{3F1E5658-E76E-4F27-976F-1C4CC5383165}"/>
              </a:ext>
            </a:extLst>
          </p:cNvPr>
          <p:cNvSpPr/>
          <p:nvPr/>
        </p:nvSpPr>
        <p:spPr>
          <a:xfrm>
            <a:off x="5819869" y="2909962"/>
            <a:ext cx="816746" cy="238586"/>
          </a:xfrm>
          <a:prstGeom prst="flowChartDocumen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pred3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36" name="流程图: 文档 135">
            <a:extLst>
              <a:ext uri="{FF2B5EF4-FFF2-40B4-BE49-F238E27FC236}">
                <a16:creationId xmlns:a16="http://schemas.microsoft.com/office/drawing/2014/main" id="{C93A73C7-8EF0-4FEB-8396-06F2CA5DB576}"/>
              </a:ext>
            </a:extLst>
          </p:cNvPr>
          <p:cNvSpPr/>
          <p:nvPr/>
        </p:nvSpPr>
        <p:spPr>
          <a:xfrm>
            <a:off x="5819869" y="3282115"/>
            <a:ext cx="816746" cy="238586"/>
          </a:xfrm>
          <a:prstGeom prst="flowChartDocumen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pred4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BBFC5164-3D0C-411A-A211-7BF72DB4FEBD}"/>
              </a:ext>
            </a:extLst>
          </p:cNvPr>
          <p:cNvCxnSpPr>
            <a:cxnSpLocks/>
          </p:cNvCxnSpPr>
          <p:nvPr/>
        </p:nvCxnSpPr>
        <p:spPr>
          <a:xfrm>
            <a:off x="5605372" y="2294011"/>
            <a:ext cx="15875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29AEAF83-1EC7-41ED-84BB-C252A577C7EB}"/>
              </a:ext>
            </a:extLst>
          </p:cNvPr>
          <p:cNvCxnSpPr>
            <a:cxnSpLocks/>
          </p:cNvCxnSpPr>
          <p:nvPr/>
        </p:nvCxnSpPr>
        <p:spPr>
          <a:xfrm>
            <a:off x="5605372" y="2674333"/>
            <a:ext cx="15875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038D244F-FEEC-498D-A94E-F0278DC86653}"/>
              </a:ext>
            </a:extLst>
          </p:cNvPr>
          <p:cNvCxnSpPr>
            <a:cxnSpLocks/>
          </p:cNvCxnSpPr>
          <p:nvPr/>
        </p:nvCxnSpPr>
        <p:spPr>
          <a:xfrm>
            <a:off x="5605372" y="3029255"/>
            <a:ext cx="15875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9C9169A9-834D-401A-8F32-03768EE87140}"/>
              </a:ext>
            </a:extLst>
          </p:cNvPr>
          <p:cNvCxnSpPr>
            <a:cxnSpLocks/>
          </p:cNvCxnSpPr>
          <p:nvPr/>
        </p:nvCxnSpPr>
        <p:spPr>
          <a:xfrm>
            <a:off x="5605372" y="3401408"/>
            <a:ext cx="15875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7266F964-8B6F-4192-8680-086AF8FF1A05}"/>
              </a:ext>
            </a:extLst>
          </p:cNvPr>
          <p:cNvGrpSpPr/>
          <p:nvPr/>
        </p:nvGrpSpPr>
        <p:grpSpPr>
          <a:xfrm>
            <a:off x="7398767" y="1943851"/>
            <a:ext cx="709775" cy="273959"/>
            <a:chOff x="6097425" y="2146747"/>
            <a:chExt cx="709775" cy="273959"/>
          </a:xfrm>
        </p:grpSpPr>
        <p:sp>
          <p:nvSpPr>
            <p:cNvPr id="142" name="流程图: 文档 141">
              <a:extLst>
                <a:ext uri="{FF2B5EF4-FFF2-40B4-BE49-F238E27FC236}">
                  <a16:creationId xmlns:a16="http://schemas.microsoft.com/office/drawing/2014/main" id="{C9E70F79-C0E1-4DD3-ADA6-1F0A58C224A7}"/>
                </a:ext>
              </a:extLst>
            </p:cNvPr>
            <p:cNvSpPr/>
            <p:nvPr/>
          </p:nvSpPr>
          <p:spPr>
            <a:xfrm>
              <a:off x="6147370" y="2146747"/>
              <a:ext cx="659830" cy="223159"/>
            </a:xfrm>
            <a:prstGeom prst="flowChartDocument">
              <a:avLst/>
            </a:prstGeom>
            <a:solidFill>
              <a:schemeClr val="bg2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43" name="流程图: 文档 142">
              <a:extLst>
                <a:ext uri="{FF2B5EF4-FFF2-40B4-BE49-F238E27FC236}">
                  <a16:creationId xmlns:a16="http://schemas.microsoft.com/office/drawing/2014/main" id="{B52A53E7-4122-4D87-A9CD-3E379C42C9F8}"/>
                </a:ext>
              </a:extLst>
            </p:cNvPr>
            <p:cNvSpPr/>
            <p:nvPr/>
          </p:nvSpPr>
          <p:spPr>
            <a:xfrm>
              <a:off x="6121970" y="2172147"/>
              <a:ext cx="659830" cy="223159"/>
            </a:xfrm>
            <a:prstGeom prst="flowChartDocument">
              <a:avLst/>
            </a:prstGeom>
            <a:solidFill>
              <a:schemeClr val="bg2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44" name="流程图: 文档 143">
              <a:extLst>
                <a:ext uri="{FF2B5EF4-FFF2-40B4-BE49-F238E27FC236}">
                  <a16:creationId xmlns:a16="http://schemas.microsoft.com/office/drawing/2014/main" id="{150D5D72-CC6B-44DD-9DA7-313AC66E20D9}"/>
                </a:ext>
              </a:extLst>
            </p:cNvPr>
            <p:cNvSpPr/>
            <p:nvPr/>
          </p:nvSpPr>
          <p:spPr>
            <a:xfrm>
              <a:off x="6097425" y="2197547"/>
              <a:ext cx="659830" cy="223159"/>
            </a:xfrm>
            <a:prstGeom prst="flowChartDocument">
              <a:avLst/>
            </a:prstGeom>
            <a:solidFill>
              <a:schemeClr val="bg2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pred1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AC628DE8-5B18-424E-A262-29DC6B8D2E7D}"/>
              </a:ext>
            </a:extLst>
          </p:cNvPr>
          <p:cNvGrpSpPr/>
          <p:nvPr/>
        </p:nvGrpSpPr>
        <p:grpSpPr>
          <a:xfrm>
            <a:off x="7398767" y="2482552"/>
            <a:ext cx="709775" cy="273959"/>
            <a:chOff x="6097425" y="2656092"/>
            <a:chExt cx="709775" cy="273959"/>
          </a:xfrm>
        </p:grpSpPr>
        <p:sp>
          <p:nvSpPr>
            <p:cNvPr id="146" name="流程图: 文档 145">
              <a:extLst>
                <a:ext uri="{FF2B5EF4-FFF2-40B4-BE49-F238E27FC236}">
                  <a16:creationId xmlns:a16="http://schemas.microsoft.com/office/drawing/2014/main" id="{094D2578-2CBD-4079-AA2A-13E3CC201CD1}"/>
                </a:ext>
              </a:extLst>
            </p:cNvPr>
            <p:cNvSpPr/>
            <p:nvPr/>
          </p:nvSpPr>
          <p:spPr>
            <a:xfrm>
              <a:off x="6147370" y="2656092"/>
              <a:ext cx="659830" cy="223159"/>
            </a:xfrm>
            <a:prstGeom prst="flowChartDocument">
              <a:avLst/>
            </a:prstGeom>
            <a:solidFill>
              <a:schemeClr val="bg2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47" name="流程图: 文档 146">
              <a:extLst>
                <a:ext uri="{FF2B5EF4-FFF2-40B4-BE49-F238E27FC236}">
                  <a16:creationId xmlns:a16="http://schemas.microsoft.com/office/drawing/2014/main" id="{C4D7EE0C-661E-4DFD-839D-C8DDFAFAF158}"/>
                </a:ext>
              </a:extLst>
            </p:cNvPr>
            <p:cNvSpPr/>
            <p:nvPr/>
          </p:nvSpPr>
          <p:spPr>
            <a:xfrm>
              <a:off x="6121970" y="2681492"/>
              <a:ext cx="659830" cy="223159"/>
            </a:xfrm>
            <a:prstGeom prst="flowChartDocument">
              <a:avLst/>
            </a:prstGeom>
            <a:solidFill>
              <a:schemeClr val="bg2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48" name="流程图: 文档 147">
              <a:extLst>
                <a:ext uri="{FF2B5EF4-FFF2-40B4-BE49-F238E27FC236}">
                  <a16:creationId xmlns:a16="http://schemas.microsoft.com/office/drawing/2014/main" id="{B91DCA1B-F63B-4E32-AFC0-4A73FBC43B46}"/>
                </a:ext>
              </a:extLst>
            </p:cNvPr>
            <p:cNvSpPr/>
            <p:nvPr/>
          </p:nvSpPr>
          <p:spPr>
            <a:xfrm>
              <a:off x="6097425" y="2706892"/>
              <a:ext cx="659830" cy="223159"/>
            </a:xfrm>
            <a:prstGeom prst="flowChartDocument">
              <a:avLst/>
            </a:prstGeom>
            <a:solidFill>
              <a:schemeClr val="bg2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pred2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6B2A2062-EE3F-4A7A-9950-C5AB1D3783E5}"/>
              </a:ext>
            </a:extLst>
          </p:cNvPr>
          <p:cNvGrpSpPr/>
          <p:nvPr/>
        </p:nvGrpSpPr>
        <p:grpSpPr>
          <a:xfrm>
            <a:off x="7397342" y="3021253"/>
            <a:ext cx="709775" cy="273959"/>
            <a:chOff x="6096000" y="3181325"/>
            <a:chExt cx="709775" cy="273959"/>
          </a:xfrm>
        </p:grpSpPr>
        <p:sp>
          <p:nvSpPr>
            <p:cNvPr id="150" name="流程图: 文档 149">
              <a:extLst>
                <a:ext uri="{FF2B5EF4-FFF2-40B4-BE49-F238E27FC236}">
                  <a16:creationId xmlns:a16="http://schemas.microsoft.com/office/drawing/2014/main" id="{EBEDA50E-06B7-438F-9C6B-5FEAD4064E86}"/>
                </a:ext>
              </a:extLst>
            </p:cNvPr>
            <p:cNvSpPr/>
            <p:nvPr/>
          </p:nvSpPr>
          <p:spPr>
            <a:xfrm>
              <a:off x="6145945" y="3181325"/>
              <a:ext cx="659830" cy="223159"/>
            </a:xfrm>
            <a:prstGeom prst="flowChartDocument">
              <a:avLst/>
            </a:prstGeom>
            <a:solidFill>
              <a:schemeClr val="bg2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51" name="流程图: 文档 150">
              <a:extLst>
                <a:ext uri="{FF2B5EF4-FFF2-40B4-BE49-F238E27FC236}">
                  <a16:creationId xmlns:a16="http://schemas.microsoft.com/office/drawing/2014/main" id="{EB10B31F-E2B0-49F2-8990-DCE80A06450E}"/>
                </a:ext>
              </a:extLst>
            </p:cNvPr>
            <p:cNvSpPr/>
            <p:nvPr/>
          </p:nvSpPr>
          <p:spPr>
            <a:xfrm>
              <a:off x="6120545" y="3206725"/>
              <a:ext cx="659830" cy="223159"/>
            </a:xfrm>
            <a:prstGeom prst="flowChartDocument">
              <a:avLst/>
            </a:prstGeom>
            <a:solidFill>
              <a:schemeClr val="bg2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52" name="流程图: 文档 151">
              <a:extLst>
                <a:ext uri="{FF2B5EF4-FFF2-40B4-BE49-F238E27FC236}">
                  <a16:creationId xmlns:a16="http://schemas.microsoft.com/office/drawing/2014/main" id="{7B4EBC2D-E30D-426B-AD97-07773DBE0A66}"/>
                </a:ext>
              </a:extLst>
            </p:cNvPr>
            <p:cNvSpPr/>
            <p:nvPr/>
          </p:nvSpPr>
          <p:spPr>
            <a:xfrm>
              <a:off x="6096000" y="3232125"/>
              <a:ext cx="659830" cy="223159"/>
            </a:xfrm>
            <a:prstGeom prst="flowChartDocument">
              <a:avLst/>
            </a:prstGeom>
            <a:solidFill>
              <a:schemeClr val="bg2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pred3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E7EEA9DC-19E6-4FA0-9871-A968CA3ECB72}"/>
              </a:ext>
            </a:extLst>
          </p:cNvPr>
          <p:cNvGrpSpPr/>
          <p:nvPr/>
        </p:nvGrpSpPr>
        <p:grpSpPr>
          <a:xfrm>
            <a:off x="7402267" y="3559954"/>
            <a:ext cx="709775" cy="273959"/>
            <a:chOff x="6100925" y="3724750"/>
            <a:chExt cx="709775" cy="273959"/>
          </a:xfrm>
        </p:grpSpPr>
        <p:sp>
          <p:nvSpPr>
            <p:cNvPr id="154" name="流程图: 文档 153">
              <a:extLst>
                <a:ext uri="{FF2B5EF4-FFF2-40B4-BE49-F238E27FC236}">
                  <a16:creationId xmlns:a16="http://schemas.microsoft.com/office/drawing/2014/main" id="{478F04EE-A21F-4A07-AEAC-5EA6A67E6207}"/>
                </a:ext>
              </a:extLst>
            </p:cNvPr>
            <p:cNvSpPr/>
            <p:nvPr/>
          </p:nvSpPr>
          <p:spPr>
            <a:xfrm>
              <a:off x="6150870" y="3724750"/>
              <a:ext cx="659830" cy="223159"/>
            </a:xfrm>
            <a:prstGeom prst="flowChartDocument">
              <a:avLst/>
            </a:prstGeom>
            <a:solidFill>
              <a:schemeClr val="bg2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55" name="流程图: 文档 154">
              <a:extLst>
                <a:ext uri="{FF2B5EF4-FFF2-40B4-BE49-F238E27FC236}">
                  <a16:creationId xmlns:a16="http://schemas.microsoft.com/office/drawing/2014/main" id="{6DE0F155-E83A-441B-B366-4FC3F9034CA6}"/>
                </a:ext>
              </a:extLst>
            </p:cNvPr>
            <p:cNvSpPr/>
            <p:nvPr/>
          </p:nvSpPr>
          <p:spPr>
            <a:xfrm>
              <a:off x="6125470" y="3750150"/>
              <a:ext cx="659830" cy="223159"/>
            </a:xfrm>
            <a:prstGeom prst="flowChartDocument">
              <a:avLst/>
            </a:prstGeom>
            <a:solidFill>
              <a:schemeClr val="bg2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56" name="流程图: 文档 155">
              <a:extLst>
                <a:ext uri="{FF2B5EF4-FFF2-40B4-BE49-F238E27FC236}">
                  <a16:creationId xmlns:a16="http://schemas.microsoft.com/office/drawing/2014/main" id="{C435450D-D518-4192-8A11-309E403B9F22}"/>
                </a:ext>
              </a:extLst>
            </p:cNvPr>
            <p:cNvSpPr/>
            <p:nvPr/>
          </p:nvSpPr>
          <p:spPr>
            <a:xfrm>
              <a:off x="6100925" y="3775550"/>
              <a:ext cx="659830" cy="223159"/>
            </a:xfrm>
            <a:prstGeom prst="flowChartDocument">
              <a:avLst/>
            </a:prstGeom>
            <a:solidFill>
              <a:schemeClr val="bg2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pred4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7" name="矩形: 圆角 156">
            <a:extLst>
              <a:ext uri="{FF2B5EF4-FFF2-40B4-BE49-F238E27FC236}">
                <a16:creationId xmlns:a16="http://schemas.microsoft.com/office/drawing/2014/main" id="{91622CD0-33E8-489D-9532-5BC7B66DA15D}"/>
              </a:ext>
            </a:extLst>
          </p:cNvPr>
          <p:cNvSpPr/>
          <p:nvPr/>
        </p:nvSpPr>
        <p:spPr>
          <a:xfrm>
            <a:off x="3358465" y="1708454"/>
            <a:ext cx="3593107" cy="2184400"/>
          </a:xfrm>
          <a:prstGeom prst="roundRect">
            <a:avLst>
              <a:gd name="adj" fmla="val 11434"/>
            </a:avLst>
          </a:prstGeom>
          <a:noFill/>
          <a:ln w="6350">
            <a:solidFill>
              <a:srgbClr val="00B0F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箭头: 右 157">
            <a:extLst>
              <a:ext uri="{FF2B5EF4-FFF2-40B4-BE49-F238E27FC236}">
                <a16:creationId xmlns:a16="http://schemas.microsoft.com/office/drawing/2014/main" id="{507363B7-FCEE-4A93-9072-AAD364444F77}"/>
              </a:ext>
            </a:extLst>
          </p:cNvPr>
          <p:cNvSpPr/>
          <p:nvPr/>
        </p:nvSpPr>
        <p:spPr>
          <a:xfrm>
            <a:off x="7062625" y="2747966"/>
            <a:ext cx="228723" cy="13883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A6F08495-3C5B-43A0-B6B0-00928E08FB6D}"/>
              </a:ext>
            </a:extLst>
          </p:cNvPr>
          <p:cNvSpPr txBox="1"/>
          <p:nvPr/>
        </p:nvSpPr>
        <p:spPr>
          <a:xfrm>
            <a:off x="1965293" y="2123591"/>
            <a:ext cx="105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training data into k folds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4B5B5CC2-D52C-4CB6-A3C2-B69A7029A27E}"/>
              </a:ext>
            </a:extLst>
          </p:cNvPr>
          <p:cNvSpPr txBox="1"/>
          <p:nvPr/>
        </p:nvSpPr>
        <p:spPr>
          <a:xfrm>
            <a:off x="3345399" y="2245358"/>
            <a:ext cx="135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Test: ith fold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Train: reset K-1 folds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D0AA6291-0B74-4D4B-9A3A-511AE100AF8A}"/>
              </a:ext>
            </a:extLst>
          </p:cNvPr>
          <p:cNvSpPr txBox="1"/>
          <p:nvPr/>
        </p:nvSpPr>
        <p:spPr>
          <a:xfrm>
            <a:off x="4570362" y="1797683"/>
            <a:ext cx="112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to train 4 basic classifiers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E2897C50-5CC6-4D37-AEFE-9EC2F0C8AC5F}"/>
              </a:ext>
            </a:extLst>
          </p:cNvPr>
          <p:cNvSpPr txBox="1"/>
          <p:nvPr/>
        </p:nvSpPr>
        <p:spPr>
          <a:xfrm>
            <a:off x="5701013" y="1797683"/>
            <a:ext cx="112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4 sets of test results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E5147EED-51BF-4560-92D0-670340832622}"/>
              </a:ext>
            </a:extLst>
          </p:cNvPr>
          <p:cNvSpPr txBox="1"/>
          <p:nvPr/>
        </p:nvSpPr>
        <p:spPr>
          <a:xfrm>
            <a:off x="7127969" y="1499298"/>
            <a:ext cx="124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classifier has K folds of test results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4F24433D-14E2-4A71-A7CC-2451B349FB3E}"/>
              </a:ext>
            </a:extLst>
          </p:cNvPr>
          <p:cNvSpPr/>
          <p:nvPr/>
        </p:nvSpPr>
        <p:spPr>
          <a:xfrm>
            <a:off x="8615528" y="2962103"/>
            <a:ext cx="872476" cy="396632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LightGBM</a:t>
            </a:r>
            <a:endParaRPr lang="zh-CN" altLang="en-US" sz="1000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E4EEE399-F11F-4EE4-914F-FF622ABB8ED3}"/>
              </a:ext>
            </a:extLst>
          </p:cNvPr>
          <p:cNvSpPr/>
          <p:nvPr/>
        </p:nvSpPr>
        <p:spPr>
          <a:xfrm>
            <a:off x="7399572" y="4098655"/>
            <a:ext cx="707545" cy="3803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Other features</a:t>
            </a:r>
            <a:endParaRPr lang="zh-CN" altLang="en-US" sz="1000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3355A4D6-381E-4702-B175-527A3FEF2395}"/>
              </a:ext>
            </a:extLst>
          </p:cNvPr>
          <p:cNvSpPr txBox="1"/>
          <p:nvPr/>
        </p:nvSpPr>
        <p:spPr>
          <a:xfrm>
            <a:off x="8415860" y="2582390"/>
            <a:ext cx="142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to optimize ensemble of basic classifiers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矩形: 圆角 166">
            <a:extLst>
              <a:ext uri="{FF2B5EF4-FFF2-40B4-BE49-F238E27FC236}">
                <a16:creationId xmlns:a16="http://schemas.microsoft.com/office/drawing/2014/main" id="{57357C80-38B1-4E07-9BA5-3029DA462B77}"/>
              </a:ext>
            </a:extLst>
          </p:cNvPr>
          <p:cNvSpPr/>
          <p:nvPr/>
        </p:nvSpPr>
        <p:spPr>
          <a:xfrm>
            <a:off x="7349850" y="1826815"/>
            <a:ext cx="805999" cy="2066039"/>
          </a:xfrm>
          <a:prstGeom prst="roundRect">
            <a:avLst>
              <a:gd name="adj" fmla="val 9705"/>
            </a:avLst>
          </a:prstGeom>
          <a:noFill/>
          <a:ln w="6350">
            <a:solidFill>
              <a:srgbClr val="00B0F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右大括号 167">
            <a:extLst>
              <a:ext uri="{FF2B5EF4-FFF2-40B4-BE49-F238E27FC236}">
                <a16:creationId xmlns:a16="http://schemas.microsoft.com/office/drawing/2014/main" id="{9C68EFAE-5A87-44A4-A219-52E6EE38018D}"/>
              </a:ext>
            </a:extLst>
          </p:cNvPr>
          <p:cNvSpPr/>
          <p:nvPr/>
        </p:nvSpPr>
        <p:spPr>
          <a:xfrm>
            <a:off x="8291422" y="1969484"/>
            <a:ext cx="173073" cy="24387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D7ECD4FE-4766-44BB-BFD1-90C4B87C0B35}"/>
              </a:ext>
            </a:extLst>
          </p:cNvPr>
          <p:cNvSpPr txBox="1"/>
          <p:nvPr/>
        </p:nvSpPr>
        <p:spPr>
          <a:xfrm>
            <a:off x="3358465" y="1344927"/>
            <a:ext cx="1539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each iteration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[1, k]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B1598B1-856F-405E-BCFD-8946A9939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740435"/>
              </p:ext>
            </p:extLst>
          </p:nvPr>
        </p:nvGraphicFramePr>
        <p:xfrm>
          <a:off x="5584271" y="4792853"/>
          <a:ext cx="4350986" cy="1769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952">
                  <a:extLst>
                    <a:ext uri="{9D8B030D-6E8A-4147-A177-3AD203B41FA5}">
                      <a16:colId xmlns:a16="http://schemas.microsoft.com/office/drawing/2014/main" val="421424980"/>
                    </a:ext>
                  </a:extLst>
                </a:gridCol>
                <a:gridCol w="3296034">
                  <a:extLst>
                    <a:ext uri="{9D8B030D-6E8A-4147-A177-3AD203B41FA5}">
                      <a16:colId xmlns:a16="http://schemas.microsoft.com/office/drawing/2014/main" val="2967916901"/>
                    </a:ext>
                  </a:extLst>
                </a:gridCol>
              </a:tblGrid>
              <a:tr h="2949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特征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说明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8522405"/>
                  </a:ext>
                </a:extLst>
              </a:tr>
              <a:tr h="2949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LDA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对句子进行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LDA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主题模型的特征提取，共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44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维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7769162"/>
                  </a:ext>
                </a:extLst>
              </a:tr>
              <a:tr h="2949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len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句子的长度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8335345"/>
                  </a:ext>
                </a:extLst>
              </a:tr>
              <a:tr h="2949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digit_num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句子中包含的数字个数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5749086"/>
                  </a:ext>
                </a:extLst>
              </a:tr>
              <a:tr h="2949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op_num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句子中包含的比较符个数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8672979"/>
                  </a:ext>
                </a:extLst>
              </a:tr>
              <a:tr h="2949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alp_num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句子中包含的英文字母个数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8937252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6C3CC9E-3835-44DB-9C4E-81634360EEAF}"/>
              </a:ext>
            </a:extLst>
          </p:cNvPr>
          <p:cNvCxnSpPr>
            <a:cxnSpLocks/>
            <a:stCxn id="165" idx="2"/>
            <a:endCxn id="5" idx="0"/>
          </p:cNvCxnSpPr>
          <p:nvPr/>
        </p:nvCxnSpPr>
        <p:spPr>
          <a:xfrm>
            <a:off x="7753345" y="4479019"/>
            <a:ext cx="6419" cy="31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31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组合 196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98" name="组合 197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206" name="菱形 205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菱形 206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9" name="文本框 198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869916" y="380547"/>
              <a:ext cx="1025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集成</a:t>
              </a:r>
            </a:p>
          </p:txBody>
        </p:sp>
        <p:grpSp>
          <p:nvGrpSpPr>
            <p:cNvPr id="201" name="组合 200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202" name="菱形 201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菱形 202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BE781019-3374-4D3C-9A25-22570DE85F6C}"/>
              </a:ext>
            </a:extLst>
          </p:cNvPr>
          <p:cNvCxnSpPr>
            <a:cxnSpLocks/>
          </p:cNvCxnSpPr>
          <p:nvPr/>
        </p:nvCxnSpPr>
        <p:spPr>
          <a:xfrm>
            <a:off x="1951748" y="1013174"/>
            <a:ext cx="83033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DEF149D8-CF63-4A0A-A35B-3EBBB165A7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139" y="164676"/>
            <a:ext cx="418781" cy="414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6F53DE2-6A0A-44FB-A076-BAED62CF9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3323" y="230295"/>
            <a:ext cx="1027616" cy="23648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438EB51-40A8-4354-8102-43865D80E9B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352" y="164677"/>
            <a:ext cx="412461" cy="414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05629A0-CC8C-4126-BF91-CF514259CD1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316" y="143160"/>
            <a:ext cx="425688" cy="466986"/>
          </a:xfrm>
          <a:prstGeom prst="rect">
            <a:avLst/>
          </a:prstGeom>
        </p:spPr>
      </p:pic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9F209AC-7BBA-4AD7-8810-604517B270A5}"/>
              </a:ext>
            </a:extLst>
          </p:cNvPr>
          <p:cNvSpPr/>
          <p:nvPr/>
        </p:nvSpPr>
        <p:spPr>
          <a:xfrm>
            <a:off x="2286001" y="2057173"/>
            <a:ext cx="1045077" cy="35269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BERT</a:t>
            </a:r>
            <a:r>
              <a:rPr lang="en-US" altLang="zh-CN" sz="1100" dirty="0"/>
              <a:t>1</a:t>
            </a:r>
            <a:endParaRPr lang="zh-CN" altLang="en-US" sz="12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955CD1A-19DF-443C-A012-BE6B0083BD85}"/>
              </a:ext>
            </a:extLst>
          </p:cNvPr>
          <p:cNvSpPr/>
          <p:nvPr/>
        </p:nvSpPr>
        <p:spPr>
          <a:xfrm>
            <a:off x="2286001" y="3534187"/>
            <a:ext cx="1045077" cy="35269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LightGBM</a:t>
            </a:r>
            <a:endParaRPr lang="zh-CN" altLang="en-US" sz="1200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6A926D2-7190-49F2-9865-1C7070751E79}"/>
              </a:ext>
            </a:extLst>
          </p:cNvPr>
          <p:cNvSpPr/>
          <p:nvPr/>
        </p:nvSpPr>
        <p:spPr>
          <a:xfrm>
            <a:off x="2286001" y="2549511"/>
            <a:ext cx="1045077" cy="35269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BERT</a:t>
            </a:r>
            <a:r>
              <a:rPr lang="en-US" altLang="zh-CN" sz="1100" dirty="0"/>
              <a:t>2</a:t>
            </a:r>
            <a:endParaRPr lang="zh-CN" altLang="en-US" sz="1200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5DCC4F4-9062-4CA2-9A84-87C0F186D177}"/>
              </a:ext>
            </a:extLst>
          </p:cNvPr>
          <p:cNvSpPr/>
          <p:nvPr/>
        </p:nvSpPr>
        <p:spPr>
          <a:xfrm>
            <a:off x="2286001" y="3041849"/>
            <a:ext cx="1045077" cy="35269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BERT</a:t>
            </a:r>
            <a:r>
              <a:rPr lang="en-US" altLang="zh-CN" sz="1100" dirty="0"/>
              <a:t>4</a:t>
            </a:r>
            <a:endParaRPr lang="zh-CN" altLang="en-US" sz="12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9CA50EB-9CE7-4D2A-974C-2EA6813B0422}"/>
              </a:ext>
            </a:extLst>
          </p:cNvPr>
          <p:cNvSpPr/>
          <p:nvPr/>
        </p:nvSpPr>
        <p:spPr>
          <a:xfrm>
            <a:off x="5265229" y="2733902"/>
            <a:ext cx="1045077" cy="35269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加权平均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8873CF9-5017-429C-8709-2565C11641B0}"/>
              </a:ext>
            </a:extLst>
          </p:cNvPr>
          <p:cNvCxnSpPr>
            <a:stCxn id="23" idx="3"/>
            <a:endCxn id="29" idx="1"/>
          </p:cNvCxnSpPr>
          <p:nvPr/>
        </p:nvCxnSpPr>
        <p:spPr>
          <a:xfrm>
            <a:off x="3331078" y="2233520"/>
            <a:ext cx="1934151" cy="676729"/>
          </a:xfrm>
          <a:prstGeom prst="straightConnector1">
            <a:avLst/>
          </a:prstGeom>
          <a:ln>
            <a:prstDash val="dash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F9DE762-7435-4DE8-AB1F-FB170E52BA5D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>
            <a:off x="3331078" y="2725858"/>
            <a:ext cx="1934151" cy="184391"/>
          </a:xfrm>
          <a:prstGeom prst="straightConnector1">
            <a:avLst/>
          </a:prstGeom>
          <a:ln>
            <a:prstDash val="dash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8E87EE8-962F-44CB-B036-13675A1EE603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 flipV="1">
            <a:off x="3331078" y="2910249"/>
            <a:ext cx="1934151" cy="307947"/>
          </a:xfrm>
          <a:prstGeom prst="straightConnector1">
            <a:avLst/>
          </a:prstGeom>
          <a:ln>
            <a:prstDash val="dash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625A3CB-4501-47E9-8629-3F1C6DC5FC6A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 flipV="1">
            <a:off x="3331078" y="2910249"/>
            <a:ext cx="1934151" cy="800285"/>
          </a:xfrm>
          <a:prstGeom prst="straightConnector1">
            <a:avLst/>
          </a:prstGeom>
          <a:ln>
            <a:prstDash val="dash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3601784-7468-41A0-B873-AFE77C5E33BE}"/>
              </a:ext>
            </a:extLst>
          </p:cNvPr>
          <p:cNvSpPr txBox="1"/>
          <p:nvPr/>
        </p:nvSpPr>
        <p:spPr>
          <a:xfrm>
            <a:off x="3993353" y="2209355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0.1</a:t>
            </a:r>
            <a:endParaRPr lang="zh-CN" altLang="en-US" sz="1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EF20149-F02B-46D7-BDDF-583DAF91D2BB}"/>
              </a:ext>
            </a:extLst>
          </p:cNvPr>
          <p:cNvSpPr txBox="1"/>
          <p:nvPr/>
        </p:nvSpPr>
        <p:spPr>
          <a:xfrm>
            <a:off x="3955253" y="2670692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0.35</a:t>
            </a:r>
            <a:endParaRPr lang="zh-CN" altLang="en-US" sz="14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D9C4B02-247E-4802-AEF1-637276740799}"/>
              </a:ext>
            </a:extLst>
          </p:cNvPr>
          <p:cNvSpPr txBox="1"/>
          <p:nvPr/>
        </p:nvSpPr>
        <p:spPr>
          <a:xfrm>
            <a:off x="3948106" y="2978469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0.35</a:t>
            </a:r>
            <a:endParaRPr lang="zh-CN" altLang="en-US" sz="14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8C110C8-7B1C-42DE-9E72-0538DC222608}"/>
              </a:ext>
            </a:extLst>
          </p:cNvPr>
          <p:cNvSpPr txBox="1"/>
          <p:nvPr/>
        </p:nvSpPr>
        <p:spPr>
          <a:xfrm>
            <a:off x="3988008" y="3423564"/>
            <a:ext cx="493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0.2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253EBEF-BFF9-4CCC-81B7-052B64B6A14C}"/>
              </a:ext>
            </a:extLst>
          </p:cNvPr>
          <p:cNvSpPr txBox="1"/>
          <p:nvPr/>
        </p:nvSpPr>
        <p:spPr>
          <a:xfrm>
            <a:off x="2285241" y="4622932"/>
            <a:ext cx="637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最终的结果是四个模型的结果的加权平均，然后取概率最大的类即可。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CA895A1B-BB0F-4210-8F60-60A5A5C948B3}"/>
              </a:ext>
            </a:extLst>
          </p:cNvPr>
          <p:cNvSpPr/>
          <p:nvPr/>
        </p:nvSpPr>
        <p:spPr>
          <a:xfrm>
            <a:off x="6714365" y="2733902"/>
            <a:ext cx="1045077" cy="35269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取最大类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19B8A849-87A3-4897-9B30-1E3EB3433852}"/>
              </a:ext>
            </a:extLst>
          </p:cNvPr>
          <p:cNvSpPr/>
          <p:nvPr/>
        </p:nvSpPr>
        <p:spPr>
          <a:xfrm>
            <a:off x="8163501" y="2733902"/>
            <a:ext cx="1045077" cy="35269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最终结果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41121D8-6193-44B0-96B9-A385A3B3760E}"/>
              </a:ext>
            </a:extLst>
          </p:cNvPr>
          <p:cNvCxnSpPr>
            <a:stCxn id="29" idx="3"/>
            <a:endCxn id="44" idx="1"/>
          </p:cNvCxnSpPr>
          <p:nvPr/>
        </p:nvCxnSpPr>
        <p:spPr>
          <a:xfrm>
            <a:off x="6310306" y="2910249"/>
            <a:ext cx="404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270AE97-3D40-4888-A1D1-AC5F6CDC8A71}"/>
              </a:ext>
            </a:extLst>
          </p:cNvPr>
          <p:cNvCxnSpPr>
            <a:stCxn id="44" idx="3"/>
            <a:endCxn id="46" idx="1"/>
          </p:cNvCxnSpPr>
          <p:nvPr/>
        </p:nvCxnSpPr>
        <p:spPr>
          <a:xfrm>
            <a:off x="7759442" y="2910249"/>
            <a:ext cx="404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8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组合 196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98" name="组合 197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206" name="菱形 205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菱形 206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9" name="文本框 198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869915" y="380547"/>
              <a:ext cx="24366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还有什么能做？</a:t>
              </a:r>
            </a:p>
          </p:txBody>
        </p:sp>
        <p:grpSp>
          <p:nvGrpSpPr>
            <p:cNvPr id="201" name="组合 200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202" name="菱形 201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菱形 202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BE781019-3374-4D3C-9A25-22570DE85F6C}"/>
              </a:ext>
            </a:extLst>
          </p:cNvPr>
          <p:cNvCxnSpPr>
            <a:cxnSpLocks/>
          </p:cNvCxnSpPr>
          <p:nvPr/>
        </p:nvCxnSpPr>
        <p:spPr>
          <a:xfrm>
            <a:off x="1951748" y="1013174"/>
            <a:ext cx="83033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46AE24B-6913-47C6-90B3-204994AD19B5}"/>
              </a:ext>
            </a:extLst>
          </p:cNvPr>
          <p:cNvGrpSpPr/>
          <p:nvPr/>
        </p:nvGrpSpPr>
        <p:grpSpPr>
          <a:xfrm>
            <a:off x="3138292" y="1975938"/>
            <a:ext cx="5915416" cy="3608134"/>
            <a:chOff x="4962185" y="1963238"/>
            <a:chExt cx="5915416" cy="3608134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3ED0DBB-45B0-4F39-B3E5-13A037779A82}"/>
                </a:ext>
              </a:extLst>
            </p:cNvPr>
            <p:cNvCxnSpPr>
              <a:cxnSpLocks/>
            </p:cNvCxnSpPr>
            <p:nvPr/>
          </p:nvCxnSpPr>
          <p:spPr>
            <a:xfrm>
              <a:off x="7912696" y="2295317"/>
              <a:ext cx="0" cy="307657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îsḷîḋé">
              <a:extLst>
                <a:ext uri="{FF2B5EF4-FFF2-40B4-BE49-F238E27FC236}">
                  <a16:creationId xmlns:a16="http://schemas.microsoft.com/office/drawing/2014/main" id="{DF29E8EB-D9E0-42D8-9CAA-F6EA8F8BE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2185" y="3934331"/>
              <a:ext cx="3302182" cy="654908"/>
            </a:xfrm>
            <a:custGeom>
              <a:avLst/>
              <a:gdLst>
                <a:gd name="T0" fmla="*/ 381 w 425"/>
                <a:gd name="T1" fmla="*/ 0 h 89"/>
                <a:gd name="T2" fmla="*/ 337 w 425"/>
                <a:gd name="T3" fmla="*/ 39 h 89"/>
                <a:gd name="T4" fmla="*/ 337 w 425"/>
                <a:gd name="T5" fmla="*/ 39 h 89"/>
                <a:gd name="T6" fmla="*/ 23 w 425"/>
                <a:gd name="T7" fmla="*/ 40 h 89"/>
                <a:gd name="T8" fmla="*/ 12 w 425"/>
                <a:gd name="T9" fmla="*/ 32 h 89"/>
                <a:gd name="T10" fmla="*/ 0 w 425"/>
                <a:gd name="T11" fmla="*/ 45 h 89"/>
                <a:gd name="T12" fmla="*/ 12 w 425"/>
                <a:gd name="T13" fmla="*/ 57 h 89"/>
                <a:gd name="T14" fmla="*/ 23 w 425"/>
                <a:gd name="T15" fmla="*/ 49 h 89"/>
                <a:gd name="T16" fmla="*/ 337 w 425"/>
                <a:gd name="T17" fmla="*/ 50 h 89"/>
                <a:gd name="T18" fmla="*/ 337 w 425"/>
                <a:gd name="T19" fmla="*/ 50 h 89"/>
                <a:gd name="T20" fmla="*/ 381 w 425"/>
                <a:gd name="T21" fmla="*/ 89 h 89"/>
                <a:gd name="T22" fmla="*/ 425 w 425"/>
                <a:gd name="T23" fmla="*/ 45 h 89"/>
                <a:gd name="T24" fmla="*/ 381 w 425"/>
                <a:gd name="T2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5" h="89">
                  <a:moveTo>
                    <a:pt x="381" y="0"/>
                  </a:moveTo>
                  <a:cubicBezTo>
                    <a:pt x="358" y="0"/>
                    <a:pt x="340" y="17"/>
                    <a:pt x="337" y="39"/>
                  </a:cubicBezTo>
                  <a:cubicBezTo>
                    <a:pt x="337" y="39"/>
                    <a:pt x="337" y="39"/>
                    <a:pt x="337" y="39"/>
                  </a:cubicBezTo>
                  <a:cubicBezTo>
                    <a:pt x="276" y="44"/>
                    <a:pt x="95" y="45"/>
                    <a:pt x="23" y="40"/>
                  </a:cubicBezTo>
                  <a:cubicBezTo>
                    <a:pt x="21" y="35"/>
                    <a:pt x="17" y="32"/>
                    <a:pt x="12" y="32"/>
                  </a:cubicBezTo>
                  <a:cubicBezTo>
                    <a:pt x="5" y="32"/>
                    <a:pt x="0" y="38"/>
                    <a:pt x="0" y="45"/>
                  </a:cubicBezTo>
                  <a:cubicBezTo>
                    <a:pt x="0" y="51"/>
                    <a:pt x="5" y="57"/>
                    <a:pt x="12" y="57"/>
                  </a:cubicBezTo>
                  <a:cubicBezTo>
                    <a:pt x="17" y="57"/>
                    <a:pt x="21" y="54"/>
                    <a:pt x="23" y="49"/>
                  </a:cubicBezTo>
                  <a:cubicBezTo>
                    <a:pt x="104" y="45"/>
                    <a:pt x="267" y="45"/>
                    <a:pt x="337" y="50"/>
                  </a:cubicBezTo>
                  <a:cubicBezTo>
                    <a:pt x="337" y="50"/>
                    <a:pt x="337" y="50"/>
                    <a:pt x="337" y="50"/>
                  </a:cubicBezTo>
                  <a:cubicBezTo>
                    <a:pt x="340" y="72"/>
                    <a:pt x="358" y="89"/>
                    <a:pt x="381" y="89"/>
                  </a:cubicBezTo>
                  <a:cubicBezTo>
                    <a:pt x="406" y="89"/>
                    <a:pt x="425" y="69"/>
                    <a:pt x="425" y="45"/>
                  </a:cubicBezTo>
                  <a:cubicBezTo>
                    <a:pt x="425" y="20"/>
                    <a:pt x="406" y="0"/>
                    <a:pt x="38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ṡḻiḋe">
              <a:extLst>
                <a:ext uri="{FF2B5EF4-FFF2-40B4-BE49-F238E27FC236}">
                  <a16:creationId xmlns:a16="http://schemas.microsoft.com/office/drawing/2014/main" id="{9AAAF140-EC0C-450F-95ED-CA8276C7D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2185" y="1985210"/>
              <a:ext cx="3302182" cy="654908"/>
            </a:xfrm>
            <a:custGeom>
              <a:avLst/>
              <a:gdLst>
                <a:gd name="T0" fmla="*/ 381 w 425"/>
                <a:gd name="T1" fmla="*/ 0 h 89"/>
                <a:gd name="T2" fmla="*/ 337 w 425"/>
                <a:gd name="T3" fmla="*/ 39 h 89"/>
                <a:gd name="T4" fmla="*/ 337 w 425"/>
                <a:gd name="T5" fmla="*/ 39 h 89"/>
                <a:gd name="T6" fmla="*/ 23 w 425"/>
                <a:gd name="T7" fmla="*/ 40 h 89"/>
                <a:gd name="T8" fmla="*/ 12 w 425"/>
                <a:gd name="T9" fmla="*/ 32 h 89"/>
                <a:gd name="T10" fmla="*/ 0 w 425"/>
                <a:gd name="T11" fmla="*/ 45 h 89"/>
                <a:gd name="T12" fmla="*/ 12 w 425"/>
                <a:gd name="T13" fmla="*/ 57 h 89"/>
                <a:gd name="T14" fmla="*/ 23 w 425"/>
                <a:gd name="T15" fmla="*/ 49 h 89"/>
                <a:gd name="T16" fmla="*/ 337 w 425"/>
                <a:gd name="T17" fmla="*/ 50 h 89"/>
                <a:gd name="T18" fmla="*/ 337 w 425"/>
                <a:gd name="T19" fmla="*/ 50 h 89"/>
                <a:gd name="T20" fmla="*/ 381 w 425"/>
                <a:gd name="T21" fmla="*/ 89 h 89"/>
                <a:gd name="T22" fmla="*/ 425 w 425"/>
                <a:gd name="T23" fmla="*/ 45 h 89"/>
                <a:gd name="T24" fmla="*/ 381 w 425"/>
                <a:gd name="T2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5" h="89">
                  <a:moveTo>
                    <a:pt x="381" y="0"/>
                  </a:moveTo>
                  <a:cubicBezTo>
                    <a:pt x="358" y="0"/>
                    <a:pt x="340" y="17"/>
                    <a:pt x="337" y="39"/>
                  </a:cubicBezTo>
                  <a:cubicBezTo>
                    <a:pt x="337" y="39"/>
                    <a:pt x="337" y="39"/>
                    <a:pt x="337" y="39"/>
                  </a:cubicBezTo>
                  <a:cubicBezTo>
                    <a:pt x="276" y="44"/>
                    <a:pt x="95" y="45"/>
                    <a:pt x="23" y="40"/>
                  </a:cubicBezTo>
                  <a:cubicBezTo>
                    <a:pt x="21" y="35"/>
                    <a:pt x="17" y="32"/>
                    <a:pt x="12" y="32"/>
                  </a:cubicBezTo>
                  <a:cubicBezTo>
                    <a:pt x="5" y="32"/>
                    <a:pt x="0" y="38"/>
                    <a:pt x="0" y="45"/>
                  </a:cubicBezTo>
                  <a:cubicBezTo>
                    <a:pt x="0" y="51"/>
                    <a:pt x="5" y="57"/>
                    <a:pt x="12" y="57"/>
                  </a:cubicBezTo>
                  <a:cubicBezTo>
                    <a:pt x="17" y="57"/>
                    <a:pt x="21" y="54"/>
                    <a:pt x="23" y="49"/>
                  </a:cubicBezTo>
                  <a:cubicBezTo>
                    <a:pt x="104" y="45"/>
                    <a:pt x="267" y="45"/>
                    <a:pt x="337" y="50"/>
                  </a:cubicBezTo>
                  <a:cubicBezTo>
                    <a:pt x="337" y="50"/>
                    <a:pt x="337" y="50"/>
                    <a:pt x="337" y="50"/>
                  </a:cubicBezTo>
                  <a:cubicBezTo>
                    <a:pt x="340" y="72"/>
                    <a:pt x="358" y="89"/>
                    <a:pt x="381" y="89"/>
                  </a:cubicBezTo>
                  <a:cubicBezTo>
                    <a:pt x="406" y="89"/>
                    <a:pt x="425" y="69"/>
                    <a:pt x="425" y="45"/>
                  </a:cubicBezTo>
                  <a:cubicBezTo>
                    <a:pt x="425" y="20"/>
                    <a:pt x="406" y="0"/>
                    <a:pt x="38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šļïḓè">
              <a:extLst>
                <a:ext uri="{FF2B5EF4-FFF2-40B4-BE49-F238E27FC236}">
                  <a16:creationId xmlns:a16="http://schemas.microsoft.com/office/drawing/2014/main" id="{84A7D431-B938-453B-88F2-34A2D2B95D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75419" y="2959770"/>
              <a:ext cx="3302182" cy="654908"/>
            </a:xfrm>
            <a:custGeom>
              <a:avLst/>
              <a:gdLst>
                <a:gd name="T0" fmla="*/ 381 w 425"/>
                <a:gd name="T1" fmla="*/ 0 h 89"/>
                <a:gd name="T2" fmla="*/ 337 w 425"/>
                <a:gd name="T3" fmla="*/ 39 h 89"/>
                <a:gd name="T4" fmla="*/ 337 w 425"/>
                <a:gd name="T5" fmla="*/ 39 h 89"/>
                <a:gd name="T6" fmla="*/ 23 w 425"/>
                <a:gd name="T7" fmla="*/ 40 h 89"/>
                <a:gd name="T8" fmla="*/ 12 w 425"/>
                <a:gd name="T9" fmla="*/ 32 h 89"/>
                <a:gd name="T10" fmla="*/ 0 w 425"/>
                <a:gd name="T11" fmla="*/ 45 h 89"/>
                <a:gd name="T12" fmla="*/ 12 w 425"/>
                <a:gd name="T13" fmla="*/ 57 h 89"/>
                <a:gd name="T14" fmla="*/ 23 w 425"/>
                <a:gd name="T15" fmla="*/ 49 h 89"/>
                <a:gd name="T16" fmla="*/ 337 w 425"/>
                <a:gd name="T17" fmla="*/ 50 h 89"/>
                <a:gd name="T18" fmla="*/ 337 w 425"/>
                <a:gd name="T19" fmla="*/ 50 h 89"/>
                <a:gd name="T20" fmla="*/ 381 w 425"/>
                <a:gd name="T21" fmla="*/ 89 h 89"/>
                <a:gd name="T22" fmla="*/ 425 w 425"/>
                <a:gd name="T23" fmla="*/ 45 h 89"/>
                <a:gd name="T24" fmla="*/ 381 w 425"/>
                <a:gd name="T2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5" h="89">
                  <a:moveTo>
                    <a:pt x="381" y="0"/>
                  </a:moveTo>
                  <a:cubicBezTo>
                    <a:pt x="358" y="0"/>
                    <a:pt x="340" y="17"/>
                    <a:pt x="337" y="39"/>
                  </a:cubicBezTo>
                  <a:cubicBezTo>
                    <a:pt x="337" y="39"/>
                    <a:pt x="337" y="39"/>
                    <a:pt x="337" y="39"/>
                  </a:cubicBezTo>
                  <a:cubicBezTo>
                    <a:pt x="276" y="44"/>
                    <a:pt x="95" y="45"/>
                    <a:pt x="23" y="40"/>
                  </a:cubicBezTo>
                  <a:cubicBezTo>
                    <a:pt x="21" y="35"/>
                    <a:pt x="17" y="32"/>
                    <a:pt x="12" y="32"/>
                  </a:cubicBezTo>
                  <a:cubicBezTo>
                    <a:pt x="5" y="32"/>
                    <a:pt x="0" y="38"/>
                    <a:pt x="0" y="45"/>
                  </a:cubicBezTo>
                  <a:cubicBezTo>
                    <a:pt x="0" y="51"/>
                    <a:pt x="5" y="57"/>
                    <a:pt x="12" y="57"/>
                  </a:cubicBezTo>
                  <a:cubicBezTo>
                    <a:pt x="17" y="57"/>
                    <a:pt x="21" y="54"/>
                    <a:pt x="23" y="49"/>
                  </a:cubicBezTo>
                  <a:cubicBezTo>
                    <a:pt x="104" y="45"/>
                    <a:pt x="267" y="45"/>
                    <a:pt x="337" y="50"/>
                  </a:cubicBezTo>
                  <a:cubicBezTo>
                    <a:pt x="337" y="50"/>
                    <a:pt x="337" y="50"/>
                    <a:pt x="337" y="50"/>
                  </a:cubicBezTo>
                  <a:cubicBezTo>
                    <a:pt x="340" y="72"/>
                    <a:pt x="358" y="89"/>
                    <a:pt x="381" y="89"/>
                  </a:cubicBezTo>
                  <a:cubicBezTo>
                    <a:pt x="406" y="89"/>
                    <a:pt x="425" y="69"/>
                    <a:pt x="425" y="45"/>
                  </a:cubicBezTo>
                  <a:cubicBezTo>
                    <a:pt x="425" y="20"/>
                    <a:pt x="406" y="0"/>
                    <a:pt x="38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52DC526-C251-49A8-A51A-A3FCFBBB0A2F}"/>
                </a:ext>
              </a:extLst>
            </p:cNvPr>
            <p:cNvSpPr/>
            <p:nvPr/>
          </p:nvSpPr>
          <p:spPr>
            <a:xfrm>
              <a:off x="7588665" y="1963238"/>
              <a:ext cx="675701" cy="6757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506F6880-0399-4CB9-85FA-A5B2FA5419C3}"/>
                </a:ext>
              </a:extLst>
            </p:cNvPr>
            <p:cNvSpPr/>
            <p:nvPr/>
          </p:nvSpPr>
          <p:spPr>
            <a:xfrm>
              <a:off x="7588665" y="2956008"/>
              <a:ext cx="675701" cy="6757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380B0ACB-ED3B-4ADE-928F-007FD87C0BF6}"/>
                </a:ext>
              </a:extLst>
            </p:cNvPr>
            <p:cNvSpPr/>
            <p:nvPr/>
          </p:nvSpPr>
          <p:spPr>
            <a:xfrm>
              <a:off x="7588665" y="3916121"/>
              <a:ext cx="675701" cy="6757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1532D47A-1AC7-4B3D-B7F5-A1A779383292}"/>
                </a:ext>
              </a:extLst>
            </p:cNvPr>
            <p:cNvSpPr/>
            <p:nvPr/>
          </p:nvSpPr>
          <p:spPr>
            <a:xfrm>
              <a:off x="7588665" y="4895671"/>
              <a:ext cx="675701" cy="6757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5AE7B034-1DC0-46C7-B6BF-D0520749B4FF}"/>
              </a:ext>
            </a:extLst>
          </p:cNvPr>
          <p:cNvSpPr/>
          <p:nvPr/>
        </p:nvSpPr>
        <p:spPr>
          <a:xfrm>
            <a:off x="1623060" y="2476795"/>
            <a:ext cx="4121641" cy="463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Avenir"/>
              </a:rPr>
              <a:t>数据增强，伪标签（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Pseudo-Labelling</a:t>
            </a:r>
            <a:r>
              <a:rPr lang="zh-CN" altLang="en-US" dirty="0">
                <a:latin typeface="Avenir"/>
              </a:rPr>
              <a:t>）</a:t>
            </a:r>
            <a:endParaRPr lang="en-US" altLang="zh-CN" dirty="0">
              <a:latin typeface="Avenir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2C58E2-8585-47F3-B2C4-4F6F346C8E00}"/>
              </a:ext>
            </a:extLst>
          </p:cNvPr>
          <p:cNvSpPr/>
          <p:nvPr/>
        </p:nvSpPr>
        <p:spPr>
          <a:xfrm>
            <a:off x="1329133" y="4403812"/>
            <a:ext cx="3653059" cy="874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修改损失函数，如：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Focal Loss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，根据线下自定义每个类别的权重等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FF2F76-2A99-474A-90BE-0E61D7F520E3}"/>
              </a:ext>
            </a:extLst>
          </p:cNvPr>
          <p:cNvSpPr/>
          <p:nvPr/>
        </p:nvSpPr>
        <p:spPr>
          <a:xfrm>
            <a:off x="7002390" y="3429000"/>
            <a:ext cx="4636980" cy="87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Avenir"/>
              </a:rPr>
              <a:t>构造更多的特征，比如表征句子语义的特征（</a:t>
            </a:r>
            <a:r>
              <a:rPr lang="en-US" altLang="zh-CN" dirty="0">
                <a:latin typeface="Avenir"/>
              </a:rPr>
              <a:t>sentence embedding</a:t>
            </a:r>
            <a:r>
              <a:rPr lang="zh-CN" altLang="en-US" dirty="0">
                <a:latin typeface="Avenir"/>
              </a:rPr>
              <a:t>）</a:t>
            </a:r>
            <a:endParaRPr lang="en-US" altLang="zh-CN" dirty="0">
              <a:latin typeface="Avenir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ED3C7478-2D13-4C53-9732-025E9DFF1A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139" y="164676"/>
            <a:ext cx="418781" cy="4140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0AC0E37-EBDB-448B-BD17-3640AF26C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3323" y="230295"/>
            <a:ext cx="1027616" cy="23648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AC93524F-3162-4081-A072-11D5CD8720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352" y="164677"/>
            <a:ext cx="412461" cy="414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B0BCEF7B-0087-49C5-94EA-8C8A153C0EB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316" y="143160"/>
            <a:ext cx="425688" cy="46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1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2662424" y="663195"/>
            <a:ext cx="3744766" cy="4660752"/>
          </a:xfrm>
          <a:custGeom>
            <a:avLst/>
            <a:gdLst>
              <a:gd name="connsiteX0" fmla="*/ 4143589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0" fmla="*/ 4175818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14" fmla="*/ 0 w 4175818"/>
              <a:gd name="connsiteY14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621466 w 3847271"/>
              <a:gd name="connsiteY6" fmla="*/ 2823524 h 4660752"/>
              <a:gd name="connsiteX7" fmla="*/ 2933899 w 3847271"/>
              <a:gd name="connsiteY7" fmla="*/ 3135956 h 4660752"/>
              <a:gd name="connsiteX8" fmla="*/ 3690884 w 3847271"/>
              <a:gd name="connsiteY8" fmla="*/ 2378971 h 4660752"/>
              <a:gd name="connsiteX9" fmla="*/ 3690884 w 3847271"/>
              <a:gd name="connsiteY9" fmla="*/ 4660752 h 4660752"/>
              <a:gd name="connsiteX10" fmla="*/ 0 w 3847271"/>
              <a:gd name="connsiteY10" fmla="*/ 4660752 h 4660752"/>
              <a:gd name="connsiteX11" fmla="*/ 0 w 3847271"/>
              <a:gd name="connsiteY11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933899 w 3847271"/>
              <a:gd name="connsiteY6" fmla="*/ 3135956 h 4660752"/>
              <a:gd name="connsiteX7" fmla="*/ 3690884 w 3847271"/>
              <a:gd name="connsiteY7" fmla="*/ 2378971 h 4660752"/>
              <a:gd name="connsiteX8" fmla="*/ 3690884 w 3847271"/>
              <a:gd name="connsiteY8" fmla="*/ 4660752 h 4660752"/>
              <a:gd name="connsiteX9" fmla="*/ 0 w 3847271"/>
              <a:gd name="connsiteY9" fmla="*/ 4660752 h 4660752"/>
              <a:gd name="connsiteX10" fmla="*/ 0 w 3847271"/>
              <a:gd name="connsiteY10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3690884 w 3847271"/>
              <a:gd name="connsiteY6" fmla="*/ 2378971 h 4660752"/>
              <a:gd name="connsiteX7" fmla="*/ 3690884 w 3847271"/>
              <a:gd name="connsiteY7" fmla="*/ 4660752 h 4660752"/>
              <a:gd name="connsiteX8" fmla="*/ 0 w 3847271"/>
              <a:gd name="connsiteY8" fmla="*/ 4660752 h 4660752"/>
              <a:gd name="connsiteX9" fmla="*/ 0 w 3847271"/>
              <a:gd name="connsiteY9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3847271 w 3847271"/>
              <a:gd name="connsiteY4" fmla="*/ 1597719 h 4660752"/>
              <a:gd name="connsiteX5" fmla="*/ 3690884 w 3847271"/>
              <a:gd name="connsiteY5" fmla="*/ 2378971 h 4660752"/>
              <a:gd name="connsiteX6" fmla="*/ 3690884 w 3847271"/>
              <a:gd name="connsiteY6" fmla="*/ 4660752 h 4660752"/>
              <a:gd name="connsiteX7" fmla="*/ 0 w 3847271"/>
              <a:gd name="connsiteY7" fmla="*/ 4660752 h 4660752"/>
              <a:gd name="connsiteX8" fmla="*/ 0 w 3847271"/>
              <a:gd name="connsiteY8" fmla="*/ 969868 h 4660752"/>
              <a:gd name="connsiteX0" fmla="*/ 3847271 w 3938711"/>
              <a:gd name="connsiteY0" fmla="*/ 1597719 h 4660752"/>
              <a:gd name="connsiteX1" fmla="*/ 3690884 w 3938711"/>
              <a:gd name="connsiteY1" fmla="*/ 2378971 h 4660752"/>
              <a:gd name="connsiteX2" fmla="*/ 3690884 w 3938711"/>
              <a:gd name="connsiteY2" fmla="*/ 4660752 h 4660752"/>
              <a:gd name="connsiteX3" fmla="*/ 0 w 3938711"/>
              <a:gd name="connsiteY3" fmla="*/ 4660752 h 4660752"/>
              <a:gd name="connsiteX4" fmla="*/ 0 w 3938711"/>
              <a:gd name="connsiteY4" fmla="*/ 969868 h 4660752"/>
              <a:gd name="connsiteX5" fmla="*/ 2734487 w 3938711"/>
              <a:gd name="connsiteY5" fmla="*/ 969868 h 4660752"/>
              <a:gd name="connsiteX6" fmla="*/ 2734487 w 3938711"/>
              <a:gd name="connsiteY6" fmla="*/ 0 h 4660752"/>
              <a:gd name="connsiteX7" fmla="*/ 3744766 w 3938711"/>
              <a:gd name="connsiteY7" fmla="*/ 0 h 4660752"/>
              <a:gd name="connsiteX8" fmla="*/ 3938711 w 3938711"/>
              <a:gd name="connsiteY8" fmla="*/ 1689159 h 4660752"/>
              <a:gd name="connsiteX0" fmla="*/ 3847271 w 3847271"/>
              <a:gd name="connsiteY0" fmla="*/ 1597719 h 4660752"/>
              <a:gd name="connsiteX1" fmla="*/ 3690884 w 3847271"/>
              <a:gd name="connsiteY1" fmla="*/ 2378971 h 4660752"/>
              <a:gd name="connsiteX2" fmla="*/ 3690884 w 3847271"/>
              <a:gd name="connsiteY2" fmla="*/ 4660752 h 4660752"/>
              <a:gd name="connsiteX3" fmla="*/ 0 w 3847271"/>
              <a:gd name="connsiteY3" fmla="*/ 4660752 h 4660752"/>
              <a:gd name="connsiteX4" fmla="*/ 0 w 3847271"/>
              <a:gd name="connsiteY4" fmla="*/ 969868 h 4660752"/>
              <a:gd name="connsiteX5" fmla="*/ 2734487 w 3847271"/>
              <a:gd name="connsiteY5" fmla="*/ 969868 h 4660752"/>
              <a:gd name="connsiteX6" fmla="*/ 2734487 w 3847271"/>
              <a:gd name="connsiteY6" fmla="*/ 0 h 4660752"/>
              <a:gd name="connsiteX7" fmla="*/ 3744766 w 3847271"/>
              <a:gd name="connsiteY7" fmla="*/ 0 h 4660752"/>
              <a:gd name="connsiteX0" fmla="*/ 3690884 w 3744766"/>
              <a:gd name="connsiteY0" fmla="*/ 2378971 h 4660752"/>
              <a:gd name="connsiteX1" fmla="*/ 3690884 w 3744766"/>
              <a:gd name="connsiteY1" fmla="*/ 4660752 h 4660752"/>
              <a:gd name="connsiteX2" fmla="*/ 0 w 3744766"/>
              <a:gd name="connsiteY2" fmla="*/ 4660752 h 4660752"/>
              <a:gd name="connsiteX3" fmla="*/ 0 w 3744766"/>
              <a:gd name="connsiteY3" fmla="*/ 969868 h 4660752"/>
              <a:gd name="connsiteX4" fmla="*/ 2734487 w 3744766"/>
              <a:gd name="connsiteY4" fmla="*/ 969868 h 4660752"/>
              <a:gd name="connsiteX5" fmla="*/ 2734487 w 3744766"/>
              <a:gd name="connsiteY5" fmla="*/ 0 h 4660752"/>
              <a:gd name="connsiteX6" fmla="*/ 3744766 w 3744766"/>
              <a:gd name="connsiteY6" fmla="*/ 0 h 466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4766" h="4660752">
                <a:moveTo>
                  <a:pt x="3690884" y="2378971"/>
                </a:moveTo>
                <a:lnTo>
                  <a:pt x="3690884" y="4660752"/>
                </a:lnTo>
                <a:lnTo>
                  <a:pt x="0" y="4660752"/>
                </a:lnTo>
                <a:lnTo>
                  <a:pt x="0" y="969868"/>
                </a:lnTo>
                <a:lnTo>
                  <a:pt x="2734487" y="969868"/>
                </a:lnTo>
                <a:lnTo>
                  <a:pt x="2734487" y="0"/>
                </a:lnTo>
                <a:lnTo>
                  <a:pt x="3744766" y="0"/>
                </a:ln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06308" y="2321004"/>
            <a:ext cx="822641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13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7D25C43-A229-425D-BB74-A8150A202822}"/>
              </a:ext>
            </a:extLst>
          </p:cNvPr>
          <p:cNvGrpSpPr/>
          <p:nvPr/>
        </p:nvGrpSpPr>
        <p:grpSpPr>
          <a:xfrm>
            <a:off x="7857004" y="4764120"/>
            <a:ext cx="1765300" cy="316802"/>
            <a:chOff x="1244534" y="3522134"/>
            <a:chExt cx="1765300" cy="31680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4215EBA-C4AF-48DE-A4E6-6B60BBD47C75}"/>
                </a:ext>
              </a:extLst>
            </p:cNvPr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22C6848-C145-476F-BFD8-C24D33538C99}"/>
                </a:ext>
              </a:extLst>
            </p:cNvPr>
            <p:cNvSpPr txBox="1"/>
            <p:nvPr/>
          </p:nvSpPr>
          <p:spPr>
            <a:xfrm>
              <a:off x="1244535" y="3526647"/>
              <a:ext cx="16181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 团    队：</a:t>
              </a:r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wzm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6AED8BA-6FF7-4AC8-BFC4-A15F1353598C}"/>
              </a:ext>
            </a:extLst>
          </p:cNvPr>
          <p:cNvGrpSpPr/>
          <p:nvPr/>
        </p:nvGrpSpPr>
        <p:grpSpPr>
          <a:xfrm>
            <a:off x="7857004" y="5245704"/>
            <a:ext cx="1765300" cy="316802"/>
            <a:chOff x="1244534" y="3522134"/>
            <a:chExt cx="1765300" cy="31680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EE7B3FE-44A0-457F-8041-6174523B2CEA}"/>
                </a:ext>
              </a:extLst>
            </p:cNvPr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1227285-7ECF-45B9-93D0-20B497B338AB}"/>
                </a:ext>
              </a:extLst>
            </p:cNvPr>
            <p:cNvSpPr txBox="1"/>
            <p:nvPr/>
          </p:nvSpPr>
          <p:spPr>
            <a:xfrm>
              <a:off x="1244535" y="3526647"/>
              <a:ext cx="16181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汇报人：吴梓明</a:t>
              </a: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7A1449F1-0286-4FF1-8E17-884913DB2F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139" y="164676"/>
            <a:ext cx="418781" cy="414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F9CA04F-5005-4D58-BBFA-09CCFA0C4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3323" y="230295"/>
            <a:ext cx="1027616" cy="23648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92EA483-91F7-45AB-A2F7-1FA4DBF575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352" y="164677"/>
            <a:ext cx="412461" cy="4140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6C89F47-6210-4493-AA70-A65C1F43BC8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316" y="143160"/>
            <a:ext cx="425688" cy="46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3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自定义 28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4242"/>
      </a:accent1>
      <a:accent2>
        <a:srgbClr val="424242"/>
      </a:accent2>
      <a:accent3>
        <a:srgbClr val="424242"/>
      </a:accent3>
      <a:accent4>
        <a:srgbClr val="424242"/>
      </a:accent4>
      <a:accent5>
        <a:srgbClr val="424242"/>
      </a:accent5>
      <a:accent6>
        <a:srgbClr val="424242"/>
      </a:accent6>
      <a:hlink>
        <a:srgbClr val="FFFFFF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3857</TotalTime>
  <Words>587</Words>
  <Application>Microsoft Office PowerPoint</Application>
  <PresentationFormat>宽屏</PresentationFormat>
  <Paragraphs>144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Avenir</vt:lpstr>
      <vt:lpstr>等线</vt:lpstr>
      <vt:lpstr>经典综艺体简</vt:lpstr>
      <vt:lpstr>微软雅黑</vt:lpstr>
      <vt:lpstr>Agency FB</vt:lpstr>
      <vt:lpstr>Arial</vt:lpstr>
      <vt:lpstr>Cambria Math</vt:lpstr>
      <vt:lpstr>Century Gothic</vt:lpstr>
      <vt:lpstr>Times New Roman</vt:lpstr>
      <vt:lpstr>Wingdings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wzm</cp:lastModifiedBy>
  <cp:revision>153</cp:revision>
  <dcterms:created xsi:type="dcterms:W3CDTF">2017-08-18T03:02:00Z</dcterms:created>
  <dcterms:modified xsi:type="dcterms:W3CDTF">2019-11-18T06:40:26Z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