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6" r:id="rId2"/>
    <p:sldId id="272" r:id="rId3"/>
    <p:sldId id="282" r:id="rId4"/>
    <p:sldId id="274" r:id="rId5"/>
    <p:sldId id="291" r:id="rId6"/>
    <p:sldId id="283" r:id="rId7"/>
    <p:sldId id="293" r:id="rId8"/>
    <p:sldId id="294" r:id="rId9"/>
    <p:sldId id="292" r:id="rId10"/>
    <p:sldId id="295" r:id="rId11"/>
    <p:sldId id="296" r:id="rId12"/>
    <p:sldId id="284" r:id="rId13"/>
    <p:sldId id="263" r:id="rId14"/>
    <p:sldId id="285" r:id="rId15"/>
    <p:sldId id="262" r:id="rId16"/>
    <p:sldId id="261" r:id="rId17"/>
    <p:sldId id="259" r:id="rId18"/>
    <p:sldId id="258" r:id="rId19"/>
  </p:sldIdLst>
  <p:sldSz cx="12192000" cy="6858000"/>
  <p:notesSz cx="6858000" cy="9296400"/>
  <p:defaultTextStyle>
    <a:defPPr>
      <a:defRPr lang="en-US"/>
    </a:defPPr>
    <a:lvl1pPr algn="l" rtl="0" fontAlgn="base">
      <a:spcBef>
        <a:spcPct val="0"/>
      </a:spcBef>
      <a:spcAft>
        <a:spcPct val="0"/>
      </a:spcAft>
      <a:defRPr kern="1200">
        <a:solidFill>
          <a:srgbClr val="4D4D4D"/>
        </a:solidFill>
        <a:latin typeface="Segoe"/>
        <a:ea typeface="MS PGothic" panose="020B0600070205080204" pitchFamily="34" charset="-128"/>
        <a:cs typeface="+mn-cs"/>
      </a:defRPr>
    </a:lvl1pPr>
    <a:lvl2pPr marL="457200" algn="l" rtl="0" fontAlgn="base">
      <a:spcBef>
        <a:spcPct val="0"/>
      </a:spcBef>
      <a:spcAft>
        <a:spcPct val="0"/>
      </a:spcAft>
      <a:defRPr kern="1200">
        <a:solidFill>
          <a:srgbClr val="4D4D4D"/>
        </a:solidFill>
        <a:latin typeface="Segoe"/>
        <a:ea typeface="MS PGothic" panose="020B0600070205080204" pitchFamily="34" charset="-128"/>
        <a:cs typeface="+mn-cs"/>
      </a:defRPr>
    </a:lvl2pPr>
    <a:lvl3pPr marL="914400" algn="l" rtl="0" fontAlgn="base">
      <a:spcBef>
        <a:spcPct val="0"/>
      </a:spcBef>
      <a:spcAft>
        <a:spcPct val="0"/>
      </a:spcAft>
      <a:defRPr kern="1200">
        <a:solidFill>
          <a:srgbClr val="4D4D4D"/>
        </a:solidFill>
        <a:latin typeface="Segoe"/>
        <a:ea typeface="MS PGothic" panose="020B0600070205080204" pitchFamily="34" charset="-128"/>
        <a:cs typeface="+mn-cs"/>
      </a:defRPr>
    </a:lvl3pPr>
    <a:lvl4pPr marL="1371600" algn="l" rtl="0" fontAlgn="base">
      <a:spcBef>
        <a:spcPct val="0"/>
      </a:spcBef>
      <a:spcAft>
        <a:spcPct val="0"/>
      </a:spcAft>
      <a:defRPr kern="1200">
        <a:solidFill>
          <a:srgbClr val="4D4D4D"/>
        </a:solidFill>
        <a:latin typeface="Segoe"/>
        <a:ea typeface="MS PGothic" panose="020B0600070205080204" pitchFamily="34" charset="-128"/>
        <a:cs typeface="+mn-cs"/>
      </a:defRPr>
    </a:lvl4pPr>
    <a:lvl5pPr marL="1828800" algn="l" rtl="0" fontAlgn="base">
      <a:spcBef>
        <a:spcPct val="0"/>
      </a:spcBef>
      <a:spcAft>
        <a:spcPct val="0"/>
      </a:spcAft>
      <a:defRPr kern="1200">
        <a:solidFill>
          <a:srgbClr val="4D4D4D"/>
        </a:solidFill>
        <a:latin typeface="Segoe"/>
        <a:ea typeface="MS PGothic" panose="020B0600070205080204" pitchFamily="34" charset="-128"/>
        <a:cs typeface="+mn-cs"/>
      </a:defRPr>
    </a:lvl5pPr>
    <a:lvl6pPr marL="2286000" algn="l" defTabSz="914400" rtl="0" eaLnBrk="1" latinLnBrk="0" hangingPunct="1">
      <a:defRPr kern="1200">
        <a:solidFill>
          <a:srgbClr val="4D4D4D"/>
        </a:solidFill>
        <a:latin typeface="Segoe"/>
        <a:ea typeface="MS PGothic" panose="020B0600070205080204" pitchFamily="34" charset="-128"/>
        <a:cs typeface="+mn-cs"/>
      </a:defRPr>
    </a:lvl6pPr>
    <a:lvl7pPr marL="2743200" algn="l" defTabSz="914400" rtl="0" eaLnBrk="1" latinLnBrk="0" hangingPunct="1">
      <a:defRPr kern="1200">
        <a:solidFill>
          <a:srgbClr val="4D4D4D"/>
        </a:solidFill>
        <a:latin typeface="Segoe"/>
        <a:ea typeface="MS PGothic" panose="020B0600070205080204" pitchFamily="34" charset="-128"/>
        <a:cs typeface="+mn-cs"/>
      </a:defRPr>
    </a:lvl7pPr>
    <a:lvl8pPr marL="3200400" algn="l" defTabSz="914400" rtl="0" eaLnBrk="1" latinLnBrk="0" hangingPunct="1">
      <a:defRPr kern="1200">
        <a:solidFill>
          <a:srgbClr val="4D4D4D"/>
        </a:solidFill>
        <a:latin typeface="Segoe"/>
        <a:ea typeface="MS PGothic" panose="020B0600070205080204" pitchFamily="34" charset="-128"/>
        <a:cs typeface="+mn-cs"/>
      </a:defRPr>
    </a:lvl8pPr>
    <a:lvl9pPr marL="3657600" algn="l" defTabSz="914400" rtl="0" eaLnBrk="1" latinLnBrk="0" hangingPunct="1">
      <a:defRPr kern="1200">
        <a:solidFill>
          <a:srgbClr val="4D4D4D"/>
        </a:solidFill>
        <a:latin typeface="Segoe"/>
        <a:ea typeface="MS PGothic" panose="020B0600070205080204" pitchFamily="34" charset="-128"/>
        <a:cs typeface="+mn-cs"/>
      </a:defRPr>
    </a:lvl9pPr>
  </p:defaultTextStyle>
  <p:extLst>
    <p:ext uri="{521415D9-36F7-43E2-AB2F-B90AF26B5E84}">
      <p14:sectionLst xmlns:p14="http://schemas.microsoft.com/office/powerpoint/2010/main">
        <p14:section name="默认节" id="{306EA3A3-36D1-4293-94D7-7637FC3A2FEC}">
          <p14:sldIdLst>
            <p14:sldId id="256"/>
            <p14:sldId id="272"/>
            <p14:sldId id="282"/>
            <p14:sldId id="274"/>
            <p14:sldId id="291"/>
            <p14:sldId id="283"/>
            <p14:sldId id="293"/>
            <p14:sldId id="294"/>
            <p14:sldId id="292"/>
            <p14:sldId id="295"/>
            <p14:sldId id="296"/>
            <p14:sldId id="284"/>
            <p14:sldId id="263"/>
            <p14:sldId id="285"/>
            <p14:sldId id="262"/>
            <p14:sldId id="261"/>
            <p14:sldId id="259"/>
            <p14:sldId id="258"/>
          </p14:sldIdLst>
        </p14:section>
      </p14:sectionLst>
    </p:ext>
    <p:ext uri="{EFAFB233-063F-42B5-8137-9DF3F51BA10A}">
      <p15:sldGuideLst xmlns:p15="http://schemas.microsoft.com/office/powerpoint/2012/main">
        <p15:guide id="1" orient="horz" pos="2156" userDrawn="1">
          <p15:clr>
            <a:srgbClr val="A4A3A4"/>
          </p15:clr>
        </p15:guide>
        <p15:guide id="2" pos="382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AF"/>
    <a:srgbClr val="008CDA"/>
    <a:srgbClr val="0308D7"/>
    <a:srgbClr val="C4C7FE"/>
    <a:srgbClr val="4F81BD"/>
    <a:srgbClr val="336799"/>
    <a:srgbClr val="62A5E8"/>
    <a:srgbClr val="A8CDF2"/>
    <a:srgbClr val="A8CD8E"/>
    <a:srgbClr val="539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6957" autoAdjust="0"/>
  </p:normalViewPr>
  <p:slideViewPr>
    <p:cSldViewPr snapToGrid="0">
      <p:cViewPr varScale="1">
        <p:scale>
          <a:sx n="63" d="100"/>
          <a:sy n="63" d="100"/>
        </p:scale>
        <p:origin x="1194" y="60"/>
      </p:cViewPr>
      <p:guideLst>
        <p:guide orient="horz" pos="2156"/>
        <p:guide pos="3829"/>
      </p:guideLst>
    </p:cSldViewPr>
  </p:slideViewPr>
  <p:notesTextViewPr>
    <p:cViewPr>
      <p:scale>
        <a:sx n="3" d="2"/>
        <a:sy n="3" d="2"/>
      </p:scale>
      <p:origin x="0" y="-90"/>
    </p:cViewPr>
  </p:notesTextViewPr>
  <p:sorterViewPr>
    <p:cViewPr>
      <p:scale>
        <a:sx n="100" d="100"/>
        <a:sy n="100" d="100"/>
      </p:scale>
      <p:origin x="0" y="-153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D702F-9178-4F5C-B480-648BDEDCA29F}"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zh-CN" altLang="en-US"/>
        </a:p>
      </dgm:t>
    </dgm:pt>
    <dgm:pt modelId="{70798176-DC21-45A7-91C4-800A91BA3D6B}">
      <dgm:prSet/>
      <dgm:spPr/>
      <dgm:t>
        <a:bodyPr/>
        <a:lstStyle/>
        <a:p>
          <a:r>
            <a:rPr lang="zh-CN" b="0" dirty="0"/>
            <a:t>任务：判断</a:t>
          </a:r>
          <a:r>
            <a:rPr lang="zh-CN" altLang="en-US" b="0" dirty="0"/>
            <a:t>给定的一系列</a:t>
          </a:r>
          <a:r>
            <a:rPr lang="zh-CN" altLang="en-US" b="0" i="0" dirty="0"/>
            <a:t>中文临床医学描述句子的类别</a:t>
          </a:r>
          <a:endParaRPr lang="zh-CN" dirty="0"/>
        </a:p>
      </dgm:t>
    </dgm:pt>
    <dgm:pt modelId="{FD91CEE5-71AA-4C41-9A4D-D52F23AB3423}" type="parTrans" cxnId="{B06BCA2A-3116-4F42-B8BB-A76DA4F3E290}">
      <dgm:prSet/>
      <dgm:spPr/>
      <dgm:t>
        <a:bodyPr/>
        <a:lstStyle/>
        <a:p>
          <a:endParaRPr lang="zh-CN" altLang="en-US"/>
        </a:p>
      </dgm:t>
    </dgm:pt>
    <dgm:pt modelId="{B7CF1057-A807-4552-A8D0-7EA1B31A1B58}" type="sibTrans" cxnId="{B06BCA2A-3116-4F42-B8BB-A76DA4F3E290}">
      <dgm:prSet/>
      <dgm:spPr/>
      <dgm:t>
        <a:bodyPr/>
        <a:lstStyle/>
        <a:p>
          <a:endParaRPr lang="zh-CN" altLang="en-US"/>
        </a:p>
      </dgm:t>
    </dgm:pt>
    <dgm:pt modelId="{A40557EC-AB3F-4EA3-900D-9F9099611F09}">
      <dgm:prSet/>
      <dgm:spPr/>
      <dgm:t>
        <a:bodyPr/>
        <a:lstStyle/>
        <a:p>
          <a:r>
            <a:rPr lang="en-US" altLang="zh-CN" dirty="0"/>
            <a:t>44</a:t>
          </a:r>
          <a:r>
            <a:rPr lang="zh-CN" altLang="en-US" dirty="0"/>
            <a:t>类</a:t>
          </a:r>
          <a:endParaRPr lang="zh-CN" dirty="0"/>
        </a:p>
      </dgm:t>
    </dgm:pt>
    <dgm:pt modelId="{29551F52-64EB-4E69-A6AE-00536FE86F9B}" type="parTrans" cxnId="{6051C328-9FEE-4CD0-898F-90D6E1C719AA}">
      <dgm:prSet/>
      <dgm:spPr/>
      <dgm:t>
        <a:bodyPr/>
        <a:lstStyle/>
        <a:p>
          <a:endParaRPr lang="zh-CN" altLang="en-US"/>
        </a:p>
      </dgm:t>
    </dgm:pt>
    <dgm:pt modelId="{AA09E795-1658-480E-A16A-F516EE1DEF9A}" type="sibTrans" cxnId="{6051C328-9FEE-4CD0-898F-90D6E1C719AA}">
      <dgm:prSet/>
      <dgm:spPr/>
      <dgm:t>
        <a:bodyPr/>
        <a:lstStyle/>
        <a:p>
          <a:endParaRPr lang="zh-CN" altLang="en-US"/>
        </a:p>
      </dgm:t>
    </dgm:pt>
    <dgm:pt modelId="{6CB99A35-F01E-4ADC-93C1-2AD57E3A73E2}">
      <dgm:prSet custT="1"/>
      <dgm:spPr/>
      <dgm:t>
        <a:bodyPr/>
        <a:lstStyle/>
        <a:p>
          <a:endParaRPr lang="zh-CN" sz="2000" dirty="0"/>
        </a:p>
      </dgm:t>
    </dgm:pt>
    <dgm:pt modelId="{C03E8DC9-C840-4AB8-B035-C4EAB8DAE1F5}" type="parTrans" cxnId="{E289097A-F8AC-4E77-85F0-284FEAE5526A}">
      <dgm:prSet/>
      <dgm:spPr/>
      <dgm:t>
        <a:bodyPr/>
        <a:lstStyle/>
        <a:p>
          <a:endParaRPr lang="zh-CN" altLang="en-US"/>
        </a:p>
      </dgm:t>
    </dgm:pt>
    <dgm:pt modelId="{D0E91C79-912B-4183-B885-6BA1AFDB835C}" type="sibTrans" cxnId="{E289097A-F8AC-4E77-85F0-284FEAE5526A}">
      <dgm:prSet/>
      <dgm:spPr/>
      <dgm:t>
        <a:bodyPr/>
        <a:lstStyle/>
        <a:p>
          <a:endParaRPr lang="zh-CN" altLang="en-US"/>
        </a:p>
      </dgm:t>
    </dgm:pt>
    <dgm:pt modelId="{55D728F5-7916-490D-812C-40A46AB05038}" type="pres">
      <dgm:prSet presAssocID="{BFDD702F-9178-4F5C-B480-648BDEDCA29F}" presName="Name0" presStyleCnt="0">
        <dgm:presLayoutVars>
          <dgm:dir/>
          <dgm:animLvl val="lvl"/>
          <dgm:resizeHandles val="exact"/>
        </dgm:presLayoutVars>
      </dgm:prSet>
      <dgm:spPr/>
    </dgm:pt>
    <dgm:pt modelId="{5127B2D9-72FF-4C65-95F0-93CA3D493DD8}" type="pres">
      <dgm:prSet presAssocID="{70798176-DC21-45A7-91C4-800A91BA3D6B}" presName="linNode" presStyleCnt="0"/>
      <dgm:spPr/>
    </dgm:pt>
    <dgm:pt modelId="{5D50C090-7126-42BF-87FE-E8F69277DA67}" type="pres">
      <dgm:prSet presAssocID="{70798176-DC21-45A7-91C4-800A91BA3D6B}" presName="parentText" presStyleLbl="node1" presStyleIdx="0" presStyleCnt="2" custScaleX="132473" custScaleY="15910" custLinFactNeighborX="43666" custLinFactNeighborY="-6087">
        <dgm:presLayoutVars>
          <dgm:chMax val="1"/>
          <dgm:bulletEnabled val="1"/>
        </dgm:presLayoutVars>
      </dgm:prSet>
      <dgm:spPr/>
    </dgm:pt>
    <dgm:pt modelId="{60ACBE06-FF10-4975-9E40-0AEB7903BC51}" type="pres">
      <dgm:prSet presAssocID="{B7CF1057-A807-4552-A8D0-7EA1B31A1B58}" presName="sp" presStyleCnt="0"/>
      <dgm:spPr/>
    </dgm:pt>
    <dgm:pt modelId="{17C5820C-D83B-4931-9A11-BDDD89E09339}" type="pres">
      <dgm:prSet presAssocID="{A40557EC-AB3F-4EA3-900D-9F9099611F09}" presName="linNode" presStyleCnt="0"/>
      <dgm:spPr/>
    </dgm:pt>
    <dgm:pt modelId="{3640ECAC-EB35-4ADF-A028-B5727CBDCC0A}" type="pres">
      <dgm:prSet presAssocID="{A40557EC-AB3F-4EA3-900D-9F9099611F09}" presName="parentText" presStyleLbl="node1" presStyleIdx="1" presStyleCnt="2" custScaleX="17012" custScaleY="16935" custLinFactNeighborX="13288" custLinFactNeighborY="-4068">
        <dgm:presLayoutVars>
          <dgm:chMax val="1"/>
          <dgm:bulletEnabled val="1"/>
        </dgm:presLayoutVars>
      </dgm:prSet>
      <dgm:spPr/>
    </dgm:pt>
    <dgm:pt modelId="{FF5F2607-3E35-4068-85AE-8CFB531CC594}" type="pres">
      <dgm:prSet presAssocID="{A40557EC-AB3F-4EA3-900D-9F9099611F09}" presName="descendantText" presStyleLbl="alignAccFollowNode1" presStyleIdx="0" presStyleCnt="1" custScaleX="106198" custScaleY="73706" custLinFactNeighborX="4380" custLinFactNeighborY="-2043">
        <dgm:presLayoutVars>
          <dgm:bulletEnabled val="1"/>
        </dgm:presLayoutVars>
      </dgm:prSet>
      <dgm:spPr/>
    </dgm:pt>
  </dgm:ptLst>
  <dgm:cxnLst>
    <dgm:cxn modelId="{5E2D1002-0418-4026-A7AA-360B5FE9C6BB}" type="presOf" srcId="{6CB99A35-F01E-4ADC-93C1-2AD57E3A73E2}" destId="{FF5F2607-3E35-4068-85AE-8CFB531CC594}" srcOrd="0" destOrd="0" presId="urn:microsoft.com/office/officeart/2005/8/layout/vList5"/>
    <dgm:cxn modelId="{6051C328-9FEE-4CD0-898F-90D6E1C719AA}" srcId="{BFDD702F-9178-4F5C-B480-648BDEDCA29F}" destId="{A40557EC-AB3F-4EA3-900D-9F9099611F09}" srcOrd="1" destOrd="0" parTransId="{29551F52-64EB-4E69-A6AE-00536FE86F9B}" sibTransId="{AA09E795-1658-480E-A16A-F516EE1DEF9A}"/>
    <dgm:cxn modelId="{B06BCA2A-3116-4F42-B8BB-A76DA4F3E290}" srcId="{BFDD702F-9178-4F5C-B480-648BDEDCA29F}" destId="{70798176-DC21-45A7-91C4-800A91BA3D6B}" srcOrd="0" destOrd="0" parTransId="{FD91CEE5-71AA-4C41-9A4D-D52F23AB3423}" sibTransId="{B7CF1057-A807-4552-A8D0-7EA1B31A1B58}"/>
    <dgm:cxn modelId="{95557647-577A-44E1-A32E-8C45493DE72C}" type="presOf" srcId="{70798176-DC21-45A7-91C4-800A91BA3D6B}" destId="{5D50C090-7126-42BF-87FE-E8F69277DA67}" srcOrd="0" destOrd="0" presId="urn:microsoft.com/office/officeart/2005/8/layout/vList5"/>
    <dgm:cxn modelId="{1A496F4F-D4BE-4F62-8868-5387AC168B44}" type="presOf" srcId="{BFDD702F-9178-4F5C-B480-648BDEDCA29F}" destId="{55D728F5-7916-490D-812C-40A46AB05038}" srcOrd="0" destOrd="0" presId="urn:microsoft.com/office/officeart/2005/8/layout/vList5"/>
    <dgm:cxn modelId="{E289097A-F8AC-4E77-85F0-284FEAE5526A}" srcId="{A40557EC-AB3F-4EA3-900D-9F9099611F09}" destId="{6CB99A35-F01E-4ADC-93C1-2AD57E3A73E2}" srcOrd="0" destOrd="0" parTransId="{C03E8DC9-C840-4AB8-B035-C4EAB8DAE1F5}" sibTransId="{D0E91C79-912B-4183-B885-6BA1AFDB835C}"/>
    <dgm:cxn modelId="{C3DD07DF-DF94-47DC-BAB9-723789AF7527}" type="presOf" srcId="{A40557EC-AB3F-4EA3-900D-9F9099611F09}" destId="{3640ECAC-EB35-4ADF-A028-B5727CBDCC0A}" srcOrd="0" destOrd="0" presId="urn:microsoft.com/office/officeart/2005/8/layout/vList5"/>
    <dgm:cxn modelId="{9078233E-34A3-47E5-9103-618056E931C6}" type="presParOf" srcId="{55D728F5-7916-490D-812C-40A46AB05038}" destId="{5127B2D9-72FF-4C65-95F0-93CA3D493DD8}" srcOrd="0" destOrd="0" presId="urn:microsoft.com/office/officeart/2005/8/layout/vList5"/>
    <dgm:cxn modelId="{5B0AA14D-49E8-4680-880E-A98B963579B7}" type="presParOf" srcId="{5127B2D9-72FF-4C65-95F0-93CA3D493DD8}" destId="{5D50C090-7126-42BF-87FE-E8F69277DA67}" srcOrd="0" destOrd="0" presId="urn:microsoft.com/office/officeart/2005/8/layout/vList5"/>
    <dgm:cxn modelId="{7B04B76B-E53A-4387-8662-CD934792844C}" type="presParOf" srcId="{55D728F5-7916-490D-812C-40A46AB05038}" destId="{60ACBE06-FF10-4975-9E40-0AEB7903BC51}" srcOrd="1" destOrd="0" presId="urn:microsoft.com/office/officeart/2005/8/layout/vList5"/>
    <dgm:cxn modelId="{59E59481-8044-4899-846E-2D185878A2B2}" type="presParOf" srcId="{55D728F5-7916-490D-812C-40A46AB05038}" destId="{17C5820C-D83B-4931-9A11-BDDD89E09339}" srcOrd="2" destOrd="0" presId="urn:microsoft.com/office/officeart/2005/8/layout/vList5"/>
    <dgm:cxn modelId="{E0E7FB10-B450-428D-A982-B3E082442946}" type="presParOf" srcId="{17C5820C-D83B-4931-9A11-BDDD89E09339}" destId="{3640ECAC-EB35-4ADF-A028-B5727CBDCC0A}" srcOrd="0" destOrd="0" presId="urn:microsoft.com/office/officeart/2005/8/layout/vList5"/>
    <dgm:cxn modelId="{F1A55001-7348-4E68-B5BC-87BEE61C53BD}" type="presParOf" srcId="{17C5820C-D83B-4931-9A11-BDDD89E09339}" destId="{FF5F2607-3E35-4068-85AE-8CFB531CC59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4B8EB-F62A-43EF-9483-031FFCD0198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976DF5F1-D0A2-405D-9EB0-C3162C0AF7BF}">
      <dgm:prSet/>
      <dgm:spPr/>
      <dgm:t>
        <a:bodyPr/>
        <a:lstStyle/>
        <a:p>
          <a:endParaRPr lang="zh-CN" dirty="0"/>
        </a:p>
      </dgm:t>
    </dgm:pt>
    <dgm:pt modelId="{29C12847-F829-4EE4-9E79-9D4A4C88FD5D}" type="parTrans" cxnId="{252B8BD1-ABC9-4985-9E4D-CEEBE1622C61}">
      <dgm:prSet/>
      <dgm:spPr/>
      <dgm:t>
        <a:bodyPr/>
        <a:lstStyle/>
        <a:p>
          <a:endParaRPr lang="zh-CN" altLang="en-US"/>
        </a:p>
      </dgm:t>
    </dgm:pt>
    <dgm:pt modelId="{9E7E6338-D253-4080-B9E1-3B56606F58E4}" type="sibTrans" cxnId="{252B8BD1-ABC9-4985-9E4D-CEEBE1622C61}">
      <dgm:prSet/>
      <dgm:spPr/>
      <dgm:t>
        <a:bodyPr/>
        <a:lstStyle/>
        <a:p>
          <a:endParaRPr lang="zh-CN" altLang="en-US"/>
        </a:p>
      </dgm:t>
    </dgm:pt>
    <dgm:pt modelId="{9CDC6FE4-E46D-404B-BD16-A71AE1F0E54F}">
      <dgm:prSet custT="1"/>
      <dgm:spPr/>
      <dgm:t>
        <a:bodyPr/>
        <a:lstStyle/>
        <a:p>
          <a:r>
            <a:rPr lang="zh-CN" altLang="en-US" sz="1600" b="1" dirty="0"/>
            <a:t>语言模型</a:t>
          </a:r>
          <a:endParaRPr lang="zh-CN" altLang="en-US" sz="1600" dirty="0"/>
        </a:p>
      </dgm:t>
    </dgm:pt>
    <dgm:pt modelId="{497112D4-3449-40E1-B382-2640D4E63FFF}" type="parTrans" cxnId="{851C00C9-5B77-4CA1-A968-FA616702BE80}">
      <dgm:prSet/>
      <dgm:spPr/>
      <dgm:t>
        <a:bodyPr/>
        <a:lstStyle/>
        <a:p>
          <a:endParaRPr lang="zh-CN" altLang="en-US"/>
        </a:p>
      </dgm:t>
    </dgm:pt>
    <dgm:pt modelId="{876C71E3-A621-44B6-9FBE-D5E20068F7E2}" type="sibTrans" cxnId="{851C00C9-5B77-4CA1-A968-FA616702BE80}">
      <dgm:prSet/>
      <dgm:spPr/>
      <dgm:t>
        <a:bodyPr/>
        <a:lstStyle/>
        <a:p>
          <a:endParaRPr lang="zh-CN" altLang="en-US"/>
        </a:p>
      </dgm:t>
    </dgm:pt>
    <dgm:pt modelId="{D06123E2-2BCE-4F5B-89EF-9B5D4CEC8068}">
      <dgm:prSet custT="1"/>
      <dgm:spPr/>
      <dgm:t>
        <a:bodyPr/>
        <a:lstStyle/>
        <a:p>
          <a:r>
            <a:rPr lang="zh-CN" altLang="en-US" sz="1600" dirty="0"/>
            <a:t>使用</a:t>
          </a:r>
          <a:r>
            <a:rPr lang="en-US" altLang="zh-CN" sz="1600" dirty="0" err="1"/>
            <a:t>bert</a:t>
          </a:r>
          <a:r>
            <a:rPr lang="zh-CN" altLang="en-US" sz="1600" dirty="0"/>
            <a:t>，</a:t>
          </a:r>
          <a:r>
            <a:rPr lang="en-US" altLang="zh-CN" sz="1600" dirty="0" err="1"/>
            <a:t>roberta</a:t>
          </a:r>
          <a:r>
            <a:rPr lang="zh-CN" altLang="en-US" sz="1600" dirty="0"/>
            <a:t>两个预训练语言模型</a:t>
          </a:r>
          <a:endParaRPr lang="zh-CN" sz="1600" dirty="0"/>
        </a:p>
      </dgm:t>
    </dgm:pt>
    <dgm:pt modelId="{7252BA5C-09E0-4A3E-8F03-9800EC207B61}" type="parTrans" cxnId="{931DE62E-B2CC-4C67-8883-48B2139F21F4}">
      <dgm:prSet/>
      <dgm:spPr/>
      <dgm:t>
        <a:bodyPr/>
        <a:lstStyle/>
        <a:p>
          <a:endParaRPr lang="zh-CN" altLang="en-US"/>
        </a:p>
      </dgm:t>
    </dgm:pt>
    <dgm:pt modelId="{6B16C76E-3B57-4DE9-8A03-1F060B5F7792}" type="sibTrans" cxnId="{931DE62E-B2CC-4C67-8883-48B2139F21F4}">
      <dgm:prSet/>
      <dgm:spPr/>
      <dgm:t>
        <a:bodyPr/>
        <a:lstStyle/>
        <a:p>
          <a:endParaRPr lang="zh-CN" altLang="en-US"/>
        </a:p>
      </dgm:t>
    </dgm:pt>
    <dgm:pt modelId="{6E538B67-4EC6-4981-A54D-B94F14B626A1}">
      <dgm:prSet custT="1"/>
      <dgm:spPr/>
      <dgm:t>
        <a:bodyPr/>
        <a:lstStyle/>
        <a:p>
          <a:r>
            <a:rPr lang="zh-CN" altLang="en-US" sz="1600" b="1" dirty="0"/>
            <a:t>分类模型</a:t>
          </a:r>
          <a:endParaRPr lang="zh-CN" altLang="en-US" sz="1600" dirty="0"/>
        </a:p>
      </dgm:t>
    </dgm:pt>
    <dgm:pt modelId="{D22DC94C-F271-4B95-81C5-2B5C4BDC3FFE}" type="parTrans" cxnId="{7C98A02A-AB36-4D1A-99BF-037145C2A064}">
      <dgm:prSet/>
      <dgm:spPr/>
      <dgm:t>
        <a:bodyPr/>
        <a:lstStyle/>
        <a:p>
          <a:endParaRPr lang="zh-CN" altLang="en-US"/>
        </a:p>
      </dgm:t>
    </dgm:pt>
    <dgm:pt modelId="{4D182A5E-8692-43C5-8BC7-CD2F3704140B}" type="sibTrans" cxnId="{7C98A02A-AB36-4D1A-99BF-037145C2A064}">
      <dgm:prSet/>
      <dgm:spPr/>
      <dgm:t>
        <a:bodyPr/>
        <a:lstStyle/>
        <a:p>
          <a:endParaRPr lang="zh-CN" altLang="en-US"/>
        </a:p>
      </dgm:t>
    </dgm:pt>
    <dgm:pt modelId="{07A9092C-4E62-4BE8-BE25-1565416E1C90}">
      <dgm:prSet custT="1"/>
      <dgm:spPr/>
      <dgm:t>
        <a:bodyPr/>
        <a:lstStyle/>
        <a:p>
          <a:r>
            <a:rPr lang="zh-CN" altLang="en-US" sz="1600" dirty="0"/>
            <a:t>使用</a:t>
          </a:r>
          <a:r>
            <a:rPr lang="en-US" altLang="zh-CN" sz="1600" dirty="0" err="1"/>
            <a:t>CNN,DPCNN,LSTM,Attention</a:t>
          </a:r>
          <a:r>
            <a:rPr lang="zh-CN" altLang="en-US" sz="1600" dirty="0"/>
            <a:t>等神经网络模型与语言模型结合形成医学文本分类模型</a:t>
          </a:r>
          <a:r>
            <a:rPr lang="zh-CN" sz="1600" dirty="0"/>
            <a:t>。</a:t>
          </a:r>
        </a:p>
      </dgm:t>
    </dgm:pt>
    <dgm:pt modelId="{3C0DE792-19BB-4F75-9D9B-D0CBA4E109F3}" type="parTrans" cxnId="{8DD2DAA1-90AF-4BC2-A859-030E405D2A7A}">
      <dgm:prSet/>
      <dgm:spPr/>
      <dgm:t>
        <a:bodyPr/>
        <a:lstStyle/>
        <a:p>
          <a:endParaRPr lang="zh-CN" altLang="en-US"/>
        </a:p>
      </dgm:t>
    </dgm:pt>
    <dgm:pt modelId="{8C8325D1-3EE9-4FD3-8EBD-2F0328823D39}" type="sibTrans" cxnId="{8DD2DAA1-90AF-4BC2-A859-030E405D2A7A}">
      <dgm:prSet/>
      <dgm:spPr/>
      <dgm:t>
        <a:bodyPr/>
        <a:lstStyle/>
        <a:p>
          <a:endParaRPr lang="zh-CN" altLang="en-US"/>
        </a:p>
      </dgm:t>
    </dgm:pt>
    <dgm:pt modelId="{9F4FEDC2-76D0-41C7-A557-E5784F8CDEF7}">
      <dgm:prSet custT="1"/>
      <dgm:spPr/>
      <dgm:t>
        <a:bodyPr/>
        <a:lstStyle/>
        <a:p>
          <a:r>
            <a:rPr lang="zh-CN" altLang="en-US" sz="1600" dirty="0"/>
            <a:t>对分类模型进行</a:t>
          </a:r>
          <a:r>
            <a:rPr lang="en-US" altLang="zh-CN" sz="1600" dirty="0"/>
            <a:t>fine-tuning,</a:t>
          </a:r>
          <a:r>
            <a:rPr lang="zh-CN" altLang="en-US" sz="1600" dirty="0"/>
            <a:t>使用了逐层解冻的微调方法</a:t>
          </a:r>
          <a:r>
            <a:rPr lang="zh-CN" sz="1600" dirty="0"/>
            <a:t>。</a:t>
          </a:r>
        </a:p>
      </dgm:t>
    </dgm:pt>
    <dgm:pt modelId="{67943F96-A0BC-4A81-A313-2F9522580438}" type="parTrans" cxnId="{E5D9763D-6E57-4083-AC63-CCFE6BCA9F40}">
      <dgm:prSet/>
      <dgm:spPr/>
      <dgm:t>
        <a:bodyPr/>
        <a:lstStyle/>
        <a:p>
          <a:endParaRPr lang="zh-CN" altLang="en-US"/>
        </a:p>
      </dgm:t>
    </dgm:pt>
    <dgm:pt modelId="{75382D6B-B7F3-4D2D-9398-215AFD59047B}" type="sibTrans" cxnId="{E5D9763D-6E57-4083-AC63-CCFE6BCA9F40}">
      <dgm:prSet/>
      <dgm:spPr/>
      <dgm:t>
        <a:bodyPr/>
        <a:lstStyle/>
        <a:p>
          <a:endParaRPr lang="zh-CN" altLang="en-US"/>
        </a:p>
      </dgm:t>
    </dgm:pt>
    <dgm:pt modelId="{6C97A9B8-3CB6-4C96-B007-710A667F6D53}">
      <dgm:prSet custT="1"/>
      <dgm:spPr/>
      <dgm:t>
        <a:bodyPr/>
        <a:lstStyle/>
        <a:p>
          <a:r>
            <a:rPr lang="zh-CN" altLang="en-US" sz="1600" b="1" dirty="0"/>
            <a:t>集成学习</a:t>
          </a:r>
          <a:endParaRPr lang="zh-CN" altLang="en-US" sz="1600" dirty="0"/>
        </a:p>
      </dgm:t>
    </dgm:pt>
    <dgm:pt modelId="{39889AD1-5F60-4F68-8B6F-9260CE560CE4}" type="parTrans" cxnId="{E0A2E9EA-32F3-4E67-8251-477226FC9F1D}">
      <dgm:prSet/>
      <dgm:spPr/>
      <dgm:t>
        <a:bodyPr/>
        <a:lstStyle/>
        <a:p>
          <a:endParaRPr lang="zh-CN" altLang="en-US"/>
        </a:p>
      </dgm:t>
    </dgm:pt>
    <dgm:pt modelId="{DF0415D8-52A6-4674-992B-BB67E71CACED}" type="sibTrans" cxnId="{E0A2E9EA-32F3-4E67-8251-477226FC9F1D}">
      <dgm:prSet/>
      <dgm:spPr/>
      <dgm:t>
        <a:bodyPr/>
        <a:lstStyle/>
        <a:p>
          <a:endParaRPr lang="zh-CN" altLang="en-US"/>
        </a:p>
      </dgm:t>
    </dgm:pt>
    <dgm:pt modelId="{D349BB38-DF7C-4519-81ED-DFDE8EBB3F8E}">
      <dgm:prSet custT="1"/>
      <dgm:spPr/>
      <dgm:t>
        <a:bodyPr/>
        <a:lstStyle/>
        <a:p>
          <a:r>
            <a:rPr lang="zh-CN" altLang="en-US" sz="1400" dirty="0"/>
            <a:t>将上述得到的</a:t>
          </a:r>
          <a:r>
            <a:rPr lang="en-US" altLang="zh-CN" sz="1400" dirty="0"/>
            <a:t>9</a:t>
          </a:r>
          <a:r>
            <a:rPr lang="zh-CN" altLang="en-US" sz="1400" dirty="0"/>
            <a:t>个分类模型全部直接进行投票得到一个分类结果。</a:t>
          </a:r>
          <a:endParaRPr lang="zh-CN" sz="1400" dirty="0"/>
        </a:p>
      </dgm:t>
    </dgm:pt>
    <dgm:pt modelId="{115AB3BB-D435-44DF-8113-629F883D0E18}" type="parTrans" cxnId="{B4B4AE56-C5F6-49D1-8147-7B14B1E974FB}">
      <dgm:prSet/>
      <dgm:spPr/>
      <dgm:t>
        <a:bodyPr/>
        <a:lstStyle/>
        <a:p>
          <a:endParaRPr lang="zh-CN" altLang="en-US"/>
        </a:p>
      </dgm:t>
    </dgm:pt>
    <dgm:pt modelId="{AF676C81-DBCF-40B1-AAD7-894CCF5E514E}" type="sibTrans" cxnId="{B4B4AE56-C5F6-49D1-8147-7B14B1E974FB}">
      <dgm:prSet/>
      <dgm:spPr/>
      <dgm:t>
        <a:bodyPr/>
        <a:lstStyle/>
        <a:p>
          <a:endParaRPr lang="zh-CN" altLang="en-US"/>
        </a:p>
      </dgm:t>
    </dgm:pt>
    <dgm:pt modelId="{39C91689-DB7B-48B2-9919-3A4D5D1B5607}">
      <dgm:prSet custT="1"/>
      <dgm:spPr/>
      <dgm:t>
        <a:bodyPr/>
        <a:lstStyle/>
        <a:p>
          <a:r>
            <a:rPr lang="zh-CN" altLang="en-US" sz="1400" dirty="0"/>
            <a:t>最佳模型组合为</a:t>
          </a:r>
          <a:r>
            <a:rPr lang="en-US" sz="1400" dirty="0" err="1"/>
            <a:t>bert_bert+dpcnn</a:t>
          </a:r>
          <a:r>
            <a:rPr lang="en-US" sz="1400" dirty="0"/>
            <a:t>, </a:t>
          </a:r>
          <a:r>
            <a:rPr lang="en-US" sz="1400" dirty="0" err="1"/>
            <a:t>bert+lstm+attention</a:t>
          </a:r>
          <a:r>
            <a:rPr lang="en-US" sz="1400" dirty="0"/>
            <a:t>, </a:t>
          </a:r>
          <a:r>
            <a:rPr lang="en-US" sz="1400" dirty="0" err="1"/>
            <a:t>roberta+attention</a:t>
          </a:r>
          <a:r>
            <a:rPr lang="en-US" sz="1400" dirty="0"/>
            <a:t>, </a:t>
          </a:r>
          <a:r>
            <a:rPr lang="en-US" sz="1400" dirty="0" err="1"/>
            <a:t>roberta+cnn</a:t>
          </a:r>
          <a:r>
            <a:rPr lang="en-US" sz="1400" dirty="0"/>
            <a:t> * 2, </a:t>
          </a:r>
          <a:r>
            <a:rPr lang="en-US" sz="1400" dirty="0" err="1"/>
            <a:t>roberta+dpcnn</a:t>
          </a:r>
          <a:r>
            <a:rPr lang="en-US" sz="1400" dirty="0"/>
            <a:t>, </a:t>
          </a:r>
          <a:r>
            <a:rPr lang="en-US" sz="1400" dirty="0" err="1"/>
            <a:t>roberta+lstm+attention</a:t>
          </a:r>
          <a:r>
            <a:rPr lang="zh-CN" altLang="en-US" sz="1400" dirty="0"/>
            <a:t>。</a:t>
          </a:r>
        </a:p>
      </dgm:t>
    </dgm:pt>
    <dgm:pt modelId="{200E2943-20E8-4C29-9584-3744EF1937E5}" type="parTrans" cxnId="{89652E30-724C-4BFC-AA90-F05B6D0D69CB}">
      <dgm:prSet/>
      <dgm:spPr/>
      <dgm:t>
        <a:bodyPr/>
        <a:lstStyle/>
        <a:p>
          <a:endParaRPr lang="zh-CN" altLang="en-US"/>
        </a:p>
      </dgm:t>
    </dgm:pt>
    <dgm:pt modelId="{52343898-95D0-49CF-ACFE-B48CE452F167}" type="sibTrans" cxnId="{89652E30-724C-4BFC-AA90-F05B6D0D69CB}">
      <dgm:prSet/>
      <dgm:spPr/>
      <dgm:t>
        <a:bodyPr/>
        <a:lstStyle/>
        <a:p>
          <a:endParaRPr lang="zh-CN" altLang="en-US"/>
        </a:p>
      </dgm:t>
    </dgm:pt>
    <dgm:pt modelId="{A0DE10C5-161A-47F8-B075-9B9755BF6995}">
      <dgm:prSet custT="1"/>
      <dgm:spPr/>
      <dgm:t>
        <a:bodyPr/>
        <a:lstStyle/>
        <a:p>
          <a:pPr algn="ctr"/>
          <a:r>
            <a:rPr lang="zh-CN" altLang="en-US" sz="1800" b="1" kern="1200" dirty="0">
              <a:solidFill>
                <a:srgbClr val="0070AF">
                  <a:hueOff val="0"/>
                  <a:satOff val="0"/>
                  <a:lumOff val="0"/>
                  <a:alphaOff val="0"/>
                </a:srgbClr>
              </a:solidFill>
              <a:latin typeface="Segoe"/>
              <a:ea typeface="+mn-ea"/>
              <a:cs typeface="+mn-cs"/>
            </a:rPr>
            <a:t>针对临床试验筛选标准短文本分类任务的实现主要有以下三个部分</a:t>
          </a:r>
          <a:r>
            <a:rPr lang="zh-CN" altLang="en-US" sz="1800" b="1" kern="1200" dirty="0"/>
            <a:t>：</a:t>
          </a:r>
          <a:endParaRPr lang="zh-CN" altLang="en-US" sz="1800" kern="1200" dirty="0"/>
        </a:p>
      </dgm:t>
    </dgm:pt>
    <dgm:pt modelId="{2E5A214F-0AF0-4D11-8E34-DEB16D98F770}" type="parTrans" cxnId="{F8AF9E3E-159F-4EEE-8C45-E42DFE46BF89}">
      <dgm:prSet/>
      <dgm:spPr/>
      <dgm:t>
        <a:bodyPr/>
        <a:lstStyle/>
        <a:p>
          <a:endParaRPr lang="zh-CN" altLang="en-US"/>
        </a:p>
      </dgm:t>
    </dgm:pt>
    <dgm:pt modelId="{BC60C891-38C5-4C61-A469-7D3D76C6F941}" type="sibTrans" cxnId="{F8AF9E3E-159F-4EEE-8C45-E42DFE46BF89}">
      <dgm:prSet/>
      <dgm:spPr/>
      <dgm:t>
        <a:bodyPr/>
        <a:lstStyle/>
        <a:p>
          <a:endParaRPr lang="zh-CN" altLang="en-US"/>
        </a:p>
      </dgm:t>
    </dgm:pt>
    <dgm:pt modelId="{EAD24BCD-FF30-43C7-8DC5-F29912C9DAF4}">
      <dgm:prSet custT="1"/>
      <dgm:spPr/>
      <dgm:t>
        <a:bodyPr/>
        <a:lstStyle/>
        <a:p>
          <a:r>
            <a:rPr lang="zh-CN" altLang="en-US" sz="1600" dirty="0"/>
            <a:t>使用相关领域的外部资源数据集进行</a:t>
          </a:r>
          <a:r>
            <a:rPr lang="en-US" altLang="zh-CN" sz="1600" dirty="0"/>
            <a:t>fine-tuning,</a:t>
          </a:r>
          <a:r>
            <a:rPr lang="zh-CN" altLang="en-US" sz="1600" dirty="0"/>
            <a:t>使用了倾斜三角学习率的微调方法</a:t>
          </a:r>
          <a:r>
            <a:rPr lang="zh-CN" sz="1600" dirty="0"/>
            <a:t>。</a:t>
          </a:r>
        </a:p>
      </dgm:t>
    </dgm:pt>
    <dgm:pt modelId="{A0B01E82-5467-4ACD-835E-B17974D0CD3F}" type="parTrans" cxnId="{89347253-C998-43C8-A0DE-1164BFA517B6}">
      <dgm:prSet/>
      <dgm:spPr/>
      <dgm:t>
        <a:bodyPr/>
        <a:lstStyle/>
        <a:p>
          <a:endParaRPr lang="zh-CN" altLang="en-US"/>
        </a:p>
      </dgm:t>
    </dgm:pt>
    <dgm:pt modelId="{27C52CEE-C4DA-43B3-A101-5A300245581F}" type="sibTrans" cxnId="{89347253-C998-43C8-A0DE-1164BFA517B6}">
      <dgm:prSet/>
      <dgm:spPr/>
      <dgm:t>
        <a:bodyPr/>
        <a:lstStyle/>
        <a:p>
          <a:endParaRPr lang="zh-CN" altLang="en-US"/>
        </a:p>
      </dgm:t>
    </dgm:pt>
    <dgm:pt modelId="{F0C6E566-1690-4035-854A-49611920262E}">
      <dgm:prSet custT="1"/>
      <dgm:spPr/>
      <dgm:t>
        <a:bodyPr/>
        <a:lstStyle/>
        <a:p>
          <a:r>
            <a:rPr lang="zh-CN" altLang="en-US" sz="1400" dirty="0"/>
            <a:t>使用</a:t>
          </a:r>
          <a:r>
            <a:rPr lang="en-US" altLang="zh-CN" sz="1400" dirty="0"/>
            <a:t>beam search ensemble</a:t>
          </a:r>
          <a:r>
            <a:rPr lang="zh-CN" altLang="en-US" sz="1400" dirty="0"/>
            <a:t>算法得到模型组合进行投票得到一个分类结果。</a:t>
          </a:r>
        </a:p>
      </dgm:t>
    </dgm:pt>
    <dgm:pt modelId="{9F628A1F-75D4-4230-9C09-674E8E2AFF3D}" type="parTrans" cxnId="{33053200-A0F1-4D1E-A22D-8FF1359CECD2}">
      <dgm:prSet/>
      <dgm:spPr/>
      <dgm:t>
        <a:bodyPr/>
        <a:lstStyle/>
        <a:p>
          <a:endParaRPr lang="zh-CN" altLang="en-US"/>
        </a:p>
      </dgm:t>
    </dgm:pt>
    <dgm:pt modelId="{7A342831-063E-4D6B-BDB4-4F3D2DF23B36}" type="sibTrans" cxnId="{33053200-A0F1-4D1E-A22D-8FF1359CECD2}">
      <dgm:prSet/>
      <dgm:spPr/>
      <dgm:t>
        <a:bodyPr/>
        <a:lstStyle/>
        <a:p>
          <a:endParaRPr lang="zh-CN" altLang="en-US"/>
        </a:p>
      </dgm:t>
    </dgm:pt>
    <dgm:pt modelId="{DA30C066-7E00-4E93-B645-72FBD6B7F852}" type="pres">
      <dgm:prSet presAssocID="{02F4B8EB-F62A-43EF-9483-031FFCD01987}" presName="linearFlow" presStyleCnt="0">
        <dgm:presLayoutVars>
          <dgm:dir/>
          <dgm:animLvl val="lvl"/>
          <dgm:resizeHandles val="exact"/>
        </dgm:presLayoutVars>
      </dgm:prSet>
      <dgm:spPr/>
    </dgm:pt>
    <dgm:pt modelId="{449B9E3F-6386-41B8-9DFD-BCB84F69A0E9}" type="pres">
      <dgm:prSet presAssocID="{976DF5F1-D0A2-405D-9EB0-C3162C0AF7BF}" presName="composite" presStyleCnt="0"/>
      <dgm:spPr/>
    </dgm:pt>
    <dgm:pt modelId="{C5EC932E-F558-4BC2-837D-F38FC86A3607}" type="pres">
      <dgm:prSet presAssocID="{976DF5F1-D0A2-405D-9EB0-C3162C0AF7BF}" presName="parentText" presStyleLbl="alignNode1" presStyleIdx="0" presStyleCnt="4">
        <dgm:presLayoutVars>
          <dgm:chMax val="1"/>
          <dgm:bulletEnabled val="1"/>
        </dgm:presLayoutVars>
      </dgm:prSet>
      <dgm:spPr/>
    </dgm:pt>
    <dgm:pt modelId="{B41702DA-B96E-48BF-8435-DDCB4251D0A2}" type="pres">
      <dgm:prSet presAssocID="{976DF5F1-D0A2-405D-9EB0-C3162C0AF7BF}" presName="descendantText" presStyleLbl="alignAcc1" presStyleIdx="0" presStyleCnt="4">
        <dgm:presLayoutVars>
          <dgm:bulletEnabled val="1"/>
        </dgm:presLayoutVars>
      </dgm:prSet>
      <dgm:spPr/>
    </dgm:pt>
    <dgm:pt modelId="{A800E429-2854-4E31-A208-2FCD39DA591B}" type="pres">
      <dgm:prSet presAssocID="{9E7E6338-D253-4080-B9E1-3B56606F58E4}" presName="sp" presStyleCnt="0"/>
      <dgm:spPr/>
    </dgm:pt>
    <dgm:pt modelId="{7C38F1F9-E0B3-4165-B871-7EFAEDD8D8F0}" type="pres">
      <dgm:prSet presAssocID="{9CDC6FE4-E46D-404B-BD16-A71AE1F0E54F}" presName="composite" presStyleCnt="0"/>
      <dgm:spPr/>
    </dgm:pt>
    <dgm:pt modelId="{DBA9F8B3-6018-4C40-A0AF-B76347B30171}" type="pres">
      <dgm:prSet presAssocID="{9CDC6FE4-E46D-404B-BD16-A71AE1F0E54F}" presName="parentText" presStyleLbl="alignNode1" presStyleIdx="1" presStyleCnt="4">
        <dgm:presLayoutVars>
          <dgm:chMax val="1"/>
          <dgm:bulletEnabled val="1"/>
        </dgm:presLayoutVars>
      </dgm:prSet>
      <dgm:spPr/>
    </dgm:pt>
    <dgm:pt modelId="{7A9C403F-C297-463E-9BAD-41FA3E631F1D}" type="pres">
      <dgm:prSet presAssocID="{9CDC6FE4-E46D-404B-BD16-A71AE1F0E54F}" presName="descendantText" presStyleLbl="alignAcc1" presStyleIdx="1" presStyleCnt="4">
        <dgm:presLayoutVars>
          <dgm:bulletEnabled val="1"/>
        </dgm:presLayoutVars>
      </dgm:prSet>
      <dgm:spPr/>
    </dgm:pt>
    <dgm:pt modelId="{8E078AAC-DC15-4F51-891D-4DEB185C68BA}" type="pres">
      <dgm:prSet presAssocID="{876C71E3-A621-44B6-9FBE-D5E20068F7E2}" presName="sp" presStyleCnt="0"/>
      <dgm:spPr/>
    </dgm:pt>
    <dgm:pt modelId="{21E25F53-4ABF-4195-AF12-F29560FF7555}" type="pres">
      <dgm:prSet presAssocID="{6E538B67-4EC6-4981-A54D-B94F14B626A1}" presName="composite" presStyleCnt="0"/>
      <dgm:spPr/>
    </dgm:pt>
    <dgm:pt modelId="{E2CAE70E-5F56-4FFE-8549-B90B20A1C0A0}" type="pres">
      <dgm:prSet presAssocID="{6E538B67-4EC6-4981-A54D-B94F14B626A1}" presName="parentText" presStyleLbl="alignNode1" presStyleIdx="2" presStyleCnt="4">
        <dgm:presLayoutVars>
          <dgm:chMax val="1"/>
          <dgm:bulletEnabled val="1"/>
        </dgm:presLayoutVars>
      </dgm:prSet>
      <dgm:spPr/>
    </dgm:pt>
    <dgm:pt modelId="{D1EE20E0-E53F-43BF-9932-02E3949F7B32}" type="pres">
      <dgm:prSet presAssocID="{6E538B67-4EC6-4981-A54D-B94F14B626A1}" presName="descendantText" presStyleLbl="alignAcc1" presStyleIdx="2" presStyleCnt="4">
        <dgm:presLayoutVars>
          <dgm:bulletEnabled val="1"/>
        </dgm:presLayoutVars>
      </dgm:prSet>
      <dgm:spPr/>
    </dgm:pt>
    <dgm:pt modelId="{3D95A8D7-70F3-4288-9098-4C206F72925E}" type="pres">
      <dgm:prSet presAssocID="{4D182A5E-8692-43C5-8BC7-CD2F3704140B}" presName="sp" presStyleCnt="0"/>
      <dgm:spPr/>
    </dgm:pt>
    <dgm:pt modelId="{D3599AFE-D40C-43BF-B82A-ED337A4B2A86}" type="pres">
      <dgm:prSet presAssocID="{6C97A9B8-3CB6-4C96-B007-710A667F6D53}" presName="composite" presStyleCnt="0"/>
      <dgm:spPr/>
    </dgm:pt>
    <dgm:pt modelId="{78B4D016-32B4-4C28-B7DC-F6DE4FCF504E}" type="pres">
      <dgm:prSet presAssocID="{6C97A9B8-3CB6-4C96-B007-710A667F6D53}" presName="parentText" presStyleLbl="alignNode1" presStyleIdx="3" presStyleCnt="4">
        <dgm:presLayoutVars>
          <dgm:chMax val="1"/>
          <dgm:bulletEnabled val="1"/>
        </dgm:presLayoutVars>
      </dgm:prSet>
      <dgm:spPr/>
    </dgm:pt>
    <dgm:pt modelId="{408745CB-DD9F-410C-991A-280469093DA4}" type="pres">
      <dgm:prSet presAssocID="{6C97A9B8-3CB6-4C96-B007-710A667F6D53}" presName="descendantText" presStyleLbl="alignAcc1" presStyleIdx="3" presStyleCnt="4" custScaleY="124489">
        <dgm:presLayoutVars>
          <dgm:bulletEnabled val="1"/>
        </dgm:presLayoutVars>
      </dgm:prSet>
      <dgm:spPr/>
    </dgm:pt>
  </dgm:ptLst>
  <dgm:cxnLst>
    <dgm:cxn modelId="{33053200-A0F1-4D1E-A22D-8FF1359CECD2}" srcId="{6C97A9B8-3CB6-4C96-B007-710A667F6D53}" destId="{F0C6E566-1690-4035-854A-49611920262E}" srcOrd="1" destOrd="0" parTransId="{9F628A1F-75D4-4230-9C09-674E8E2AFF3D}" sibTransId="{7A342831-063E-4D6B-BDB4-4F3D2DF23B36}"/>
    <dgm:cxn modelId="{7C98A02A-AB36-4D1A-99BF-037145C2A064}" srcId="{02F4B8EB-F62A-43EF-9483-031FFCD01987}" destId="{6E538B67-4EC6-4981-A54D-B94F14B626A1}" srcOrd="2" destOrd="0" parTransId="{D22DC94C-F271-4B95-81C5-2B5C4BDC3FFE}" sibTransId="{4D182A5E-8692-43C5-8BC7-CD2F3704140B}"/>
    <dgm:cxn modelId="{DC94B72B-E0E2-4ECF-99B3-7935A57EA9A0}" type="presOf" srcId="{F0C6E566-1690-4035-854A-49611920262E}" destId="{408745CB-DD9F-410C-991A-280469093DA4}" srcOrd="0" destOrd="1" presId="urn:microsoft.com/office/officeart/2005/8/layout/chevron2"/>
    <dgm:cxn modelId="{931DE62E-B2CC-4C67-8883-48B2139F21F4}" srcId="{9CDC6FE4-E46D-404B-BD16-A71AE1F0E54F}" destId="{D06123E2-2BCE-4F5B-89EF-9B5D4CEC8068}" srcOrd="0" destOrd="0" parTransId="{7252BA5C-09E0-4A3E-8F03-9800EC207B61}" sibTransId="{6B16C76E-3B57-4DE9-8A03-1F060B5F7792}"/>
    <dgm:cxn modelId="{89652E30-724C-4BFC-AA90-F05B6D0D69CB}" srcId="{6C97A9B8-3CB6-4C96-B007-710A667F6D53}" destId="{39C91689-DB7B-48B2-9919-3A4D5D1B5607}" srcOrd="2" destOrd="0" parTransId="{200E2943-20E8-4C29-9584-3744EF1937E5}" sibTransId="{52343898-95D0-49CF-ACFE-B48CE452F167}"/>
    <dgm:cxn modelId="{E5D9763D-6E57-4083-AC63-CCFE6BCA9F40}" srcId="{6E538B67-4EC6-4981-A54D-B94F14B626A1}" destId="{9F4FEDC2-76D0-41C7-A557-E5784F8CDEF7}" srcOrd="1" destOrd="0" parTransId="{67943F96-A0BC-4A81-A313-2F9522580438}" sibTransId="{75382D6B-B7F3-4D2D-9398-215AFD59047B}"/>
    <dgm:cxn modelId="{F8AF9E3E-159F-4EEE-8C45-E42DFE46BF89}" srcId="{976DF5F1-D0A2-405D-9EB0-C3162C0AF7BF}" destId="{A0DE10C5-161A-47F8-B075-9B9755BF6995}" srcOrd="0" destOrd="0" parTransId="{2E5A214F-0AF0-4D11-8E34-DEB16D98F770}" sibTransId="{BC60C891-38C5-4C61-A469-7D3D76C6F941}"/>
    <dgm:cxn modelId="{2FE0F466-D850-4FB7-A0C6-84C3953CA918}" type="presOf" srcId="{D06123E2-2BCE-4F5B-89EF-9B5D4CEC8068}" destId="{7A9C403F-C297-463E-9BAD-41FA3E631F1D}" srcOrd="0" destOrd="0" presId="urn:microsoft.com/office/officeart/2005/8/layout/chevron2"/>
    <dgm:cxn modelId="{711E506C-61E6-4D6A-AADC-D512DE950573}" type="presOf" srcId="{39C91689-DB7B-48B2-9919-3A4D5D1B5607}" destId="{408745CB-DD9F-410C-991A-280469093DA4}" srcOrd="0" destOrd="2" presId="urn:microsoft.com/office/officeart/2005/8/layout/chevron2"/>
    <dgm:cxn modelId="{89347253-C998-43C8-A0DE-1164BFA517B6}" srcId="{9CDC6FE4-E46D-404B-BD16-A71AE1F0E54F}" destId="{EAD24BCD-FF30-43C7-8DC5-F29912C9DAF4}" srcOrd="1" destOrd="0" parTransId="{A0B01E82-5467-4ACD-835E-B17974D0CD3F}" sibTransId="{27C52CEE-C4DA-43B3-A101-5A300245581F}"/>
    <dgm:cxn modelId="{B4B4AE56-C5F6-49D1-8147-7B14B1E974FB}" srcId="{6C97A9B8-3CB6-4C96-B007-710A667F6D53}" destId="{D349BB38-DF7C-4519-81ED-DFDE8EBB3F8E}" srcOrd="0" destOrd="0" parTransId="{115AB3BB-D435-44DF-8113-629F883D0E18}" sibTransId="{AF676C81-DBCF-40B1-AAD7-894CCF5E514E}"/>
    <dgm:cxn modelId="{578A9084-5571-4DAD-AF4F-61614C28C825}" type="presOf" srcId="{A0DE10C5-161A-47F8-B075-9B9755BF6995}" destId="{B41702DA-B96E-48BF-8435-DDCB4251D0A2}" srcOrd="0" destOrd="0" presId="urn:microsoft.com/office/officeart/2005/8/layout/chevron2"/>
    <dgm:cxn modelId="{D4B1188E-7094-48CD-A41D-0A2E989C9F94}" type="presOf" srcId="{02F4B8EB-F62A-43EF-9483-031FFCD01987}" destId="{DA30C066-7E00-4E93-B645-72FBD6B7F852}" srcOrd="0" destOrd="0" presId="urn:microsoft.com/office/officeart/2005/8/layout/chevron2"/>
    <dgm:cxn modelId="{8DD2DAA1-90AF-4BC2-A859-030E405D2A7A}" srcId="{6E538B67-4EC6-4981-A54D-B94F14B626A1}" destId="{07A9092C-4E62-4BE8-BE25-1565416E1C90}" srcOrd="0" destOrd="0" parTransId="{3C0DE792-19BB-4F75-9D9B-D0CBA4E109F3}" sibTransId="{8C8325D1-3EE9-4FD3-8EBD-2F0328823D39}"/>
    <dgm:cxn modelId="{E23F8BAC-98B8-44F0-90D8-73B6840C1EB4}" type="presOf" srcId="{976DF5F1-D0A2-405D-9EB0-C3162C0AF7BF}" destId="{C5EC932E-F558-4BC2-837D-F38FC86A3607}" srcOrd="0" destOrd="0" presId="urn:microsoft.com/office/officeart/2005/8/layout/chevron2"/>
    <dgm:cxn modelId="{23977CB2-AEB6-408B-96B6-F98FB59A31FA}" type="presOf" srcId="{9F4FEDC2-76D0-41C7-A557-E5784F8CDEF7}" destId="{D1EE20E0-E53F-43BF-9932-02E3949F7B32}" srcOrd="0" destOrd="1" presId="urn:microsoft.com/office/officeart/2005/8/layout/chevron2"/>
    <dgm:cxn modelId="{FC467EB8-F024-4E68-896A-BB1C6906B55F}" type="presOf" srcId="{07A9092C-4E62-4BE8-BE25-1565416E1C90}" destId="{D1EE20E0-E53F-43BF-9932-02E3949F7B32}" srcOrd="0" destOrd="0" presId="urn:microsoft.com/office/officeart/2005/8/layout/chevron2"/>
    <dgm:cxn modelId="{03AB53BA-DEEA-4DB5-BFF7-A96F311866A5}" type="presOf" srcId="{6C97A9B8-3CB6-4C96-B007-710A667F6D53}" destId="{78B4D016-32B4-4C28-B7DC-F6DE4FCF504E}" srcOrd="0" destOrd="0" presId="urn:microsoft.com/office/officeart/2005/8/layout/chevron2"/>
    <dgm:cxn modelId="{F54626C8-65CD-4B6B-8977-E347A223E6B5}" type="presOf" srcId="{EAD24BCD-FF30-43C7-8DC5-F29912C9DAF4}" destId="{7A9C403F-C297-463E-9BAD-41FA3E631F1D}" srcOrd="0" destOrd="1" presId="urn:microsoft.com/office/officeart/2005/8/layout/chevron2"/>
    <dgm:cxn modelId="{851C00C9-5B77-4CA1-A968-FA616702BE80}" srcId="{02F4B8EB-F62A-43EF-9483-031FFCD01987}" destId="{9CDC6FE4-E46D-404B-BD16-A71AE1F0E54F}" srcOrd="1" destOrd="0" parTransId="{497112D4-3449-40E1-B382-2640D4E63FFF}" sibTransId="{876C71E3-A621-44B6-9FBE-D5E20068F7E2}"/>
    <dgm:cxn modelId="{265216CF-F7F9-479F-ABC9-214ABC5DFC1F}" type="presOf" srcId="{D349BB38-DF7C-4519-81ED-DFDE8EBB3F8E}" destId="{408745CB-DD9F-410C-991A-280469093DA4}" srcOrd="0" destOrd="0" presId="urn:microsoft.com/office/officeart/2005/8/layout/chevron2"/>
    <dgm:cxn modelId="{252B8BD1-ABC9-4985-9E4D-CEEBE1622C61}" srcId="{02F4B8EB-F62A-43EF-9483-031FFCD01987}" destId="{976DF5F1-D0A2-405D-9EB0-C3162C0AF7BF}" srcOrd="0" destOrd="0" parTransId="{29C12847-F829-4EE4-9E79-9D4A4C88FD5D}" sibTransId="{9E7E6338-D253-4080-B9E1-3B56606F58E4}"/>
    <dgm:cxn modelId="{E0A2E9EA-32F3-4E67-8251-477226FC9F1D}" srcId="{02F4B8EB-F62A-43EF-9483-031FFCD01987}" destId="{6C97A9B8-3CB6-4C96-B007-710A667F6D53}" srcOrd="3" destOrd="0" parTransId="{39889AD1-5F60-4F68-8B6F-9260CE560CE4}" sibTransId="{DF0415D8-52A6-4674-992B-BB67E71CACED}"/>
    <dgm:cxn modelId="{2D9447ED-71BF-4364-9E95-D33AF1159CAB}" type="presOf" srcId="{9CDC6FE4-E46D-404B-BD16-A71AE1F0E54F}" destId="{DBA9F8B3-6018-4C40-A0AF-B76347B30171}" srcOrd="0" destOrd="0" presId="urn:microsoft.com/office/officeart/2005/8/layout/chevron2"/>
    <dgm:cxn modelId="{7ECD1CEE-5A0D-42ED-9BDA-75763142801B}" type="presOf" srcId="{6E538B67-4EC6-4981-A54D-B94F14B626A1}" destId="{E2CAE70E-5F56-4FFE-8549-B90B20A1C0A0}" srcOrd="0" destOrd="0" presId="urn:microsoft.com/office/officeart/2005/8/layout/chevron2"/>
    <dgm:cxn modelId="{B388C7E3-88C4-4294-A969-2370D9A8BA98}" type="presParOf" srcId="{DA30C066-7E00-4E93-B645-72FBD6B7F852}" destId="{449B9E3F-6386-41B8-9DFD-BCB84F69A0E9}" srcOrd="0" destOrd="0" presId="urn:microsoft.com/office/officeart/2005/8/layout/chevron2"/>
    <dgm:cxn modelId="{080FDE24-F67D-4FAA-B1D0-0B8361C50EBF}" type="presParOf" srcId="{449B9E3F-6386-41B8-9DFD-BCB84F69A0E9}" destId="{C5EC932E-F558-4BC2-837D-F38FC86A3607}" srcOrd="0" destOrd="0" presId="urn:microsoft.com/office/officeart/2005/8/layout/chevron2"/>
    <dgm:cxn modelId="{95679FB8-31EA-4A8B-A1BF-409BC592E03F}" type="presParOf" srcId="{449B9E3F-6386-41B8-9DFD-BCB84F69A0E9}" destId="{B41702DA-B96E-48BF-8435-DDCB4251D0A2}" srcOrd="1" destOrd="0" presId="urn:microsoft.com/office/officeart/2005/8/layout/chevron2"/>
    <dgm:cxn modelId="{9BB9701C-0525-4D0A-9F05-6B728C4143DE}" type="presParOf" srcId="{DA30C066-7E00-4E93-B645-72FBD6B7F852}" destId="{A800E429-2854-4E31-A208-2FCD39DA591B}" srcOrd="1" destOrd="0" presId="urn:microsoft.com/office/officeart/2005/8/layout/chevron2"/>
    <dgm:cxn modelId="{74E36202-0EB6-42D3-8DDA-C7C0288D5621}" type="presParOf" srcId="{DA30C066-7E00-4E93-B645-72FBD6B7F852}" destId="{7C38F1F9-E0B3-4165-B871-7EFAEDD8D8F0}" srcOrd="2" destOrd="0" presId="urn:microsoft.com/office/officeart/2005/8/layout/chevron2"/>
    <dgm:cxn modelId="{50A902BA-B870-410E-982A-CA1E3B0FFE51}" type="presParOf" srcId="{7C38F1F9-E0B3-4165-B871-7EFAEDD8D8F0}" destId="{DBA9F8B3-6018-4C40-A0AF-B76347B30171}" srcOrd="0" destOrd="0" presId="urn:microsoft.com/office/officeart/2005/8/layout/chevron2"/>
    <dgm:cxn modelId="{B9E6922E-7834-4C41-A7BA-B41A5B99317B}" type="presParOf" srcId="{7C38F1F9-E0B3-4165-B871-7EFAEDD8D8F0}" destId="{7A9C403F-C297-463E-9BAD-41FA3E631F1D}" srcOrd="1" destOrd="0" presId="urn:microsoft.com/office/officeart/2005/8/layout/chevron2"/>
    <dgm:cxn modelId="{9A22E91C-072A-4A46-9455-16499C56B582}" type="presParOf" srcId="{DA30C066-7E00-4E93-B645-72FBD6B7F852}" destId="{8E078AAC-DC15-4F51-891D-4DEB185C68BA}" srcOrd="3" destOrd="0" presId="urn:microsoft.com/office/officeart/2005/8/layout/chevron2"/>
    <dgm:cxn modelId="{F3D82079-A665-4E34-8F34-D2F2FD9844C7}" type="presParOf" srcId="{DA30C066-7E00-4E93-B645-72FBD6B7F852}" destId="{21E25F53-4ABF-4195-AF12-F29560FF7555}" srcOrd="4" destOrd="0" presId="urn:microsoft.com/office/officeart/2005/8/layout/chevron2"/>
    <dgm:cxn modelId="{C9858D5C-92B1-4731-823E-1583991E153B}" type="presParOf" srcId="{21E25F53-4ABF-4195-AF12-F29560FF7555}" destId="{E2CAE70E-5F56-4FFE-8549-B90B20A1C0A0}" srcOrd="0" destOrd="0" presId="urn:microsoft.com/office/officeart/2005/8/layout/chevron2"/>
    <dgm:cxn modelId="{F2EE1946-E215-4AA3-91E6-7725DDA49707}" type="presParOf" srcId="{21E25F53-4ABF-4195-AF12-F29560FF7555}" destId="{D1EE20E0-E53F-43BF-9932-02E3949F7B32}" srcOrd="1" destOrd="0" presId="urn:microsoft.com/office/officeart/2005/8/layout/chevron2"/>
    <dgm:cxn modelId="{B27828E1-3842-473C-A747-12A2D5CF6BD8}" type="presParOf" srcId="{DA30C066-7E00-4E93-B645-72FBD6B7F852}" destId="{3D95A8D7-70F3-4288-9098-4C206F72925E}" srcOrd="5" destOrd="0" presId="urn:microsoft.com/office/officeart/2005/8/layout/chevron2"/>
    <dgm:cxn modelId="{5162CCB1-BCD7-42FC-BC16-4923E479B24B}" type="presParOf" srcId="{DA30C066-7E00-4E93-B645-72FBD6B7F852}" destId="{D3599AFE-D40C-43BF-B82A-ED337A4B2A86}" srcOrd="6" destOrd="0" presId="urn:microsoft.com/office/officeart/2005/8/layout/chevron2"/>
    <dgm:cxn modelId="{E2F757EF-B21B-425B-A165-40952E84DC07}" type="presParOf" srcId="{D3599AFE-D40C-43BF-B82A-ED337A4B2A86}" destId="{78B4D016-32B4-4C28-B7DC-F6DE4FCF504E}" srcOrd="0" destOrd="0" presId="urn:microsoft.com/office/officeart/2005/8/layout/chevron2"/>
    <dgm:cxn modelId="{50B7D44C-5E90-44C7-9213-5DF57A2B0C3C}" type="presParOf" srcId="{D3599AFE-D40C-43BF-B82A-ED337A4B2A86}" destId="{408745CB-DD9F-410C-991A-280469093DA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0C090-7126-42BF-87FE-E8F69277DA67}">
      <dsp:nvSpPr>
        <dsp:cNvPr id="0" name=""/>
        <dsp:cNvSpPr/>
      </dsp:nvSpPr>
      <dsp:spPr>
        <a:xfrm>
          <a:off x="3311454" y="194891"/>
          <a:ext cx="5507527" cy="7799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zh-CN" sz="1700" b="0" kern="1200" dirty="0"/>
            <a:t>任务：判断</a:t>
          </a:r>
          <a:r>
            <a:rPr lang="zh-CN" altLang="en-US" sz="1700" b="0" kern="1200" dirty="0"/>
            <a:t>给定的一系列</a:t>
          </a:r>
          <a:r>
            <a:rPr lang="zh-CN" altLang="en-US" sz="1700" b="0" i="0" kern="1200" dirty="0"/>
            <a:t>中文临床医学描述句子的类别</a:t>
          </a:r>
          <a:endParaRPr lang="zh-CN" sz="1700" kern="1200" dirty="0"/>
        </a:p>
      </dsp:txBody>
      <dsp:txXfrm>
        <a:off x="3349528" y="232965"/>
        <a:ext cx="5431379" cy="703792"/>
      </dsp:txXfrm>
    </dsp:sp>
    <dsp:sp modelId="{FF5F2607-3E35-4068-85AE-8CFB531CC594}">
      <dsp:nvSpPr>
        <dsp:cNvPr id="0" name=""/>
        <dsp:cNvSpPr/>
      </dsp:nvSpPr>
      <dsp:spPr>
        <a:xfrm rot="5400000">
          <a:off x="4864712" y="-1041076"/>
          <a:ext cx="2890572" cy="784915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zh-CN" sz="2000" kern="1200" dirty="0"/>
        </a:p>
      </dsp:txBody>
      <dsp:txXfrm rot="-5400000">
        <a:off x="2385419" y="1579323"/>
        <a:ext cx="7708053" cy="2608360"/>
      </dsp:txXfrm>
    </dsp:sp>
    <dsp:sp modelId="{3640ECAC-EB35-4ADF-A028-B5727CBDCC0A}">
      <dsp:nvSpPr>
        <dsp:cNvPr id="0" name=""/>
        <dsp:cNvSpPr/>
      </dsp:nvSpPr>
      <dsp:spPr>
        <a:xfrm>
          <a:off x="2478176" y="2349109"/>
          <a:ext cx="707269" cy="83018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44</a:t>
          </a:r>
          <a:r>
            <a:rPr lang="zh-CN" altLang="en-US" sz="1700" kern="1200" dirty="0"/>
            <a:t>类</a:t>
          </a:r>
          <a:endParaRPr lang="zh-CN" sz="1700" kern="1200" dirty="0"/>
        </a:p>
      </dsp:txBody>
      <dsp:txXfrm>
        <a:off x="2512702" y="2383635"/>
        <a:ext cx="638217" cy="761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C932E-F558-4BC2-837D-F38FC86A3607}">
      <dsp:nvSpPr>
        <dsp:cNvPr id="0" name=""/>
        <dsp:cNvSpPr/>
      </dsp:nvSpPr>
      <dsp:spPr>
        <a:xfrm rot="5400000">
          <a:off x="-195489" y="201812"/>
          <a:ext cx="1303266" cy="9122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zh-CN" sz="2300" kern="1200" dirty="0"/>
        </a:p>
      </dsp:txBody>
      <dsp:txXfrm rot="-5400000">
        <a:off x="1" y="462465"/>
        <a:ext cx="912286" cy="390980"/>
      </dsp:txXfrm>
    </dsp:sp>
    <dsp:sp modelId="{B41702DA-B96E-48BF-8435-DDCB4251D0A2}">
      <dsp:nvSpPr>
        <dsp:cNvPr id="0" name=""/>
        <dsp:cNvSpPr/>
      </dsp:nvSpPr>
      <dsp:spPr>
        <a:xfrm rot="5400000">
          <a:off x="5806848" y="-4888239"/>
          <a:ext cx="847123" cy="1063624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ctr" defTabSz="800100">
            <a:lnSpc>
              <a:spcPct val="90000"/>
            </a:lnSpc>
            <a:spcBef>
              <a:spcPct val="0"/>
            </a:spcBef>
            <a:spcAft>
              <a:spcPct val="15000"/>
            </a:spcAft>
            <a:buChar char="•"/>
          </a:pPr>
          <a:r>
            <a:rPr lang="zh-CN" altLang="en-US" sz="1800" b="1" kern="1200" dirty="0">
              <a:solidFill>
                <a:srgbClr val="0070AF">
                  <a:hueOff val="0"/>
                  <a:satOff val="0"/>
                  <a:lumOff val="0"/>
                  <a:alphaOff val="0"/>
                </a:srgbClr>
              </a:solidFill>
              <a:latin typeface="Segoe"/>
              <a:ea typeface="+mn-ea"/>
              <a:cs typeface="+mn-cs"/>
            </a:rPr>
            <a:t>针对临床试验筛选标准短文本分类任务的实现主要有以下三个部分</a:t>
          </a:r>
          <a:r>
            <a:rPr lang="zh-CN" altLang="en-US" sz="1800" b="1" kern="1200" dirty="0"/>
            <a:t>：</a:t>
          </a:r>
          <a:endParaRPr lang="zh-CN" altLang="en-US" sz="1800" kern="1200" dirty="0"/>
        </a:p>
      </dsp:txBody>
      <dsp:txXfrm rot="-5400000">
        <a:off x="912287" y="47675"/>
        <a:ext cx="10594893" cy="764417"/>
      </dsp:txXfrm>
    </dsp:sp>
    <dsp:sp modelId="{DBA9F8B3-6018-4C40-A0AF-B76347B30171}">
      <dsp:nvSpPr>
        <dsp:cNvPr id="0" name=""/>
        <dsp:cNvSpPr/>
      </dsp:nvSpPr>
      <dsp:spPr>
        <a:xfrm rot="5400000">
          <a:off x="-195489" y="1362666"/>
          <a:ext cx="1303266" cy="9122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语言模型</a:t>
          </a:r>
          <a:endParaRPr lang="zh-CN" altLang="en-US" sz="1600" kern="1200" dirty="0"/>
        </a:p>
      </dsp:txBody>
      <dsp:txXfrm rot="-5400000">
        <a:off x="1" y="1623319"/>
        <a:ext cx="912286" cy="390980"/>
      </dsp:txXfrm>
    </dsp:sp>
    <dsp:sp modelId="{7A9C403F-C297-463E-9BAD-41FA3E631F1D}">
      <dsp:nvSpPr>
        <dsp:cNvPr id="0" name=""/>
        <dsp:cNvSpPr/>
      </dsp:nvSpPr>
      <dsp:spPr>
        <a:xfrm rot="5400000">
          <a:off x="5806848" y="-3727384"/>
          <a:ext cx="847123" cy="1063624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使用</a:t>
          </a:r>
          <a:r>
            <a:rPr lang="en-US" altLang="zh-CN" sz="1600" kern="1200" dirty="0" err="1"/>
            <a:t>bert</a:t>
          </a:r>
          <a:r>
            <a:rPr lang="zh-CN" altLang="en-US" sz="1600" kern="1200" dirty="0"/>
            <a:t>，</a:t>
          </a:r>
          <a:r>
            <a:rPr lang="en-US" altLang="zh-CN" sz="1600" kern="1200" dirty="0" err="1"/>
            <a:t>roberta</a:t>
          </a:r>
          <a:r>
            <a:rPr lang="zh-CN" altLang="en-US" sz="1600" kern="1200" dirty="0"/>
            <a:t>两个预训练语言模型</a:t>
          </a:r>
          <a:endParaRPr lang="zh-CN" sz="1600" kern="1200" dirty="0"/>
        </a:p>
        <a:p>
          <a:pPr marL="171450" lvl="1" indent="-171450" algn="l" defTabSz="711200">
            <a:lnSpc>
              <a:spcPct val="90000"/>
            </a:lnSpc>
            <a:spcBef>
              <a:spcPct val="0"/>
            </a:spcBef>
            <a:spcAft>
              <a:spcPct val="15000"/>
            </a:spcAft>
            <a:buChar char="•"/>
          </a:pPr>
          <a:r>
            <a:rPr lang="zh-CN" altLang="en-US" sz="1600" kern="1200" dirty="0"/>
            <a:t>使用相关领域的外部资源数据集进行</a:t>
          </a:r>
          <a:r>
            <a:rPr lang="en-US" altLang="zh-CN" sz="1600" kern="1200" dirty="0"/>
            <a:t>fine-tuning,</a:t>
          </a:r>
          <a:r>
            <a:rPr lang="zh-CN" altLang="en-US" sz="1600" kern="1200" dirty="0"/>
            <a:t>使用了倾斜三角学习率的微调方法</a:t>
          </a:r>
          <a:r>
            <a:rPr lang="zh-CN" sz="1600" kern="1200" dirty="0"/>
            <a:t>。</a:t>
          </a:r>
        </a:p>
      </dsp:txBody>
      <dsp:txXfrm rot="-5400000">
        <a:off x="912287" y="1208530"/>
        <a:ext cx="10594893" cy="764417"/>
      </dsp:txXfrm>
    </dsp:sp>
    <dsp:sp modelId="{E2CAE70E-5F56-4FFE-8549-B90B20A1C0A0}">
      <dsp:nvSpPr>
        <dsp:cNvPr id="0" name=""/>
        <dsp:cNvSpPr/>
      </dsp:nvSpPr>
      <dsp:spPr>
        <a:xfrm rot="5400000">
          <a:off x="-195489" y="2523520"/>
          <a:ext cx="1303266" cy="9122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分类模型</a:t>
          </a:r>
          <a:endParaRPr lang="zh-CN" altLang="en-US" sz="1600" kern="1200" dirty="0"/>
        </a:p>
      </dsp:txBody>
      <dsp:txXfrm rot="-5400000">
        <a:off x="1" y="2784173"/>
        <a:ext cx="912286" cy="390980"/>
      </dsp:txXfrm>
    </dsp:sp>
    <dsp:sp modelId="{D1EE20E0-E53F-43BF-9932-02E3949F7B32}">
      <dsp:nvSpPr>
        <dsp:cNvPr id="0" name=""/>
        <dsp:cNvSpPr/>
      </dsp:nvSpPr>
      <dsp:spPr>
        <a:xfrm rot="5400000">
          <a:off x="5806848" y="-2566530"/>
          <a:ext cx="847123" cy="1063624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使用</a:t>
          </a:r>
          <a:r>
            <a:rPr lang="en-US" altLang="zh-CN" sz="1600" kern="1200" dirty="0" err="1"/>
            <a:t>CNN,DPCNN,LSTM,Attention</a:t>
          </a:r>
          <a:r>
            <a:rPr lang="zh-CN" altLang="en-US" sz="1600" kern="1200" dirty="0"/>
            <a:t>等神经网络模型与语言模型结合形成医学文本分类模型</a:t>
          </a:r>
          <a:r>
            <a:rPr lang="zh-CN" sz="1600" kern="1200" dirty="0"/>
            <a:t>。</a:t>
          </a:r>
        </a:p>
        <a:p>
          <a:pPr marL="171450" lvl="1" indent="-171450" algn="l" defTabSz="711200">
            <a:lnSpc>
              <a:spcPct val="90000"/>
            </a:lnSpc>
            <a:spcBef>
              <a:spcPct val="0"/>
            </a:spcBef>
            <a:spcAft>
              <a:spcPct val="15000"/>
            </a:spcAft>
            <a:buChar char="•"/>
          </a:pPr>
          <a:r>
            <a:rPr lang="zh-CN" altLang="en-US" sz="1600" kern="1200" dirty="0"/>
            <a:t>对分类模型进行</a:t>
          </a:r>
          <a:r>
            <a:rPr lang="en-US" altLang="zh-CN" sz="1600" kern="1200" dirty="0"/>
            <a:t>fine-tuning,</a:t>
          </a:r>
          <a:r>
            <a:rPr lang="zh-CN" altLang="en-US" sz="1600" kern="1200" dirty="0"/>
            <a:t>使用了逐层解冻的微调方法</a:t>
          </a:r>
          <a:r>
            <a:rPr lang="zh-CN" sz="1600" kern="1200" dirty="0"/>
            <a:t>。</a:t>
          </a:r>
        </a:p>
      </dsp:txBody>
      <dsp:txXfrm rot="-5400000">
        <a:off x="912287" y="2369384"/>
        <a:ext cx="10594893" cy="764417"/>
      </dsp:txXfrm>
    </dsp:sp>
    <dsp:sp modelId="{78B4D016-32B4-4C28-B7DC-F6DE4FCF504E}">
      <dsp:nvSpPr>
        <dsp:cNvPr id="0" name=""/>
        <dsp:cNvSpPr/>
      </dsp:nvSpPr>
      <dsp:spPr>
        <a:xfrm rot="5400000">
          <a:off x="-195489" y="3788101"/>
          <a:ext cx="1303266" cy="9122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集成学习</a:t>
          </a:r>
          <a:endParaRPr lang="zh-CN" altLang="en-US" sz="1600" kern="1200" dirty="0"/>
        </a:p>
      </dsp:txBody>
      <dsp:txXfrm rot="-5400000">
        <a:off x="1" y="4048754"/>
        <a:ext cx="912286" cy="390980"/>
      </dsp:txXfrm>
    </dsp:sp>
    <dsp:sp modelId="{408745CB-DD9F-410C-991A-280469093DA4}">
      <dsp:nvSpPr>
        <dsp:cNvPr id="0" name=""/>
        <dsp:cNvSpPr/>
      </dsp:nvSpPr>
      <dsp:spPr>
        <a:xfrm rot="5400000">
          <a:off x="5703122" y="-1301950"/>
          <a:ext cx="1054575" cy="1063624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将上述得到的</a:t>
          </a:r>
          <a:r>
            <a:rPr lang="en-US" altLang="zh-CN" sz="1400" kern="1200" dirty="0"/>
            <a:t>9</a:t>
          </a:r>
          <a:r>
            <a:rPr lang="zh-CN" altLang="en-US" sz="1400" kern="1200" dirty="0"/>
            <a:t>个分类模型全部直接进行投票得到一个分类结果。</a:t>
          </a:r>
          <a:endParaRPr lang="zh-CN" sz="1400" kern="1200" dirty="0"/>
        </a:p>
        <a:p>
          <a:pPr marL="114300" lvl="1" indent="-114300" algn="l" defTabSz="622300">
            <a:lnSpc>
              <a:spcPct val="90000"/>
            </a:lnSpc>
            <a:spcBef>
              <a:spcPct val="0"/>
            </a:spcBef>
            <a:spcAft>
              <a:spcPct val="15000"/>
            </a:spcAft>
            <a:buChar char="•"/>
          </a:pPr>
          <a:r>
            <a:rPr lang="zh-CN" altLang="en-US" sz="1400" kern="1200" dirty="0"/>
            <a:t>使用</a:t>
          </a:r>
          <a:r>
            <a:rPr lang="en-US" altLang="zh-CN" sz="1400" kern="1200" dirty="0"/>
            <a:t>beam search ensemble</a:t>
          </a:r>
          <a:r>
            <a:rPr lang="zh-CN" altLang="en-US" sz="1400" kern="1200" dirty="0"/>
            <a:t>算法得到模型组合进行投票得到一个分类结果。</a:t>
          </a:r>
        </a:p>
        <a:p>
          <a:pPr marL="114300" lvl="1" indent="-114300" algn="l" defTabSz="622300">
            <a:lnSpc>
              <a:spcPct val="90000"/>
            </a:lnSpc>
            <a:spcBef>
              <a:spcPct val="0"/>
            </a:spcBef>
            <a:spcAft>
              <a:spcPct val="15000"/>
            </a:spcAft>
            <a:buChar char="•"/>
          </a:pPr>
          <a:r>
            <a:rPr lang="zh-CN" altLang="en-US" sz="1400" kern="1200" dirty="0"/>
            <a:t>最佳模型组合为</a:t>
          </a:r>
          <a:r>
            <a:rPr lang="en-US" sz="1400" kern="1200" dirty="0" err="1"/>
            <a:t>bert_bert+dpcnn</a:t>
          </a:r>
          <a:r>
            <a:rPr lang="en-US" sz="1400" kern="1200" dirty="0"/>
            <a:t>, </a:t>
          </a:r>
          <a:r>
            <a:rPr lang="en-US" sz="1400" kern="1200" dirty="0" err="1"/>
            <a:t>bert+lstm+attention</a:t>
          </a:r>
          <a:r>
            <a:rPr lang="en-US" sz="1400" kern="1200" dirty="0"/>
            <a:t>, </a:t>
          </a:r>
          <a:r>
            <a:rPr lang="en-US" sz="1400" kern="1200" dirty="0" err="1"/>
            <a:t>roberta+attention</a:t>
          </a:r>
          <a:r>
            <a:rPr lang="en-US" sz="1400" kern="1200" dirty="0"/>
            <a:t>, </a:t>
          </a:r>
          <a:r>
            <a:rPr lang="en-US" sz="1400" kern="1200" dirty="0" err="1"/>
            <a:t>roberta+cnn</a:t>
          </a:r>
          <a:r>
            <a:rPr lang="en-US" sz="1400" kern="1200" dirty="0"/>
            <a:t> * 2, </a:t>
          </a:r>
          <a:r>
            <a:rPr lang="en-US" sz="1400" kern="1200" dirty="0" err="1"/>
            <a:t>roberta+dpcnn</a:t>
          </a:r>
          <a:r>
            <a:rPr lang="en-US" sz="1400" kern="1200" dirty="0"/>
            <a:t>, </a:t>
          </a:r>
          <a:r>
            <a:rPr lang="en-US" sz="1400" kern="1200" dirty="0" err="1"/>
            <a:t>roberta+lstm+attention</a:t>
          </a:r>
          <a:r>
            <a:rPr lang="zh-CN" altLang="en-US" sz="1400" kern="1200" dirty="0"/>
            <a:t>。</a:t>
          </a:r>
        </a:p>
      </dsp:txBody>
      <dsp:txXfrm rot="-5400000">
        <a:off x="912287" y="3540365"/>
        <a:ext cx="10584766" cy="9516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E8039707-0721-4DD2-9F9D-76948671045F}" type="datetime1">
              <a:rPr lang="zh-CN" altLang="en-US"/>
              <a:t>2019/11/22</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7C3DAC33-DF8F-4403-B649-095DB86315CB}" type="slidenum">
              <a:rPr lang="en-US" altLang="zh-CN"/>
              <a:t>‹#›</a:t>
            </a:fld>
            <a:endParaRPr lang="en-US" altLang="zh-CN"/>
          </a:p>
        </p:txBody>
      </p:sp>
    </p:spTree>
    <p:extLst>
      <p:ext uri="{BB962C8B-B14F-4D97-AF65-F5344CB8AC3E}">
        <p14:creationId xmlns:p14="http://schemas.microsoft.com/office/powerpoint/2010/main" val="3024765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1E650F31-6F4A-4A69-9952-8A35445B2C84}" type="datetime1">
              <a:rPr lang="zh-CN" altLang="en-US"/>
              <a:t>2019/11/22</a:t>
            </a:fld>
            <a:endParaRPr lang="zh-CN" altLang="zh-CN"/>
          </a:p>
        </p:txBody>
      </p:sp>
      <p:sp>
        <p:nvSpPr>
          <p:cNvPr id="22532"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93104" tIns="46552" rIns="93104" bIns="46552"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97B74C8F-E428-44CE-846E-C81F75F5A60B}" type="slidenum">
              <a:rPr lang="en-US" altLang="zh-CN"/>
              <a:t>‹#›</a:t>
            </a:fld>
            <a:endParaRPr lang="en-US" altLang="zh-CN"/>
          </a:p>
        </p:txBody>
      </p:sp>
    </p:spTree>
    <p:extLst>
      <p:ext uri="{BB962C8B-B14F-4D97-AF65-F5344CB8AC3E}">
        <p14:creationId xmlns:p14="http://schemas.microsoft.com/office/powerpoint/2010/main" val="19266466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各位老师同学大家好，我是来着大连理工大学信息检索实验室的李孟颖，下面由我代表</a:t>
            </a:r>
            <a:r>
              <a:rPr lang="en-US" altLang="zh-CN" dirty="0"/>
              <a:t>DUTIR914</a:t>
            </a:r>
            <a:r>
              <a:rPr lang="zh-CN" altLang="en-US" dirty="0"/>
              <a:t>队进行评测任务</a:t>
            </a:r>
            <a:r>
              <a:rPr lang="en-US" altLang="zh-CN" dirty="0"/>
              <a:t>3</a:t>
            </a:r>
            <a:r>
              <a:rPr lang="zh-CN" altLang="en-US" dirty="0"/>
              <a:t>的汇报。</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1</a:t>
            </a:fld>
            <a:endParaRPr lang="en-US" altLang="zh-CN"/>
          </a:p>
        </p:txBody>
      </p:sp>
    </p:spTree>
    <p:extLst>
      <p:ext uri="{BB962C8B-B14F-4D97-AF65-F5344CB8AC3E}">
        <p14:creationId xmlns:p14="http://schemas.microsoft.com/office/powerpoint/2010/main" val="391496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下面简单介绍一下我们如何选出最终的模型组合，我们将</a:t>
            </a:r>
            <a:r>
              <a:rPr lang="en-US" altLang="zh-CN" dirty="0"/>
              <a:t>beam size</a:t>
            </a:r>
            <a:r>
              <a:rPr lang="zh-CN" altLang="en-US" dirty="0"/>
              <a:t>设置为</a:t>
            </a:r>
            <a:r>
              <a:rPr lang="en-US" altLang="zh-CN" dirty="0"/>
              <a:t>3</a:t>
            </a:r>
            <a:r>
              <a:rPr lang="zh-CN" altLang="en-US" dirty="0"/>
              <a:t>， 先从</a:t>
            </a:r>
            <a:r>
              <a:rPr lang="en-US" altLang="zh-CN" dirty="0"/>
              <a:t>9</a:t>
            </a:r>
            <a:r>
              <a:rPr lang="zh-CN" altLang="en-US" dirty="0"/>
              <a:t>个模型中选出三个得分最高的，在将这三个模型与其他模型进行组合，模型组合内部之间进行投票根据投票结果在选出得分最高的三个模型组合，以此类推，直到选出得分最高的模型组合。</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10</a:t>
            </a:fld>
            <a:endParaRPr lang="en-US" altLang="zh-CN"/>
          </a:p>
        </p:txBody>
      </p:sp>
    </p:spTree>
    <p:extLst>
      <p:ext uri="{BB962C8B-B14F-4D97-AF65-F5344CB8AC3E}">
        <p14:creationId xmlns:p14="http://schemas.microsoft.com/office/powerpoint/2010/main" val="2732766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为了解决样本不平衡的问题，我们使用的函数是</a:t>
            </a:r>
            <a:r>
              <a:rPr lang="en-US" altLang="zh-CN" dirty="0"/>
              <a:t>focal loss</a:t>
            </a:r>
            <a:r>
              <a:rPr lang="zh-CN" altLang="en-US" dirty="0"/>
              <a:t>函数，他是在传统交叉熵损失函数上进行的改进，当调制系数伽马为</a:t>
            </a:r>
            <a:r>
              <a:rPr lang="en-US" altLang="zh-CN" dirty="0"/>
              <a:t>0</a:t>
            </a:r>
            <a:r>
              <a:rPr lang="zh-CN" altLang="en-US" dirty="0"/>
              <a:t>时就是传统的交叉熵损失函数。实验时我们将</a:t>
            </a:r>
            <a:r>
              <a:rPr lang="en-US" altLang="zh-CN" dirty="0"/>
              <a:t>γ</a:t>
            </a:r>
            <a:r>
              <a:rPr lang="zh-CN" altLang="en-US" dirty="0"/>
              <a:t>设置为</a:t>
            </a:r>
            <a:r>
              <a:rPr lang="en-US" altLang="zh-CN" dirty="0"/>
              <a:t>2</a:t>
            </a:r>
            <a:r>
              <a:rPr lang="zh-CN" altLang="en-US" dirty="0"/>
              <a:t>。</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11</a:t>
            </a:fld>
            <a:endParaRPr lang="en-US" altLang="zh-CN"/>
          </a:p>
        </p:txBody>
      </p:sp>
    </p:spTree>
    <p:extLst>
      <p:ext uri="{BB962C8B-B14F-4D97-AF65-F5344CB8AC3E}">
        <p14:creationId xmlns:p14="http://schemas.microsoft.com/office/powerpoint/2010/main" val="316106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实验结果部分</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12</a:t>
            </a:fld>
            <a:endParaRPr lang="en-US" altLang="zh-CN"/>
          </a:p>
        </p:txBody>
      </p:sp>
    </p:spTree>
    <p:extLst>
      <p:ext uri="{BB962C8B-B14F-4D97-AF65-F5344CB8AC3E}">
        <p14:creationId xmlns:p14="http://schemas.microsoft.com/office/powerpoint/2010/main" val="1800820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0200" y="696913"/>
            <a:ext cx="6197600" cy="3486150"/>
          </a:xfrm>
        </p:spPr>
      </p:sp>
      <p:sp>
        <p:nvSpPr>
          <p:cNvPr id="3" name="备注占位符 2"/>
          <p:cNvSpPr>
            <a:spLocks noGrp="1"/>
          </p:cNvSpPr>
          <p:nvPr>
            <p:ph type="body" idx="1"/>
          </p:nvPr>
        </p:nvSpPr>
        <p:spPr/>
        <p:txBody>
          <a:bodyPr/>
          <a:lstStyle/>
          <a:p>
            <a:r>
              <a:rPr lang="zh-CN" altLang="en-US" dirty="0"/>
              <a:t>我们将所有模型集成进行投票得到实验结果是</a:t>
            </a:r>
            <a:r>
              <a:rPr lang="en-US" altLang="zh-CN" dirty="0"/>
              <a:t>0.8099</a:t>
            </a:r>
            <a:r>
              <a:rPr lang="zh-CN" altLang="en-US" dirty="0"/>
              <a:t>，通过</a:t>
            </a:r>
            <a:r>
              <a:rPr lang="en-US" altLang="zh-CN" dirty="0"/>
              <a:t>beam search</a:t>
            </a:r>
            <a:r>
              <a:rPr lang="zh-CN" altLang="en-US" dirty="0"/>
              <a:t>算法得到的模型组合进行投票得到的结果是</a:t>
            </a:r>
            <a:r>
              <a:rPr lang="en-US" altLang="zh-CN" dirty="0"/>
              <a:t>0.8111</a:t>
            </a:r>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13</a:t>
            </a:fld>
            <a:endParaRPr lang="en-US" altLang="zh-CN"/>
          </a:p>
        </p:txBody>
      </p:sp>
    </p:spTree>
    <p:extLst>
      <p:ext uri="{BB962C8B-B14F-4D97-AF65-F5344CB8AC3E}">
        <p14:creationId xmlns:p14="http://schemas.microsoft.com/office/powerpoint/2010/main" val="1581633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14</a:t>
            </a:fld>
            <a:endParaRPr lang="en-US" altLang="zh-CN"/>
          </a:p>
        </p:txBody>
      </p:sp>
    </p:spTree>
    <p:extLst>
      <p:ext uri="{BB962C8B-B14F-4D97-AF65-F5344CB8AC3E}">
        <p14:creationId xmlns:p14="http://schemas.microsoft.com/office/powerpoint/2010/main" val="90852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我们对该任务的实现主要有以下三个部分，语言模型部分，分类模型部分以及集成学习部分</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15</a:t>
            </a:fld>
            <a:endParaRPr lang="en-US" altLang="zh-CN"/>
          </a:p>
        </p:txBody>
      </p:sp>
    </p:spTree>
    <p:extLst>
      <p:ext uri="{BB962C8B-B14F-4D97-AF65-F5344CB8AC3E}">
        <p14:creationId xmlns:p14="http://schemas.microsoft.com/office/powerpoint/2010/main" val="394772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500"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17</a:t>
            </a:fld>
            <a:endParaRPr lang="en-US" altLang="zh-CN"/>
          </a:p>
        </p:txBody>
      </p:sp>
    </p:spTree>
    <p:extLst>
      <p:ext uri="{BB962C8B-B14F-4D97-AF65-F5344CB8AC3E}">
        <p14:creationId xmlns:p14="http://schemas.microsoft.com/office/powerpoint/2010/main" val="538883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18</a:t>
            </a:fld>
            <a:endParaRPr lang="en-US" altLang="zh-CN"/>
          </a:p>
        </p:txBody>
      </p:sp>
    </p:spTree>
    <p:extLst>
      <p:ext uri="{BB962C8B-B14F-4D97-AF65-F5344CB8AC3E}">
        <p14:creationId xmlns:p14="http://schemas.microsoft.com/office/powerpoint/2010/main" val="111273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我将从以下四个方面进行汇报</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2</a:t>
            </a:fld>
            <a:endParaRPr lang="en-US" altLang="zh-CN"/>
          </a:p>
        </p:txBody>
      </p:sp>
    </p:spTree>
    <p:extLst>
      <p:ext uri="{BB962C8B-B14F-4D97-AF65-F5344CB8AC3E}">
        <p14:creationId xmlns:p14="http://schemas.microsoft.com/office/powerpoint/2010/main" val="95523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任务介绍部分</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3</a:t>
            </a:fld>
            <a:endParaRPr lang="en-US" altLang="zh-CN"/>
          </a:p>
        </p:txBody>
      </p:sp>
    </p:spTree>
    <p:extLst>
      <p:ext uri="{BB962C8B-B14F-4D97-AF65-F5344CB8AC3E}">
        <p14:creationId xmlns:p14="http://schemas.microsoft.com/office/powerpoint/2010/main" val="100936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我们的任务是对给定的一系列中文临床医学描述句子进行分类，一共有</a:t>
            </a:r>
            <a:r>
              <a:rPr lang="en-US" altLang="zh-CN" dirty="0"/>
              <a:t>44</a:t>
            </a:r>
            <a:r>
              <a:rPr lang="zh-CN" altLang="en-US" dirty="0"/>
              <a:t>个类别</a:t>
            </a:r>
            <a:endParaRPr lang="en-US" altLang="zh-CN"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4</a:t>
            </a:fld>
            <a:endParaRPr lang="en-US" altLang="zh-CN"/>
          </a:p>
        </p:txBody>
      </p:sp>
    </p:spTree>
    <p:extLst>
      <p:ext uri="{BB962C8B-B14F-4D97-AF65-F5344CB8AC3E}">
        <p14:creationId xmlns:p14="http://schemas.microsoft.com/office/powerpoint/2010/main" val="403191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我们做了简单的数据分析如下，该过程中我们利用外部资源收集了</a:t>
            </a:r>
            <a:r>
              <a:rPr lang="en-US" altLang="zh-CN" dirty="0"/>
              <a:t>20</a:t>
            </a:r>
            <a:r>
              <a:rPr lang="zh-CN" altLang="en-US" dirty="0"/>
              <a:t>多万条与领域相关的无监督数据</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5</a:t>
            </a:fld>
            <a:endParaRPr lang="en-US" altLang="zh-CN"/>
          </a:p>
        </p:txBody>
      </p:sp>
    </p:spTree>
    <p:extLst>
      <p:ext uri="{BB962C8B-B14F-4D97-AF65-F5344CB8AC3E}">
        <p14:creationId xmlns:p14="http://schemas.microsoft.com/office/powerpoint/2010/main" val="1125654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实验方案部分</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6</a:t>
            </a:fld>
            <a:endParaRPr lang="en-US" altLang="zh-CN"/>
          </a:p>
        </p:txBody>
      </p:sp>
    </p:spTree>
    <p:extLst>
      <p:ext uri="{BB962C8B-B14F-4D97-AF65-F5344CB8AC3E}">
        <p14:creationId xmlns:p14="http://schemas.microsoft.com/office/powerpoint/2010/main" val="236497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主要分为三个阶段，一是使用预训练语言模型，对其微调；二是将语言模型与神经网络模型结合得到分类模型，对其微调；三是利用集成算法，优化模型，得到最终的模型分类器，下面将分别介绍这三个阶段。</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7</a:t>
            </a:fld>
            <a:endParaRPr lang="en-US" altLang="zh-CN"/>
          </a:p>
        </p:txBody>
      </p:sp>
    </p:spTree>
    <p:extLst>
      <p:ext uri="{BB962C8B-B14F-4D97-AF65-F5344CB8AC3E}">
        <p14:creationId xmlns:p14="http://schemas.microsoft.com/office/powerpoint/2010/main" val="241334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预训练语言模型我们使用的是哈工大发布的</a:t>
            </a:r>
            <a:r>
              <a:rPr lang="en-US" altLang="zh-CN" dirty="0" err="1"/>
              <a:t>roberta</a:t>
            </a:r>
            <a:r>
              <a:rPr lang="zh-CN" altLang="en-US" dirty="0"/>
              <a:t>和谷歌发布的</a:t>
            </a:r>
            <a:r>
              <a:rPr lang="en-US" altLang="zh-CN" dirty="0" err="1"/>
              <a:t>bert</a:t>
            </a:r>
            <a:r>
              <a:rPr lang="zh-CN" altLang="en-US" dirty="0"/>
              <a:t>，并利用</a:t>
            </a:r>
            <a:r>
              <a:rPr lang="en-US" altLang="zh-CN" dirty="0"/>
              <a:t>20</a:t>
            </a:r>
            <a:r>
              <a:rPr lang="zh-CN" altLang="en-US" dirty="0"/>
              <a:t>多万条无监督数据集对语言模型进行微调，用官方给出的训练集和验证集对模型结果进行验证，使用的微调技巧是斜三角学习率</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8</a:t>
            </a:fld>
            <a:endParaRPr lang="en-US" altLang="zh-CN"/>
          </a:p>
        </p:txBody>
      </p:sp>
    </p:spTree>
    <p:extLst>
      <p:ext uri="{BB962C8B-B14F-4D97-AF65-F5344CB8AC3E}">
        <p14:creationId xmlns:p14="http://schemas.microsoft.com/office/powerpoint/2010/main" val="229483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分类模型中我们使用到的神经网络模型有</a:t>
            </a:r>
            <a:r>
              <a:rPr lang="en-US" altLang="zh-CN" dirty="0"/>
              <a:t>CNN,DPCNN,LSTM</a:t>
            </a:r>
            <a:r>
              <a:rPr lang="zh-CN" altLang="en-US" dirty="0"/>
              <a:t>和</a:t>
            </a:r>
            <a:r>
              <a:rPr lang="en-US" altLang="zh-CN" dirty="0"/>
              <a:t>attention</a:t>
            </a:r>
            <a:r>
              <a:rPr lang="zh-CN" altLang="en-US" dirty="0"/>
              <a:t>机制，将语言模型最后一层</a:t>
            </a:r>
            <a:r>
              <a:rPr lang="en-US" altLang="zh-CN" dirty="0"/>
              <a:t>transformer</a:t>
            </a:r>
            <a:r>
              <a:rPr lang="zh-CN" altLang="en-US" dirty="0"/>
              <a:t>的输出作为上述神经网络的输入，通过这种方式得到</a:t>
            </a:r>
            <a:r>
              <a:rPr lang="en-US" altLang="zh-CN" dirty="0"/>
              <a:t>9</a:t>
            </a:r>
            <a:r>
              <a:rPr lang="zh-CN" altLang="en-US" dirty="0"/>
              <a:t>种分类</a:t>
            </a:r>
            <a:r>
              <a:rPr lang="zh-CN" altLang="en-US"/>
              <a:t>模型，并对分类模型进行微调，微调过程中使用到的技巧是逐层解冻。在</a:t>
            </a:r>
            <a:r>
              <a:rPr lang="zh-CN" altLang="en-US" dirty="0"/>
              <a:t>通过</a:t>
            </a:r>
            <a:r>
              <a:rPr lang="en-US" altLang="zh-CN" dirty="0"/>
              <a:t>beam search ensemble</a:t>
            </a:r>
            <a:r>
              <a:rPr lang="zh-CN" altLang="en-US" dirty="0"/>
              <a:t>算法快速寻找较优模型组合最后得出实验结果。</a:t>
            </a:r>
          </a:p>
        </p:txBody>
      </p:sp>
      <p:sp>
        <p:nvSpPr>
          <p:cNvPr id="4" name="灯片编号占位符 3"/>
          <p:cNvSpPr>
            <a:spLocks noGrp="1"/>
          </p:cNvSpPr>
          <p:nvPr>
            <p:ph type="sldNum" sz="quarter" idx="5"/>
          </p:nvPr>
        </p:nvSpPr>
        <p:spPr/>
        <p:txBody>
          <a:bodyPr/>
          <a:lstStyle/>
          <a:p>
            <a:fld id="{97B74C8F-E428-44CE-846E-C81F75F5A60B}" type="slidenum">
              <a:rPr lang="en-US" altLang="zh-CN" smtClean="0"/>
              <a:t>9</a:t>
            </a:fld>
            <a:endParaRPr lang="en-US" altLang="zh-CN"/>
          </a:p>
        </p:txBody>
      </p:sp>
    </p:spTree>
    <p:extLst>
      <p:ext uri="{BB962C8B-B14F-4D97-AF65-F5344CB8AC3E}">
        <p14:creationId xmlns:p14="http://schemas.microsoft.com/office/powerpoint/2010/main" val="40897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622302" y="2957386"/>
            <a:ext cx="8364945"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02116" name="Rectangle 4"/>
          <p:cNvSpPr>
            <a:spLocks noGrp="1" noChangeArrowheads="1"/>
          </p:cNvSpPr>
          <p:nvPr>
            <p:ph type="subTitle" idx="1"/>
          </p:nvPr>
        </p:nvSpPr>
        <p:spPr>
          <a:xfrm>
            <a:off x="622300" y="3813175"/>
            <a:ext cx="89408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项目列表">
    <p:spTree>
      <p:nvGrpSpPr>
        <p:cNvPr id="1" name=""/>
        <p:cNvGrpSpPr/>
        <p:nvPr/>
      </p:nvGrpSpPr>
      <p:grpSpPr>
        <a:xfrm>
          <a:off x="0" y="0"/>
          <a:ext cx="0" cy="0"/>
          <a:chOff x="0" y="0"/>
          <a:chExt cx="0" cy="0"/>
        </a:xfrm>
      </p:grpSpPr>
      <p:grpSp>
        <p:nvGrpSpPr>
          <p:cNvPr id="7" name="Group 54"/>
          <p:cNvGrpSpPr/>
          <p:nvPr/>
        </p:nvGrpSpPr>
        <p:grpSpPr bwMode="auto">
          <a:xfrm>
            <a:off x="2438401" y="1752601"/>
            <a:ext cx="7105651" cy="665163"/>
            <a:chOff x="1152" y="1104"/>
            <a:chExt cx="3357" cy="419"/>
          </a:xfrm>
        </p:grpSpPr>
        <p:grpSp>
          <p:nvGrpSpPr>
            <p:cNvPr id="8" name="Group 3"/>
            <p:cNvGrpSpPr/>
            <p:nvPr/>
          </p:nvGrpSpPr>
          <p:grpSpPr bwMode="auto">
            <a:xfrm>
              <a:off x="1152" y="1104"/>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9"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3"/>
            <p:cNvSpPr txBox="1">
              <a:spLocks noChangeArrowheads="1"/>
            </p:cNvSpPr>
            <p:nvPr/>
          </p:nvSpPr>
          <p:spPr bwMode="gray">
            <a:xfrm>
              <a:off x="1298" y="1166"/>
              <a:ext cx="177"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1</a:t>
              </a:r>
            </a:p>
          </p:txBody>
        </p:sp>
      </p:grpSp>
      <p:grpSp>
        <p:nvGrpSpPr>
          <p:cNvPr id="14" name="Group 55"/>
          <p:cNvGrpSpPr/>
          <p:nvPr/>
        </p:nvGrpSpPr>
        <p:grpSpPr bwMode="auto">
          <a:xfrm>
            <a:off x="2438401" y="2667003"/>
            <a:ext cx="7105651" cy="665163"/>
            <a:chOff x="1152" y="1680"/>
            <a:chExt cx="3357" cy="419"/>
          </a:xfrm>
        </p:grpSpPr>
        <p:grpSp>
          <p:nvGrpSpPr>
            <p:cNvPr id="15" name="Group 7"/>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p:cNvSpPr txBox="1">
              <a:spLocks noChangeArrowheads="1"/>
            </p:cNvSpPr>
            <p:nvPr/>
          </p:nvSpPr>
          <p:spPr bwMode="gray">
            <a:xfrm>
              <a:off x="1298" y="1742"/>
              <a:ext cx="177"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2</a:t>
              </a:r>
            </a:p>
          </p:txBody>
        </p:sp>
      </p:grpSp>
      <p:grpSp>
        <p:nvGrpSpPr>
          <p:cNvPr id="21" name="Group 56"/>
          <p:cNvGrpSpPr/>
          <p:nvPr/>
        </p:nvGrpSpPr>
        <p:grpSpPr bwMode="auto">
          <a:xfrm>
            <a:off x="2438401" y="3559178"/>
            <a:ext cx="7105651" cy="665163"/>
            <a:chOff x="1152" y="2242"/>
            <a:chExt cx="3357" cy="419"/>
          </a:xfrm>
        </p:grpSpPr>
        <p:grpSp>
          <p:nvGrpSpPr>
            <p:cNvPr id="22" name="Group 17"/>
            <p:cNvGrpSpPr/>
            <p:nvPr/>
          </p:nvGrpSpPr>
          <p:grpSpPr bwMode="auto">
            <a:xfrm>
              <a:off x="1152" y="2242"/>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7"/>
            <p:cNvSpPr txBox="1">
              <a:spLocks noChangeArrowheads="1"/>
            </p:cNvSpPr>
            <p:nvPr/>
          </p:nvSpPr>
          <p:spPr bwMode="gray">
            <a:xfrm>
              <a:off x="1298" y="2304"/>
              <a:ext cx="177"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3</a:t>
              </a:r>
            </a:p>
          </p:txBody>
        </p:sp>
      </p:grpSp>
      <p:grpSp>
        <p:nvGrpSpPr>
          <p:cNvPr id="28" name="Group 57"/>
          <p:cNvGrpSpPr/>
          <p:nvPr/>
        </p:nvGrpSpPr>
        <p:grpSpPr bwMode="auto">
          <a:xfrm>
            <a:off x="2438401" y="4473578"/>
            <a:ext cx="7105651" cy="665163"/>
            <a:chOff x="1152" y="2818"/>
            <a:chExt cx="3357" cy="419"/>
          </a:xfrm>
        </p:grpSpPr>
        <p:grpSp>
          <p:nvGrpSpPr>
            <p:cNvPr id="29" name="Group 21"/>
            <p:cNvGrpSpPr/>
            <p:nvPr/>
          </p:nvGrpSpPr>
          <p:grpSpPr bwMode="auto">
            <a:xfrm>
              <a:off x="1152" y="2818"/>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0"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0"/>
            <p:cNvSpPr txBox="1">
              <a:spLocks noChangeArrowheads="1"/>
            </p:cNvSpPr>
            <p:nvPr/>
          </p:nvSpPr>
          <p:spPr bwMode="gray">
            <a:xfrm>
              <a:off x="1298" y="2880"/>
              <a:ext cx="177"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4</a:t>
              </a: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3622565" y="3668108"/>
            <a:ext cx="5773683"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3622565" y="2779986"/>
            <a:ext cx="5773683"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3622565" y="1855076"/>
            <a:ext cx="5773683"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3622565" y="4582507"/>
            <a:ext cx="5773683"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循环过程">
    <p:spTree>
      <p:nvGrpSpPr>
        <p:cNvPr id="1" name=""/>
        <p:cNvGrpSpPr/>
        <p:nvPr/>
      </p:nvGrpSpPr>
      <p:grpSpPr>
        <a:xfrm>
          <a:off x="0" y="0"/>
          <a:ext cx="0" cy="0"/>
          <a:chOff x="0" y="0"/>
          <a:chExt cx="0" cy="0"/>
        </a:xfrm>
      </p:grpSpPr>
      <p:grpSp>
        <p:nvGrpSpPr>
          <p:cNvPr id="10" name="Group 3"/>
          <p:cNvGrpSpPr/>
          <p:nvPr/>
        </p:nvGrpSpPr>
        <p:grpSpPr bwMode="auto">
          <a:xfrm>
            <a:off x="793752" y="1577975"/>
            <a:ext cx="10852149" cy="4398963"/>
            <a:chOff x="559" y="1296"/>
            <a:chExt cx="4529" cy="2448"/>
          </a:xfrm>
        </p:grpSpPr>
        <p:sp>
          <p:nvSpPr>
            <p:cNvPr id="11"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9"/>
            <p:cNvSpPr>
              <a:spLocks noChangeArrowheads="1"/>
            </p:cNvSpPr>
            <p:nvPr/>
          </p:nvSpPr>
          <p:spPr bwMode="gray">
            <a:xfrm rot="-1543677">
              <a:off x="1344" y="2544"/>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9"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3"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4007727" y="3331998"/>
            <a:ext cx="4176548"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805575" y="1645089"/>
            <a:ext cx="2585765"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5493408" y="2017332"/>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2109076" y="3525567"/>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3272221" y="5196711"/>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7020912" y="4581856"/>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9424276" y="2232796"/>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层次结构">
    <p:spTree>
      <p:nvGrpSpPr>
        <p:cNvPr id="1" name=""/>
        <p:cNvGrpSpPr/>
        <p:nvPr/>
      </p:nvGrpSpPr>
      <p:grpSpPr>
        <a:xfrm>
          <a:off x="0" y="0"/>
          <a:ext cx="0" cy="0"/>
          <a:chOff x="0" y="0"/>
          <a:chExt cx="0" cy="0"/>
        </a:xfrm>
      </p:grpSpPr>
      <p:grpSp>
        <p:nvGrpSpPr>
          <p:cNvPr id="11" name="Group 3"/>
          <p:cNvGrpSpPr/>
          <p:nvPr/>
        </p:nvGrpSpPr>
        <p:grpSpPr bwMode="auto">
          <a:xfrm>
            <a:off x="1219200" y="1741488"/>
            <a:ext cx="9652000" cy="3733800"/>
            <a:chOff x="168" y="960"/>
            <a:chExt cx="5367" cy="2792"/>
          </a:xfrm>
        </p:grpSpPr>
        <p:sp>
          <p:nvSpPr>
            <p:cNvPr id="12" name="Freeform 4"/>
            <p:cNvSpPr/>
            <p:nvPr/>
          </p:nvSpPr>
          <p:spPr bwMode="gray">
            <a:xfrm>
              <a:off x="5089" y="960"/>
              <a:ext cx="441" cy="705"/>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 name="Freeform 5"/>
            <p:cNvSpPr/>
            <p:nvPr/>
          </p:nvSpPr>
          <p:spPr bwMode="gray">
            <a:xfrm>
              <a:off x="2976" y="960"/>
              <a:ext cx="2559" cy="45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Freeform 6"/>
            <p:cNvSpPr/>
            <p:nvPr/>
          </p:nvSpPr>
          <p:spPr bwMode="gray">
            <a:xfrm>
              <a:off x="4645" y="1660"/>
              <a:ext cx="441" cy="699"/>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Freeform 7"/>
            <p:cNvSpPr/>
            <p:nvPr/>
          </p:nvSpPr>
          <p:spPr bwMode="gray">
            <a:xfrm>
              <a:off x="2340" y="1660"/>
              <a:ext cx="2753" cy="45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8"/>
            <p:cNvSpPr/>
            <p:nvPr/>
          </p:nvSpPr>
          <p:spPr bwMode="gray">
            <a:xfrm>
              <a:off x="4200" y="2352"/>
              <a:ext cx="439" cy="705"/>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9"/>
            <p:cNvSpPr/>
            <p:nvPr/>
          </p:nvSpPr>
          <p:spPr bwMode="gray">
            <a:xfrm>
              <a:off x="3758" y="3047"/>
              <a:ext cx="444" cy="70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10"/>
            <p:cNvSpPr/>
            <p:nvPr/>
          </p:nvSpPr>
          <p:spPr bwMode="gray">
            <a:xfrm>
              <a:off x="1075" y="3050"/>
              <a:ext cx="3125" cy="451"/>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Freeform 20"/>
            <p:cNvSpPr/>
            <p:nvPr/>
          </p:nvSpPr>
          <p:spPr bwMode="gray">
            <a:xfrm>
              <a:off x="1529" y="1097"/>
              <a:ext cx="1409" cy="2267"/>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6" name="Freeform 23"/>
            <p:cNvSpPr/>
            <p:nvPr/>
          </p:nvSpPr>
          <p:spPr bwMode="gray">
            <a:xfrm>
              <a:off x="1709" y="2352"/>
              <a:ext cx="2935" cy="45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485317" y="2039393"/>
            <a:ext cx="2270379"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492325" y="2969557"/>
            <a:ext cx="2270379"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485317" y="3899722"/>
            <a:ext cx="2270379"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485461" y="4829887"/>
            <a:ext cx="2270379"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6278181" y="2343807"/>
            <a:ext cx="379773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5136056" y="3273973"/>
            <a:ext cx="412706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3993933" y="4204139"/>
            <a:ext cx="4484415"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865820" y="5134304"/>
            <a:ext cx="4799725"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归纳总结">
    <p:spTree>
      <p:nvGrpSpPr>
        <p:cNvPr id="1" name=""/>
        <p:cNvGrpSpPr/>
        <p:nvPr/>
      </p:nvGrpSpPr>
      <p:grpSpPr>
        <a:xfrm>
          <a:off x="0" y="0"/>
          <a:ext cx="0" cy="0"/>
          <a:chOff x="0" y="0"/>
          <a:chExt cx="0" cy="0"/>
        </a:xfrm>
      </p:grpSpPr>
      <p:sp>
        <p:nvSpPr>
          <p:cNvPr id="7" name="AutoShape 3"/>
          <p:cNvSpPr>
            <a:spLocks noChangeArrowheads="1"/>
          </p:cNvSpPr>
          <p:nvPr/>
        </p:nvSpPr>
        <p:spPr bwMode="gray">
          <a:xfrm>
            <a:off x="304800" y="1401763"/>
            <a:ext cx="7967133"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8" name="AutoShape 4"/>
          <p:cNvSpPr>
            <a:spLocks noChangeArrowheads="1"/>
          </p:cNvSpPr>
          <p:nvPr/>
        </p:nvSpPr>
        <p:spPr bwMode="blackWhite">
          <a:xfrm>
            <a:off x="914400" y="2011363"/>
            <a:ext cx="53848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blackWhite">
          <a:xfrm>
            <a:off x="914400" y="3154363"/>
            <a:ext cx="53848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blackWhite">
          <a:xfrm>
            <a:off x="914400" y="4297363"/>
            <a:ext cx="53848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786541" y="2323278"/>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 name="文本占位符 8"/>
          <p:cNvSpPr>
            <a:spLocks noGrp="1"/>
          </p:cNvSpPr>
          <p:nvPr>
            <p:ph type="body" sz="quarter" idx="11"/>
          </p:nvPr>
        </p:nvSpPr>
        <p:spPr>
          <a:xfrm>
            <a:off x="1786541" y="3463652"/>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1" name="文本占位符 8"/>
          <p:cNvSpPr>
            <a:spLocks noGrp="1"/>
          </p:cNvSpPr>
          <p:nvPr>
            <p:ph type="body" sz="quarter" idx="12"/>
          </p:nvPr>
        </p:nvSpPr>
        <p:spPr>
          <a:xfrm>
            <a:off x="1786541" y="4604023"/>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2" name="文本占位符 8"/>
          <p:cNvSpPr>
            <a:spLocks noGrp="1"/>
          </p:cNvSpPr>
          <p:nvPr>
            <p:ph type="body" sz="quarter" idx="13"/>
          </p:nvPr>
        </p:nvSpPr>
        <p:spPr>
          <a:xfrm>
            <a:off x="8323975" y="2890346"/>
            <a:ext cx="3475567"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念演变">
    <p:spTree>
      <p:nvGrpSpPr>
        <p:cNvPr id="1" name=""/>
        <p:cNvGrpSpPr/>
        <p:nvPr/>
      </p:nvGrpSpPr>
      <p:grpSpPr>
        <a:xfrm>
          <a:off x="0" y="0"/>
          <a:ext cx="0" cy="0"/>
          <a:chOff x="0" y="0"/>
          <a:chExt cx="0" cy="0"/>
        </a:xfrm>
      </p:grpSpPr>
      <p:grpSp>
        <p:nvGrpSpPr>
          <p:cNvPr id="9" name="Group 41"/>
          <p:cNvGrpSpPr/>
          <p:nvPr/>
        </p:nvGrpSpPr>
        <p:grpSpPr bwMode="auto">
          <a:xfrm>
            <a:off x="1219202" y="2456619"/>
            <a:ext cx="9502727" cy="2648782"/>
            <a:chOff x="476" y="1552"/>
            <a:chExt cx="4784" cy="1760"/>
          </a:xfrm>
        </p:grpSpPr>
        <p:sp>
          <p:nvSpPr>
            <p:cNvPr id="10"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1"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2" name="Oval 5"/>
            <p:cNvSpPr>
              <a:spLocks noChangeArrowheads="1"/>
            </p:cNvSpPr>
            <p:nvPr/>
          </p:nvSpPr>
          <p:spPr bwMode="gray">
            <a:xfrm>
              <a:off x="3923" y="1900"/>
              <a:ext cx="198" cy="34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3" name="Oval 6"/>
            <p:cNvSpPr>
              <a:spLocks noChangeArrowheads="1"/>
            </p:cNvSpPr>
            <p:nvPr/>
          </p:nvSpPr>
          <p:spPr bwMode="gray">
            <a:xfrm>
              <a:off x="3923" y="1900"/>
              <a:ext cx="198" cy="345"/>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4" name="Oval 7"/>
            <p:cNvSpPr>
              <a:spLocks noChangeArrowheads="1"/>
            </p:cNvSpPr>
            <p:nvPr/>
          </p:nvSpPr>
          <p:spPr bwMode="gray">
            <a:xfrm>
              <a:off x="4012" y="1902"/>
              <a:ext cx="1183" cy="34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5" name="Oval 8"/>
            <p:cNvSpPr>
              <a:spLocks noChangeArrowheads="1"/>
            </p:cNvSpPr>
            <p:nvPr/>
          </p:nvSpPr>
          <p:spPr bwMode="gray">
            <a:xfrm>
              <a:off x="4032" y="1905"/>
              <a:ext cx="1183" cy="345"/>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6" name="Oval 9"/>
            <p:cNvSpPr>
              <a:spLocks noChangeArrowheads="1"/>
            </p:cNvSpPr>
            <p:nvPr/>
          </p:nvSpPr>
          <p:spPr bwMode="gray">
            <a:xfrm>
              <a:off x="4076" y="1900"/>
              <a:ext cx="1068" cy="34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7" name="Oval 10"/>
            <p:cNvSpPr>
              <a:spLocks noChangeArrowheads="1"/>
            </p:cNvSpPr>
            <p:nvPr/>
          </p:nvSpPr>
          <p:spPr bwMode="gray">
            <a:xfrm>
              <a:off x="476" y="1896"/>
              <a:ext cx="198" cy="345"/>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8" name="Oval 11"/>
            <p:cNvSpPr>
              <a:spLocks noChangeArrowheads="1"/>
            </p:cNvSpPr>
            <p:nvPr/>
          </p:nvSpPr>
          <p:spPr bwMode="gray">
            <a:xfrm>
              <a:off x="476" y="1896"/>
              <a:ext cx="198" cy="345"/>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9" name="Oval 12"/>
            <p:cNvSpPr>
              <a:spLocks noChangeArrowheads="1"/>
            </p:cNvSpPr>
            <p:nvPr/>
          </p:nvSpPr>
          <p:spPr bwMode="gray">
            <a:xfrm>
              <a:off x="566" y="1898"/>
              <a:ext cx="1186" cy="345"/>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0" name="Oval 13"/>
            <p:cNvSpPr>
              <a:spLocks noChangeArrowheads="1"/>
            </p:cNvSpPr>
            <p:nvPr/>
          </p:nvSpPr>
          <p:spPr bwMode="gray">
            <a:xfrm>
              <a:off x="566" y="1900"/>
              <a:ext cx="1186" cy="34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1" name="Oval 14"/>
            <p:cNvSpPr>
              <a:spLocks noChangeArrowheads="1"/>
            </p:cNvSpPr>
            <p:nvPr/>
          </p:nvSpPr>
          <p:spPr bwMode="gray">
            <a:xfrm>
              <a:off x="624" y="1896"/>
              <a:ext cx="1065" cy="34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2" name="Group 15"/>
            <p:cNvGrpSpPr/>
            <p:nvPr/>
          </p:nvGrpSpPr>
          <p:grpSpPr bwMode="auto">
            <a:xfrm>
              <a:off x="639" y="1552"/>
              <a:ext cx="1029" cy="1032"/>
              <a:chOff x="4166" y="1706"/>
              <a:chExt cx="1250" cy="1253"/>
            </a:xfrm>
          </p:grpSpPr>
          <p:sp>
            <p:nvSpPr>
              <p:cNvPr id="41" name="Oval 16"/>
              <p:cNvSpPr>
                <a:spLocks noChangeArrowheads="1"/>
              </p:cNvSpPr>
              <p:nvPr/>
            </p:nvSpPr>
            <p:spPr bwMode="gray">
              <a:xfrm>
                <a:off x="4166" y="1705"/>
                <a:ext cx="1250"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2" name="Oval 17"/>
              <p:cNvSpPr>
                <a:spLocks noChangeArrowheads="1"/>
              </p:cNvSpPr>
              <p:nvPr/>
            </p:nvSpPr>
            <p:spPr bwMode="gray">
              <a:xfrm>
                <a:off x="4182"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3" name="Oval 18"/>
              <p:cNvSpPr>
                <a:spLocks noChangeArrowheads="1"/>
              </p:cNvSpPr>
              <p:nvPr/>
            </p:nvSpPr>
            <p:spPr bwMode="gray">
              <a:xfrm>
                <a:off x="4195"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4" name="Oval 19"/>
              <p:cNvSpPr>
                <a:spLocks noChangeArrowheads="1"/>
              </p:cNvSpPr>
              <p:nvPr/>
            </p:nvSpPr>
            <p:spPr bwMode="gray">
              <a:xfrm>
                <a:off x="4263" y="1758"/>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23" name="Oval 20"/>
            <p:cNvSpPr>
              <a:spLocks noChangeArrowheads="1"/>
            </p:cNvSpPr>
            <p:nvPr/>
          </p:nvSpPr>
          <p:spPr bwMode="gray">
            <a:xfrm>
              <a:off x="2200" y="1900"/>
              <a:ext cx="198" cy="345"/>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4" name="Oval 21"/>
            <p:cNvSpPr>
              <a:spLocks noChangeArrowheads="1"/>
            </p:cNvSpPr>
            <p:nvPr/>
          </p:nvSpPr>
          <p:spPr bwMode="gray">
            <a:xfrm>
              <a:off x="2200" y="1900"/>
              <a:ext cx="198" cy="345"/>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5" name="Oval 22"/>
            <p:cNvSpPr>
              <a:spLocks noChangeArrowheads="1"/>
            </p:cNvSpPr>
            <p:nvPr/>
          </p:nvSpPr>
          <p:spPr bwMode="gray">
            <a:xfrm>
              <a:off x="2289" y="1902"/>
              <a:ext cx="1184" cy="34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6" name="Oval 23"/>
            <p:cNvSpPr>
              <a:spLocks noChangeArrowheads="1"/>
            </p:cNvSpPr>
            <p:nvPr/>
          </p:nvSpPr>
          <p:spPr bwMode="gray">
            <a:xfrm>
              <a:off x="2290" y="1903"/>
              <a:ext cx="1183" cy="34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7" name="Oval 24"/>
            <p:cNvSpPr>
              <a:spLocks noChangeArrowheads="1"/>
            </p:cNvSpPr>
            <p:nvPr/>
          </p:nvSpPr>
          <p:spPr bwMode="gray">
            <a:xfrm>
              <a:off x="2348" y="1900"/>
              <a:ext cx="1065" cy="34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8" name="Group 25"/>
            <p:cNvGrpSpPr/>
            <p:nvPr/>
          </p:nvGrpSpPr>
          <p:grpSpPr bwMode="auto">
            <a:xfrm>
              <a:off x="2363" y="1552"/>
              <a:ext cx="1029" cy="1032"/>
              <a:chOff x="4166" y="1706"/>
              <a:chExt cx="1250" cy="1253"/>
            </a:xfrm>
          </p:grpSpPr>
          <p:sp>
            <p:nvSpPr>
              <p:cNvPr id="37" name="Oval 26"/>
              <p:cNvSpPr>
                <a:spLocks noChangeArrowheads="1"/>
              </p:cNvSpPr>
              <p:nvPr/>
            </p:nvSpPr>
            <p:spPr bwMode="gray">
              <a:xfrm>
                <a:off x="4166" y="1705"/>
                <a:ext cx="1249"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8" name="Oval 27"/>
              <p:cNvSpPr>
                <a:spLocks noChangeArrowheads="1"/>
              </p:cNvSpPr>
              <p:nvPr/>
            </p:nvSpPr>
            <p:spPr bwMode="gray">
              <a:xfrm>
                <a:off x="4182"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9" name="Oval 28"/>
              <p:cNvSpPr>
                <a:spLocks noChangeArrowheads="1"/>
              </p:cNvSpPr>
              <p:nvPr/>
            </p:nvSpPr>
            <p:spPr bwMode="gray">
              <a:xfrm>
                <a:off x="4195" y="1726"/>
                <a:ext cx="1161"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0" name="Oval 29"/>
              <p:cNvSpPr>
                <a:spLocks noChangeArrowheads="1"/>
              </p:cNvSpPr>
              <p:nvPr/>
            </p:nvSpPr>
            <p:spPr bwMode="gray">
              <a:xfrm>
                <a:off x="4263" y="1758"/>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grpSp>
          <p:nvGrpSpPr>
            <p:cNvPr id="29" name="Group 30"/>
            <p:cNvGrpSpPr/>
            <p:nvPr/>
          </p:nvGrpSpPr>
          <p:grpSpPr bwMode="auto">
            <a:xfrm>
              <a:off x="4097" y="1552"/>
              <a:ext cx="1033" cy="1032"/>
              <a:chOff x="4166" y="1706"/>
              <a:chExt cx="1254" cy="1253"/>
            </a:xfrm>
          </p:grpSpPr>
          <p:sp>
            <p:nvSpPr>
              <p:cNvPr id="33" name="Oval 31"/>
              <p:cNvSpPr>
                <a:spLocks noChangeArrowheads="1"/>
              </p:cNvSpPr>
              <p:nvPr/>
            </p:nvSpPr>
            <p:spPr bwMode="gray">
              <a:xfrm>
                <a:off x="4166" y="1705"/>
                <a:ext cx="1253"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4" name="Oval 32"/>
              <p:cNvSpPr>
                <a:spLocks noChangeArrowheads="1"/>
              </p:cNvSpPr>
              <p:nvPr/>
            </p:nvSpPr>
            <p:spPr bwMode="gray">
              <a:xfrm>
                <a:off x="4181"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5" name="Oval 33"/>
              <p:cNvSpPr>
                <a:spLocks noChangeArrowheads="1"/>
              </p:cNvSpPr>
              <p:nvPr/>
            </p:nvSpPr>
            <p:spPr bwMode="gray">
              <a:xfrm>
                <a:off x="4194"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6" name="Oval 34"/>
              <p:cNvSpPr>
                <a:spLocks noChangeArrowheads="1"/>
              </p:cNvSpPr>
              <p:nvPr/>
            </p:nvSpPr>
            <p:spPr bwMode="gray">
              <a:xfrm>
                <a:off x="4263" y="1758"/>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30"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429481"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4869868"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8296241"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422477"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8282229"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4841841"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概念递进">
    <p:spTree>
      <p:nvGrpSpPr>
        <p:cNvPr id="1" name=""/>
        <p:cNvGrpSpPr/>
        <p:nvPr/>
      </p:nvGrpSpPr>
      <p:grpSpPr>
        <a:xfrm>
          <a:off x="0" y="0"/>
          <a:ext cx="0" cy="0"/>
          <a:chOff x="0" y="0"/>
          <a:chExt cx="0" cy="0"/>
        </a:xfrm>
      </p:grpSpPr>
      <p:grpSp>
        <p:nvGrpSpPr>
          <p:cNvPr id="8" name="Group 64"/>
          <p:cNvGrpSpPr/>
          <p:nvPr/>
        </p:nvGrpSpPr>
        <p:grpSpPr bwMode="auto">
          <a:xfrm>
            <a:off x="1320800" y="1455738"/>
            <a:ext cx="7924800" cy="4495800"/>
            <a:chOff x="624" y="720"/>
            <a:chExt cx="3744" cy="2832"/>
          </a:xfrm>
        </p:grpSpPr>
        <p:sp>
          <p:nvSpPr>
            <p:cNvPr id="9" name="Freeform 4"/>
            <p:cNvSpPr>
              <a:spLocks noEditPoints="1"/>
            </p:cNvSpPr>
            <p:nvPr/>
          </p:nvSpPr>
          <p:spPr bwMode="gray">
            <a:xfrm>
              <a:off x="624" y="100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0" name="Group 60"/>
            <p:cNvGrpSpPr/>
            <p:nvPr/>
          </p:nvGrpSpPr>
          <p:grpSpPr bwMode="auto">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1" name="Group 61"/>
            <p:cNvGrpSpPr/>
            <p:nvPr/>
          </p:nvGrpSpPr>
          <p:grpSpPr bwMode="auto">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45"/>
                <p:cNvSpPr>
                  <a:spLocks noChangeArrowheads="1"/>
                </p:cNvSpPr>
                <p:nvPr/>
              </p:nvSpPr>
              <p:spPr bwMode="gray">
                <a:xfrm>
                  <a:off x="751" y="2125"/>
                  <a:ext cx="784" cy="78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2" name="Group 62"/>
            <p:cNvGrpSpPr/>
            <p:nvPr/>
          </p:nvGrpSpPr>
          <p:grpSpPr bwMode="auto">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3" name="Group 63"/>
            <p:cNvGrpSpPr/>
            <p:nvPr/>
          </p:nvGrpSpPr>
          <p:grpSpPr bwMode="auto">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3419365" y="1544419"/>
            <a:ext cx="798787"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737787" y="2148765"/>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786833" y="3709551"/>
            <a:ext cx="1562463"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4442374" y="4229814"/>
            <a:ext cx="166764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7595478" y="3205055"/>
            <a:ext cx="2970924"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核心分支">
    <p:spTree>
      <p:nvGrpSpPr>
        <p:cNvPr id="1" name=""/>
        <p:cNvGrpSpPr/>
        <p:nvPr/>
      </p:nvGrpSpPr>
      <p:grpSpPr>
        <a:xfrm>
          <a:off x="0" y="0"/>
          <a:ext cx="0" cy="0"/>
          <a:chOff x="0" y="0"/>
          <a:chExt cx="0" cy="0"/>
        </a:xfrm>
      </p:grpSpPr>
      <p:grpSp>
        <p:nvGrpSpPr>
          <p:cNvPr id="10" name="Group 33"/>
          <p:cNvGrpSpPr/>
          <p:nvPr/>
        </p:nvGrpSpPr>
        <p:grpSpPr bwMode="auto">
          <a:xfrm>
            <a:off x="3403600" y="1871663"/>
            <a:ext cx="5384800" cy="3505200"/>
            <a:chOff x="1608" y="1056"/>
            <a:chExt cx="2544" cy="2208"/>
          </a:xfrm>
        </p:grpSpPr>
        <p:sp>
          <p:nvSpPr>
            <p:cNvPr id="11" name="AutoShape 3"/>
            <p:cNvSpPr>
              <a:spLocks noChangeArrowheads="1"/>
            </p:cNvSpPr>
            <p:nvPr/>
          </p:nvSpPr>
          <p:spPr bwMode="gray">
            <a:xfrm rot="-3626814">
              <a:off x="2998" y="140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utoShape 5"/>
            <p:cNvSpPr>
              <a:spLocks noChangeArrowheads="1"/>
            </p:cNvSpPr>
            <p:nvPr/>
          </p:nvSpPr>
          <p:spPr bwMode="gray">
            <a:xfrm rot="-7230978">
              <a:off x="2262" y="1418"/>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4"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5"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6"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7" name="Oval 9"/>
            <p:cNvSpPr>
              <a:spLocks noChangeArrowheads="1"/>
            </p:cNvSpPr>
            <p:nvPr/>
          </p:nvSpPr>
          <p:spPr bwMode="auto">
            <a:xfrm>
              <a:off x="1698" y="1992"/>
              <a:ext cx="2358" cy="327"/>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8"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3"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4" name="Oval 22"/>
            <p:cNvSpPr>
              <a:spLocks noChangeArrowheads="1"/>
            </p:cNvSpPr>
            <p:nvPr/>
          </p:nvSpPr>
          <p:spPr bwMode="gray">
            <a:xfrm>
              <a:off x="2353" y="1993"/>
              <a:ext cx="123" cy="327"/>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23"/>
            <p:cNvSpPr>
              <a:spLocks noChangeArrowheads="1"/>
            </p:cNvSpPr>
            <p:nvPr/>
          </p:nvSpPr>
          <p:spPr bwMode="gray">
            <a:xfrm>
              <a:off x="2356" y="1992"/>
              <a:ext cx="123" cy="327"/>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24"/>
            <p:cNvSpPr>
              <a:spLocks noChangeArrowheads="1"/>
            </p:cNvSpPr>
            <p:nvPr/>
          </p:nvSpPr>
          <p:spPr bwMode="gray">
            <a:xfrm>
              <a:off x="2423" y="1992"/>
              <a:ext cx="933" cy="327"/>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25"/>
            <p:cNvSpPr>
              <a:spLocks noChangeArrowheads="1"/>
            </p:cNvSpPr>
            <p:nvPr/>
          </p:nvSpPr>
          <p:spPr bwMode="gray">
            <a:xfrm>
              <a:off x="2421" y="1994"/>
              <a:ext cx="933" cy="327"/>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8" name="Oval 26"/>
            <p:cNvSpPr>
              <a:spLocks noChangeArrowheads="1"/>
            </p:cNvSpPr>
            <p:nvPr/>
          </p:nvSpPr>
          <p:spPr bwMode="gray">
            <a:xfrm>
              <a:off x="2470" y="1993"/>
              <a:ext cx="840" cy="327"/>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9" name="Group 27"/>
            <p:cNvGrpSpPr/>
            <p:nvPr/>
          </p:nvGrpSpPr>
          <p:grpSpPr bwMode="auto">
            <a:xfrm>
              <a:off x="2483" y="1753"/>
              <a:ext cx="813" cy="805"/>
              <a:chOff x="4166" y="1706"/>
              <a:chExt cx="1252" cy="1252"/>
            </a:xfrm>
          </p:grpSpPr>
          <p:sp>
            <p:nvSpPr>
              <p:cNvPr id="30"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1"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2"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2620576" y="1852446"/>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7560443" y="1852446"/>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7581463" y="5037081"/>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2487449" y="5037081"/>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8800664" y="3486804"/>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394375" y="3486804"/>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5108027" y="3455274"/>
            <a:ext cx="2003968"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并列关系">
    <p:spTree>
      <p:nvGrpSpPr>
        <p:cNvPr id="1" name=""/>
        <p:cNvGrpSpPr/>
        <p:nvPr/>
      </p:nvGrpSpPr>
      <p:grpSpPr>
        <a:xfrm>
          <a:off x="0" y="0"/>
          <a:ext cx="0" cy="0"/>
          <a:chOff x="0" y="0"/>
          <a:chExt cx="0" cy="0"/>
        </a:xfrm>
      </p:grpSpPr>
      <p:sp>
        <p:nvSpPr>
          <p:cNvPr id="11" name="AutoShape 3"/>
          <p:cNvSpPr>
            <a:spLocks noChangeArrowheads="1"/>
          </p:cNvSpPr>
          <p:nvPr/>
        </p:nvSpPr>
        <p:spPr bwMode="auto">
          <a:xfrm>
            <a:off x="8415867" y="2895600"/>
            <a:ext cx="22352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auto">
          <a:xfrm>
            <a:off x="6079067" y="2895600"/>
            <a:ext cx="2220384"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3759202" y="2895600"/>
            <a:ext cx="2154767"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1405467" y="2895600"/>
            <a:ext cx="22352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1710267" y="1600200"/>
            <a:ext cx="8128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7" name="Group 9"/>
            <p:cNvGrpSpPr/>
            <p:nvPr/>
          </p:nvGrpSpPr>
          <p:grpSpPr bwMode="auto">
            <a:xfrm>
              <a:off x="1292" y="1280"/>
              <a:ext cx="623" cy="94"/>
              <a:chOff x="2003" y="3440"/>
              <a:chExt cx="468" cy="242"/>
            </a:xfrm>
          </p:grpSpPr>
          <p:sp>
            <p:nvSpPr>
              <p:cNvPr id="31"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8" name="Rectangle 14"/>
            <p:cNvSpPr>
              <a:spLocks noChangeArrowheads="1"/>
            </p:cNvSpPr>
            <p:nvPr/>
          </p:nvSpPr>
          <p:spPr bwMode="gray">
            <a:xfrm rot="3419336">
              <a:off x="1776" y="1150"/>
              <a:ext cx="672" cy="675"/>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9" name="Group 15"/>
            <p:cNvGrpSpPr/>
            <p:nvPr/>
          </p:nvGrpSpPr>
          <p:grpSpPr bwMode="auto">
            <a:xfrm>
              <a:off x="2444" y="1280"/>
              <a:ext cx="623" cy="94"/>
              <a:chOff x="2003" y="3440"/>
              <a:chExt cx="468" cy="242"/>
            </a:xfrm>
          </p:grpSpPr>
          <p:sp>
            <p:nvSpPr>
              <p:cNvPr id="27"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Rectangle 20"/>
            <p:cNvSpPr>
              <a:spLocks noChangeArrowheads="1"/>
            </p:cNvSpPr>
            <p:nvPr/>
          </p:nvSpPr>
          <p:spPr bwMode="gray">
            <a:xfrm rot="3419336">
              <a:off x="2880" y="1150"/>
              <a:ext cx="672" cy="675"/>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1" name="Group 21"/>
            <p:cNvGrpSpPr/>
            <p:nvPr/>
          </p:nvGrpSpPr>
          <p:grpSpPr bwMode="auto">
            <a:xfrm>
              <a:off x="3605" y="1280"/>
              <a:ext cx="817" cy="94"/>
              <a:chOff x="2003" y="3440"/>
              <a:chExt cx="468" cy="242"/>
            </a:xfrm>
          </p:grpSpPr>
          <p:sp>
            <p:nvSpPr>
              <p:cNvPr id="23"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625092" y="3058730"/>
            <a:ext cx="180763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8" name="文本占位符 36"/>
          <p:cNvSpPr>
            <a:spLocks noGrp="1"/>
          </p:cNvSpPr>
          <p:nvPr>
            <p:ph type="body" sz="quarter" idx="12"/>
          </p:nvPr>
        </p:nvSpPr>
        <p:spPr>
          <a:xfrm>
            <a:off x="3930360" y="3058730"/>
            <a:ext cx="180763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9" name="文本占位符 36"/>
          <p:cNvSpPr>
            <a:spLocks noGrp="1"/>
          </p:cNvSpPr>
          <p:nvPr>
            <p:ph type="body" sz="quarter" idx="13"/>
          </p:nvPr>
        </p:nvSpPr>
        <p:spPr>
          <a:xfrm>
            <a:off x="6291685" y="3058730"/>
            <a:ext cx="180763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0" name="文本占位符 36"/>
          <p:cNvSpPr>
            <a:spLocks noGrp="1"/>
          </p:cNvSpPr>
          <p:nvPr>
            <p:ph type="body" sz="quarter" idx="14"/>
          </p:nvPr>
        </p:nvSpPr>
        <p:spPr>
          <a:xfrm>
            <a:off x="8624982" y="3058730"/>
            <a:ext cx="180763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1" name="文本占位符 29"/>
          <p:cNvSpPr>
            <a:spLocks noGrp="1"/>
          </p:cNvSpPr>
          <p:nvPr>
            <p:ph type="body" sz="quarter" idx="15"/>
          </p:nvPr>
        </p:nvSpPr>
        <p:spPr>
          <a:xfrm>
            <a:off x="1793765" y="1843910"/>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4127061" y="1843910"/>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6334236" y="1843910"/>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8597461" y="1843910"/>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例分析">
    <p:spTree>
      <p:nvGrpSpPr>
        <p:cNvPr id="1" name=""/>
        <p:cNvGrpSpPr/>
        <p:nvPr/>
      </p:nvGrpSpPr>
      <p:grpSpPr>
        <a:xfrm>
          <a:off x="0" y="0"/>
          <a:ext cx="0" cy="0"/>
          <a:chOff x="0" y="0"/>
          <a:chExt cx="0" cy="0"/>
        </a:xfrm>
      </p:grpSpPr>
      <p:grpSp>
        <p:nvGrpSpPr>
          <p:cNvPr id="9" name="Group 2"/>
          <p:cNvGrpSpPr/>
          <p:nvPr/>
        </p:nvGrpSpPr>
        <p:grpSpPr bwMode="auto">
          <a:xfrm>
            <a:off x="1862669" y="1868488"/>
            <a:ext cx="8439151" cy="3711575"/>
            <a:chOff x="864" y="1310"/>
            <a:chExt cx="3987" cy="2338"/>
          </a:xfrm>
        </p:grpSpPr>
        <p:sp>
          <p:nvSpPr>
            <p:cNvPr id="10"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1"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rc 6"/>
            <p:cNvSpPr/>
            <p:nvPr/>
          </p:nvSpPr>
          <p:spPr bwMode="gray">
            <a:xfrm rot="-998297">
              <a:off x="2599" y="1310"/>
              <a:ext cx="1795" cy="1239"/>
            </a:xfrm>
            <a:custGeom>
              <a:avLst/>
              <a:gdLst>
                <a:gd name="T0" fmla="*/ 1096 w 21600"/>
                <a:gd name="T1" fmla="*/ 0 h 29046"/>
                <a:gd name="T2" fmla="*/ 1496 w 21600"/>
                <a:gd name="T3" fmla="*/ 1239 h 29046"/>
                <a:gd name="T4" fmla="*/ 0 w 21600"/>
                <a:gd name="T5" fmla="*/ 73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4" name="Arc 7"/>
            <p:cNvSpPr/>
            <p:nvPr/>
          </p:nvSpPr>
          <p:spPr bwMode="gray">
            <a:xfrm rot="20601703" flipH="1">
              <a:off x="1080" y="2491"/>
              <a:ext cx="2067" cy="930"/>
            </a:xfrm>
            <a:custGeom>
              <a:avLst/>
              <a:gdLst>
                <a:gd name="T0" fmla="*/ 2067 w 25114"/>
                <a:gd name="T1" fmla="*/ 108 h 21600"/>
                <a:gd name="T2" fmla="*/ 0 w 25114"/>
                <a:gd name="T3" fmla="*/ 917 h 21600"/>
                <a:gd name="T4" fmla="*/ 301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5" name="Arc 8"/>
            <p:cNvSpPr/>
            <p:nvPr/>
          </p:nvSpPr>
          <p:spPr bwMode="gray">
            <a:xfrm rot="-998297">
              <a:off x="1715" y="1339"/>
              <a:ext cx="2034" cy="893"/>
            </a:xfrm>
            <a:custGeom>
              <a:avLst/>
              <a:gdLst>
                <a:gd name="T0" fmla="*/ 0 w 24549"/>
                <a:gd name="T1" fmla="*/ 98 h 21600"/>
                <a:gd name="T2" fmla="*/ 2034 w 24549"/>
                <a:gd name="T3" fmla="*/ 239 h 21600"/>
                <a:gd name="T4" fmla="*/ 816 w 24549"/>
                <a:gd name="T5" fmla="*/ 893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 name="Arc 9"/>
            <p:cNvSpPr/>
            <p:nvPr/>
          </p:nvSpPr>
          <p:spPr bwMode="gray">
            <a:xfrm rot="20601703" flipH="1">
              <a:off x="864" y="1713"/>
              <a:ext cx="1796" cy="1302"/>
            </a:xfrm>
            <a:custGeom>
              <a:avLst/>
              <a:gdLst>
                <a:gd name="T0" fmla="*/ 689 w 21600"/>
                <a:gd name="T1" fmla="*/ 0 h 30468"/>
                <a:gd name="T2" fmla="*/ 1568 w 21600"/>
                <a:gd name="T3" fmla="*/ 1302 h 30468"/>
                <a:gd name="T4" fmla="*/ 0 w 21600"/>
                <a:gd name="T5" fmla="*/ 852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Freeform 10"/>
            <p:cNvSpPr/>
            <p:nvPr/>
          </p:nvSpPr>
          <p:spPr bwMode="gray">
            <a:xfrm>
              <a:off x="3442" y="2282"/>
              <a:ext cx="1105" cy="233"/>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18" name="Arc 11"/>
            <p:cNvSpPr/>
            <p:nvPr/>
          </p:nvSpPr>
          <p:spPr bwMode="gray">
            <a:xfrm rot="-1060795">
              <a:off x="2840" y="1897"/>
              <a:ext cx="1719" cy="1171"/>
            </a:xfrm>
            <a:custGeom>
              <a:avLst/>
              <a:gdLst>
                <a:gd name="T0" fmla="*/ 1719 w 18016"/>
                <a:gd name="T1" fmla="*/ 656 h 21282"/>
                <a:gd name="T2" fmla="*/ 353 w 18016"/>
                <a:gd name="T3" fmla="*/ 1171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Freeform 12"/>
            <p:cNvSpPr/>
            <p:nvPr/>
          </p:nvSpPr>
          <p:spPr bwMode="gray">
            <a:xfrm>
              <a:off x="2819" y="2496"/>
              <a:ext cx="648" cy="233"/>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0"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22"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5016937" y="2132946"/>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7602481" y="2506063"/>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2578540" y="3415208"/>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7210097" y="3735772"/>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4260193" y="4413690"/>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4007729" y="3250434"/>
            <a:ext cx="347563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观点总结">
    <p:spTree>
      <p:nvGrpSpPr>
        <p:cNvPr id="1" name=""/>
        <p:cNvGrpSpPr/>
        <p:nvPr/>
      </p:nvGrpSpPr>
      <p:grpSpPr>
        <a:xfrm>
          <a:off x="0" y="0"/>
          <a:ext cx="0" cy="0"/>
          <a:chOff x="0" y="0"/>
          <a:chExt cx="0" cy="0"/>
        </a:xfrm>
      </p:grpSpPr>
      <p:grpSp>
        <p:nvGrpSpPr>
          <p:cNvPr id="9" name="Group 29"/>
          <p:cNvGrpSpPr/>
          <p:nvPr/>
        </p:nvGrpSpPr>
        <p:grpSpPr bwMode="auto">
          <a:xfrm>
            <a:off x="1168400" y="1624016"/>
            <a:ext cx="9855200" cy="4156075"/>
            <a:chOff x="576" y="768"/>
            <a:chExt cx="4656" cy="2618"/>
          </a:xfrm>
        </p:grpSpPr>
        <p:sp>
          <p:nvSpPr>
            <p:cNvPr id="10"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576" y="2428"/>
              <a:ext cx="936" cy="954"/>
              <a:chOff x="2016" y="1920"/>
              <a:chExt cx="1680" cy="1680"/>
            </a:xfrm>
          </p:grpSpPr>
          <p:sp>
            <p:nvSpPr>
              <p:cNvPr id="22"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Freeform 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3" name="Group 13"/>
            <p:cNvGrpSpPr/>
            <p:nvPr/>
          </p:nvGrpSpPr>
          <p:grpSpPr bwMode="auto">
            <a:xfrm>
              <a:off x="4272" y="2400"/>
              <a:ext cx="960" cy="965"/>
              <a:chOff x="2016" y="1920"/>
              <a:chExt cx="1680" cy="1680"/>
            </a:xfrm>
          </p:grpSpPr>
          <p:sp>
            <p:nvSpPr>
              <p:cNvPr id="20"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Freeform 15"/>
              <p:cNvSpPr/>
              <p:nvPr/>
            </p:nvSpPr>
            <p:spPr bwMode="gray">
              <a:xfrm>
                <a:off x="2209" y="1948"/>
                <a:ext cx="1295"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4" name="Group 18"/>
            <p:cNvGrpSpPr/>
            <p:nvPr/>
          </p:nvGrpSpPr>
          <p:grpSpPr bwMode="auto">
            <a:xfrm>
              <a:off x="1776" y="2428"/>
              <a:ext cx="960" cy="958"/>
              <a:chOff x="2016" y="1920"/>
              <a:chExt cx="1680" cy="1680"/>
            </a:xfrm>
          </p:grpSpPr>
          <p:sp>
            <p:nvSpPr>
              <p:cNvPr id="18"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Freeform 20"/>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5" name="Group 24"/>
            <p:cNvGrpSpPr/>
            <p:nvPr/>
          </p:nvGrpSpPr>
          <p:grpSpPr bwMode="auto">
            <a:xfrm>
              <a:off x="3072" y="2400"/>
              <a:ext cx="960" cy="958"/>
              <a:chOff x="2016" y="1920"/>
              <a:chExt cx="1680" cy="1680"/>
            </a:xfrm>
          </p:grpSpPr>
          <p:sp>
            <p:nvSpPr>
              <p:cNvPr id="16"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Freeform 26"/>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597573" y="4939208"/>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4183117" y="4939208"/>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6936828" y="4939208"/>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9480332" y="4939208"/>
            <a:ext cx="1205187"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3562904" y="1713678"/>
            <a:ext cx="4841985"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2" name="文本占位符 46"/>
          <p:cNvSpPr>
            <a:spLocks noGrp="1"/>
          </p:cNvSpPr>
          <p:nvPr>
            <p:ph type="body" sz="quarter" idx="17"/>
          </p:nvPr>
        </p:nvSpPr>
        <p:spPr>
          <a:xfrm>
            <a:off x="4827940" y="3084184"/>
            <a:ext cx="2283883"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dirty="0"/>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详细列表">
    <p:spTree>
      <p:nvGrpSpPr>
        <p:cNvPr id="1" name=""/>
        <p:cNvGrpSpPr/>
        <p:nvPr/>
      </p:nvGrpSpPr>
      <p:grpSpPr>
        <a:xfrm>
          <a:off x="0" y="0"/>
          <a:ext cx="0" cy="0"/>
          <a:chOff x="0" y="0"/>
          <a:chExt cx="0" cy="0"/>
        </a:xfrm>
      </p:grpSpPr>
      <p:grpSp>
        <p:nvGrpSpPr>
          <p:cNvPr id="6" name="Group 91"/>
          <p:cNvGrpSpPr/>
          <p:nvPr/>
        </p:nvGrpSpPr>
        <p:grpSpPr bwMode="auto">
          <a:xfrm>
            <a:off x="1576917" y="2173288"/>
            <a:ext cx="2885016" cy="3160712"/>
            <a:chOff x="745" y="1369"/>
            <a:chExt cx="1363" cy="1991"/>
          </a:xfrm>
        </p:grpSpPr>
        <p:sp>
          <p:nvSpPr>
            <p:cNvPr id="7"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8"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9"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0"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1" name="Group 96"/>
            <p:cNvGrpSpPr/>
            <p:nvPr/>
          </p:nvGrpSpPr>
          <p:grpSpPr bwMode="auto">
            <a:xfrm>
              <a:off x="1214" y="1369"/>
              <a:ext cx="405" cy="392"/>
              <a:chOff x="1289" y="587"/>
              <a:chExt cx="668" cy="647"/>
            </a:xfrm>
          </p:grpSpPr>
          <p:sp>
            <p:nvSpPr>
              <p:cNvPr id="13"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5"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6"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2" name="Text Box 102"/>
            <p:cNvSpPr txBox="1">
              <a:spLocks noChangeArrowheads="1"/>
            </p:cNvSpPr>
            <p:nvPr/>
          </p:nvSpPr>
          <p:spPr bwMode="gray">
            <a:xfrm>
              <a:off x="1330" y="1424"/>
              <a:ext cx="162"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grpSp>
      <p:grpSp>
        <p:nvGrpSpPr>
          <p:cNvPr id="18" name="Group 104"/>
          <p:cNvGrpSpPr/>
          <p:nvPr/>
        </p:nvGrpSpPr>
        <p:grpSpPr bwMode="auto">
          <a:xfrm>
            <a:off x="7884584" y="2170113"/>
            <a:ext cx="2885016" cy="3160712"/>
            <a:chOff x="3725" y="1367"/>
            <a:chExt cx="1363" cy="1991"/>
          </a:xfrm>
        </p:grpSpPr>
        <p:sp>
          <p:nvSpPr>
            <p:cNvPr id="19"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1"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2"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3" name="Group 109"/>
            <p:cNvGrpSpPr/>
            <p:nvPr/>
          </p:nvGrpSpPr>
          <p:grpSpPr bwMode="auto">
            <a:xfrm>
              <a:off x="4194" y="1367"/>
              <a:ext cx="405" cy="392"/>
              <a:chOff x="1289" y="587"/>
              <a:chExt cx="668" cy="647"/>
            </a:xfrm>
          </p:grpSpPr>
          <p:sp>
            <p:nvSpPr>
              <p:cNvPr id="25"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6"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7"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8"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4" name="Text Box 115"/>
            <p:cNvSpPr txBox="1">
              <a:spLocks noChangeArrowheads="1"/>
            </p:cNvSpPr>
            <p:nvPr/>
          </p:nvSpPr>
          <p:spPr bwMode="gray">
            <a:xfrm>
              <a:off x="4310" y="1422"/>
              <a:ext cx="162"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grpSp>
      <p:grpSp>
        <p:nvGrpSpPr>
          <p:cNvPr id="30" name="Group 117"/>
          <p:cNvGrpSpPr/>
          <p:nvPr/>
        </p:nvGrpSpPr>
        <p:grpSpPr bwMode="auto">
          <a:xfrm>
            <a:off x="4726517" y="2173288"/>
            <a:ext cx="2885016" cy="3160712"/>
            <a:chOff x="2256" y="1157"/>
            <a:chExt cx="1363" cy="1991"/>
          </a:xfrm>
        </p:grpSpPr>
        <p:sp>
          <p:nvSpPr>
            <p:cNvPr id="31"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3"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4"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Text Box 127"/>
            <p:cNvSpPr txBox="1">
              <a:spLocks noChangeArrowheads="1"/>
            </p:cNvSpPr>
            <p:nvPr/>
          </p:nvSpPr>
          <p:spPr bwMode="gray">
            <a:xfrm>
              <a:off x="2841" y="1212"/>
              <a:ext cx="162"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4841277" y="2806483"/>
            <a:ext cx="261407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3" name="文本占位符 36"/>
          <p:cNvSpPr>
            <a:spLocks noGrp="1"/>
          </p:cNvSpPr>
          <p:nvPr>
            <p:ph type="body" sz="quarter" idx="12"/>
          </p:nvPr>
        </p:nvSpPr>
        <p:spPr>
          <a:xfrm>
            <a:off x="1702178" y="2806483"/>
            <a:ext cx="261407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4" name="文本占位符 36"/>
          <p:cNvSpPr>
            <a:spLocks noGrp="1"/>
          </p:cNvSpPr>
          <p:nvPr>
            <p:ph type="body" sz="quarter" idx="13"/>
          </p:nvPr>
        </p:nvSpPr>
        <p:spPr>
          <a:xfrm>
            <a:off x="8008389" y="2806483"/>
            <a:ext cx="261407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概念分支">
    <p:spTree>
      <p:nvGrpSpPr>
        <p:cNvPr id="1" name=""/>
        <p:cNvGrpSpPr/>
        <p:nvPr/>
      </p:nvGrpSpPr>
      <p:grpSpPr>
        <a:xfrm>
          <a:off x="0" y="0"/>
          <a:ext cx="0" cy="0"/>
          <a:chOff x="0" y="0"/>
          <a:chExt cx="0" cy="0"/>
        </a:xfrm>
      </p:grpSpPr>
      <p:sp>
        <p:nvSpPr>
          <p:cNvPr id="6" name="AutoShape 5"/>
          <p:cNvSpPr>
            <a:spLocks noChangeArrowheads="1"/>
          </p:cNvSpPr>
          <p:nvPr/>
        </p:nvSpPr>
        <p:spPr bwMode="auto">
          <a:xfrm>
            <a:off x="1625602" y="3228978"/>
            <a:ext cx="2874433"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7" name="Freeform 8"/>
          <p:cNvSpPr/>
          <p:nvPr/>
        </p:nvSpPr>
        <p:spPr bwMode="gray">
          <a:xfrm>
            <a:off x="4241800" y="3135313"/>
            <a:ext cx="1134533"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spect="1" noChangeArrowheads="1" noTextEdit="1"/>
          </p:cNvSpPr>
          <p:nvPr/>
        </p:nvSpPr>
        <p:spPr bwMode="gray">
          <a:xfrm flipH="1">
            <a:off x="6311900" y="3132138"/>
            <a:ext cx="1143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1"/>
          <p:cNvGrpSpPr/>
          <p:nvPr/>
        </p:nvGrpSpPr>
        <p:grpSpPr bwMode="auto">
          <a:xfrm>
            <a:off x="4021667" y="1582738"/>
            <a:ext cx="3769784" cy="1528762"/>
            <a:chOff x="1997" y="1314"/>
            <a:chExt cx="1889" cy="1009"/>
          </a:xfrm>
        </p:grpSpPr>
        <p:grpSp>
          <p:nvGrpSpPr>
            <p:cNvPr id="10" name="Group 12"/>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1"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Oval 16"/>
            <p:cNvSpPr>
              <a:spLocks noChangeArrowheads="1"/>
            </p:cNvSpPr>
            <p:nvPr/>
          </p:nvSpPr>
          <p:spPr bwMode="gray">
            <a:xfrm>
              <a:off x="2108" y="1319"/>
              <a:ext cx="1647"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18"/>
            <p:cNvSpPr>
              <a:spLocks noChangeArrowheads="1"/>
            </p:cNvSpPr>
            <p:nvPr/>
          </p:nvSpPr>
          <p:spPr bwMode="gray">
            <a:xfrm>
              <a:off x="2208" y="1344"/>
              <a:ext cx="1382" cy="621"/>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7" name="AutoShape 3"/>
          <p:cNvSpPr>
            <a:spLocks noChangeArrowheads="1"/>
          </p:cNvSpPr>
          <p:nvPr/>
        </p:nvSpPr>
        <p:spPr bwMode="auto">
          <a:xfrm>
            <a:off x="7183969" y="3228978"/>
            <a:ext cx="2874433"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Freeform 10"/>
          <p:cNvSpPr/>
          <p:nvPr/>
        </p:nvSpPr>
        <p:spPr bwMode="gray">
          <a:xfrm flipH="1">
            <a:off x="6318253" y="3135313"/>
            <a:ext cx="1136649"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7307705" y="3374041"/>
            <a:ext cx="261407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4" name="文本占位符 36"/>
          <p:cNvSpPr>
            <a:spLocks noGrp="1"/>
          </p:cNvSpPr>
          <p:nvPr>
            <p:ph type="body" sz="quarter" idx="12"/>
          </p:nvPr>
        </p:nvSpPr>
        <p:spPr>
          <a:xfrm>
            <a:off x="1744221" y="3374041"/>
            <a:ext cx="2614073"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5" name="文本占位符 24"/>
          <p:cNvSpPr>
            <a:spLocks noGrp="1"/>
          </p:cNvSpPr>
          <p:nvPr>
            <p:ph type="body" sz="quarter" idx="17"/>
          </p:nvPr>
        </p:nvSpPr>
        <p:spPr>
          <a:xfrm>
            <a:off x="4133970" y="1873580"/>
            <a:ext cx="347563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概念进化">
    <p:spTree>
      <p:nvGrpSpPr>
        <p:cNvPr id="1" name=""/>
        <p:cNvGrpSpPr/>
        <p:nvPr/>
      </p:nvGrpSpPr>
      <p:grpSpPr>
        <a:xfrm>
          <a:off x="0" y="0"/>
          <a:ext cx="0" cy="0"/>
          <a:chOff x="0" y="0"/>
          <a:chExt cx="0" cy="0"/>
        </a:xfrm>
      </p:grpSpPr>
      <p:grpSp>
        <p:nvGrpSpPr>
          <p:cNvPr id="11" name="Group 97"/>
          <p:cNvGrpSpPr/>
          <p:nvPr/>
        </p:nvGrpSpPr>
        <p:grpSpPr bwMode="auto">
          <a:xfrm>
            <a:off x="0" y="2508252"/>
            <a:ext cx="12192000" cy="3141663"/>
            <a:chOff x="0" y="1473"/>
            <a:chExt cx="5760" cy="1979"/>
          </a:xfrm>
        </p:grpSpPr>
        <p:grpSp>
          <p:nvGrpSpPr>
            <p:cNvPr id="12" name="Group 92"/>
            <p:cNvGrpSpPr/>
            <p:nvPr/>
          </p:nvGrpSpPr>
          <p:grpSpPr bwMode="auto">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nvGrpSpPr>
            <p:cNvPr id="13" name="Group 93"/>
            <p:cNvGrpSpPr/>
            <p:nvPr/>
          </p:nvGrpSpPr>
          <p:grpSpPr bwMode="auto">
            <a:xfrm>
              <a:off x="605" y="1542"/>
              <a:ext cx="1081" cy="1871"/>
              <a:chOff x="605" y="1542"/>
              <a:chExt cx="1081" cy="1871"/>
            </a:xfrm>
          </p:grpSpPr>
          <p:grpSp>
            <p:nvGrpSpPr>
              <p:cNvPr id="70" name="Group 58"/>
              <p:cNvGrpSpPr/>
              <p:nvPr/>
            </p:nvGrpSpPr>
            <p:grpSpPr bwMode="auto">
              <a:xfrm rot="3877067">
                <a:off x="714" y="2440"/>
                <a:ext cx="1404" cy="541"/>
                <a:chOff x="2288" y="2726"/>
                <a:chExt cx="1832" cy="712"/>
              </a:xfrm>
            </p:grpSpPr>
            <p:grpSp>
              <p:nvGrpSpPr>
                <p:cNvPr id="82" name="Group 59"/>
                <p:cNvGrpSpPr/>
                <p:nvPr/>
              </p:nvGrpSpPr>
              <p:grpSpPr bwMode="auto">
                <a:xfrm>
                  <a:off x="2288" y="3030"/>
                  <a:ext cx="1832" cy="408"/>
                  <a:chOff x="2288" y="3030"/>
                  <a:chExt cx="1832" cy="408"/>
                </a:xfrm>
              </p:grpSpPr>
              <p:sp>
                <p:nvSpPr>
                  <p:cNvPr id="86" name="Freeform 60"/>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7" name="Freeform 61"/>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3" name="Group 62"/>
                <p:cNvGrpSpPr/>
                <p:nvPr/>
              </p:nvGrpSpPr>
              <p:grpSpPr bwMode="auto">
                <a:xfrm flipV="1">
                  <a:off x="2289" y="2726"/>
                  <a:ext cx="1407" cy="313"/>
                  <a:chOff x="2288" y="3029"/>
                  <a:chExt cx="1833" cy="408"/>
                </a:xfrm>
              </p:grpSpPr>
              <p:sp>
                <p:nvSpPr>
                  <p:cNvPr id="84" name="Freeform 63"/>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5" name="Freeform 64"/>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1" name="Group 65"/>
              <p:cNvGrpSpPr/>
              <p:nvPr/>
            </p:nvGrpSpPr>
            <p:grpSpPr bwMode="auto">
              <a:xfrm>
                <a:off x="605" y="1542"/>
                <a:ext cx="748" cy="613"/>
                <a:chOff x="2789" y="1735"/>
                <a:chExt cx="847" cy="688"/>
              </a:xfrm>
            </p:grpSpPr>
            <p:sp>
              <p:nvSpPr>
                <p:cNvPr id="72" name="Oval 66"/>
                <p:cNvSpPr>
                  <a:spLocks noChangeArrowheads="1"/>
                </p:cNvSpPr>
                <p:nvPr/>
              </p:nvSpPr>
              <p:spPr bwMode="gray">
                <a:xfrm>
                  <a:off x="2789" y="1895"/>
                  <a:ext cx="139" cy="36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3" name="Oval 67"/>
                <p:cNvSpPr>
                  <a:spLocks noChangeArrowheads="1"/>
                </p:cNvSpPr>
                <p:nvPr/>
              </p:nvSpPr>
              <p:spPr bwMode="gray">
                <a:xfrm>
                  <a:off x="2789" y="1895"/>
                  <a:ext cx="139" cy="36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4" name="Oval 68"/>
                <p:cNvSpPr>
                  <a:spLocks noChangeArrowheads="1"/>
                </p:cNvSpPr>
                <p:nvPr/>
              </p:nvSpPr>
              <p:spPr bwMode="gray">
                <a:xfrm>
                  <a:off x="2849" y="1894"/>
                  <a:ext cx="787" cy="367"/>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5" name="Oval 69"/>
                <p:cNvSpPr>
                  <a:spLocks noChangeArrowheads="1"/>
                </p:cNvSpPr>
                <p:nvPr/>
              </p:nvSpPr>
              <p:spPr bwMode="gray">
                <a:xfrm>
                  <a:off x="2849" y="1896"/>
                  <a:ext cx="787" cy="36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6" name="Oval 70"/>
                <p:cNvSpPr>
                  <a:spLocks noChangeArrowheads="1"/>
                </p:cNvSpPr>
                <p:nvPr/>
              </p:nvSpPr>
              <p:spPr bwMode="gray">
                <a:xfrm>
                  <a:off x="2888" y="1895"/>
                  <a:ext cx="710" cy="36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77" name="Group 71"/>
                <p:cNvGrpSpPr/>
                <p:nvPr/>
              </p:nvGrpSpPr>
              <p:grpSpPr bwMode="auto">
                <a:xfrm>
                  <a:off x="2902" y="1735"/>
                  <a:ext cx="689" cy="688"/>
                  <a:chOff x="4166" y="1706"/>
                  <a:chExt cx="1254" cy="1252"/>
                </a:xfrm>
              </p:grpSpPr>
              <p:sp>
                <p:nvSpPr>
                  <p:cNvPr id="78"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9" name="Oval 73"/>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0" name="Oval 74"/>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4" name="Group 94"/>
            <p:cNvGrpSpPr/>
            <p:nvPr/>
          </p:nvGrpSpPr>
          <p:grpSpPr bwMode="auto">
            <a:xfrm>
              <a:off x="1708" y="1542"/>
              <a:ext cx="1081" cy="1871"/>
              <a:chOff x="1708" y="1542"/>
              <a:chExt cx="1081" cy="1871"/>
            </a:xfrm>
          </p:grpSpPr>
          <p:grpSp>
            <p:nvGrpSpPr>
              <p:cNvPr id="52" name="Group 40"/>
              <p:cNvGrpSpPr/>
              <p:nvPr/>
            </p:nvGrpSpPr>
            <p:grpSpPr bwMode="auto">
              <a:xfrm rot="3877067">
                <a:off x="1817" y="2440"/>
                <a:ext cx="1404" cy="541"/>
                <a:chOff x="2288" y="2726"/>
                <a:chExt cx="1832" cy="712"/>
              </a:xfrm>
            </p:grpSpPr>
            <p:grpSp>
              <p:nvGrpSpPr>
                <p:cNvPr id="64" name="Group 41"/>
                <p:cNvGrpSpPr/>
                <p:nvPr/>
              </p:nvGrpSpPr>
              <p:grpSpPr bwMode="auto">
                <a:xfrm>
                  <a:off x="2288" y="3030"/>
                  <a:ext cx="1832" cy="408"/>
                  <a:chOff x="2288" y="3030"/>
                  <a:chExt cx="1832" cy="408"/>
                </a:xfrm>
              </p:grpSpPr>
              <p:sp>
                <p:nvSpPr>
                  <p:cNvPr id="68" name="Freeform 42"/>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43"/>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5" name="Group 44"/>
                <p:cNvGrpSpPr/>
                <p:nvPr/>
              </p:nvGrpSpPr>
              <p:grpSpPr bwMode="auto">
                <a:xfrm flipV="1">
                  <a:off x="2289" y="2726"/>
                  <a:ext cx="1407" cy="313"/>
                  <a:chOff x="2288" y="3029"/>
                  <a:chExt cx="1833" cy="408"/>
                </a:xfrm>
              </p:grpSpPr>
              <p:sp>
                <p:nvSpPr>
                  <p:cNvPr id="66" name="Freeform 45"/>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46"/>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3" name="Group 47"/>
              <p:cNvGrpSpPr/>
              <p:nvPr/>
            </p:nvGrpSpPr>
            <p:grpSpPr bwMode="auto">
              <a:xfrm>
                <a:off x="1708" y="1542"/>
                <a:ext cx="748" cy="613"/>
                <a:chOff x="2789" y="1735"/>
                <a:chExt cx="847" cy="688"/>
              </a:xfrm>
            </p:grpSpPr>
            <p:sp>
              <p:nvSpPr>
                <p:cNvPr id="54" name="Oval 48"/>
                <p:cNvSpPr>
                  <a:spLocks noChangeArrowheads="1"/>
                </p:cNvSpPr>
                <p:nvPr/>
              </p:nvSpPr>
              <p:spPr bwMode="gray">
                <a:xfrm>
                  <a:off x="2789" y="1895"/>
                  <a:ext cx="139" cy="36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5" name="Oval 49"/>
                <p:cNvSpPr>
                  <a:spLocks noChangeArrowheads="1"/>
                </p:cNvSpPr>
                <p:nvPr/>
              </p:nvSpPr>
              <p:spPr bwMode="gray">
                <a:xfrm>
                  <a:off x="2789" y="1895"/>
                  <a:ext cx="139" cy="36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6" name="Oval 50"/>
                <p:cNvSpPr>
                  <a:spLocks noChangeArrowheads="1"/>
                </p:cNvSpPr>
                <p:nvPr/>
              </p:nvSpPr>
              <p:spPr bwMode="gray">
                <a:xfrm>
                  <a:off x="2849" y="1894"/>
                  <a:ext cx="787" cy="367"/>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7" name="Oval 51"/>
                <p:cNvSpPr>
                  <a:spLocks noChangeArrowheads="1"/>
                </p:cNvSpPr>
                <p:nvPr/>
              </p:nvSpPr>
              <p:spPr bwMode="gray">
                <a:xfrm>
                  <a:off x="2849" y="1896"/>
                  <a:ext cx="787" cy="36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8" name="Oval 52"/>
                <p:cNvSpPr>
                  <a:spLocks noChangeArrowheads="1"/>
                </p:cNvSpPr>
                <p:nvPr/>
              </p:nvSpPr>
              <p:spPr bwMode="gray">
                <a:xfrm>
                  <a:off x="2888" y="1895"/>
                  <a:ext cx="710" cy="36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59" name="Group 53"/>
                <p:cNvGrpSpPr/>
                <p:nvPr/>
              </p:nvGrpSpPr>
              <p:grpSpPr bwMode="auto">
                <a:xfrm>
                  <a:off x="2902" y="1735"/>
                  <a:ext cx="689" cy="688"/>
                  <a:chOff x="4166" y="1706"/>
                  <a:chExt cx="1254" cy="1252"/>
                </a:xfrm>
              </p:grpSpPr>
              <p:sp>
                <p:nvSpPr>
                  <p:cNvPr id="60"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1" name="Oval 55"/>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2" name="Oval 56"/>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5" name="Group 95"/>
            <p:cNvGrpSpPr/>
            <p:nvPr/>
          </p:nvGrpSpPr>
          <p:grpSpPr bwMode="auto">
            <a:xfrm>
              <a:off x="2848" y="1542"/>
              <a:ext cx="1082" cy="1869"/>
              <a:chOff x="2848" y="1542"/>
              <a:chExt cx="1082" cy="1869"/>
            </a:xfrm>
          </p:grpSpPr>
          <p:grpSp>
            <p:nvGrpSpPr>
              <p:cNvPr id="34" name="Group 5"/>
              <p:cNvGrpSpPr/>
              <p:nvPr/>
            </p:nvGrpSpPr>
            <p:grpSpPr bwMode="auto">
              <a:xfrm rot="3877067">
                <a:off x="2958" y="2439"/>
                <a:ext cx="1405" cy="539"/>
                <a:chOff x="2288" y="2729"/>
                <a:chExt cx="1833" cy="709"/>
              </a:xfrm>
            </p:grpSpPr>
            <p:grpSp>
              <p:nvGrpSpPr>
                <p:cNvPr id="46" name="Group 6"/>
                <p:cNvGrpSpPr/>
                <p:nvPr/>
              </p:nvGrpSpPr>
              <p:grpSpPr bwMode="auto">
                <a:xfrm>
                  <a:off x="2289" y="3030"/>
                  <a:ext cx="1832" cy="408"/>
                  <a:chOff x="2289" y="3030"/>
                  <a:chExt cx="1832" cy="408"/>
                </a:xfrm>
              </p:grpSpPr>
              <p:sp>
                <p:nvSpPr>
                  <p:cNvPr id="50" name="Freeform 7"/>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 name="Freeform 8"/>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47" name="Group 9"/>
                <p:cNvGrpSpPr/>
                <p:nvPr/>
              </p:nvGrpSpPr>
              <p:grpSpPr bwMode="auto">
                <a:xfrm flipV="1">
                  <a:off x="2288" y="2729"/>
                  <a:ext cx="1407" cy="312"/>
                  <a:chOff x="2288" y="3028"/>
                  <a:chExt cx="1833" cy="407"/>
                </a:xfrm>
              </p:grpSpPr>
              <p:sp>
                <p:nvSpPr>
                  <p:cNvPr id="48" name="Freeform 10"/>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9" name="Freeform 11"/>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5" name="Group 12"/>
              <p:cNvGrpSpPr/>
              <p:nvPr/>
            </p:nvGrpSpPr>
            <p:grpSpPr bwMode="auto">
              <a:xfrm>
                <a:off x="2848" y="1542"/>
                <a:ext cx="748" cy="613"/>
                <a:chOff x="2789" y="1735"/>
                <a:chExt cx="847" cy="688"/>
              </a:xfrm>
            </p:grpSpPr>
            <p:sp>
              <p:nvSpPr>
                <p:cNvPr id="36" name="Oval 13"/>
                <p:cNvSpPr>
                  <a:spLocks noChangeArrowheads="1"/>
                </p:cNvSpPr>
                <p:nvPr/>
              </p:nvSpPr>
              <p:spPr bwMode="gray">
                <a:xfrm>
                  <a:off x="2789" y="1895"/>
                  <a:ext cx="139" cy="36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7" name="Oval 14"/>
                <p:cNvSpPr>
                  <a:spLocks noChangeArrowheads="1"/>
                </p:cNvSpPr>
                <p:nvPr/>
              </p:nvSpPr>
              <p:spPr bwMode="gray">
                <a:xfrm>
                  <a:off x="2789" y="1895"/>
                  <a:ext cx="139" cy="36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8" name="Oval 15"/>
                <p:cNvSpPr>
                  <a:spLocks noChangeArrowheads="1"/>
                </p:cNvSpPr>
                <p:nvPr/>
              </p:nvSpPr>
              <p:spPr bwMode="gray">
                <a:xfrm>
                  <a:off x="2849" y="1894"/>
                  <a:ext cx="787" cy="367"/>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9" name="Oval 16"/>
                <p:cNvSpPr>
                  <a:spLocks noChangeArrowheads="1"/>
                </p:cNvSpPr>
                <p:nvPr/>
              </p:nvSpPr>
              <p:spPr bwMode="gray">
                <a:xfrm>
                  <a:off x="2849" y="1896"/>
                  <a:ext cx="787" cy="36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0" name="Oval 17"/>
                <p:cNvSpPr>
                  <a:spLocks noChangeArrowheads="1"/>
                </p:cNvSpPr>
                <p:nvPr/>
              </p:nvSpPr>
              <p:spPr bwMode="gray">
                <a:xfrm>
                  <a:off x="2888" y="1895"/>
                  <a:ext cx="710" cy="36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41" name="Group 18"/>
                <p:cNvGrpSpPr/>
                <p:nvPr/>
              </p:nvGrpSpPr>
              <p:grpSpPr bwMode="auto">
                <a:xfrm>
                  <a:off x="2902" y="1735"/>
                  <a:ext cx="689" cy="688"/>
                  <a:chOff x="4166" y="1706"/>
                  <a:chExt cx="1254" cy="1252"/>
                </a:xfrm>
              </p:grpSpPr>
              <p:sp>
                <p:nvSpPr>
                  <p:cNvPr id="42"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3" name="Oval 20"/>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4" name="Oval 21"/>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6" name="Group 96"/>
            <p:cNvGrpSpPr/>
            <p:nvPr/>
          </p:nvGrpSpPr>
          <p:grpSpPr bwMode="auto">
            <a:xfrm>
              <a:off x="3969" y="1473"/>
              <a:ext cx="1203" cy="1979"/>
              <a:chOff x="3969" y="1473"/>
              <a:chExt cx="1203" cy="1979"/>
            </a:xfrm>
          </p:grpSpPr>
          <p:grpSp>
            <p:nvGrpSpPr>
              <p:cNvPr id="17" name="Group 23"/>
              <p:cNvGrpSpPr/>
              <p:nvPr/>
            </p:nvGrpSpPr>
            <p:grpSpPr bwMode="auto">
              <a:xfrm rot="3877067">
                <a:off x="4200" y="2480"/>
                <a:ext cx="1405" cy="539"/>
                <a:chOff x="2288" y="2729"/>
                <a:chExt cx="1833" cy="709"/>
              </a:xfrm>
            </p:grpSpPr>
            <p:grpSp>
              <p:nvGrpSpPr>
                <p:cNvPr id="28" name="Group 24"/>
                <p:cNvGrpSpPr/>
                <p:nvPr/>
              </p:nvGrpSpPr>
              <p:grpSpPr bwMode="auto">
                <a:xfrm>
                  <a:off x="2289" y="3030"/>
                  <a:ext cx="1832" cy="408"/>
                  <a:chOff x="2289" y="3030"/>
                  <a:chExt cx="1832" cy="408"/>
                </a:xfrm>
              </p:grpSpPr>
              <p:sp>
                <p:nvSpPr>
                  <p:cNvPr id="32" name="Freeform 25"/>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3" name="Freeform 26"/>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29" name="Group 27"/>
                <p:cNvGrpSpPr/>
                <p:nvPr/>
              </p:nvGrpSpPr>
              <p:grpSpPr bwMode="auto">
                <a:xfrm flipV="1">
                  <a:off x="2288" y="2729"/>
                  <a:ext cx="1407" cy="312"/>
                  <a:chOff x="2288" y="3028"/>
                  <a:chExt cx="1833" cy="407"/>
                </a:xfrm>
              </p:grpSpPr>
              <p:sp>
                <p:nvSpPr>
                  <p:cNvPr id="30" name="Freeform 28"/>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1" name="Freeform 29"/>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18" name="Oval 30"/>
              <p:cNvSpPr>
                <a:spLocks noChangeArrowheads="1"/>
              </p:cNvSpPr>
              <p:nvPr/>
            </p:nvSpPr>
            <p:spPr bwMode="gray">
              <a:xfrm>
                <a:off x="3969" y="1676"/>
                <a:ext cx="123" cy="327"/>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31"/>
              <p:cNvSpPr>
                <a:spLocks noChangeArrowheads="1"/>
              </p:cNvSpPr>
              <p:nvPr/>
            </p:nvSpPr>
            <p:spPr bwMode="gray">
              <a:xfrm>
                <a:off x="3969" y="1676"/>
                <a:ext cx="123" cy="327"/>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32"/>
              <p:cNvSpPr>
                <a:spLocks noChangeArrowheads="1"/>
              </p:cNvSpPr>
              <p:nvPr/>
            </p:nvSpPr>
            <p:spPr bwMode="gray">
              <a:xfrm>
                <a:off x="4033" y="1675"/>
                <a:ext cx="836" cy="327"/>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33"/>
              <p:cNvSpPr>
                <a:spLocks noChangeArrowheads="1"/>
              </p:cNvSpPr>
              <p:nvPr/>
            </p:nvSpPr>
            <p:spPr bwMode="gray">
              <a:xfrm>
                <a:off x="4034" y="1677"/>
                <a:ext cx="836" cy="327"/>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34"/>
              <p:cNvSpPr>
                <a:spLocks noChangeArrowheads="1"/>
              </p:cNvSpPr>
              <p:nvPr/>
            </p:nvSpPr>
            <p:spPr bwMode="gray">
              <a:xfrm>
                <a:off x="4075" y="1676"/>
                <a:ext cx="752" cy="32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3" name="Group 35"/>
              <p:cNvGrpSpPr/>
              <p:nvPr/>
            </p:nvGrpSpPr>
            <p:grpSpPr bwMode="auto">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555604"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3902920"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6292268"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8681621" y="1744117"/>
            <a:ext cx="1450353"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562611"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3909927"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6299272"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8688626" y="2852958"/>
            <a:ext cx="1450353"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4071259" y="2607399"/>
            <a:ext cx="4809320" cy="1862048"/>
          </a:xfrm>
          <a:prstGeom prst="rect">
            <a:avLst/>
          </a:prstGeom>
          <a:noFill/>
        </p:spPr>
        <p:txBody>
          <a:bodyPr wrap="square">
            <a:spAutoFit/>
          </a:bodyPr>
          <a:lstStyle/>
          <a:p>
            <a:pPr algn="ctr">
              <a:spcBef>
                <a:spcPct val="50000"/>
              </a:spcBef>
              <a:defRPr/>
            </a:pPr>
            <a:r>
              <a:rPr lang="zh-CN" altLang="en-US" sz="115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a:t>
            </a:r>
          </a:p>
        </p:txBody>
      </p:sp>
      <p:sp>
        <p:nvSpPr>
          <p:cNvPr id="2"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478367" y="281316"/>
            <a:ext cx="7186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963084" y="3505555"/>
            <a:ext cx="103632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4" y="2005369"/>
            <a:ext cx="103632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1" y="1320800"/>
            <a:ext cx="5672667"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0668" y="1320800"/>
            <a:ext cx="5672667"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9" y="2174875"/>
            <a:ext cx="5389033"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85903"/>
            <a:ext cx="6815667"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602" y="1485903"/>
            <a:ext cx="4011084" cy="4640263"/>
          </a:xfrm>
        </p:spPr>
        <p:txBody>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478975" y="250470"/>
            <a:ext cx="7184569" cy="584775"/>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478367" y="281316"/>
            <a:ext cx="7186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2389717" y="4967229"/>
            <a:ext cx="7315200" cy="400110"/>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1267097"/>
            <a:ext cx="7315200" cy="3460478"/>
          </a:xfrm>
        </p:spPr>
        <p:txBody>
          <a:bodyPr/>
          <a:lstStyle>
            <a:lvl1pPr marL="0" indent="0">
              <a:buNone/>
              <a:defRPr sz="20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lum/>
          </a:blip>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78369" y="250541"/>
            <a:ext cx="65018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dirty="0"/>
              <a:t>单击此处添加标题</a:t>
            </a:r>
            <a:endParaRPr lang="en-US" altLang="zh-CN" dirty="0"/>
          </a:p>
        </p:txBody>
      </p:sp>
      <p:sp>
        <p:nvSpPr>
          <p:cNvPr id="1027" name="Rectangle 8"/>
          <p:cNvSpPr>
            <a:spLocks noGrp="1" noChangeArrowheads="1"/>
          </p:cNvSpPr>
          <p:nvPr>
            <p:ph type="body" idx="1"/>
          </p:nvPr>
        </p:nvSpPr>
        <p:spPr bwMode="auto">
          <a:xfrm>
            <a:off x="304800" y="1333500"/>
            <a:ext cx="11548533"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p>
          <a:p>
            <a:pPr lvl="2"/>
            <a:r>
              <a:rPr lang="zh-CN" altLang="en-US"/>
              <a:t>第三层</a:t>
            </a:r>
            <a:r>
              <a:rPr lang="en-US" altLang="zh-CN"/>
              <a:t> </a:t>
            </a:r>
          </a:p>
          <a:p>
            <a:pPr lvl="3"/>
            <a:r>
              <a:rPr lang="zh-CN" altLang="en-US"/>
              <a:t>第四层</a:t>
            </a:r>
            <a:endParaRPr lang="en-US" altLang="zh-CN"/>
          </a:p>
          <a:p>
            <a:pPr lvl="4"/>
            <a:r>
              <a:rPr lang="zh-CN" altLang="en-US"/>
              <a:t>第五层</a:t>
            </a:r>
            <a:endParaRPr lang="en-US" altLang="zh-CN"/>
          </a:p>
          <a:p>
            <a:pPr lvl="0"/>
            <a:endParaRPr lang="en-US" altLang="zh-CN"/>
          </a:p>
        </p:txBody>
      </p:sp>
      <p:sp>
        <p:nvSpPr>
          <p:cNvPr id="1028" name="矩形 17"/>
          <p:cNvSpPr>
            <a:spLocks noChangeArrowheads="1"/>
          </p:cNvSpPr>
          <p:nvPr/>
        </p:nvSpPr>
        <p:spPr bwMode="auto">
          <a:xfrm>
            <a:off x="198967" y="6491289"/>
            <a:ext cx="3946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fld id="{ADE35CD4-02FA-414E-A171-4246F6AB0A59}" type="slidenum">
              <a:rPr lang="en-US" altLang="zh-CN" sz="1200" b="1">
                <a:solidFill>
                  <a:schemeClr val="bg1"/>
                </a:solidFill>
                <a:latin typeface="微软雅黑" panose="020B0503020204020204" pitchFamily="34" charset="-122"/>
                <a:ea typeface="微软雅黑" panose="020B0503020204020204" pitchFamily="34" charset="-122"/>
              </a:rPr>
              <a:t>‹#›</a:t>
            </a:fld>
            <a:endParaRPr lang="en-US" altLang="zh-CN" sz="1200" b="1">
              <a:solidFill>
                <a:schemeClr val="bg1"/>
              </a:solidFill>
              <a:latin typeface="微软雅黑" panose="020B0503020204020204" pitchFamily="34" charset="-122"/>
              <a:ea typeface="微软雅黑" panose="020B0503020204020204" pitchFamily="34" charset="-122"/>
            </a:endParaRPr>
          </a:p>
        </p:txBody>
      </p:sp>
      <p:sp>
        <p:nvSpPr>
          <p:cNvPr id="1029" name="矩形 19"/>
          <p:cNvSpPr>
            <a:spLocks noChangeArrowheads="1"/>
          </p:cNvSpPr>
          <p:nvPr/>
        </p:nvSpPr>
        <p:spPr bwMode="auto">
          <a:xfrm>
            <a:off x="10629902" y="6491289"/>
            <a:ext cx="9444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pPr>
            <a:fld id="{32A646B8-0E86-41B0-B138-DEA2CBA600B0}" type="datetime1">
              <a:rPr lang="zh-CN" altLang="en-US" sz="1200">
                <a:solidFill>
                  <a:schemeClr val="bg1"/>
                </a:solidFill>
                <a:latin typeface="微软雅黑" panose="020B0503020204020204" pitchFamily="34" charset="-122"/>
                <a:ea typeface="微软雅黑" panose="020B0503020204020204" pitchFamily="34" charset="-122"/>
              </a:rPr>
              <a:t>2019/11/22</a:t>
            </a:fld>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4358219" y="6462813"/>
            <a:ext cx="3475567" cy="307777"/>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rtl="0" eaLnBrk="1" fontAlgn="base" hangingPunct="1">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189" algn="l" rtl="0" eaLnBrk="1" fontAlgn="base" hangingPunct="1">
        <a:spcBef>
          <a:spcPct val="0"/>
        </a:spcBef>
        <a:spcAft>
          <a:spcPct val="0"/>
        </a:spcAft>
        <a:defRPr sz="2800">
          <a:solidFill>
            <a:srgbClr val="336799"/>
          </a:solidFill>
          <a:latin typeface="Segoe Semibold" pitchFamily="34" charset="0"/>
        </a:defRPr>
      </a:lvl6pPr>
      <a:lvl7pPr marL="914377" algn="l" rtl="0" eaLnBrk="1" fontAlgn="base" hangingPunct="1">
        <a:spcBef>
          <a:spcPct val="0"/>
        </a:spcBef>
        <a:spcAft>
          <a:spcPct val="0"/>
        </a:spcAft>
        <a:defRPr sz="2800">
          <a:solidFill>
            <a:srgbClr val="336799"/>
          </a:solidFill>
          <a:latin typeface="Segoe Semibold" pitchFamily="34" charset="0"/>
        </a:defRPr>
      </a:lvl7pPr>
      <a:lvl8pPr marL="1371566" algn="l" rtl="0" eaLnBrk="1" fontAlgn="base" hangingPunct="1">
        <a:spcBef>
          <a:spcPct val="0"/>
        </a:spcBef>
        <a:spcAft>
          <a:spcPct val="0"/>
        </a:spcAft>
        <a:defRPr sz="2800">
          <a:solidFill>
            <a:srgbClr val="336799"/>
          </a:solidFill>
          <a:latin typeface="Segoe Semibold" pitchFamily="34" charset="0"/>
        </a:defRPr>
      </a:lvl8pPr>
      <a:lvl9pPr marL="1828754" algn="l" rtl="0" eaLnBrk="1" fontAlgn="base" hangingPunct="1">
        <a:spcBef>
          <a:spcPct val="0"/>
        </a:spcBef>
        <a:spcAft>
          <a:spcPct val="0"/>
        </a:spcAft>
        <a:defRPr sz="2800">
          <a:solidFill>
            <a:srgbClr val="336799"/>
          </a:solidFill>
          <a:latin typeface="Segoe Semibold" pitchFamily="34" charset="0"/>
        </a:defRPr>
      </a:lvl9pPr>
    </p:titleStyle>
    <p:bodyStyle>
      <a:lvl1pPr marL="354322" indent="-354322" algn="l" rtl="0" eaLnBrk="1" fontAlgn="base" hangingPunct="1">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190" indent="-285744" algn="l" rtl="0" eaLnBrk="1" fontAlgn="base" hangingPunct="1">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2971" indent="-228594" algn="l" rtl="0" eaLnBrk="1" fontAlgn="base" hangingPunct="1">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160" indent="-228594"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349" indent="-228594"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537" indent="-228594" algn="l" rtl="0" eaLnBrk="1" fontAlgn="base" hangingPunct="1">
        <a:spcBef>
          <a:spcPct val="45000"/>
        </a:spcBef>
        <a:spcAft>
          <a:spcPct val="0"/>
        </a:spcAft>
        <a:buChar char="»"/>
        <a:defRPr sz="1600">
          <a:solidFill>
            <a:srgbClr val="4D4D4D"/>
          </a:solidFill>
          <a:latin typeface="+mn-lt"/>
        </a:defRPr>
      </a:lvl6pPr>
      <a:lvl7pPr marL="2971726" indent="-228594" algn="l" rtl="0" eaLnBrk="1" fontAlgn="base" hangingPunct="1">
        <a:spcBef>
          <a:spcPct val="45000"/>
        </a:spcBef>
        <a:spcAft>
          <a:spcPct val="0"/>
        </a:spcAft>
        <a:buChar char="»"/>
        <a:defRPr sz="1600">
          <a:solidFill>
            <a:srgbClr val="4D4D4D"/>
          </a:solidFill>
          <a:latin typeface="+mn-lt"/>
        </a:defRPr>
      </a:lvl7pPr>
      <a:lvl8pPr marL="3428914" indent="-228594" algn="l" rtl="0" eaLnBrk="1" fontAlgn="base" hangingPunct="1">
        <a:spcBef>
          <a:spcPct val="45000"/>
        </a:spcBef>
        <a:spcAft>
          <a:spcPct val="0"/>
        </a:spcAft>
        <a:buChar char="»"/>
        <a:defRPr sz="1600">
          <a:solidFill>
            <a:srgbClr val="4D4D4D"/>
          </a:solidFill>
          <a:latin typeface="+mn-lt"/>
        </a:defRPr>
      </a:lvl8pPr>
      <a:lvl9pPr marL="3886103" indent="-228594"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5A518-CDD6-48B5-A057-470C8B8289E8}"/>
              </a:ext>
            </a:extLst>
          </p:cNvPr>
          <p:cNvSpPr>
            <a:spLocks noGrp="1"/>
          </p:cNvSpPr>
          <p:nvPr>
            <p:ph type="ctrTitle"/>
          </p:nvPr>
        </p:nvSpPr>
        <p:spPr>
          <a:xfrm>
            <a:off x="-835445" y="2677865"/>
            <a:ext cx="6931445" cy="4862870"/>
          </a:xfrm>
        </p:spPr>
        <p:txBody>
          <a:bodyPr/>
          <a:lstStyle/>
          <a:p>
            <a:pPr algn="r">
              <a:defRPr/>
            </a:pPr>
            <a:r>
              <a:rPr lang="zh-CN" altLang="en-US" sz="5400" dirty="0"/>
              <a:t>临床试验筛选标准</a:t>
            </a:r>
            <a:br>
              <a:rPr lang="en-US" altLang="zh-CN" sz="5400" dirty="0"/>
            </a:br>
            <a:r>
              <a:rPr lang="zh-CN" altLang="en-US" sz="5400" dirty="0"/>
              <a:t>短文本分类</a:t>
            </a:r>
            <a:br>
              <a:rPr lang="en-US" altLang="zh-CN" sz="5400" dirty="0"/>
            </a:br>
            <a:r>
              <a:rPr lang="en-US" altLang="zh-CN" sz="4000" dirty="0"/>
              <a:t>CHIP2019-</a:t>
            </a:r>
            <a:r>
              <a:rPr lang="zh-CN" altLang="en-US" sz="4000" dirty="0"/>
              <a:t>评测任务</a:t>
            </a:r>
            <a:r>
              <a:rPr lang="en-US" altLang="zh-CN" sz="4000" dirty="0"/>
              <a:t>3</a:t>
            </a:r>
            <a:br>
              <a:rPr lang="en-US" altLang="zh-CN" sz="5400" dirty="0"/>
            </a:br>
            <a:r>
              <a:rPr lang="en-US" altLang="zh-CN" sz="5400" dirty="0"/>
              <a:t>                                 </a:t>
            </a:r>
            <a:br>
              <a:rPr lang="zh-CN" altLang="en-US" sz="5400" dirty="0"/>
            </a:br>
            <a:br>
              <a:rPr lang="zh-CN" altLang="en-US" sz="5400" dirty="0"/>
            </a:br>
            <a:endParaRPr lang="zh-CN" altLang="en-US" sz="5400" dirty="0"/>
          </a:p>
        </p:txBody>
      </p:sp>
      <p:sp>
        <p:nvSpPr>
          <p:cNvPr id="3" name="副标题 2">
            <a:extLst>
              <a:ext uri="{FF2B5EF4-FFF2-40B4-BE49-F238E27FC236}">
                <a16:creationId xmlns:a16="http://schemas.microsoft.com/office/drawing/2014/main" id="{D086647A-586A-49E3-8810-F02DB95EA8F0}"/>
              </a:ext>
            </a:extLst>
          </p:cNvPr>
          <p:cNvSpPr>
            <a:spLocks noGrp="1"/>
          </p:cNvSpPr>
          <p:nvPr>
            <p:ph type="subTitle" idx="1"/>
          </p:nvPr>
        </p:nvSpPr>
        <p:spPr>
          <a:xfrm>
            <a:off x="5916930" y="5109300"/>
            <a:ext cx="3548068" cy="1604449"/>
          </a:xfrm>
        </p:spPr>
        <p:txBody>
          <a:bodyPr/>
          <a:lstStyle/>
          <a:p>
            <a:pPr algn="ctr" eaLnBrk="1" hangingPunct="1"/>
            <a:r>
              <a:rPr lang="zh-CN" altLang="en-US" sz="2800" dirty="0">
                <a:solidFill>
                  <a:schemeClr val="tx1">
                    <a:lumMod val="50000"/>
                  </a:schemeClr>
                </a:solidFill>
              </a:rPr>
              <a:t>  </a:t>
            </a:r>
            <a:r>
              <a:rPr lang="zh-CN" altLang="en-US" sz="1800" dirty="0">
                <a:solidFill>
                  <a:schemeClr val="tx1">
                    <a:lumMod val="50000"/>
                  </a:schemeClr>
                </a:solidFill>
              </a:rPr>
              <a:t>参赛队：</a:t>
            </a:r>
            <a:r>
              <a:rPr lang="en-US" altLang="zh-CN" sz="1800" dirty="0">
                <a:solidFill>
                  <a:schemeClr val="tx1">
                    <a:lumMod val="50000"/>
                  </a:schemeClr>
                </a:solidFill>
              </a:rPr>
              <a:t>DUTIR914</a:t>
            </a:r>
          </a:p>
          <a:p>
            <a:pPr algn="ctr" eaLnBrk="1" hangingPunct="1"/>
            <a:r>
              <a:rPr lang="zh-CN" altLang="en-US" sz="1800" dirty="0">
                <a:solidFill>
                  <a:schemeClr val="tx1">
                    <a:lumMod val="50000"/>
                  </a:schemeClr>
                </a:solidFill>
              </a:rPr>
              <a:t>大连理工大学</a:t>
            </a:r>
            <a:r>
              <a:rPr lang="en-US" altLang="zh-CN" sz="1800" dirty="0">
                <a:solidFill>
                  <a:schemeClr val="tx1">
                    <a:lumMod val="50000"/>
                  </a:schemeClr>
                </a:solidFill>
              </a:rPr>
              <a:t>-</a:t>
            </a:r>
            <a:r>
              <a:rPr lang="zh-CN" altLang="en-US" sz="1800" dirty="0">
                <a:solidFill>
                  <a:schemeClr val="tx1">
                    <a:lumMod val="50000"/>
                  </a:schemeClr>
                </a:solidFill>
              </a:rPr>
              <a:t>信息检索研究室</a:t>
            </a:r>
            <a:endParaRPr lang="en-US" altLang="zh-CN" sz="1800" dirty="0">
              <a:solidFill>
                <a:schemeClr val="tx1">
                  <a:lumMod val="50000"/>
                </a:schemeClr>
              </a:solidFill>
            </a:endParaRPr>
          </a:p>
          <a:p>
            <a:pPr algn="ctr" eaLnBrk="1" hangingPunct="1"/>
            <a:r>
              <a:rPr lang="zh-CN" altLang="en-US" sz="1800" dirty="0">
                <a:solidFill>
                  <a:schemeClr val="tx1">
                    <a:lumMod val="50000"/>
                  </a:schemeClr>
                </a:solidFill>
              </a:rPr>
              <a:t>汇报人：李孟颖</a:t>
            </a:r>
            <a:endParaRPr lang="en-US" altLang="zh-CN" sz="1800" dirty="0">
              <a:solidFill>
                <a:schemeClr val="tx1">
                  <a:lumMod val="50000"/>
                </a:schemeClr>
              </a:solidFill>
            </a:endParaRPr>
          </a:p>
          <a:p>
            <a:pPr algn="ctr" eaLnBrk="1" hangingPunct="1"/>
            <a:r>
              <a:rPr lang="en-US" altLang="zh-CN" sz="1800" dirty="0">
                <a:solidFill>
                  <a:schemeClr val="tx1">
                    <a:lumMod val="50000"/>
                  </a:schemeClr>
                </a:solidFill>
              </a:rPr>
              <a:t>2019</a:t>
            </a:r>
            <a:r>
              <a:rPr lang="zh-CN" altLang="en-US" sz="1800" dirty="0">
                <a:solidFill>
                  <a:schemeClr val="tx1">
                    <a:lumMod val="50000"/>
                  </a:schemeClr>
                </a:solidFill>
              </a:rPr>
              <a:t>年</a:t>
            </a:r>
            <a:r>
              <a:rPr lang="en-US" altLang="zh-CN" sz="1800" dirty="0">
                <a:solidFill>
                  <a:schemeClr val="tx1">
                    <a:lumMod val="50000"/>
                  </a:schemeClr>
                </a:solidFill>
              </a:rPr>
              <a:t>11</a:t>
            </a:r>
            <a:r>
              <a:rPr lang="zh-CN" altLang="en-US" sz="1800" dirty="0">
                <a:solidFill>
                  <a:schemeClr val="tx1">
                    <a:lumMod val="50000"/>
                  </a:schemeClr>
                </a:solidFill>
              </a:rPr>
              <a:t>月</a:t>
            </a:r>
            <a:endParaRPr lang="en-US" altLang="zh-CN" sz="1600" dirty="0">
              <a:solidFill>
                <a:schemeClr val="tx1">
                  <a:lumMod val="50000"/>
                </a:schemeClr>
              </a:solidFill>
            </a:endParaRPr>
          </a:p>
        </p:txBody>
      </p:sp>
    </p:spTree>
    <p:extLst>
      <p:ext uri="{BB962C8B-B14F-4D97-AF65-F5344CB8AC3E}">
        <p14:creationId xmlns:p14="http://schemas.microsoft.com/office/powerpoint/2010/main" val="3647403804"/>
      </p:ext>
    </p:extLst>
  </p:cSld>
  <p:clrMapOvr>
    <a:masterClrMapping/>
  </p:clrMapOvr>
  <mc:AlternateContent xmlns:mc="http://schemas.openxmlformats.org/markup-compatibility/2006">
    <mc:Choice xmlns:p14="http://schemas.microsoft.com/office/powerpoint/2010/main" Requires="p14">
      <p:transition spd="slow" p14:dur="2000" advTm="7984"/>
    </mc:Choice>
    <mc:Fallback>
      <p:transition spd="slow" advTm="79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81068A6-B450-4B98-8300-3A29ED5BD8B1}"/>
              </a:ext>
            </a:extLst>
          </p:cNvPr>
          <p:cNvSpPr>
            <a:spLocks noGrp="1"/>
          </p:cNvSpPr>
          <p:nvPr>
            <p:ph idx="1"/>
          </p:nvPr>
        </p:nvSpPr>
        <p:spPr>
          <a:xfrm>
            <a:off x="0" y="1193280"/>
            <a:ext cx="12192000" cy="5042420"/>
          </a:xfrm>
        </p:spPr>
        <p:txBody>
          <a:bodyPr/>
          <a:lstStyle/>
          <a:p>
            <a:pPr marL="0" indent="0">
              <a:buNone/>
            </a:pPr>
            <a:r>
              <a:rPr lang="en-US" altLang="zh-CN" dirty="0"/>
              <a:t>      Beam search</a:t>
            </a:r>
          </a:p>
          <a:p>
            <a:pPr marL="0" indent="0">
              <a:buNone/>
            </a:pPr>
            <a:r>
              <a:rPr lang="en-US" altLang="zh-CN" dirty="0"/>
              <a:t>      ensemble</a:t>
            </a:r>
            <a:r>
              <a:rPr lang="zh-CN" altLang="en-US" dirty="0"/>
              <a:t>算法</a:t>
            </a:r>
            <a:r>
              <a:rPr lang="en-US" altLang="zh-CN" dirty="0"/>
              <a:t> </a:t>
            </a:r>
            <a:endParaRPr lang="zh-CN" altLang="en-US" dirty="0"/>
          </a:p>
        </p:txBody>
      </p:sp>
      <p:sp>
        <p:nvSpPr>
          <p:cNvPr id="3" name="标题 2">
            <a:extLst>
              <a:ext uri="{FF2B5EF4-FFF2-40B4-BE49-F238E27FC236}">
                <a16:creationId xmlns:a16="http://schemas.microsoft.com/office/drawing/2014/main" id="{1D55311F-C7D5-4D30-B0EB-AC8274C4CDDB}"/>
              </a:ext>
            </a:extLst>
          </p:cNvPr>
          <p:cNvSpPr>
            <a:spLocks noGrp="1"/>
          </p:cNvSpPr>
          <p:nvPr>
            <p:ph type="title"/>
          </p:nvPr>
        </p:nvSpPr>
        <p:spPr>
          <a:xfrm>
            <a:off x="478975" y="188915"/>
            <a:ext cx="7184569" cy="707886"/>
          </a:xfrm>
        </p:spPr>
        <p:txBody>
          <a:bodyPr/>
          <a:lstStyle/>
          <a:p>
            <a:r>
              <a:rPr lang="zh-CN" altLang="en-US" sz="4000" dirty="0"/>
              <a:t>集成学习</a:t>
            </a:r>
          </a:p>
        </p:txBody>
      </p:sp>
      <p:pic>
        <p:nvPicPr>
          <p:cNvPr id="7" name="图片 6">
            <a:extLst>
              <a:ext uri="{FF2B5EF4-FFF2-40B4-BE49-F238E27FC236}">
                <a16:creationId xmlns:a16="http://schemas.microsoft.com/office/drawing/2014/main" id="{BBB31F94-013C-4D54-AD8B-648A9D0835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120" y="1193280"/>
            <a:ext cx="9707880" cy="4962263"/>
          </a:xfrm>
          <a:prstGeom prst="rect">
            <a:avLst/>
          </a:prstGeom>
        </p:spPr>
      </p:pic>
    </p:spTree>
    <p:extLst>
      <p:ext uri="{BB962C8B-B14F-4D97-AF65-F5344CB8AC3E}">
        <p14:creationId xmlns:p14="http://schemas.microsoft.com/office/powerpoint/2010/main" val="3505470704"/>
      </p:ext>
    </p:extLst>
  </p:cSld>
  <p:clrMapOvr>
    <a:masterClrMapping/>
  </p:clrMapOvr>
  <mc:AlternateContent xmlns:mc="http://schemas.openxmlformats.org/markup-compatibility/2006">
    <mc:Choice xmlns:p14="http://schemas.microsoft.com/office/powerpoint/2010/main" Requires="p14">
      <p:transition spd="slow" p14:dur="2000" advTm="39686"/>
    </mc:Choice>
    <mc:Fallback>
      <p:transition spd="slow" advTm="3968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CBA7913-5018-43B8-9C11-F3EC9DBAB1A3}"/>
                  </a:ext>
                </a:extLst>
              </p:cNvPr>
              <p:cNvSpPr>
                <a:spLocks noGrp="1"/>
              </p:cNvSpPr>
              <p:nvPr>
                <p:ph idx="1"/>
              </p:nvPr>
            </p:nvSpPr>
            <p:spPr/>
            <p:txBody>
              <a:bodyPr/>
              <a:lstStyle/>
              <a:p>
                <a:r>
                  <a:rPr lang="en-US" altLang="zh-CN" dirty="0"/>
                  <a:t>Focal loss</a:t>
                </a:r>
                <a:r>
                  <a:rPr lang="zh-CN" altLang="en-US" dirty="0"/>
                  <a:t>函数</a:t>
                </a:r>
                <a:endParaRPr lang="en-US" altLang="zh-CN" dirty="0"/>
              </a:p>
              <a:p>
                <a:r>
                  <a:rPr lang="zh-CN" altLang="en-US" dirty="0"/>
                  <a:t>为解决样本不平衡问题</a:t>
                </a:r>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𝐹𝐿</m:t>
                        </m:r>
                      </m:e>
                      <m: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e>
                        </m:d>
                      </m:sub>
                    </m:sSub>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r>
                          <a:rPr lang="zh-CN" altLang="zh-CN" i="1">
                            <a:latin typeface="Cambria Math" panose="02040503050406030204" pitchFamily="18" charset="0"/>
                          </a:rPr>
                          <m:t>（</m:t>
                        </m:r>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r>
                          <a:rPr lang="zh-CN" altLang="zh-CN" i="1">
                            <a:latin typeface="Cambria Math" panose="02040503050406030204" pitchFamily="18" charset="0"/>
                          </a:rPr>
                          <m:t>）</m:t>
                        </m:r>
                      </m:e>
                      <m:sup>
                        <m:r>
                          <a:rPr lang="en-US" altLang="zh-CN" i="1">
                            <a:latin typeface="Cambria Math" panose="02040503050406030204" pitchFamily="18" charset="0"/>
                          </a:rPr>
                          <m:t>𝛾</m:t>
                        </m:r>
                      </m:sup>
                    </m:sSup>
                    <m:r>
                      <m:rPr>
                        <m:sty m:val="p"/>
                      </m:rPr>
                      <a:rPr lang="en-US" altLang="zh-CN">
                        <a:latin typeface="Cambria Math" panose="02040503050406030204" pitchFamily="18" charset="0"/>
                      </a:rPr>
                      <m:t>log</m:t>
                    </m:r>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r>
                      <a:rPr lang="zh-CN" altLang="zh-CN" i="1">
                        <a:latin typeface="Cambria Math" panose="02040503050406030204" pitchFamily="18" charset="0"/>
                      </a:rPr>
                      <m:t>）</m:t>
                    </m:r>
                  </m:oMath>
                </a14:m>
                <a:r>
                  <a:rPr lang="zh-CN" altLang="zh-CN" dirty="0"/>
                  <a:t> </a:t>
                </a:r>
                <a:endParaRPr lang="en-US" altLang="zh-CN" dirty="0"/>
              </a:p>
              <a:p>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oMath>
                </a14:m>
                <a:r>
                  <a:rPr lang="zh-CN" altLang="zh-CN" dirty="0"/>
                  <a:t>表示每个类别的权重系数，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𝑡</m:t>
                        </m:r>
                      </m:sub>
                    </m:sSub>
                  </m:oMath>
                </a14:m>
                <a:r>
                  <a:rPr lang="zh-CN" altLang="zh-CN" dirty="0"/>
                  <a:t>表示训练集中第</a:t>
                </a:r>
                <a:r>
                  <a:rPr lang="en-US" altLang="zh-CN" dirty="0"/>
                  <a:t>t</a:t>
                </a:r>
                <a:r>
                  <a:rPr lang="zh-CN" altLang="zh-CN" dirty="0"/>
                  <a:t>个类别的个数，</a:t>
                </a:r>
                <a:r>
                  <a:rPr lang="en-US" altLang="zh-CN" dirty="0"/>
                  <a:t>γ</a:t>
                </a:r>
                <a:r>
                  <a:rPr lang="zh-CN" altLang="zh-CN" dirty="0"/>
                  <a:t>为调制系数，实验</a:t>
                </a:r>
                <a:r>
                  <a:rPr lang="zh-CN" altLang="en-US" dirty="0"/>
                  <a:t>时</a:t>
                </a:r>
                <a:r>
                  <a:rPr lang="zh-CN" altLang="zh-CN" dirty="0"/>
                  <a:t>设置</a:t>
                </a:r>
                <a:r>
                  <a:rPr lang="en-US" altLang="zh-CN" dirty="0"/>
                  <a:t>γ=2</a:t>
                </a:r>
              </a:p>
              <a:p>
                <a:r>
                  <a:rPr lang="zh-CN" altLang="zh-CN" dirty="0"/>
                  <a:t>当</a:t>
                </a:r>
                <a:r>
                  <a:rPr lang="en-US" altLang="zh-CN" dirty="0"/>
                  <a:t>γ=0</a:t>
                </a:r>
                <a:r>
                  <a:rPr lang="zh-CN" altLang="zh-CN" dirty="0"/>
                  <a:t>的时候，</a:t>
                </a:r>
                <a:r>
                  <a:rPr lang="en-US" altLang="zh-CN" dirty="0"/>
                  <a:t>focal loss</a:t>
                </a:r>
                <a:r>
                  <a:rPr lang="zh-CN" altLang="zh-CN" dirty="0"/>
                  <a:t>就是传统的交叉熵损失，当</a:t>
                </a:r>
                <a:r>
                  <a:rPr lang="en-US" altLang="zh-CN" dirty="0"/>
                  <a:t>γ</a:t>
                </a:r>
                <a:r>
                  <a:rPr lang="zh-CN" altLang="zh-CN" dirty="0"/>
                  <a:t>增加的时候，调制系数也会增加。其核心思想是用一个合适的函数去度量难分类和易分类样本对总的损失的贡献，这样既能调整正负样本的权重，又能控制难易分类样本的权重。</a:t>
                </a:r>
                <a:endParaRPr lang="en-US" altLang="zh-CN" dirty="0"/>
              </a:p>
              <a:p>
                <a:endParaRPr lang="en-US" altLang="zh-CN" dirty="0"/>
              </a:p>
              <a:p>
                <a:endParaRPr lang="en-US" altLang="zh-CN" dirty="0"/>
              </a:p>
              <a:p>
                <a:pPr marL="0" indent="0">
                  <a:buNone/>
                </a:pPr>
                <a:r>
                  <a:rPr lang="en-US" altLang="zh-CN" sz="1800" b="0" dirty="0">
                    <a:solidFill>
                      <a:schemeClr val="tx2"/>
                    </a:solidFill>
                  </a:rPr>
                  <a:t>Lin T Y , Goyal P , </a:t>
                </a:r>
                <a:r>
                  <a:rPr lang="en-US" altLang="zh-CN" sz="1800" b="0" dirty="0" err="1">
                    <a:solidFill>
                      <a:schemeClr val="tx2"/>
                    </a:solidFill>
                  </a:rPr>
                  <a:t>Girshick</a:t>
                </a:r>
                <a:r>
                  <a:rPr lang="en-US" altLang="zh-CN" sz="1800" b="0" dirty="0">
                    <a:solidFill>
                      <a:schemeClr val="tx2"/>
                    </a:solidFill>
                  </a:rPr>
                  <a:t> R , et al. Focal Loss for Dense Object Detection[J]. IEEE Transactions on Pattern Analysis &amp; Machine Intelligence, 2017, PP(99):2999-3007.</a:t>
                </a:r>
                <a:endParaRPr lang="en-US" altLang="zh-CN" sz="1800" dirty="0">
                  <a:solidFill>
                    <a:schemeClr val="tx2"/>
                  </a:solidFill>
                </a:endParaRPr>
              </a:p>
            </p:txBody>
          </p:sp>
        </mc:Choice>
        <mc:Fallback xmlns="">
          <p:sp>
            <p:nvSpPr>
              <p:cNvPr id="2" name="内容占位符 1">
                <a:extLst>
                  <a:ext uri="{FF2B5EF4-FFF2-40B4-BE49-F238E27FC236}">
                    <a16:creationId xmlns:a16="http://schemas.microsoft.com/office/drawing/2014/main" id="{4CBA7913-5018-43B8-9C11-F3EC9DBAB1A3}"/>
                  </a:ext>
                </a:extLst>
              </p:cNvPr>
              <p:cNvSpPr>
                <a:spLocks noGrp="1" noRot="1" noChangeAspect="1" noMove="1" noResize="1" noEditPoints="1" noAdjustHandles="1" noChangeArrowheads="1" noChangeShapeType="1" noTextEdit="1"/>
              </p:cNvSpPr>
              <p:nvPr>
                <p:ph idx="1"/>
              </p:nvPr>
            </p:nvSpPr>
            <p:spPr>
              <a:blipFill>
                <a:blip r:embed="rId4"/>
                <a:stretch>
                  <a:fillRect l="-475" t="-746" r="-52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1EA8970-D7DF-4AD5-9B53-CE8C63A712FB}"/>
              </a:ext>
            </a:extLst>
          </p:cNvPr>
          <p:cNvSpPr>
            <a:spLocks noGrp="1"/>
          </p:cNvSpPr>
          <p:nvPr>
            <p:ph type="title"/>
          </p:nvPr>
        </p:nvSpPr>
        <p:spPr/>
        <p:txBody>
          <a:bodyPr/>
          <a:lstStyle/>
          <a:p>
            <a:r>
              <a:rPr lang="zh-CN" altLang="en-US" dirty="0"/>
              <a:t>损失函数</a:t>
            </a:r>
          </a:p>
        </p:txBody>
      </p:sp>
    </p:spTree>
    <p:custDataLst>
      <p:tags r:id="rId1"/>
    </p:custDataLst>
    <p:extLst>
      <p:ext uri="{BB962C8B-B14F-4D97-AF65-F5344CB8AC3E}">
        <p14:creationId xmlns:p14="http://schemas.microsoft.com/office/powerpoint/2010/main" val="118180405"/>
      </p:ext>
    </p:extLst>
  </p:cSld>
  <p:clrMapOvr>
    <a:masterClrMapping/>
  </p:clrMapOvr>
  <mc:AlternateContent xmlns:mc="http://schemas.openxmlformats.org/markup-compatibility/2006">
    <mc:Choice xmlns:p14="http://schemas.microsoft.com/office/powerpoint/2010/main" Requires="p14">
      <p:transition spd="slow" p14:dur="2000" advTm="15156"/>
    </mc:Choice>
    <mc:Fallback>
      <p:transition spd="slow" advTm="15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526E0C-FC69-4B22-9BAA-94A13EBE5139}"/>
              </a:ext>
            </a:extLst>
          </p:cNvPr>
          <p:cNvSpPr>
            <a:spLocks noGrp="1"/>
          </p:cNvSpPr>
          <p:nvPr>
            <p:ph type="title"/>
          </p:nvPr>
        </p:nvSpPr>
        <p:spPr/>
        <p:txBody>
          <a:bodyPr/>
          <a:lstStyle/>
          <a:p>
            <a:endParaRPr lang="zh-CN" altLang="en-US" dirty="0"/>
          </a:p>
        </p:txBody>
      </p:sp>
      <p:sp>
        <p:nvSpPr>
          <p:cNvPr id="8" name="标题 2">
            <a:extLst>
              <a:ext uri="{FF2B5EF4-FFF2-40B4-BE49-F238E27FC236}">
                <a16:creationId xmlns:a16="http://schemas.microsoft.com/office/drawing/2014/main" id="{4EE07FFF-CEEA-41B1-8D8E-A98C1FECDC6B}"/>
              </a:ext>
            </a:extLst>
          </p:cNvPr>
          <p:cNvSpPr txBox="1">
            <a:spLocks/>
          </p:cNvSpPr>
          <p:nvPr/>
        </p:nvSpPr>
        <p:spPr bwMode="auto">
          <a:xfrm>
            <a:off x="914400" y="3013503"/>
            <a:ext cx="10363200" cy="830997"/>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l" rtl="0" eaLnBrk="1" fontAlgn="base" hangingPunct="1">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pPr algn="ctr"/>
            <a:r>
              <a:rPr lang="zh-CN" altLang="en-US" sz="4800" b="1" u="sng" kern="0" dirty="0">
                <a:solidFill>
                  <a:schemeClr val="tx1"/>
                </a:solidFill>
              </a:rPr>
              <a:t>实验结果</a:t>
            </a:r>
          </a:p>
        </p:txBody>
      </p:sp>
    </p:spTree>
    <p:extLst>
      <p:ext uri="{BB962C8B-B14F-4D97-AF65-F5344CB8AC3E}">
        <p14:creationId xmlns:p14="http://schemas.microsoft.com/office/powerpoint/2010/main" val="3272610669"/>
      </p:ext>
    </p:extLst>
  </p:cSld>
  <p:clrMapOvr>
    <a:masterClrMapping/>
  </p:clrMapOvr>
  <mc:AlternateContent xmlns:mc="http://schemas.openxmlformats.org/markup-compatibility/2006">
    <mc:Choice xmlns:p14="http://schemas.microsoft.com/office/powerpoint/2010/main" Requires="p14">
      <p:transition spd="slow" p14:dur="2000" advTm="1099"/>
    </mc:Choice>
    <mc:Fallback>
      <p:transition spd="slow" advTm="109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50A95-5A1A-4F52-B5D7-13B2E135CE08}"/>
              </a:ext>
            </a:extLst>
          </p:cNvPr>
          <p:cNvSpPr>
            <a:spLocks noGrp="1"/>
          </p:cNvSpPr>
          <p:nvPr>
            <p:ph type="title"/>
          </p:nvPr>
        </p:nvSpPr>
        <p:spPr>
          <a:xfrm>
            <a:off x="478976" y="250471"/>
            <a:ext cx="7184569" cy="584775"/>
          </a:xfrm>
        </p:spPr>
        <p:txBody>
          <a:bodyPr/>
          <a:lstStyle/>
          <a:p>
            <a:r>
              <a:rPr lang="zh-CN" altLang="en-US" dirty="0"/>
              <a:t>最终结果</a:t>
            </a:r>
          </a:p>
        </p:txBody>
      </p:sp>
      <p:graphicFrame>
        <p:nvGraphicFramePr>
          <p:cNvPr id="7" name="表格 6">
            <a:extLst>
              <a:ext uri="{FF2B5EF4-FFF2-40B4-BE49-F238E27FC236}">
                <a16:creationId xmlns:a16="http://schemas.microsoft.com/office/drawing/2014/main" id="{A87379E6-DBD8-4740-9B44-300BA7512549}"/>
              </a:ext>
            </a:extLst>
          </p:cNvPr>
          <p:cNvGraphicFramePr>
            <a:graphicFrameLocks noGrp="1"/>
          </p:cNvGraphicFramePr>
          <p:nvPr>
            <p:extLst>
              <p:ext uri="{D42A27DB-BD31-4B8C-83A1-F6EECF244321}">
                <p14:modId xmlns:p14="http://schemas.microsoft.com/office/powerpoint/2010/main" val="3673389595"/>
              </p:ext>
            </p:extLst>
          </p:nvPr>
        </p:nvGraphicFramePr>
        <p:xfrm>
          <a:off x="253196" y="1170294"/>
          <a:ext cx="6096000" cy="5002188"/>
        </p:xfrm>
        <a:graphic>
          <a:graphicData uri="http://schemas.openxmlformats.org/drawingml/2006/table">
            <a:tbl>
              <a:tblPr firstRow="1" bandRow="1">
                <a:tableStyleId>{5C22544A-7EE6-4342-B048-85BDC9FD1C3A}</a:tableStyleId>
              </a:tblPr>
              <a:tblGrid>
                <a:gridCol w="4449901">
                  <a:extLst>
                    <a:ext uri="{9D8B030D-6E8A-4147-A177-3AD203B41FA5}">
                      <a16:colId xmlns:a16="http://schemas.microsoft.com/office/drawing/2014/main" val="3896458646"/>
                    </a:ext>
                  </a:extLst>
                </a:gridCol>
                <a:gridCol w="1646099">
                  <a:extLst>
                    <a:ext uri="{9D8B030D-6E8A-4147-A177-3AD203B41FA5}">
                      <a16:colId xmlns:a16="http://schemas.microsoft.com/office/drawing/2014/main" val="135577940"/>
                    </a:ext>
                  </a:extLst>
                </a:gridCol>
              </a:tblGrid>
              <a:tr h="448735">
                <a:tc>
                  <a:txBody>
                    <a:bodyPr/>
                    <a:lstStyle/>
                    <a:p>
                      <a:pPr algn="ctr"/>
                      <a:r>
                        <a:rPr lang="zh-CN" altLang="en-US" sz="1400" dirty="0"/>
                        <a:t>方法</a:t>
                      </a:r>
                    </a:p>
                  </a:txBody>
                  <a:tcPr/>
                </a:tc>
                <a:tc>
                  <a:txBody>
                    <a:bodyPr/>
                    <a:lstStyle/>
                    <a:p>
                      <a:pPr algn="ctr"/>
                      <a:r>
                        <a:rPr lang="zh-CN" altLang="en-US" sz="1300" dirty="0"/>
                        <a:t>得分</a:t>
                      </a:r>
                    </a:p>
                  </a:txBody>
                  <a:tcPr/>
                </a:tc>
                <a:extLst>
                  <a:ext uri="{0D108BD9-81ED-4DB2-BD59-A6C34878D82A}">
                    <a16:rowId xmlns:a16="http://schemas.microsoft.com/office/drawing/2014/main" val="3304998438"/>
                  </a:ext>
                </a:extLst>
              </a:tr>
              <a:tr h="435058">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bert_base</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rPr>
                        <a:t>0.7964</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276489733"/>
                  </a:ext>
                </a:extLst>
              </a:tr>
              <a:tr h="450574">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bert_dpcnn</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0.7976</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793927016"/>
                  </a:ext>
                </a:extLst>
              </a:tr>
              <a:tr h="384313">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bert_lstm_att</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0.8049</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009621007"/>
                  </a:ext>
                </a:extLst>
              </a:tr>
              <a:tr h="424070">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bert_cnn</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0.8012</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840800399"/>
                  </a:ext>
                </a:extLst>
              </a:tr>
              <a:tr h="357808">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roberta_base</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0.7990</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259258333"/>
                  </a:ext>
                </a:extLst>
              </a:tr>
              <a:tr h="369395">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roberta_att</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0.7948</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251850480"/>
                  </a:ext>
                </a:extLst>
              </a:tr>
              <a:tr h="410818">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roberta_dpcnn</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0.8030</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844578051"/>
                  </a:ext>
                </a:extLst>
              </a:tr>
              <a:tr h="437321">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roberta_lstm_att</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0.8028</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809760462"/>
                  </a:ext>
                </a:extLst>
              </a:tr>
              <a:tr h="304800">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roberta_cnn</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0" kern="1200">
                          <a:solidFill>
                            <a:schemeClr val="tx2">
                              <a:lumMod val="50000"/>
                            </a:schemeClr>
                          </a:solidFill>
                          <a:latin typeface="Times New Roman" panose="02020603050405020304" pitchFamily="18" charset="0"/>
                          <a:ea typeface="+mn-ea"/>
                          <a:cs typeface="Times New Roman" panose="02020603050405020304" pitchFamily="18" charset="0"/>
                        </a:rPr>
                        <a:t>0.8063</a:t>
                      </a:r>
                      <a:endParaRPr lang="zh-CN" altLang="en-US" sz="2400" b="0" kern="120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80615963"/>
                  </a:ext>
                </a:extLst>
              </a:tr>
              <a:tr h="395900">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all_voting</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1" kern="1200" dirty="0">
                          <a:solidFill>
                            <a:schemeClr val="tx2">
                              <a:lumMod val="50000"/>
                            </a:schemeClr>
                          </a:solidFill>
                          <a:latin typeface="Times New Roman" panose="02020603050405020304" pitchFamily="18" charset="0"/>
                          <a:ea typeface="+mn-ea"/>
                          <a:cs typeface="Times New Roman" panose="02020603050405020304" pitchFamily="18" charset="0"/>
                        </a:rPr>
                        <a:t>0.8099</a:t>
                      </a:r>
                      <a:endParaRPr lang="zh-CN" altLang="en-US" sz="2400" b="1"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138026115"/>
                  </a:ext>
                </a:extLst>
              </a:tr>
              <a:tr h="527056">
                <a:tc>
                  <a:txBody>
                    <a:bodyPr/>
                    <a:lstStyle/>
                    <a:p>
                      <a:pPr marL="0" indent="266700" algn="ctr" defTabSz="914377" rtl="0" eaLnBrk="1" latinLnBrk="0" hangingPunct="1">
                        <a:lnSpc>
                          <a:spcPct val="105000"/>
                        </a:lnSpc>
                        <a:spcAft>
                          <a:spcPts val="0"/>
                        </a:spcAft>
                      </a:pPr>
                      <a:r>
                        <a:rPr lang="en-US" sz="2400" b="0" kern="1200" dirty="0" err="1">
                          <a:solidFill>
                            <a:schemeClr val="tx2">
                              <a:lumMod val="50000"/>
                            </a:schemeClr>
                          </a:solidFill>
                          <a:latin typeface="Times New Roman" panose="02020603050405020304" pitchFamily="18" charset="0"/>
                          <a:ea typeface="+mn-ea"/>
                          <a:cs typeface="Times New Roman" panose="02020603050405020304" pitchFamily="18" charset="0"/>
                        </a:rPr>
                        <a:t>beam_search_voting</a:t>
                      </a:r>
                      <a:endParaRPr lang="zh-CN" altLang="en-US" sz="2400" b="0"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266700" algn="ctr" defTabSz="914377" rtl="0" eaLnBrk="1" latinLnBrk="0" hangingPunct="1">
                        <a:lnSpc>
                          <a:spcPct val="105000"/>
                        </a:lnSpc>
                        <a:spcAft>
                          <a:spcPts val="0"/>
                        </a:spcAft>
                      </a:pPr>
                      <a:r>
                        <a:rPr lang="en-US" sz="2400" b="1" kern="1200" dirty="0">
                          <a:solidFill>
                            <a:schemeClr val="tx2">
                              <a:lumMod val="50000"/>
                            </a:schemeClr>
                          </a:solidFill>
                          <a:latin typeface="Times New Roman" panose="02020603050405020304" pitchFamily="18" charset="0"/>
                          <a:ea typeface="+mn-ea"/>
                          <a:cs typeface="Times New Roman" panose="02020603050405020304" pitchFamily="18" charset="0"/>
                        </a:rPr>
                        <a:t>0.8111</a:t>
                      </a:r>
                      <a:endParaRPr lang="zh-CN" altLang="en-US" sz="2400" b="1" kern="1200" dirty="0">
                        <a:solidFill>
                          <a:schemeClr val="tx2">
                            <a:lumMod val="50000"/>
                          </a:schemeClr>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198461025"/>
                  </a:ext>
                </a:extLst>
              </a:tr>
            </a:tbl>
          </a:graphicData>
        </a:graphic>
      </p:graphicFrame>
      <p:pic>
        <p:nvPicPr>
          <p:cNvPr id="3" name="图片 2">
            <a:extLst>
              <a:ext uri="{FF2B5EF4-FFF2-40B4-BE49-F238E27FC236}">
                <a16:creationId xmlns:a16="http://schemas.microsoft.com/office/drawing/2014/main" id="{9D5E8236-947D-4203-8606-8B90C6585F25}"/>
              </a:ext>
            </a:extLst>
          </p:cNvPr>
          <p:cNvPicPr>
            <a:picLocks noChangeAspect="1"/>
          </p:cNvPicPr>
          <p:nvPr/>
        </p:nvPicPr>
        <p:blipFill>
          <a:blip r:embed="rId3"/>
          <a:stretch>
            <a:fillRect/>
          </a:stretch>
        </p:blipFill>
        <p:spPr>
          <a:xfrm>
            <a:off x="6612477" y="2238788"/>
            <a:ext cx="5579523" cy="1638300"/>
          </a:xfrm>
          <a:prstGeom prst="rect">
            <a:avLst/>
          </a:prstGeom>
        </p:spPr>
      </p:pic>
    </p:spTree>
    <p:extLst>
      <p:ext uri="{BB962C8B-B14F-4D97-AF65-F5344CB8AC3E}">
        <p14:creationId xmlns:p14="http://schemas.microsoft.com/office/powerpoint/2010/main" val="2286046936"/>
      </p:ext>
    </p:extLst>
  </p:cSld>
  <p:clrMapOvr>
    <a:masterClrMapping/>
  </p:clrMapOvr>
  <mc:AlternateContent xmlns:mc="http://schemas.openxmlformats.org/markup-compatibility/2006">
    <mc:Choice xmlns:p14="http://schemas.microsoft.com/office/powerpoint/2010/main" Requires="p14">
      <p:transition spd="slow" p14:dur="2000" advTm="20115"/>
    </mc:Choice>
    <mc:Fallback>
      <p:transition spd="slow" advTm="201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526E0C-FC69-4B22-9BAA-94A13EBE5139}"/>
              </a:ext>
            </a:extLst>
          </p:cNvPr>
          <p:cNvSpPr>
            <a:spLocks noGrp="1"/>
          </p:cNvSpPr>
          <p:nvPr>
            <p:ph type="title"/>
          </p:nvPr>
        </p:nvSpPr>
        <p:spPr/>
        <p:txBody>
          <a:bodyPr/>
          <a:lstStyle/>
          <a:p>
            <a:endParaRPr lang="zh-CN" altLang="en-US" dirty="0"/>
          </a:p>
        </p:txBody>
      </p:sp>
      <p:sp>
        <p:nvSpPr>
          <p:cNvPr id="8" name="标题 2">
            <a:extLst>
              <a:ext uri="{FF2B5EF4-FFF2-40B4-BE49-F238E27FC236}">
                <a16:creationId xmlns:a16="http://schemas.microsoft.com/office/drawing/2014/main" id="{4EE07FFF-CEEA-41B1-8D8E-A98C1FECDC6B}"/>
              </a:ext>
            </a:extLst>
          </p:cNvPr>
          <p:cNvSpPr txBox="1">
            <a:spLocks/>
          </p:cNvSpPr>
          <p:nvPr/>
        </p:nvSpPr>
        <p:spPr bwMode="auto">
          <a:xfrm>
            <a:off x="914400" y="3013503"/>
            <a:ext cx="10363200" cy="830997"/>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l" rtl="0" eaLnBrk="1" fontAlgn="base" hangingPunct="1">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pPr algn="ctr"/>
            <a:r>
              <a:rPr lang="zh-CN" altLang="en-US" sz="4800" b="1" u="sng" kern="0" dirty="0">
                <a:solidFill>
                  <a:schemeClr val="tx1"/>
                </a:solidFill>
              </a:rPr>
              <a:t>总结展望</a:t>
            </a:r>
          </a:p>
        </p:txBody>
      </p:sp>
    </p:spTree>
    <p:extLst>
      <p:ext uri="{BB962C8B-B14F-4D97-AF65-F5344CB8AC3E}">
        <p14:creationId xmlns:p14="http://schemas.microsoft.com/office/powerpoint/2010/main" val="4151368892"/>
      </p:ext>
    </p:extLst>
  </p:cSld>
  <p:clrMapOvr>
    <a:masterClrMapping/>
  </p:clrMapOvr>
  <mc:AlternateContent xmlns:mc="http://schemas.openxmlformats.org/markup-compatibility/2006">
    <mc:Choice xmlns:p14="http://schemas.microsoft.com/office/powerpoint/2010/main" Requires="p14">
      <p:transition spd="slow" p14:dur="2000" advTm="451"/>
    </mc:Choice>
    <mc:Fallback>
      <p:transition spd="slow" advTm="45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98B9D07-C678-41CC-A00E-C44ED95429E1}"/>
              </a:ext>
            </a:extLst>
          </p:cNvPr>
          <p:cNvGraphicFramePr>
            <a:graphicFrameLocks noGrp="1"/>
          </p:cNvGraphicFramePr>
          <p:nvPr>
            <p:ph idx="1"/>
            <p:extLst>
              <p:ext uri="{D42A27DB-BD31-4B8C-83A1-F6EECF244321}">
                <p14:modId xmlns:p14="http://schemas.microsoft.com/office/powerpoint/2010/main" val="3935825667"/>
              </p:ext>
            </p:extLst>
          </p:nvPr>
        </p:nvGraphicFramePr>
        <p:xfrm>
          <a:off x="304800" y="1333500"/>
          <a:ext cx="11548533"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a:extLst>
              <a:ext uri="{FF2B5EF4-FFF2-40B4-BE49-F238E27FC236}">
                <a16:creationId xmlns:a16="http://schemas.microsoft.com/office/drawing/2014/main" id="{BECF29F7-A1F5-4264-9A5C-07B66A12FD5F}"/>
              </a:ext>
            </a:extLst>
          </p:cNvPr>
          <p:cNvSpPr>
            <a:spLocks noGrp="1"/>
          </p:cNvSpPr>
          <p:nvPr>
            <p:ph type="title"/>
          </p:nvPr>
        </p:nvSpPr>
        <p:spPr>
          <a:xfrm>
            <a:off x="478976" y="250471"/>
            <a:ext cx="7184569" cy="584775"/>
          </a:xfrm>
        </p:spPr>
        <p:txBody>
          <a:bodyPr/>
          <a:lstStyle/>
          <a:p>
            <a:r>
              <a:rPr lang="zh-CN" altLang="en-US" dirty="0"/>
              <a:t>总结</a:t>
            </a:r>
          </a:p>
        </p:txBody>
      </p:sp>
    </p:spTree>
    <p:extLst>
      <p:ext uri="{BB962C8B-B14F-4D97-AF65-F5344CB8AC3E}">
        <p14:creationId xmlns:p14="http://schemas.microsoft.com/office/powerpoint/2010/main" val="1124677399"/>
      </p:ext>
    </p:extLst>
  </p:cSld>
  <p:clrMapOvr>
    <a:masterClrMapping/>
  </p:clrMapOvr>
  <mc:AlternateContent xmlns:mc="http://schemas.openxmlformats.org/markup-compatibility/2006">
    <mc:Choice xmlns:p14="http://schemas.microsoft.com/office/powerpoint/2010/main" Requires="p14">
      <p:transition spd="slow" p14:dur="2000" advTm="53245"/>
    </mc:Choice>
    <mc:Fallback>
      <p:transition spd="slow" advTm="5324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AFC5C6-FCFD-423E-8E8C-CACC50E059CF}"/>
              </a:ext>
            </a:extLst>
          </p:cNvPr>
          <p:cNvSpPr>
            <a:spLocks noGrp="1"/>
          </p:cNvSpPr>
          <p:nvPr>
            <p:ph idx="1"/>
          </p:nvPr>
        </p:nvSpPr>
        <p:spPr>
          <a:xfrm>
            <a:off x="107244" y="1446389"/>
            <a:ext cx="11548533" cy="4902200"/>
          </a:xfrm>
        </p:spPr>
        <p:txBody>
          <a:bodyPr/>
          <a:lstStyle/>
          <a:p>
            <a:pPr lvl="1">
              <a:buFont typeface="Wingdings" panose="05000000000000000000" pitchFamily="2" charset="2"/>
              <a:buChar char="l"/>
            </a:pPr>
            <a:r>
              <a:rPr lang="zh-CN" altLang="en-US" sz="2800" b="1" dirty="0">
                <a:solidFill>
                  <a:schemeClr val="tx1"/>
                </a:solidFill>
              </a:rPr>
              <a:t>实验过程</a:t>
            </a:r>
            <a:endParaRPr lang="en-US" altLang="zh-CN" sz="2800" b="1" dirty="0">
              <a:solidFill>
                <a:schemeClr val="tx1"/>
              </a:solidFill>
            </a:endParaRPr>
          </a:p>
          <a:p>
            <a:pPr lvl="1"/>
            <a:r>
              <a:rPr lang="zh-CN" altLang="en-US" sz="2000" dirty="0"/>
              <a:t>尝试对数据进行去噪处理，结果没有提升。</a:t>
            </a:r>
            <a:endParaRPr lang="en-US" altLang="zh-CN" sz="2000" dirty="0"/>
          </a:p>
          <a:p>
            <a:pPr lvl="1"/>
            <a:r>
              <a:rPr lang="zh-CN" altLang="en-US" sz="2000" dirty="0"/>
              <a:t>尝试使用多种预训练语言模型，包括</a:t>
            </a:r>
            <a:r>
              <a:rPr lang="en-US" altLang="zh-CN" sz="2000" dirty="0"/>
              <a:t>Elmo</a:t>
            </a:r>
            <a:r>
              <a:rPr lang="zh-CN" altLang="en-US" sz="2000" dirty="0"/>
              <a:t>，</a:t>
            </a:r>
            <a:r>
              <a:rPr lang="en-US" altLang="zh-CN" sz="2000" dirty="0"/>
              <a:t>Ernie</a:t>
            </a:r>
            <a:r>
              <a:rPr lang="zh-CN" altLang="en-US" sz="2000" dirty="0"/>
              <a:t>，</a:t>
            </a:r>
            <a:r>
              <a:rPr lang="en-US" altLang="zh-CN" sz="2000" dirty="0" err="1"/>
              <a:t>Xlnet</a:t>
            </a:r>
            <a:r>
              <a:rPr lang="zh-CN" altLang="en-US" sz="2000" dirty="0"/>
              <a:t>等，但效果均不及</a:t>
            </a:r>
            <a:r>
              <a:rPr lang="en-US" altLang="zh-CN" sz="2000" dirty="0" err="1"/>
              <a:t>bert</a:t>
            </a:r>
            <a:r>
              <a:rPr lang="zh-CN" altLang="en-US" sz="2000" dirty="0"/>
              <a:t>和</a:t>
            </a:r>
            <a:r>
              <a:rPr lang="en-US" altLang="zh-CN" sz="2000" dirty="0" err="1"/>
              <a:t>roberta</a:t>
            </a:r>
            <a:r>
              <a:rPr lang="zh-CN" altLang="en-US" sz="2000" dirty="0"/>
              <a:t>，选择两个预训练模型的原因是希望两个预训练模型发挥不同效用学习到不同特征，但是实验结果表明两者学习到的特征相似，实验效果提升不明显。</a:t>
            </a:r>
            <a:endParaRPr lang="en-US" altLang="zh-CN" sz="2000" dirty="0"/>
          </a:p>
          <a:p>
            <a:pPr lvl="1"/>
            <a:r>
              <a:rPr lang="zh-CN" altLang="en-US" sz="2000" dirty="0"/>
              <a:t>尝试使用基于机器学习的一些分类方法进行集成，效果均不及单个</a:t>
            </a:r>
            <a:r>
              <a:rPr lang="en-US" altLang="zh-CN" sz="2000" dirty="0" err="1"/>
              <a:t>bert</a:t>
            </a:r>
            <a:r>
              <a:rPr lang="zh-CN" altLang="en-US" sz="2000" dirty="0"/>
              <a:t>模型。</a:t>
            </a:r>
            <a:endParaRPr lang="en-US" altLang="zh-CN" sz="2000" dirty="0"/>
          </a:p>
          <a:p>
            <a:pPr lvl="1">
              <a:buFont typeface="Wingdings" panose="05000000000000000000" pitchFamily="2" charset="2"/>
              <a:buChar char="l"/>
            </a:pPr>
            <a:r>
              <a:rPr lang="zh-CN" altLang="en-US" sz="2800" b="1" dirty="0">
                <a:solidFill>
                  <a:schemeClr val="tx1"/>
                </a:solidFill>
              </a:rPr>
              <a:t>优劣势</a:t>
            </a:r>
            <a:endParaRPr lang="en-US" altLang="zh-CN" sz="2000" dirty="0"/>
          </a:p>
          <a:p>
            <a:pPr lvl="1"/>
            <a:r>
              <a:rPr lang="en-US" altLang="zh-CN" sz="2000" dirty="0"/>
              <a:t>Beam search ensemble</a:t>
            </a:r>
            <a:r>
              <a:rPr lang="zh-CN" altLang="en-US" sz="2000" dirty="0"/>
              <a:t>算法可以快速找出相对较优的模型组合，其投票的得分决定了最后结果，其中性能相对较好的模型可重复。加入更多模型集成并无提升。</a:t>
            </a:r>
            <a:endParaRPr lang="en-US" altLang="zh-CN" sz="2000" dirty="0"/>
          </a:p>
          <a:p>
            <a:pPr lvl="1"/>
            <a:r>
              <a:rPr lang="zh-CN" altLang="en-US" sz="2000" dirty="0"/>
              <a:t>没有加入人工特征，对临床试验筛选标准短文本分类任务的特征分析不足，分类结果有待提升，但也因此节省了时间和精力。</a:t>
            </a:r>
            <a:endParaRPr lang="en-US" altLang="zh-CN" sz="2000" dirty="0"/>
          </a:p>
          <a:p>
            <a:pPr lvl="1"/>
            <a:endParaRPr lang="zh-CN" altLang="en-US" dirty="0"/>
          </a:p>
        </p:txBody>
      </p:sp>
      <p:sp>
        <p:nvSpPr>
          <p:cNvPr id="2" name="标题 1">
            <a:extLst>
              <a:ext uri="{FF2B5EF4-FFF2-40B4-BE49-F238E27FC236}">
                <a16:creationId xmlns:a16="http://schemas.microsoft.com/office/drawing/2014/main" id="{9DDC0B48-67C9-41EC-B6DB-BF52522D1D4E}"/>
              </a:ext>
            </a:extLst>
          </p:cNvPr>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3669412651"/>
      </p:ext>
    </p:extLst>
  </p:cSld>
  <p:clrMapOvr>
    <a:masterClrMapping/>
  </p:clrMapOvr>
  <mc:AlternateContent xmlns:mc="http://schemas.openxmlformats.org/markup-compatibility/2006">
    <mc:Choice xmlns:p14="http://schemas.microsoft.com/office/powerpoint/2010/main" Requires="p14">
      <p:transition spd="slow" p14:dur="2000" advTm="59533"/>
    </mc:Choice>
    <mc:Fallback>
      <p:transition spd="slow" advTm="595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CDF99C9-A8BB-4103-AB6D-6C18B7CF55F9}"/>
              </a:ext>
            </a:extLst>
          </p:cNvPr>
          <p:cNvSpPr>
            <a:spLocks noGrp="1"/>
          </p:cNvSpPr>
          <p:nvPr>
            <p:ph idx="1"/>
          </p:nvPr>
        </p:nvSpPr>
        <p:spPr/>
        <p:txBody>
          <a:bodyPr/>
          <a:lstStyle/>
          <a:p>
            <a:r>
              <a:rPr lang="zh-CN" altLang="en-US" sz="2400" dirty="0"/>
              <a:t>展望：</a:t>
            </a:r>
            <a:endParaRPr lang="en-US" altLang="zh-CN" sz="2400" dirty="0"/>
          </a:p>
          <a:p>
            <a:pPr lvl="1"/>
            <a:r>
              <a:rPr lang="zh-CN" altLang="en-US" sz="2000" dirty="0"/>
              <a:t>神经网络模型的优化和参数调优。</a:t>
            </a:r>
            <a:endParaRPr lang="en-US" altLang="zh-CN" sz="2000" dirty="0"/>
          </a:p>
          <a:p>
            <a:pPr lvl="1"/>
            <a:r>
              <a:rPr lang="zh-CN" altLang="en-US" sz="2000" dirty="0"/>
              <a:t>加入原始文本的语言特征，包括词性特征，句法特征等。</a:t>
            </a:r>
            <a:endParaRPr lang="en-US" altLang="zh-CN" sz="2000" dirty="0"/>
          </a:p>
          <a:p>
            <a:pPr lvl="1"/>
            <a:r>
              <a:rPr lang="zh-CN" altLang="en-US" sz="2000" dirty="0"/>
              <a:t>针对医学短文本的特征抽取以及选择。</a:t>
            </a:r>
            <a:endParaRPr lang="en-US" altLang="zh-CN" sz="2000" dirty="0"/>
          </a:p>
          <a:p>
            <a:pPr lvl="1"/>
            <a:r>
              <a:rPr lang="zh-CN" altLang="en-US" sz="2000" dirty="0"/>
              <a:t>探索生物医学领域相关的一些外部知识并引入到深度模型中。</a:t>
            </a:r>
            <a:endParaRPr lang="en-US" altLang="zh-CN" sz="2000" dirty="0"/>
          </a:p>
          <a:p>
            <a:pPr marL="338446" lvl="1" indent="0">
              <a:buNone/>
            </a:pPr>
            <a:endParaRPr lang="en-US" altLang="zh-CN" sz="2000" dirty="0"/>
          </a:p>
          <a:p>
            <a:r>
              <a:rPr lang="zh-CN" altLang="en-US" sz="2400" dirty="0"/>
              <a:t>致谢</a:t>
            </a:r>
            <a:r>
              <a:rPr lang="en-US" altLang="zh-CN" sz="2400" dirty="0"/>
              <a:t>:</a:t>
            </a:r>
          </a:p>
          <a:p>
            <a:pPr lvl="1"/>
            <a:r>
              <a:rPr lang="zh-CN" altLang="en-US" sz="2000" dirty="0"/>
              <a:t>感谢主办方。</a:t>
            </a:r>
            <a:endParaRPr lang="en-US" altLang="zh-CN" sz="2000" dirty="0"/>
          </a:p>
          <a:p>
            <a:pPr lvl="1"/>
            <a:r>
              <a:rPr lang="zh-CN" altLang="en-US" sz="2000" dirty="0"/>
              <a:t>感谢本次比赛的运营人员。</a:t>
            </a:r>
            <a:endParaRPr lang="en-US" altLang="zh-CN" sz="2000" dirty="0"/>
          </a:p>
          <a:p>
            <a:pPr lvl="1"/>
            <a:r>
              <a:rPr lang="zh-CN" altLang="en-US" sz="2000" dirty="0"/>
              <a:t>感谢指导老师和队友。</a:t>
            </a:r>
            <a:endParaRPr lang="en-US" altLang="zh-CN" sz="2000" dirty="0"/>
          </a:p>
          <a:p>
            <a:endParaRPr lang="zh-CN" altLang="en-US" dirty="0"/>
          </a:p>
        </p:txBody>
      </p:sp>
      <p:sp>
        <p:nvSpPr>
          <p:cNvPr id="3" name="标题 2">
            <a:extLst>
              <a:ext uri="{FF2B5EF4-FFF2-40B4-BE49-F238E27FC236}">
                <a16:creationId xmlns:a16="http://schemas.microsoft.com/office/drawing/2014/main" id="{875CBA58-AA1C-4C75-92A0-4B4972167F8D}"/>
              </a:ext>
            </a:extLst>
          </p:cNvPr>
          <p:cNvSpPr>
            <a:spLocks noGrp="1"/>
          </p:cNvSpPr>
          <p:nvPr>
            <p:ph type="title"/>
          </p:nvPr>
        </p:nvSpPr>
        <p:spPr>
          <a:xfrm>
            <a:off x="478976" y="250471"/>
            <a:ext cx="7184569" cy="584775"/>
          </a:xfrm>
        </p:spPr>
        <p:txBody>
          <a:bodyPr/>
          <a:lstStyle/>
          <a:p>
            <a:r>
              <a:rPr lang="zh-CN" altLang="en-US" dirty="0"/>
              <a:t>展望与致谢</a:t>
            </a:r>
          </a:p>
        </p:txBody>
      </p:sp>
    </p:spTree>
    <p:custDataLst>
      <p:tags r:id="rId1"/>
    </p:custDataLst>
    <p:extLst>
      <p:ext uri="{BB962C8B-B14F-4D97-AF65-F5344CB8AC3E}">
        <p14:creationId xmlns:p14="http://schemas.microsoft.com/office/powerpoint/2010/main" val="2747213991"/>
      </p:ext>
    </p:extLst>
  </p:cSld>
  <p:clrMapOvr>
    <a:masterClrMapping/>
  </p:clrMapOvr>
  <mc:AlternateContent xmlns:mc="http://schemas.openxmlformats.org/markup-compatibility/2006">
    <mc:Choice xmlns:p14="http://schemas.microsoft.com/office/powerpoint/2010/main" Requires="p14">
      <p:transition spd="slow" p14:dur="2000" advTm="40200"/>
    </mc:Choice>
    <mc:Fallback>
      <p:transition spd="slow" advTm="402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anim calcmode="lin" valueType="num">
                                      <p:cBhvr>
                                        <p:cTn id="4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23D6D09-DF1A-46D8-88EC-300C5B1BD61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16914416"/>
      </p:ext>
    </p:extLst>
  </p:cSld>
  <p:clrMapOvr>
    <a:masterClrMapping/>
  </p:clrMapOvr>
  <mc:AlternateContent xmlns:mc="http://schemas.openxmlformats.org/markup-compatibility/2006">
    <mc:Choice xmlns:p14="http://schemas.microsoft.com/office/powerpoint/2010/main" Requires="p14">
      <p:transition spd="slow" p14:dur="2000" advTm="561"/>
    </mc:Choice>
    <mc:Fallback>
      <p:transition spd="slow" advTm="5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0B850-D183-4B60-BAB6-CCEC935C5DDD}"/>
              </a:ext>
            </a:extLst>
          </p:cNvPr>
          <p:cNvSpPr>
            <a:spLocks noGrp="1"/>
          </p:cNvSpPr>
          <p:nvPr>
            <p:ph type="title"/>
          </p:nvPr>
        </p:nvSpPr>
        <p:spPr/>
        <p:txBody>
          <a:bodyPr/>
          <a:lstStyle/>
          <a:p>
            <a:r>
              <a:rPr lang="zh-CN" altLang="en-US" dirty="0"/>
              <a:t>目录</a:t>
            </a:r>
          </a:p>
        </p:txBody>
      </p:sp>
      <p:sp>
        <p:nvSpPr>
          <p:cNvPr id="3" name="文本占位符 2">
            <a:extLst>
              <a:ext uri="{FF2B5EF4-FFF2-40B4-BE49-F238E27FC236}">
                <a16:creationId xmlns:a16="http://schemas.microsoft.com/office/drawing/2014/main" id="{36137B4A-C20A-4553-9F34-326F0D8E56E9}"/>
              </a:ext>
            </a:extLst>
          </p:cNvPr>
          <p:cNvSpPr>
            <a:spLocks noGrp="1"/>
          </p:cNvSpPr>
          <p:nvPr>
            <p:ph type="body" sz="quarter" idx="10"/>
          </p:nvPr>
        </p:nvSpPr>
        <p:spPr/>
        <p:txBody>
          <a:bodyPr/>
          <a:lstStyle/>
          <a:p>
            <a:r>
              <a:rPr lang="zh-CN" altLang="en-US" dirty="0"/>
              <a:t>实验结果</a:t>
            </a:r>
          </a:p>
        </p:txBody>
      </p:sp>
      <p:sp>
        <p:nvSpPr>
          <p:cNvPr id="4" name="文本占位符 3">
            <a:extLst>
              <a:ext uri="{FF2B5EF4-FFF2-40B4-BE49-F238E27FC236}">
                <a16:creationId xmlns:a16="http://schemas.microsoft.com/office/drawing/2014/main" id="{B243BB71-383C-4680-8DE5-3DBD1799A2C8}"/>
              </a:ext>
            </a:extLst>
          </p:cNvPr>
          <p:cNvSpPr>
            <a:spLocks noGrp="1"/>
          </p:cNvSpPr>
          <p:nvPr>
            <p:ph type="body" sz="quarter" idx="11"/>
          </p:nvPr>
        </p:nvSpPr>
        <p:spPr/>
        <p:txBody>
          <a:bodyPr/>
          <a:lstStyle/>
          <a:p>
            <a:r>
              <a:rPr lang="zh-CN" altLang="en-US" dirty="0"/>
              <a:t>实验方案</a:t>
            </a:r>
          </a:p>
        </p:txBody>
      </p:sp>
      <p:sp>
        <p:nvSpPr>
          <p:cNvPr id="5" name="文本占位符 4">
            <a:extLst>
              <a:ext uri="{FF2B5EF4-FFF2-40B4-BE49-F238E27FC236}">
                <a16:creationId xmlns:a16="http://schemas.microsoft.com/office/drawing/2014/main" id="{068B00F2-CB34-4573-86D6-89BF848A78F0}"/>
              </a:ext>
            </a:extLst>
          </p:cNvPr>
          <p:cNvSpPr>
            <a:spLocks noGrp="1"/>
          </p:cNvSpPr>
          <p:nvPr>
            <p:ph type="body" sz="quarter" idx="12"/>
          </p:nvPr>
        </p:nvSpPr>
        <p:spPr/>
        <p:txBody>
          <a:bodyPr/>
          <a:lstStyle/>
          <a:p>
            <a:r>
              <a:rPr lang="zh-CN" altLang="en-US" dirty="0"/>
              <a:t>任务介绍</a:t>
            </a:r>
          </a:p>
        </p:txBody>
      </p:sp>
      <p:sp>
        <p:nvSpPr>
          <p:cNvPr id="6" name="文本占位符 5">
            <a:extLst>
              <a:ext uri="{FF2B5EF4-FFF2-40B4-BE49-F238E27FC236}">
                <a16:creationId xmlns:a16="http://schemas.microsoft.com/office/drawing/2014/main" id="{C5B45FFF-B2A6-49A6-BC93-F30EA6553B80}"/>
              </a:ext>
            </a:extLst>
          </p:cNvPr>
          <p:cNvSpPr>
            <a:spLocks noGrp="1"/>
          </p:cNvSpPr>
          <p:nvPr>
            <p:ph type="body" sz="quarter" idx="13"/>
          </p:nvPr>
        </p:nvSpPr>
        <p:spPr/>
        <p:txBody>
          <a:bodyPr/>
          <a:lstStyle/>
          <a:p>
            <a:r>
              <a:rPr lang="zh-CN" altLang="en-US" dirty="0"/>
              <a:t>总结展望</a:t>
            </a:r>
          </a:p>
        </p:txBody>
      </p:sp>
    </p:spTree>
    <p:extLst>
      <p:ext uri="{BB962C8B-B14F-4D97-AF65-F5344CB8AC3E}">
        <p14:creationId xmlns:p14="http://schemas.microsoft.com/office/powerpoint/2010/main" val="2481142689"/>
      </p:ext>
    </p:extLst>
  </p:cSld>
  <p:clrMapOvr>
    <a:masterClrMapping/>
  </p:clrMapOvr>
  <mc:AlternateContent xmlns:mc="http://schemas.openxmlformats.org/markup-compatibility/2006">
    <mc:Choice xmlns:p14="http://schemas.microsoft.com/office/powerpoint/2010/main" Requires="p14">
      <p:transition spd="slow" p14:dur="2000" advTm="1823"/>
    </mc:Choice>
    <mc:Fallback>
      <p:transition spd="slow" advTm="1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526E0C-FC69-4B22-9BAA-94A13EBE5139}"/>
              </a:ext>
            </a:extLst>
          </p:cNvPr>
          <p:cNvSpPr>
            <a:spLocks noGrp="1"/>
          </p:cNvSpPr>
          <p:nvPr>
            <p:ph type="title"/>
          </p:nvPr>
        </p:nvSpPr>
        <p:spPr/>
        <p:txBody>
          <a:bodyPr/>
          <a:lstStyle/>
          <a:p>
            <a:endParaRPr lang="zh-CN" altLang="en-US" dirty="0"/>
          </a:p>
        </p:txBody>
      </p:sp>
      <p:sp>
        <p:nvSpPr>
          <p:cNvPr id="8" name="标题 2">
            <a:extLst>
              <a:ext uri="{FF2B5EF4-FFF2-40B4-BE49-F238E27FC236}">
                <a16:creationId xmlns:a16="http://schemas.microsoft.com/office/drawing/2014/main" id="{4EE07FFF-CEEA-41B1-8D8E-A98C1FECDC6B}"/>
              </a:ext>
            </a:extLst>
          </p:cNvPr>
          <p:cNvSpPr txBox="1">
            <a:spLocks/>
          </p:cNvSpPr>
          <p:nvPr/>
        </p:nvSpPr>
        <p:spPr bwMode="auto">
          <a:xfrm>
            <a:off x="914400" y="3013503"/>
            <a:ext cx="10363200" cy="830997"/>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l" rtl="0" eaLnBrk="1" fontAlgn="base" hangingPunct="1">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pPr algn="ctr"/>
            <a:r>
              <a:rPr lang="zh-CN" altLang="en-US" sz="4800" b="1" u="sng" kern="0" dirty="0">
                <a:solidFill>
                  <a:schemeClr val="tx1"/>
                </a:solidFill>
              </a:rPr>
              <a:t>任务介绍</a:t>
            </a:r>
            <a:endParaRPr lang="zh-CN" altLang="en-US" sz="4800" kern="0" dirty="0">
              <a:solidFill>
                <a:schemeClr val="tx1"/>
              </a:solidFill>
            </a:endParaRPr>
          </a:p>
        </p:txBody>
      </p:sp>
    </p:spTree>
    <p:extLst>
      <p:ext uri="{BB962C8B-B14F-4D97-AF65-F5344CB8AC3E}">
        <p14:creationId xmlns:p14="http://schemas.microsoft.com/office/powerpoint/2010/main" val="4097861172"/>
      </p:ext>
    </p:extLst>
  </p:cSld>
  <p:clrMapOvr>
    <a:masterClrMapping/>
  </p:clrMapOvr>
  <mc:AlternateContent xmlns:mc="http://schemas.openxmlformats.org/markup-compatibility/2006">
    <mc:Choice xmlns:p14="http://schemas.microsoft.com/office/powerpoint/2010/main" Requires="p14">
      <p:transition spd="slow" p14:dur="2000" advTm="948"/>
    </mc:Choice>
    <mc:Fallback>
      <p:transition spd="slow" advTm="9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33BC6C4-866A-413A-B98E-E682FA3512A7}"/>
              </a:ext>
            </a:extLst>
          </p:cNvPr>
          <p:cNvSpPr>
            <a:spLocks noGrp="1"/>
          </p:cNvSpPr>
          <p:nvPr>
            <p:ph type="title"/>
          </p:nvPr>
        </p:nvSpPr>
        <p:spPr>
          <a:xfrm>
            <a:off x="478976" y="188916"/>
            <a:ext cx="7184569" cy="707886"/>
          </a:xfrm>
        </p:spPr>
        <p:txBody>
          <a:bodyPr/>
          <a:lstStyle/>
          <a:p>
            <a:r>
              <a:rPr lang="zh-CN" altLang="en-US" sz="4000" dirty="0"/>
              <a:t>任务描述</a:t>
            </a:r>
          </a:p>
        </p:txBody>
      </p:sp>
      <p:graphicFrame>
        <p:nvGraphicFramePr>
          <p:cNvPr id="5" name="内容占位符 7">
            <a:extLst>
              <a:ext uri="{FF2B5EF4-FFF2-40B4-BE49-F238E27FC236}">
                <a16:creationId xmlns:a16="http://schemas.microsoft.com/office/drawing/2014/main" id="{B991110E-E894-4BB9-9628-C0D08A7A7FDF}"/>
              </a:ext>
            </a:extLst>
          </p:cNvPr>
          <p:cNvGraphicFramePr>
            <a:graphicFrameLocks/>
          </p:cNvGraphicFramePr>
          <p:nvPr>
            <p:extLst>
              <p:ext uri="{D42A27DB-BD31-4B8C-83A1-F6EECF244321}">
                <p14:modId xmlns:p14="http://schemas.microsoft.com/office/powerpoint/2010/main" val="3509526191"/>
              </p:ext>
            </p:extLst>
          </p:nvPr>
        </p:nvGraphicFramePr>
        <p:xfrm>
          <a:off x="0" y="1175844"/>
          <a:ext cx="11548533"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表格 2">
            <a:extLst>
              <a:ext uri="{FF2B5EF4-FFF2-40B4-BE49-F238E27FC236}">
                <a16:creationId xmlns:a16="http://schemas.microsoft.com/office/drawing/2014/main" id="{7509BEFA-9A71-498A-8695-22444893ADCF}"/>
              </a:ext>
            </a:extLst>
          </p:cNvPr>
          <p:cNvGraphicFramePr>
            <a:graphicFrameLocks noGrp="1"/>
          </p:cNvGraphicFramePr>
          <p:nvPr>
            <p:extLst>
              <p:ext uri="{D42A27DB-BD31-4B8C-83A1-F6EECF244321}">
                <p14:modId xmlns:p14="http://schemas.microsoft.com/office/powerpoint/2010/main" val="2308776661"/>
              </p:ext>
            </p:extLst>
          </p:nvPr>
        </p:nvGraphicFramePr>
        <p:xfrm>
          <a:off x="3311469" y="3169810"/>
          <a:ext cx="6237355" cy="1540520"/>
        </p:xfrm>
        <a:graphic>
          <a:graphicData uri="http://schemas.openxmlformats.org/drawingml/2006/table">
            <a:tbl>
              <a:tblPr firstRow="1" bandRow="1">
                <a:tableStyleId>{5C22544A-7EE6-4342-B048-85BDC9FD1C3A}</a:tableStyleId>
              </a:tblPr>
              <a:tblGrid>
                <a:gridCol w="632685">
                  <a:extLst>
                    <a:ext uri="{9D8B030D-6E8A-4147-A177-3AD203B41FA5}">
                      <a16:colId xmlns:a16="http://schemas.microsoft.com/office/drawing/2014/main" val="2631848243"/>
                    </a:ext>
                  </a:extLst>
                </a:gridCol>
                <a:gridCol w="2771936">
                  <a:extLst>
                    <a:ext uri="{9D8B030D-6E8A-4147-A177-3AD203B41FA5}">
                      <a16:colId xmlns:a16="http://schemas.microsoft.com/office/drawing/2014/main" val="3351712362"/>
                    </a:ext>
                  </a:extLst>
                </a:gridCol>
                <a:gridCol w="2832734">
                  <a:extLst>
                    <a:ext uri="{9D8B030D-6E8A-4147-A177-3AD203B41FA5}">
                      <a16:colId xmlns:a16="http://schemas.microsoft.com/office/drawing/2014/main" val="4064381221"/>
                    </a:ext>
                  </a:extLst>
                </a:gridCol>
              </a:tblGrid>
              <a:tr h="370840">
                <a:tc>
                  <a:txBody>
                    <a:bodyPr/>
                    <a:lstStyle/>
                    <a:p>
                      <a:r>
                        <a:rPr lang="en-US" altLang="zh-CN" dirty="0"/>
                        <a:t>ID</a:t>
                      </a:r>
                      <a:endParaRPr lang="zh-CN" altLang="en-US" dirty="0"/>
                    </a:p>
                  </a:txBody>
                  <a:tcPr/>
                </a:tc>
                <a:tc>
                  <a:txBody>
                    <a:bodyPr/>
                    <a:lstStyle/>
                    <a:p>
                      <a:r>
                        <a:rPr lang="zh-CN" altLang="en-US" sz="1800" b="0" i="0" kern="1200" dirty="0">
                          <a:solidFill>
                            <a:schemeClr val="lt1"/>
                          </a:solidFill>
                          <a:effectLst/>
                          <a:latin typeface="+mn-lt"/>
                          <a:ea typeface="+mn-ea"/>
                          <a:cs typeface="+mn-cs"/>
                        </a:rPr>
                        <a:t>输入</a:t>
                      </a:r>
                      <a:r>
                        <a:rPr lang="en-US" altLang="zh-CN" sz="1800" b="0" i="0" kern="1200" dirty="0">
                          <a:solidFill>
                            <a:schemeClr val="lt1"/>
                          </a:solidFill>
                          <a:effectLst/>
                          <a:latin typeface="+mn-lt"/>
                          <a:ea typeface="+mn-ea"/>
                          <a:cs typeface="+mn-cs"/>
                        </a:rPr>
                        <a:t>(</a:t>
                      </a:r>
                      <a:r>
                        <a:rPr lang="zh-CN" altLang="en-US" sz="1800" b="0" i="0" kern="1200" dirty="0">
                          <a:solidFill>
                            <a:schemeClr val="lt1"/>
                          </a:solidFill>
                          <a:effectLst/>
                          <a:latin typeface="+mn-lt"/>
                          <a:ea typeface="+mn-ea"/>
                          <a:cs typeface="+mn-cs"/>
                        </a:rPr>
                        <a:t>筛选标准</a:t>
                      </a:r>
                      <a:r>
                        <a:rPr lang="en-US" altLang="zh-CN" sz="1800" b="0" i="0" kern="1200" dirty="0">
                          <a:solidFill>
                            <a:schemeClr val="lt1"/>
                          </a:solidFill>
                          <a:effectLst/>
                          <a:latin typeface="+mn-lt"/>
                          <a:ea typeface="+mn-ea"/>
                          <a:cs typeface="+mn-cs"/>
                        </a:rPr>
                        <a:t>)</a:t>
                      </a:r>
                      <a:endParaRPr lang="zh-CN" altLang="en-US" dirty="0"/>
                    </a:p>
                  </a:txBody>
                  <a:tcPr/>
                </a:tc>
                <a:tc>
                  <a:txBody>
                    <a:bodyPr/>
                    <a:lstStyle/>
                    <a:p>
                      <a:r>
                        <a:rPr lang="zh-CN" altLang="en-US" sz="1800" b="0" i="0" kern="1200" dirty="0">
                          <a:solidFill>
                            <a:schemeClr val="lt1"/>
                          </a:solidFill>
                          <a:effectLst/>
                          <a:latin typeface="+mn-lt"/>
                          <a:ea typeface="+mn-ea"/>
                          <a:cs typeface="+mn-cs"/>
                        </a:rPr>
                        <a:t>输出</a:t>
                      </a:r>
                      <a:r>
                        <a:rPr lang="en-US" altLang="zh-CN" sz="1800" b="0" i="0" kern="1200" dirty="0">
                          <a:solidFill>
                            <a:schemeClr val="lt1"/>
                          </a:solidFill>
                          <a:effectLst/>
                          <a:latin typeface="+mn-lt"/>
                          <a:ea typeface="+mn-ea"/>
                          <a:cs typeface="+mn-cs"/>
                        </a:rPr>
                        <a:t>(</a:t>
                      </a:r>
                      <a:r>
                        <a:rPr lang="zh-CN" altLang="en-US" sz="1800" b="0" i="0" kern="1200" dirty="0">
                          <a:solidFill>
                            <a:schemeClr val="lt1"/>
                          </a:solidFill>
                          <a:effectLst/>
                          <a:latin typeface="+mn-lt"/>
                          <a:ea typeface="+mn-ea"/>
                          <a:cs typeface="+mn-cs"/>
                        </a:rPr>
                        <a:t>类别</a:t>
                      </a:r>
                      <a:r>
                        <a:rPr lang="en-US" altLang="zh-CN" sz="1800" b="0" i="0" kern="1200" dirty="0">
                          <a:solidFill>
                            <a:schemeClr val="lt1"/>
                          </a:solidFill>
                          <a:effectLst/>
                          <a:latin typeface="+mn-lt"/>
                          <a:ea typeface="+mn-ea"/>
                          <a:cs typeface="+mn-cs"/>
                        </a:rPr>
                        <a:t>)</a:t>
                      </a:r>
                      <a:endParaRPr lang="zh-CN" altLang="en-US" dirty="0"/>
                    </a:p>
                  </a:txBody>
                  <a:tcPr/>
                </a:tc>
                <a:extLst>
                  <a:ext uri="{0D108BD9-81ED-4DB2-BD59-A6C34878D82A}">
                    <a16:rowId xmlns:a16="http://schemas.microsoft.com/office/drawing/2014/main" val="1393469529"/>
                  </a:ext>
                </a:extLst>
              </a:tr>
              <a:tr h="370840">
                <a:tc>
                  <a:txBody>
                    <a:bodyPr/>
                    <a:lstStyle/>
                    <a:p>
                      <a:r>
                        <a:rPr lang="en-US" altLang="zh-CN" dirty="0"/>
                        <a:t>S1</a:t>
                      </a:r>
                      <a:endParaRPr lang="zh-CN" altLang="en-US" dirty="0"/>
                    </a:p>
                  </a:txBody>
                  <a:tcPr/>
                </a:tc>
                <a:tc>
                  <a:txBody>
                    <a:bodyPr/>
                    <a:lstStyle/>
                    <a:p>
                      <a:r>
                        <a:rPr lang="zh-CN" altLang="en-US" sz="1800" b="0" i="0" kern="1200" dirty="0">
                          <a:solidFill>
                            <a:schemeClr val="dk1"/>
                          </a:solidFill>
                          <a:effectLst/>
                          <a:latin typeface="+mn-lt"/>
                          <a:ea typeface="+mn-ea"/>
                          <a:cs typeface="+mn-cs"/>
                        </a:rPr>
                        <a:t>年龄</a:t>
                      </a:r>
                      <a:r>
                        <a:rPr lang="en-US" altLang="zh-CN" sz="1800" b="0" i="0" kern="1200" dirty="0">
                          <a:solidFill>
                            <a:schemeClr val="dk1"/>
                          </a:solidFill>
                          <a:effectLst/>
                          <a:latin typeface="+mn-lt"/>
                          <a:ea typeface="+mn-ea"/>
                          <a:cs typeface="+mn-cs"/>
                        </a:rPr>
                        <a:t>&gt;80</a:t>
                      </a:r>
                      <a:r>
                        <a:rPr lang="zh-CN" altLang="en-US" sz="1800" b="0" i="0" kern="1200" dirty="0">
                          <a:solidFill>
                            <a:schemeClr val="dk1"/>
                          </a:solidFill>
                          <a:effectLst/>
                          <a:latin typeface="+mn-lt"/>
                          <a:ea typeface="+mn-ea"/>
                          <a:cs typeface="+mn-cs"/>
                        </a:rPr>
                        <a:t>岁</a:t>
                      </a:r>
                      <a:endParaRPr lang="zh-CN" altLang="en-US" dirty="0"/>
                    </a:p>
                  </a:txBody>
                  <a:tcPr/>
                </a:tc>
                <a:tc>
                  <a:txBody>
                    <a:bodyPr/>
                    <a:lstStyle/>
                    <a:p>
                      <a:r>
                        <a:rPr lang="en-US" altLang="zh-CN" sz="1800" b="0" i="0" kern="1200" dirty="0">
                          <a:solidFill>
                            <a:schemeClr val="dk1"/>
                          </a:solidFill>
                          <a:effectLst/>
                          <a:latin typeface="+mn-lt"/>
                          <a:ea typeface="+mn-ea"/>
                          <a:cs typeface="+mn-cs"/>
                        </a:rPr>
                        <a:t>Age</a:t>
                      </a:r>
                      <a:endParaRPr lang="zh-CN" altLang="en-US" dirty="0"/>
                    </a:p>
                  </a:txBody>
                  <a:tcPr/>
                </a:tc>
                <a:extLst>
                  <a:ext uri="{0D108BD9-81ED-4DB2-BD59-A6C34878D82A}">
                    <a16:rowId xmlns:a16="http://schemas.microsoft.com/office/drawing/2014/main" val="1192270424"/>
                  </a:ext>
                </a:extLst>
              </a:tr>
              <a:tr h="370840">
                <a:tc>
                  <a:txBody>
                    <a:bodyPr/>
                    <a:lstStyle/>
                    <a:p>
                      <a:r>
                        <a:rPr lang="en-US" altLang="zh-CN" dirty="0"/>
                        <a:t>S2</a:t>
                      </a:r>
                      <a:endParaRPr lang="zh-CN" altLang="en-US" dirty="0"/>
                    </a:p>
                  </a:txBody>
                  <a:tcPr/>
                </a:tc>
                <a:tc>
                  <a:txBody>
                    <a:bodyPr/>
                    <a:lstStyle/>
                    <a:p>
                      <a:r>
                        <a:rPr lang="zh-CN" altLang="en-US" dirty="0">
                          <a:effectLst/>
                        </a:rPr>
                        <a:t>近期颅内或椎管内手术史</a:t>
                      </a:r>
                    </a:p>
                  </a:txBody>
                  <a:tcPr marL="76840" marR="76840" marT="76840" marB="76840" anchor="ctr"/>
                </a:tc>
                <a:tc>
                  <a:txBody>
                    <a:bodyPr/>
                    <a:lstStyle/>
                    <a:p>
                      <a:r>
                        <a:rPr lang="en-US" altLang="zh-CN" sz="1800" b="0" i="0" kern="1200" dirty="0">
                          <a:solidFill>
                            <a:schemeClr val="dk1"/>
                          </a:solidFill>
                          <a:effectLst/>
                          <a:latin typeface="+mn-lt"/>
                          <a:ea typeface="+mn-ea"/>
                          <a:cs typeface="+mn-cs"/>
                        </a:rPr>
                        <a:t>Therapy or Surgery</a:t>
                      </a:r>
                      <a:endParaRPr lang="zh-CN" altLang="en-US" dirty="0"/>
                    </a:p>
                  </a:txBody>
                  <a:tcPr/>
                </a:tc>
                <a:extLst>
                  <a:ext uri="{0D108BD9-81ED-4DB2-BD59-A6C34878D82A}">
                    <a16:rowId xmlns:a16="http://schemas.microsoft.com/office/drawing/2014/main" val="3079244344"/>
                  </a:ext>
                </a:extLst>
              </a:tr>
              <a:tr h="370840">
                <a:tc>
                  <a:txBody>
                    <a:bodyPr/>
                    <a:lstStyle/>
                    <a:p>
                      <a:r>
                        <a:rPr lang="en-US" altLang="zh-CN" dirty="0"/>
                        <a:t>S3</a:t>
                      </a:r>
                      <a:endParaRPr lang="zh-CN" altLang="en-US" dirty="0"/>
                    </a:p>
                  </a:txBody>
                  <a:tcPr/>
                </a:tc>
                <a:tc>
                  <a:txBody>
                    <a:bodyPr/>
                    <a:lstStyle/>
                    <a:p>
                      <a:r>
                        <a:rPr lang="zh-CN" altLang="en-US" sz="1800" b="0" i="0" kern="1200" dirty="0">
                          <a:solidFill>
                            <a:schemeClr val="dk1"/>
                          </a:solidFill>
                          <a:effectLst/>
                          <a:latin typeface="+mn-lt"/>
                          <a:ea typeface="+mn-ea"/>
                          <a:cs typeface="+mn-cs"/>
                        </a:rPr>
                        <a:t>血糖</a:t>
                      </a:r>
                      <a:r>
                        <a:rPr lang="en-US" altLang="zh-CN" sz="1800" b="0" i="0" kern="1200" dirty="0">
                          <a:solidFill>
                            <a:schemeClr val="dk1"/>
                          </a:solidFill>
                          <a:effectLst/>
                          <a:latin typeface="+mn-lt"/>
                          <a:ea typeface="+mn-ea"/>
                          <a:cs typeface="+mn-cs"/>
                        </a:rPr>
                        <a:t>&lt;2.7mmol/L</a:t>
                      </a:r>
                      <a:endParaRPr lang="zh-CN" altLang="en-US" dirty="0"/>
                    </a:p>
                  </a:txBody>
                  <a:tcPr/>
                </a:tc>
                <a:tc>
                  <a:txBody>
                    <a:bodyPr/>
                    <a:lstStyle/>
                    <a:p>
                      <a:r>
                        <a:rPr lang="en-US" altLang="zh-CN" sz="1800" b="0" i="0" kern="1200" dirty="0">
                          <a:solidFill>
                            <a:schemeClr val="dk1"/>
                          </a:solidFill>
                          <a:effectLst/>
                          <a:latin typeface="+mn-lt"/>
                          <a:ea typeface="+mn-ea"/>
                          <a:cs typeface="+mn-cs"/>
                        </a:rPr>
                        <a:t>Laboratory Examinations</a:t>
                      </a:r>
                      <a:endParaRPr lang="zh-CN" altLang="en-US" dirty="0"/>
                    </a:p>
                  </a:txBody>
                  <a:tcPr/>
                </a:tc>
                <a:extLst>
                  <a:ext uri="{0D108BD9-81ED-4DB2-BD59-A6C34878D82A}">
                    <a16:rowId xmlns:a16="http://schemas.microsoft.com/office/drawing/2014/main" val="2419948181"/>
                  </a:ext>
                </a:extLst>
              </a:tr>
            </a:tbl>
          </a:graphicData>
        </a:graphic>
      </p:graphicFrame>
    </p:spTree>
    <p:extLst>
      <p:ext uri="{BB962C8B-B14F-4D97-AF65-F5344CB8AC3E}">
        <p14:creationId xmlns:p14="http://schemas.microsoft.com/office/powerpoint/2010/main" val="3029330618"/>
      </p:ext>
    </p:extLst>
  </p:cSld>
  <p:clrMapOvr>
    <a:masterClrMapping/>
  </p:clrMapOvr>
  <mc:AlternateContent xmlns:mc="http://schemas.openxmlformats.org/markup-compatibility/2006">
    <mc:Choice xmlns:p14="http://schemas.microsoft.com/office/powerpoint/2010/main" Requires="p14">
      <p:transition spd="slow" p14:dur="2000" advTm="6929"/>
    </mc:Choice>
    <mc:Fallback>
      <p:transition spd="slow" advTm="692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5AD8928-BE3D-4726-9F0D-B6249446C2FF}"/>
              </a:ext>
            </a:extLst>
          </p:cNvPr>
          <p:cNvSpPr>
            <a:spLocks noGrp="1"/>
          </p:cNvSpPr>
          <p:nvPr>
            <p:ph idx="1"/>
          </p:nvPr>
        </p:nvSpPr>
        <p:spPr/>
        <p:txBody>
          <a:bodyPr/>
          <a:lstStyle/>
          <a:p>
            <a:r>
              <a:rPr lang="zh-CN" altLang="en-US" dirty="0"/>
              <a:t>数据分布</a:t>
            </a:r>
            <a:endParaRPr lang="en-US" altLang="zh-CN" dirty="0"/>
          </a:p>
          <a:p>
            <a:pPr lvl="1"/>
            <a:r>
              <a:rPr lang="zh-CN" altLang="en-US" dirty="0"/>
              <a:t>训练集：验证集：测试集</a:t>
            </a:r>
            <a:r>
              <a:rPr lang="en-US" altLang="zh-CN" dirty="0"/>
              <a:t>=3:1:1</a:t>
            </a:r>
          </a:p>
          <a:p>
            <a:pPr lvl="1"/>
            <a:r>
              <a:rPr lang="zh-CN" altLang="en-US" dirty="0">
                <a:solidFill>
                  <a:srgbClr val="FF0000"/>
                </a:solidFill>
              </a:rPr>
              <a:t>无监督数据集：</a:t>
            </a:r>
            <a:r>
              <a:rPr lang="en-US" altLang="zh-CN" dirty="0">
                <a:solidFill>
                  <a:srgbClr val="FF0000"/>
                </a:solidFill>
              </a:rPr>
              <a:t>213,154</a:t>
            </a:r>
          </a:p>
          <a:p>
            <a:pPr lvl="1"/>
            <a:r>
              <a:rPr lang="zh-CN" altLang="en-US" dirty="0"/>
              <a:t>训练集：</a:t>
            </a:r>
            <a:r>
              <a:rPr lang="en-US" altLang="zh-CN" kern="100" spc="20" dirty="0"/>
              <a:t>22,962</a:t>
            </a:r>
            <a:endParaRPr lang="en-US" altLang="zh-CN" dirty="0"/>
          </a:p>
          <a:p>
            <a:pPr lvl="1"/>
            <a:r>
              <a:rPr lang="zh-CN" altLang="en-US" dirty="0"/>
              <a:t>验证集：</a:t>
            </a:r>
            <a:r>
              <a:rPr lang="en-US" altLang="zh-CN" dirty="0"/>
              <a:t>7,682</a:t>
            </a:r>
          </a:p>
          <a:p>
            <a:pPr lvl="1"/>
            <a:r>
              <a:rPr lang="zh-CN" altLang="en-US" dirty="0"/>
              <a:t>测试集：</a:t>
            </a:r>
            <a:r>
              <a:rPr lang="en-US" altLang="zh-CN" dirty="0"/>
              <a:t>7,697</a:t>
            </a:r>
          </a:p>
          <a:p>
            <a:r>
              <a:rPr lang="zh-CN" altLang="en-US" dirty="0"/>
              <a:t>数据分析</a:t>
            </a:r>
            <a:endParaRPr lang="en-US" altLang="zh-CN" dirty="0"/>
          </a:p>
          <a:p>
            <a:pPr lvl="1"/>
            <a:r>
              <a:rPr lang="zh-CN" altLang="en-US" dirty="0"/>
              <a:t>数据样本不平衡</a:t>
            </a:r>
            <a:endParaRPr lang="en-US" altLang="zh-CN" dirty="0"/>
          </a:p>
          <a:p>
            <a:r>
              <a:rPr lang="zh-CN" altLang="en-US" dirty="0"/>
              <a:t>句子长度分布</a:t>
            </a:r>
            <a:endParaRPr lang="en-US" altLang="zh-CN" dirty="0"/>
          </a:p>
          <a:p>
            <a:pPr lvl="1"/>
            <a:r>
              <a:rPr lang="zh-CN" altLang="en-US" dirty="0"/>
              <a:t>最长：</a:t>
            </a:r>
            <a:r>
              <a:rPr lang="en-US" altLang="zh-CN" dirty="0"/>
              <a:t>341</a:t>
            </a:r>
          </a:p>
          <a:p>
            <a:pPr lvl="1"/>
            <a:r>
              <a:rPr lang="zh-CN" altLang="en-US" dirty="0"/>
              <a:t>最短：</a:t>
            </a:r>
            <a:r>
              <a:rPr lang="en-US" altLang="zh-CN" dirty="0"/>
              <a:t>2</a:t>
            </a:r>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D8C0A4C8-11F8-4CEA-903B-D57613270CB3}"/>
              </a:ext>
            </a:extLst>
          </p:cNvPr>
          <p:cNvSpPr>
            <a:spLocks noGrp="1"/>
          </p:cNvSpPr>
          <p:nvPr>
            <p:ph type="title"/>
          </p:nvPr>
        </p:nvSpPr>
        <p:spPr>
          <a:xfrm>
            <a:off x="478976" y="188916"/>
            <a:ext cx="7184569" cy="707886"/>
          </a:xfrm>
        </p:spPr>
        <p:txBody>
          <a:bodyPr/>
          <a:lstStyle/>
          <a:p>
            <a:r>
              <a:rPr lang="zh-CN" altLang="en-US" sz="4000" dirty="0"/>
              <a:t>数据分析</a:t>
            </a:r>
          </a:p>
        </p:txBody>
      </p:sp>
      <p:pic>
        <p:nvPicPr>
          <p:cNvPr id="11" name="图片 10">
            <a:extLst>
              <a:ext uri="{FF2B5EF4-FFF2-40B4-BE49-F238E27FC236}">
                <a16:creationId xmlns:a16="http://schemas.microsoft.com/office/drawing/2014/main" id="{43DA08B1-BC61-4A03-ACBA-1A9C81AE6F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2053" y="2571858"/>
            <a:ext cx="4821747" cy="3616310"/>
          </a:xfrm>
          <a:prstGeom prst="rect">
            <a:avLst/>
          </a:prstGeom>
        </p:spPr>
      </p:pic>
      <p:pic>
        <p:nvPicPr>
          <p:cNvPr id="13" name="图片 12">
            <a:extLst>
              <a:ext uri="{FF2B5EF4-FFF2-40B4-BE49-F238E27FC236}">
                <a16:creationId xmlns:a16="http://schemas.microsoft.com/office/drawing/2014/main" id="{88FE3B2F-B16E-439C-9D11-4979DE6D71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7552" y="2509832"/>
            <a:ext cx="4904448" cy="3678336"/>
          </a:xfrm>
          <a:prstGeom prst="rect">
            <a:avLst/>
          </a:prstGeom>
        </p:spPr>
      </p:pic>
    </p:spTree>
    <p:custDataLst>
      <p:tags r:id="rId1"/>
    </p:custDataLst>
    <p:extLst>
      <p:ext uri="{BB962C8B-B14F-4D97-AF65-F5344CB8AC3E}">
        <p14:creationId xmlns:p14="http://schemas.microsoft.com/office/powerpoint/2010/main" val="3553441128"/>
      </p:ext>
    </p:extLst>
  </p:cSld>
  <p:clrMapOvr>
    <a:masterClrMapping/>
  </p:clrMapOvr>
  <mc:AlternateContent xmlns:mc="http://schemas.openxmlformats.org/markup-compatibility/2006">
    <mc:Choice xmlns:p14="http://schemas.microsoft.com/office/powerpoint/2010/main" Requires="p14">
      <p:transition spd="slow" p14:dur="2000" advTm="8884"/>
    </mc:Choice>
    <mc:Fallback>
      <p:transition spd="slow" advTm="88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3526E0C-FC69-4B22-9BAA-94A13EBE5139}"/>
              </a:ext>
            </a:extLst>
          </p:cNvPr>
          <p:cNvSpPr>
            <a:spLocks noGrp="1"/>
          </p:cNvSpPr>
          <p:nvPr>
            <p:ph type="title"/>
          </p:nvPr>
        </p:nvSpPr>
        <p:spPr/>
        <p:txBody>
          <a:bodyPr/>
          <a:lstStyle/>
          <a:p>
            <a:endParaRPr lang="zh-CN" altLang="en-US" dirty="0"/>
          </a:p>
        </p:txBody>
      </p:sp>
      <p:sp>
        <p:nvSpPr>
          <p:cNvPr id="8" name="标题 2">
            <a:extLst>
              <a:ext uri="{FF2B5EF4-FFF2-40B4-BE49-F238E27FC236}">
                <a16:creationId xmlns:a16="http://schemas.microsoft.com/office/drawing/2014/main" id="{4EE07FFF-CEEA-41B1-8D8E-A98C1FECDC6B}"/>
              </a:ext>
            </a:extLst>
          </p:cNvPr>
          <p:cNvSpPr txBox="1">
            <a:spLocks/>
          </p:cNvSpPr>
          <p:nvPr/>
        </p:nvSpPr>
        <p:spPr bwMode="auto">
          <a:xfrm>
            <a:off x="914400" y="3013503"/>
            <a:ext cx="10363200" cy="830997"/>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l" rtl="0" eaLnBrk="1" fontAlgn="base" hangingPunct="1">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pPr algn="ctr"/>
            <a:r>
              <a:rPr lang="zh-CN" altLang="en-US" sz="4800" b="1" u="sng" kern="0" dirty="0">
                <a:solidFill>
                  <a:schemeClr val="tx1"/>
                </a:solidFill>
              </a:rPr>
              <a:t>实验方案</a:t>
            </a:r>
            <a:endParaRPr lang="zh-CN" altLang="en-US" sz="4800" kern="0" dirty="0">
              <a:solidFill>
                <a:schemeClr val="tx1"/>
              </a:solidFill>
            </a:endParaRPr>
          </a:p>
        </p:txBody>
      </p:sp>
    </p:spTree>
    <p:extLst>
      <p:ext uri="{BB962C8B-B14F-4D97-AF65-F5344CB8AC3E}">
        <p14:creationId xmlns:p14="http://schemas.microsoft.com/office/powerpoint/2010/main" val="92824255"/>
      </p:ext>
    </p:extLst>
  </p:cSld>
  <p:clrMapOvr>
    <a:masterClrMapping/>
  </p:clrMapOvr>
  <mc:AlternateContent xmlns:mc="http://schemas.openxmlformats.org/markup-compatibility/2006">
    <mc:Choice xmlns:p14="http://schemas.microsoft.com/office/powerpoint/2010/main" Requires="p14">
      <p:transition spd="slow" p14:dur="2000" advTm="707"/>
    </mc:Choice>
    <mc:Fallback>
      <p:transition spd="slow" advTm="7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597909-3494-460A-ABA2-A69FDEFD14B8}"/>
              </a:ext>
            </a:extLst>
          </p:cNvPr>
          <p:cNvSpPr>
            <a:spLocks noGrp="1"/>
          </p:cNvSpPr>
          <p:nvPr>
            <p:ph idx="1"/>
          </p:nvPr>
        </p:nvSpPr>
        <p:spPr/>
        <p:txBody>
          <a:bodyPr/>
          <a:lstStyle/>
          <a:p>
            <a:pPr>
              <a:lnSpc>
                <a:spcPct val="150000"/>
              </a:lnSpc>
            </a:pPr>
            <a:r>
              <a:rPr lang="zh-CN" altLang="en-US" sz="2400" dirty="0"/>
              <a:t>三个阶段</a:t>
            </a:r>
            <a:endParaRPr lang="en-US" altLang="zh-CN" sz="2400" dirty="0"/>
          </a:p>
          <a:p>
            <a:pPr>
              <a:lnSpc>
                <a:spcPct val="150000"/>
              </a:lnSpc>
            </a:pPr>
            <a:r>
              <a:rPr lang="zh-CN" altLang="en-US" sz="2400" b="0" dirty="0">
                <a:solidFill>
                  <a:schemeClr val="tx2"/>
                </a:solidFill>
              </a:rPr>
              <a:t>使用</a:t>
            </a:r>
            <a:r>
              <a:rPr lang="zh-CN" altLang="zh-CN" sz="2400" b="0" dirty="0">
                <a:solidFill>
                  <a:schemeClr val="tx2"/>
                </a:solidFill>
              </a:rPr>
              <a:t>预训练语言模型，并对语言模型进行微调</a:t>
            </a:r>
            <a:endParaRPr lang="en-US" altLang="zh-CN" sz="2400" b="0" dirty="0">
              <a:solidFill>
                <a:schemeClr val="tx2"/>
              </a:solidFill>
            </a:endParaRPr>
          </a:p>
          <a:p>
            <a:pPr>
              <a:lnSpc>
                <a:spcPct val="150000"/>
              </a:lnSpc>
            </a:pPr>
            <a:r>
              <a:rPr lang="zh-CN" altLang="zh-CN" sz="2400" b="0" dirty="0">
                <a:solidFill>
                  <a:schemeClr val="tx2"/>
                </a:solidFill>
              </a:rPr>
              <a:t>将语言模型与神经网络模型</a:t>
            </a:r>
            <a:r>
              <a:rPr lang="zh-CN" altLang="en-US" sz="2400" b="0" dirty="0">
                <a:solidFill>
                  <a:schemeClr val="tx2"/>
                </a:solidFill>
              </a:rPr>
              <a:t>结合</a:t>
            </a:r>
            <a:r>
              <a:rPr lang="zh-CN" altLang="zh-CN" sz="2400" b="0" dirty="0">
                <a:solidFill>
                  <a:schemeClr val="tx2"/>
                </a:solidFill>
              </a:rPr>
              <a:t>得到</a:t>
            </a:r>
            <a:r>
              <a:rPr lang="zh-CN" altLang="en-US" sz="2400" b="0" dirty="0">
                <a:solidFill>
                  <a:schemeClr val="tx2"/>
                </a:solidFill>
              </a:rPr>
              <a:t>分</a:t>
            </a:r>
            <a:r>
              <a:rPr lang="zh-CN" altLang="zh-CN" sz="2400" b="0" dirty="0">
                <a:solidFill>
                  <a:schemeClr val="tx2"/>
                </a:solidFill>
              </a:rPr>
              <a:t>类模型，并对分类模型进行微调</a:t>
            </a:r>
            <a:endParaRPr lang="en-US" altLang="zh-CN" sz="2400" b="0" dirty="0">
              <a:solidFill>
                <a:schemeClr val="tx2"/>
              </a:solidFill>
            </a:endParaRPr>
          </a:p>
          <a:p>
            <a:pPr>
              <a:lnSpc>
                <a:spcPct val="150000"/>
              </a:lnSpc>
            </a:pPr>
            <a:r>
              <a:rPr lang="zh-CN" altLang="zh-CN" sz="2400" b="0" dirty="0">
                <a:solidFill>
                  <a:schemeClr val="tx2"/>
                </a:solidFill>
              </a:rPr>
              <a:t>将多个分类模型进行集成学习</a:t>
            </a:r>
            <a:r>
              <a:rPr lang="zh-CN" altLang="en-US" sz="2400" b="0" dirty="0">
                <a:solidFill>
                  <a:schemeClr val="tx2"/>
                </a:solidFill>
              </a:rPr>
              <a:t>得到最终的模型分类器</a:t>
            </a:r>
          </a:p>
        </p:txBody>
      </p:sp>
      <p:sp>
        <p:nvSpPr>
          <p:cNvPr id="3" name="标题 2">
            <a:extLst>
              <a:ext uri="{FF2B5EF4-FFF2-40B4-BE49-F238E27FC236}">
                <a16:creationId xmlns:a16="http://schemas.microsoft.com/office/drawing/2014/main" id="{460F0442-4BB7-4A72-A9C8-A46E1BFA8225}"/>
              </a:ext>
            </a:extLst>
          </p:cNvPr>
          <p:cNvSpPr>
            <a:spLocks noGrp="1"/>
          </p:cNvSpPr>
          <p:nvPr>
            <p:ph type="title"/>
          </p:nvPr>
        </p:nvSpPr>
        <p:spPr>
          <a:xfrm>
            <a:off x="478975" y="188915"/>
            <a:ext cx="7184569" cy="707886"/>
          </a:xfrm>
        </p:spPr>
        <p:txBody>
          <a:bodyPr/>
          <a:lstStyle/>
          <a:p>
            <a:r>
              <a:rPr lang="zh-CN" altLang="en-US" sz="4000" dirty="0"/>
              <a:t>实验方案</a:t>
            </a:r>
          </a:p>
        </p:txBody>
      </p:sp>
    </p:spTree>
    <p:extLst>
      <p:ext uri="{BB962C8B-B14F-4D97-AF65-F5344CB8AC3E}">
        <p14:creationId xmlns:p14="http://schemas.microsoft.com/office/powerpoint/2010/main" val="3922084029"/>
      </p:ext>
    </p:extLst>
  </p:cSld>
  <p:clrMapOvr>
    <a:masterClrMapping/>
  </p:clrMapOvr>
  <mc:AlternateContent xmlns:mc="http://schemas.openxmlformats.org/markup-compatibility/2006">
    <mc:Choice xmlns:p14="http://schemas.microsoft.com/office/powerpoint/2010/main" Requires="p14">
      <p:transition spd="slow" p14:dur="2000" advTm="17830"/>
    </mc:Choice>
    <mc:Fallback>
      <p:transition spd="slow" advTm="178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C8B75E-C099-479C-9A9F-F86A18DF9959}"/>
              </a:ext>
            </a:extLst>
          </p:cNvPr>
          <p:cNvSpPr>
            <a:spLocks noGrp="1"/>
          </p:cNvSpPr>
          <p:nvPr>
            <p:ph idx="1"/>
          </p:nvPr>
        </p:nvSpPr>
        <p:spPr/>
        <p:txBody>
          <a:bodyPr/>
          <a:lstStyle/>
          <a:p>
            <a:pPr>
              <a:lnSpc>
                <a:spcPct val="125000"/>
              </a:lnSpc>
            </a:pPr>
            <a:r>
              <a:rPr lang="en-US" altLang="zh-CN" sz="2400" dirty="0"/>
              <a:t>LM</a:t>
            </a:r>
          </a:p>
          <a:p>
            <a:pPr>
              <a:lnSpc>
                <a:spcPct val="125000"/>
              </a:lnSpc>
              <a:buFont typeface="Wingdings" panose="05000000000000000000" pitchFamily="2" charset="2"/>
              <a:buChar char="Ø"/>
            </a:pPr>
            <a:r>
              <a:rPr lang="zh-CN" altLang="zh-CN" b="0" dirty="0">
                <a:solidFill>
                  <a:schemeClr val="tx2"/>
                </a:solidFill>
              </a:rPr>
              <a:t>哈工大讯飞联合实验室发布的</a:t>
            </a:r>
            <a:r>
              <a:rPr lang="en-US" altLang="zh-CN" b="0" dirty="0" err="1">
                <a:solidFill>
                  <a:schemeClr val="tx2"/>
                </a:solidFill>
              </a:rPr>
              <a:t>RoBERTa-wwm-ext</a:t>
            </a:r>
            <a:r>
              <a:rPr lang="en-US" altLang="zh-CN" b="0" dirty="0">
                <a:solidFill>
                  <a:schemeClr val="tx2"/>
                </a:solidFill>
              </a:rPr>
              <a:t>, Chinese</a:t>
            </a:r>
          </a:p>
          <a:p>
            <a:pPr>
              <a:lnSpc>
                <a:spcPct val="125000"/>
              </a:lnSpc>
              <a:buFont typeface="Wingdings" panose="05000000000000000000" pitchFamily="2" charset="2"/>
              <a:buChar char="Ø"/>
            </a:pPr>
            <a:r>
              <a:rPr lang="en-US" altLang="zh-CN" b="0" dirty="0">
                <a:solidFill>
                  <a:schemeClr val="tx2"/>
                </a:solidFill>
              </a:rPr>
              <a:t>Google</a:t>
            </a:r>
            <a:r>
              <a:rPr lang="zh-CN" altLang="zh-CN" b="0" dirty="0">
                <a:solidFill>
                  <a:schemeClr val="tx2"/>
                </a:solidFill>
              </a:rPr>
              <a:t>发布的中文版</a:t>
            </a:r>
            <a:r>
              <a:rPr lang="en-US" altLang="zh-CN" b="0" dirty="0">
                <a:solidFill>
                  <a:schemeClr val="tx2"/>
                </a:solidFill>
              </a:rPr>
              <a:t> BERT-base, Chinese</a:t>
            </a:r>
          </a:p>
          <a:p>
            <a:pPr marL="0" indent="0">
              <a:lnSpc>
                <a:spcPct val="125000"/>
              </a:lnSpc>
              <a:buNone/>
            </a:pPr>
            <a:r>
              <a:rPr lang="en-US" altLang="zh-CN" sz="1600" b="0" dirty="0">
                <a:solidFill>
                  <a:schemeClr val="tx2"/>
                </a:solidFill>
              </a:rPr>
              <a:t>       (https://github.com/ymcui/Chinese-BERT-wwm)</a:t>
            </a:r>
          </a:p>
          <a:p>
            <a:pPr>
              <a:lnSpc>
                <a:spcPct val="125000"/>
              </a:lnSpc>
            </a:pPr>
            <a:r>
              <a:rPr lang="en-US" altLang="zh-CN" sz="2400" dirty="0"/>
              <a:t>fine-tuning</a:t>
            </a:r>
          </a:p>
          <a:p>
            <a:pPr>
              <a:lnSpc>
                <a:spcPct val="125000"/>
              </a:lnSpc>
              <a:buFont typeface="Wingdings" panose="05000000000000000000" pitchFamily="2" charset="2"/>
              <a:buChar char="Ø"/>
            </a:pPr>
            <a:r>
              <a:rPr lang="zh-CN" altLang="en-US" b="0" dirty="0">
                <a:solidFill>
                  <a:schemeClr val="tx2"/>
                </a:solidFill>
              </a:rPr>
              <a:t>使用</a:t>
            </a:r>
            <a:r>
              <a:rPr lang="en-US" altLang="zh-CN" b="0" dirty="0">
                <a:solidFill>
                  <a:schemeClr val="tx2"/>
                </a:solidFill>
              </a:rPr>
              <a:t>213154</a:t>
            </a:r>
            <a:r>
              <a:rPr lang="zh-CN" altLang="en-US" b="0" dirty="0">
                <a:solidFill>
                  <a:schemeClr val="tx2"/>
                </a:solidFill>
              </a:rPr>
              <a:t>无监督数据</a:t>
            </a:r>
            <a:endParaRPr lang="en-US" altLang="zh-CN" b="0" dirty="0">
              <a:solidFill>
                <a:schemeClr val="tx2"/>
              </a:solidFill>
            </a:endParaRPr>
          </a:p>
          <a:p>
            <a:pPr>
              <a:lnSpc>
                <a:spcPct val="125000"/>
              </a:lnSpc>
              <a:buFont typeface="Wingdings" panose="05000000000000000000" pitchFamily="2" charset="2"/>
              <a:buChar char="Ø"/>
            </a:pPr>
            <a:r>
              <a:rPr lang="zh-CN" altLang="en-US" b="0" dirty="0">
                <a:solidFill>
                  <a:schemeClr val="tx2"/>
                </a:solidFill>
              </a:rPr>
              <a:t>用发布的训练集和验证集做结果验证</a:t>
            </a:r>
            <a:endParaRPr lang="en-US" altLang="zh-CN" b="0" dirty="0">
              <a:solidFill>
                <a:schemeClr val="tx2"/>
              </a:solidFill>
            </a:endParaRPr>
          </a:p>
          <a:p>
            <a:pPr>
              <a:lnSpc>
                <a:spcPct val="125000"/>
              </a:lnSpc>
              <a:buFont typeface="Wingdings" panose="05000000000000000000" pitchFamily="2" charset="2"/>
              <a:buChar char="Ø"/>
            </a:pPr>
            <a:r>
              <a:rPr lang="zh-CN" altLang="en-US" b="0" dirty="0">
                <a:solidFill>
                  <a:schemeClr val="tx2"/>
                </a:solidFill>
              </a:rPr>
              <a:t>使用倾斜的三角学习率方法</a:t>
            </a:r>
          </a:p>
        </p:txBody>
      </p:sp>
      <p:sp>
        <p:nvSpPr>
          <p:cNvPr id="3" name="标题 2">
            <a:extLst>
              <a:ext uri="{FF2B5EF4-FFF2-40B4-BE49-F238E27FC236}">
                <a16:creationId xmlns:a16="http://schemas.microsoft.com/office/drawing/2014/main" id="{28C78B5C-FDD7-48D7-92F7-659981565A5B}"/>
              </a:ext>
            </a:extLst>
          </p:cNvPr>
          <p:cNvSpPr>
            <a:spLocks noGrp="1"/>
          </p:cNvSpPr>
          <p:nvPr>
            <p:ph type="title"/>
          </p:nvPr>
        </p:nvSpPr>
        <p:spPr>
          <a:xfrm>
            <a:off x="478975" y="188915"/>
            <a:ext cx="7184569" cy="707886"/>
          </a:xfrm>
        </p:spPr>
        <p:txBody>
          <a:bodyPr/>
          <a:lstStyle/>
          <a:p>
            <a:r>
              <a:rPr lang="zh-CN" altLang="en-US" sz="4000" dirty="0"/>
              <a:t>语言模型</a:t>
            </a:r>
          </a:p>
        </p:txBody>
      </p:sp>
      <p:pic>
        <p:nvPicPr>
          <p:cNvPr id="6" name="图片 5">
            <a:extLst>
              <a:ext uri="{FF2B5EF4-FFF2-40B4-BE49-F238E27FC236}">
                <a16:creationId xmlns:a16="http://schemas.microsoft.com/office/drawing/2014/main" id="{8C502168-D9BC-4CED-9475-078E02387B19}"/>
              </a:ext>
            </a:extLst>
          </p:cNvPr>
          <p:cNvPicPr/>
          <p:nvPr/>
        </p:nvPicPr>
        <p:blipFill>
          <a:blip r:embed="rId4"/>
          <a:stretch>
            <a:fillRect/>
          </a:stretch>
        </p:blipFill>
        <p:spPr>
          <a:xfrm>
            <a:off x="6426364" y="2353918"/>
            <a:ext cx="5460835" cy="3881782"/>
          </a:xfrm>
          <a:prstGeom prst="rect">
            <a:avLst/>
          </a:prstGeom>
        </p:spPr>
      </p:pic>
    </p:spTree>
    <p:custDataLst>
      <p:tags r:id="rId1"/>
    </p:custDataLst>
    <p:extLst>
      <p:ext uri="{BB962C8B-B14F-4D97-AF65-F5344CB8AC3E}">
        <p14:creationId xmlns:p14="http://schemas.microsoft.com/office/powerpoint/2010/main" val="338464547"/>
      </p:ext>
    </p:extLst>
  </p:cSld>
  <p:clrMapOvr>
    <a:masterClrMapping/>
  </p:clrMapOvr>
  <mc:AlternateContent xmlns:mc="http://schemas.openxmlformats.org/markup-compatibility/2006">
    <mc:Choice xmlns:p14="http://schemas.microsoft.com/office/powerpoint/2010/main" Requires="p14">
      <p:transition spd="slow" p14:dur="2000" advTm="40767"/>
    </mc:Choice>
    <mc:Fallback>
      <p:transition spd="slow" advTm="40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fade">
                                      <p:cBhvr>
                                        <p:cTn id="44" dur="1000"/>
                                        <p:tgtEl>
                                          <p:spTgt spid="2">
                                            <p:txEl>
                                              <p:pRg st="7" end="7"/>
                                            </p:txEl>
                                          </p:spTgt>
                                        </p:tgtEl>
                                      </p:cBhvr>
                                    </p:animEffect>
                                    <p:anim calcmode="lin" valueType="num">
                                      <p:cBhvr>
                                        <p:cTn id="4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5ED4B18-739D-4E1E-8CB9-6862B1988E38}"/>
              </a:ext>
            </a:extLst>
          </p:cNvPr>
          <p:cNvSpPr>
            <a:spLocks noGrp="1"/>
          </p:cNvSpPr>
          <p:nvPr>
            <p:ph type="title"/>
          </p:nvPr>
        </p:nvSpPr>
        <p:spPr>
          <a:xfrm>
            <a:off x="478976" y="188916"/>
            <a:ext cx="7184569" cy="707886"/>
          </a:xfrm>
        </p:spPr>
        <p:txBody>
          <a:bodyPr/>
          <a:lstStyle/>
          <a:p>
            <a:r>
              <a:rPr lang="zh-CN" altLang="en-US" sz="4000" dirty="0"/>
              <a:t>分类模型</a:t>
            </a:r>
          </a:p>
        </p:txBody>
      </p:sp>
      <p:grpSp>
        <p:nvGrpSpPr>
          <p:cNvPr id="34" name="组合 33"/>
          <p:cNvGrpSpPr/>
          <p:nvPr/>
        </p:nvGrpSpPr>
        <p:grpSpPr>
          <a:xfrm>
            <a:off x="4798543" y="2265060"/>
            <a:ext cx="2683143" cy="3279064"/>
            <a:chOff x="5372101" y="1731086"/>
            <a:chExt cx="2683142" cy="3279064"/>
          </a:xfrm>
        </p:grpSpPr>
        <p:sp>
          <p:nvSpPr>
            <p:cNvPr id="27" name="矩形 26">
              <a:extLst>
                <a:ext uri="{FF2B5EF4-FFF2-40B4-BE49-F238E27FC236}">
                  <a16:creationId xmlns:a16="http://schemas.microsoft.com/office/drawing/2014/main" id="{64AB86CE-4E24-4647-97D7-171F7C265FD4}"/>
                </a:ext>
              </a:extLst>
            </p:cNvPr>
            <p:cNvSpPr/>
            <p:nvPr/>
          </p:nvSpPr>
          <p:spPr bwMode="auto">
            <a:xfrm>
              <a:off x="5372101" y="1731086"/>
              <a:ext cx="2683142" cy="3279064"/>
            </a:xfrm>
            <a:prstGeom prst="rect">
              <a:avLst/>
            </a:prstGeom>
            <a:solidFill>
              <a:schemeClr val="bg1"/>
            </a:solidFill>
            <a:ln w="38100">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noAutofit/>
            </a:bodyPr>
            <a:lstStyle/>
            <a:p>
              <a:pPr algn="ctr" defTabSz="914377">
                <a:spcBef>
                  <a:spcPct val="50000"/>
                </a:spcBef>
              </a:pPr>
              <a:endParaRPr lang="zh-CN" altLang="en-US" sz="2800" dirty="0">
                <a:solidFill>
                  <a:schemeClr val="bg1"/>
                </a:solidFill>
                <a:latin typeface="Segoe" pitchFamily="34" charset="0"/>
              </a:endParaRPr>
            </a:p>
          </p:txBody>
        </p:sp>
        <p:sp>
          <p:nvSpPr>
            <p:cNvPr id="28" name="矩形 27">
              <a:extLst>
                <a:ext uri="{FF2B5EF4-FFF2-40B4-BE49-F238E27FC236}">
                  <a16:creationId xmlns:a16="http://schemas.microsoft.com/office/drawing/2014/main" id="{27C680CF-1AE3-4A6C-8BFF-51008770D21A}"/>
                </a:ext>
              </a:extLst>
            </p:cNvPr>
            <p:cNvSpPr/>
            <p:nvPr/>
          </p:nvSpPr>
          <p:spPr bwMode="auto">
            <a:xfrm>
              <a:off x="5544377" y="1891286"/>
              <a:ext cx="2338589" cy="523220"/>
            </a:xfrm>
            <a:prstGeom prst="rect">
              <a:avLst/>
            </a:prstGeom>
            <a:solidFill>
              <a:srgbClr val="008CDA"/>
            </a:solidFill>
            <a:ln>
              <a:solidFill>
                <a:srgbClr val="008CD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algn="ctr" defTabSz="914377">
                <a:spcBef>
                  <a:spcPct val="50000"/>
                </a:spcBef>
              </a:pPr>
              <a:r>
                <a:rPr lang="en-US" altLang="zh-CN" sz="2800" dirty="0">
                  <a:solidFill>
                    <a:schemeClr val="bg1"/>
                  </a:solidFill>
                  <a:latin typeface="Segoe" pitchFamily="34" charset="0"/>
                </a:rPr>
                <a:t>CNN</a:t>
              </a:r>
              <a:endParaRPr lang="zh-CN" altLang="en-US" sz="2800" dirty="0">
                <a:solidFill>
                  <a:schemeClr val="bg1"/>
                </a:solidFill>
                <a:latin typeface="Segoe" pitchFamily="34" charset="0"/>
              </a:endParaRPr>
            </a:p>
          </p:txBody>
        </p:sp>
        <p:sp>
          <p:nvSpPr>
            <p:cNvPr id="29" name="矩形 28">
              <a:extLst>
                <a:ext uri="{FF2B5EF4-FFF2-40B4-BE49-F238E27FC236}">
                  <a16:creationId xmlns:a16="http://schemas.microsoft.com/office/drawing/2014/main" id="{B4AA2033-AFDF-4E5D-BAA9-310E9EFB637F}"/>
                </a:ext>
              </a:extLst>
            </p:cNvPr>
            <p:cNvSpPr/>
            <p:nvPr/>
          </p:nvSpPr>
          <p:spPr bwMode="auto">
            <a:xfrm>
              <a:off x="5567224" y="2671071"/>
              <a:ext cx="2338589" cy="523220"/>
            </a:xfrm>
            <a:prstGeom prst="rect">
              <a:avLst/>
            </a:prstGeom>
            <a:solidFill>
              <a:srgbClr val="008CDA"/>
            </a:solidFill>
            <a:ln>
              <a:solidFill>
                <a:srgbClr val="008CD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algn="ctr" defTabSz="914377">
                <a:spcBef>
                  <a:spcPct val="50000"/>
                </a:spcBef>
              </a:pPr>
              <a:r>
                <a:rPr lang="en-US" altLang="zh-CN" sz="2800" dirty="0">
                  <a:solidFill>
                    <a:schemeClr val="bg1"/>
                  </a:solidFill>
                  <a:latin typeface="Segoe" pitchFamily="34" charset="0"/>
                </a:rPr>
                <a:t>DPCNN</a:t>
              </a:r>
              <a:endParaRPr lang="zh-CN" altLang="en-US" sz="2800" dirty="0">
                <a:solidFill>
                  <a:schemeClr val="bg1"/>
                </a:solidFill>
                <a:latin typeface="Segoe" pitchFamily="34" charset="0"/>
              </a:endParaRPr>
            </a:p>
          </p:txBody>
        </p:sp>
        <p:sp>
          <p:nvSpPr>
            <p:cNvPr id="30" name="矩形 29">
              <a:extLst>
                <a:ext uri="{FF2B5EF4-FFF2-40B4-BE49-F238E27FC236}">
                  <a16:creationId xmlns:a16="http://schemas.microsoft.com/office/drawing/2014/main" id="{70E6D29C-064D-4813-9910-7B44F302199C}"/>
                </a:ext>
              </a:extLst>
            </p:cNvPr>
            <p:cNvSpPr/>
            <p:nvPr/>
          </p:nvSpPr>
          <p:spPr bwMode="auto">
            <a:xfrm>
              <a:off x="5551445" y="3507400"/>
              <a:ext cx="2338589" cy="523220"/>
            </a:xfrm>
            <a:prstGeom prst="rect">
              <a:avLst/>
            </a:prstGeom>
            <a:solidFill>
              <a:srgbClr val="008CDA"/>
            </a:solidFill>
            <a:ln>
              <a:solidFill>
                <a:srgbClr val="008CD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algn="ctr" defTabSz="914377">
                <a:spcBef>
                  <a:spcPct val="50000"/>
                </a:spcBef>
              </a:pPr>
              <a:r>
                <a:rPr lang="en-US" altLang="zh-CN" sz="2800" dirty="0">
                  <a:solidFill>
                    <a:schemeClr val="bg1"/>
                  </a:solidFill>
                  <a:latin typeface="Segoe" pitchFamily="34" charset="0"/>
                </a:rPr>
                <a:t>LSTM</a:t>
              </a:r>
              <a:endParaRPr lang="zh-CN" altLang="en-US" sz="2800" dirty="0">
                <a:solidFill>
                  <a:schemeClr val="bg1"/>
                </a:solidFill>
                <a:latin typeface="Segoe" pitchFamily="34" charset="0"/>
              </a:endParaRPr>
            </a:p>
          </p:txBody>
        </p:sp>
        <p:sp>
          <p:nvSpPr>
            <p:cNvPr id="31" name="矩形 30">
              <a:extLst>
                <a:ext uri="{FF2B5EF4-FFF2-40B4-BE49-F238E27FC236}">
                  <a16:creationId xmlns:a16="http://schemas.microsoft.com/office/drawing/2014/main" id="{27C680CF-1AE3-4A6C-8BFF-51008770D21A}"/>
                </a:ext>
              </a:extLst>
            </p:cNvPr>
            <p:cNvSpPr/>
            <p:nvPr/>
          </p:nvSpPr>
          <p:spPr bwMode="auto">
            <a:xfrm>
              <a:off x="5577348" y="4266883"/>
              <a:ext cx="2338589" cy="523220"/>
            </a:xfrm>
            <a:prstGeom prst="rect">
              <a:avLst/>
            </a:prstGeom>
            <a:solidFill>
              <a:srgbClr val="008CDA"/>
            </a:solidFill>
            <a:ln>
              <a:solidFill>
                <a:srgbClr val="008CD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algn="ctr" defTabSz="914377">
                <a:spcBef>
                  <a:spcPct val="50000"/>
                </a:spcBef>
              </a:pPr>
              <a:r>
                <a:rPr lang="en-US" altLang="zh-CN" sz="2800" dirty="0">
                  <a:solidFill>
                    <a:schemeClr val="bg1"/>
                  </a:solidFill>
                  <a:latin typeface="Segoe" pitchFamily="34" charset="0"/>
                </a:rPr>
                <a:t>Attention</a:t>
              </a:r>
              <a:endParaRPr lang="zh-CN" altLang="en-US" sz="2800" dirty="0">
                <a:solidFill>
                  <a:schemeClr val="bg1"/>
                </a:solidFill>
                <a:latin typeface="Segoe" pitchFamily="34" charset="0"/>
              </a:endParaRPr>
            </a:p>
          </p:txBody>
        </p:sp>
      </p:grpSp>
      <p:sp>
        <p:nvSpPr>
          <p:cNvPr id="35" name="文本框 34">
            <a:extLst>
              <a:ext uri="{FF2B5EF4-FFF2-40B4-BE49-F238E27FC236}">
                <a16:creationId xmlns:a16="http://schemas.microsoft.com/office/drawing/2014/main" id="{6E4A6C1C-C3F5-4D11-9EC5-BB0D5A6D1A76}"/>
              </a:ext>
            </a:extLst>
          </p:cNvPr>
          <p:cNvSpPr txBox="1"/>
          <p:nvPr/>
        </p:nvSpPr>
        <p:spPr bwMode="gray">
          <a:xfrm>
            <a:off x="384313" y="1296411"/>
            <a:ext cx="3432313" cy="400110"/>
          </a:xfrm>
          <a:prstGeom prst="rect">
            <a:avLst/>
          </a:prstGeom>
          <a:noFill/>
          <a:ln w="9525">
            <a:noFill/>
            <a:miter lim="800000"/>
          </a:ln>
        </p:spPr>
        <p:txBody>
          <a:bodyPr wrap="square" rtlCol="0">
            <a:spAutoFit/>
          </a:bodyPr>
          <a:lstStyle/>
          <a:p>
            <a:pPr eaLnBrk="0" hangingPunct="0">
              <a:buFontTx/>
              <a:buNone/>
            </a:pPr>
            <a:r>
              <a:rPr lang="zh-CN" altLang="en-US" sz="2000" dirty="0">
                <a:latin typeface="微软雅黑" panose="020B0503020204020204" pitchFamily="34" charset="-122"/>
                <a:ea typeface="微软雅黑" panose="020B0503020204020204" pitchFamily="34" charset="-122"/>
              </a:rPr>
              <a:t>预训练模型（</a:t>
            </a:r>
            <a:r>
              <a:rPr lang="en-US" altLang="zh-CN" sz="2000" dirty="0">
                <a:latin typeface="微软雅黑" panose="020B0503020204020204" pitchFamily="34" charset="-122"/>
                <a:ea typeface="微软雅黑" panose="020B0503020204020204" pitchFamily="34" charset="-122"/>
              </a:rPr>
              <a:t>fine-tuning</a:t>
            </a:r>
            <a:r>
              <a:rPr lang="zh-CN" altLang="en-US" sz="2000" dirty="0">
                <a:latin typeface="微软雅黑" panose="020B0503020204020204" pitchFamily="34" charset="-122"/>
                <a:ea typeface="微软雅黑" panose="020B0503020204020204" pitchFamily="34" charset="-122"/>
              </a:rPr>
              <a:t>）</a:t>
            </a:r>
          </a:p>
        </p:txBody>
      </p:sp>
      <p:sp>
        <p:nvSpPr>
          <p:cNvPr id="36" name="文本框 35">
            <a:extLst>
              <a:ext uri="{FF2B5EF4-FFF2-40B4-BE49-F238E27FC236}">
                <a16:creationId xmlns:a16="http://schemas.microsoft.com/office/drawing/2014/main" id="{6E4A6C1C-C3F5-4D11-9EC5-BB0D5A6D1A76}"/>
              </a:ext>
            </a:extLst>
          </p:cNvPr>
          <p:cNvSpPr txBox="1"/>
          <p:nvPr/>
        </p:nvSpPr>
        <p:spPr bwMode="gray">
          <a:xfrm>
            <a:off x="5234225" y="1314119"/>
            <a:ext cx="1723549" cy="400110"/>
          </a:xfrm>
          <a:prstGeom prst="rect">
            <a:avLst/>
          </a:prstGeom>
          <a:noFill/>
          <a:ln w="9525">
            <a:noFill/>
            <a:miter lim="800000"/>
          </a:ln>
        </p:spPr>
        <p:txBody>
          <a:bodyPr wrap="none" rtlCol="0">
            <a:spAutoFit/>
          </a:bodyPr>
          <a:lstStyle/>
          <a:p>
            <a:pPr eaLnBrk="0" hangingPunct="0">
              <a:buFontTx/>
              <a:buNone/>
            </a:pPr>
            <a:r>
              <a:rPr lang="zh-CN" altLang="en-US" sz="2000" dirty="0">
                <a:latin typeface="微软雅黑" panose="020B0503020204020204" pitchFamily="34" charset="-122"/>
                <a:ea typeface="微软雅黑" panose="020B0503020204020204" pitchFamily="34" charset="-122"/>
              </a:rPr>
              <a:t>神经网络模型</a:t>
            </a:r>
          </a:p>
        </p:txBody>
      </p:sp>
      <p:grpSp>
        <p:nvGrpSpPr>
          <p:cNvPr id="38" name="组合 37"/>
          <p:cNvGrpSpPr/>
          <p:nvPr/>
        </p:nvGrpSpPr>
        <p:grpSpPr>
          <a:xfrm>
            <a:off x="808938" y="1868818"/>
            <a:ext cx="2393047" cy="4212617"/>
            <a:chOff x="8404494" y="1586821"/>
            <a:chExt cx="2393046" cy="4416144"/>
          </a:xfrm>
        </p:grpSpPr>
        <p:sp>
          <p:nvSpPr>
            <p:cNvPr id="39" name="矩形 38">
              <a:extLst>
                <a:ext uri="{FF2B5EF4-FFF2-40B4-BE49-F238E27FC236}">
                  <a16:creationId xmlns:a16="http://schemas.microsoft.com/office/drawing/2014/main" id="{64AB86CE-4E24-4647-97D7-171F7C265FD4}"/>
                </a:ext>
              </a:extLst>
            </p:cNvPr>
            <p:cNvSpPr/>
            <p:nvPr/>
          </p:nvSpPr>
          <p:spPr bwMode="auto">
            <a:xfrm>
              <a:off x="8404494" y="1586821"/>
              <a:ext cx="2393046" cy="4416144"/>
            </a:xfrm>
            <a:prstGeom prst="rect">
              <a:avLst/>
            </a:prstGeom>
            <a:solidFill>
              <a:schemeClr val="bg1"/>
            </a:solidFill>
            <a:ln w="38100">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noAutofit/>
            </a:bodyPr>
            <a:lstStyle/>
            <a:p>
              <a:pPr algn="ctr" defTabSz="914377">
                <a:spcBef>
                  <a:spcPct val="50000"/>
                </a:spcBef>
              </a:pPr>
              <a:endParaRPr lang="zh-CN" altLang="en-US" sz="2800" dirty="0">
                <a:solidFill>
                  <a:schemeClr val="bg1"/>
                </a:solidFill>
                <a:latin typeface="Segoe" pitchFamily="34" charset="0"/>
              </a:endParaRPr>
            </a:p>
          </p:txBody>
        </p:sp>
        <p:sp>
          <p:nvSpPr>
            <p:cNvPr id="40" name="矩形 39"/>
            <p:cNvSpPr/>
            <p:nvPr/>
          </p:nvSpPr>
          <p:spPr bwMode="auto">
            <a:xfrm>
              <a:off x="8613167" y="2029274"/>
              <a:ext cx="1975699" cy="1232581"/>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defTabSz="914377">
                <a:spcBef>
                  <a:spcPct val="50000"/>
                </a:spcBef>
              </a:pPr>
              <a:r>
                <a:rPr lang="en-US" altLang="zh-CN" dirty="0">
                  <a:solidFill>
                    <a:schemeClr val="bg1"/>
                  </a:solidFill>
                  <a:latin typeface="Segoe" pitchFamily="34" charset="0"/>
                </a:rPr>
                <a:t>BERT</a:t>
              </a:r>
              <a:endParaRPr lang="zh-CN" altLang="en-US" dirty="0">
                <a:solidFill>
                  <a:schemeClr val="bg1"/>
                </a:solidFill>
                <a:latin typeface="Segoe" pitchFamily="34" charset="0"/>
              </a:endParaRPr>
            </a:p>
          </p:txBody>
        </p:sp>
        <p:sp>
          <p:nvSpPr>
            <p:cNvPr id="41" name="矩形 40"/>
            <p:cNvSpPr/>
            <p:nvPr/>
          </p:nvSpPr>
          <p:spPr bwMode="auto">
            <a:xfrm>
              <a:off x="8622043" y="3976435"/>
              <a:ext cx="1975699" cy="1232581"/>
            </a:xfrm>
            <a:prstGeom prst="rect">
              <a:avLst/>
            </a:prstGeom>
            <a:solidFill>
              <a:srgbClr val="00B050"/>
            </a:solid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defTabSz="914377">
                <a:spcBef>
                  <a:spcPct val="50000"/>
                </a:spcBef>
              </a:pPr>
              <a:r>
                <a:rPr lang="en-US" altLang="zh-CN" dirty="0">
                  <a:solidFill>
                    <a:schemeClr val="bg1"/>
                  </a:solidFill>
                  <a:latin typeface="Segoe" pitchFamily="34" charset="0"/>
                </a:rPr>
                <a:t>Roberta</a:t>
              </a:r>
              <a:endParaRPr lang="zh-CN" altLang="en-US" dirty="0">
                <a:solidFill>
                  <a:schemeClr val="bg1"/>
                </a:solidFill>
                <a:latin typeface="Segoe" pitchFamily="34" charset="0"/>
              </a:endParaRPr>
            </a:p>
          </p:txBody>
        </p:sp>
      </p:grpSp>
      <p:sp>
        <p:nvSpPr>
          <p:cNvPr id="47" name="矩形 46"/>
          <p:cNvSpPr/>
          <p:nvPr/>
        </p:nvSpPr>
        <p:spPr bwMode="auto">
          <a:xfrm>
            <a:off x="9822184" y="3428878"/>
            <a:ext cx="1601169" cy="804768"/>
          </a:xfrm>
          <a:prstGeom prst="rect">
            <a:avLst/>
          </a:prstGeom>
          <a:solidFill>
            <a:srgbClr val="FFC000"/>
          </a:solidFill>
          <a:ln>
            <a:solidFill>
              <a:srgbClr val="FFC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noAutofit/>
          </a:bodyPr>
          <a:lstStyle/>
          <a:p>
            <a:pPr algn="ctr" defTabSz="914377">
              <a:spcBef>
                <a:spcPct val="50000"/>
              </a:spcBef>
            </a:pPr>
            <a:r>
              <a:rPr lang="zh-CN" altLang="en-US" dirty="0">
                <a:solidFill>
                  <a:schemeClr val="bg1"/>
                </a:solidFill>
                <a:latin typeface="Segoe" pitchFamily="34" charset="0"/>
              </a:rPr>
              <a:t>模型组合</a:t>
            </a:r>
          </a:p>
        </p:txBody>
      </p:sp>
      <p:sp>
        <p:nvSpPr>
          <p:cNvPr id="48" name="文本框 47">
            <a:extLst>
              <a:ext uri="{FF2B5EF4-FFF2-40B4-BE49-F238E27FC236}">
                <a16:creationId xmlns:a16="http://schemas.microsoft.com/office/drawing/2014/main" id="{6E4A6C1C-C3F5-4D11-9EC5-BB0D5A6D1A76}"/>
              </a:ext>
            </a:extLst>
          </p:cNvPr>
          <p:cNvSpPr txBox="1"/>
          <p:nvPr/>
        </p:nvSpPr>
        <p:spPr bwMode="gray">
          <a:xfrm>
            <a:off x="10634895" y="4303356"/>
            <a:ext cx="968535" cy="400110"/>
          </a:xfrm>
          <a:prstGeom prst="rect">
            <a:avLst/>
          </a:prstGeom>
          <a:noFill/>
          <a:ln w="9525">
            <a:noFill/>
            <a:miter lim="800000"/>
          </a:ln>
        </p:spPr>
        <p:txBody>
          <a:bodyPr wrap="none" rtlCol="0">
            <a:spAutoFit/>
          </a:bodyPr>
          <a:lstStyle/>
          <a:p>
            <a:pPr eaLnBrk="0" hangingPunct="0">
              <a:buFontTx/>
              <a:buNone/>
            </a:pPr>
            <a:r>
              <a:rPr lang="en-US" altLang="zh-CN" sz="2000" dirty="0">
                <a:latin typeface="微软雅黑" panose="020B0503020204020204" pitchFamily="34" charset="-122"/>
                <a:ea typeface="微软雅黑" panose="020B0503020204020204" pitchFamily="34" charset="-122"/>
              </a:rPr>
              <a:t>voting</a:t>
            </a:r>
            <a:endParaRPr lang="zh-CN" altLang="en-US" sz="2000" dirty="0">
              <a:latin typeface="微软雅黑" panose="020B0503020204020204" pitchFamily="34" charset="-122"/>
              <a:ea typeface="微软雅黑" panose="020B0503020204020204" pitchFamily="34" charset="-122"/>
            </a:endParaRPr>
          </a:p>
        </p:txBody>
      </p:sp>
      <p:cxnSp>
        <p:nvCxnSpPr>
          <p:cNvPr id="49" name="直接连接符 48"/>
          <p:cNvCxnSpPr>
            <a:cxnSpLocks/>
            <a:stCxn id="40" idx="3"/>
            <a:endCxn id="28" idx="1"/>
          </p:cNvCxnSpPr>
          <p:nvPr/>
        </p:nvCxnSpPr>
        <p:spPr bwMode="auto">
          <a:xfrm flipV="1">
            <a:off x="2993311" y="2686870"/>
            <a:ext cx="1977508" cy="191898"/>
          </a:xfrm>
          <a:prstGeom prst="line">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连接符 49"/>
          <p:cNvCxnSpPr>
            <a:cxnSpLocks/>
            <a:stCxn id="41" idx="3"/>
          </p:cNvCxnSpPr>
          <p:nvPr/>
        </p:nvCxnSpPr>
        <p:spPr bwMode="auto">
          <a:xfrm flipV="1">
            <a:off x="3002187" y="2709698"/>
            <a:ext cx="1916798" cy="2026492"/>
          </a:xfrm>
          <a:prstGeom prst="line">
            <a:avLst/>
          </a:prstGeom>
          <a:ln w="38100">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0E81639A-5431-426D-986C-E7D7FD488FEE}"/>
              </a:ext>
            </a:extLst>
          </p:cNvPr>
          <p:cNvCxnSpPr>
            <a:cxnSpLocks/>
            <a:endCxn id="29" idx="1"/>
          </p:cNvCxnSpPr>
          <p:nvPr/>
        </p:nvCxnSpPr>
        <p:spPr bwMode="auto">
          <a:xfrm>
            <a:off x="3002187" y="2954968"/>
            <a:ext cx="1991479" cy="511687"/>
          </a:xfrm>
          <a:prstGeom prst="line">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F9210E72-5CE2-4250-BE2C-1726439A9884}"/>
              </a:ext>
            </a:extLst>
          </p:cNvPr>
          <p:cNvCxnSpPr>
            <a:cxnSpLocks/>
          </p:cNvCxnSpPr>
          <p:nvPr/>
        </p:nvCxnSpPr>
        <p:spPr bwMode="auto">
          <a:xfrm>
            <a:off x="3011063" y="3024680"/>
            <a:ext cx="1957948" cy="1278304"/>
          </a:xfrm>
          <a:prstGeom prst="line">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38E1D8CE-3F7C-4550-9B30-4759C27C9B90}"/>
              </a:ext>
            </a:extLst>
          </p:cNvPr>
          <p:cNvCxnSpPr>
            <a:cxnSpLocks/>
            <a:stCxn id="41" idx="3"/>
          </p:cNvCxnSpPr>
          <p:nvPr/>
        </p:nvCxnSpPr>
        <p:spPr bwMode="auto">
          <a:xfrm flipV="1">
            <a:off x="3002187" y="3466656"/>
            <a:ext cx="1942701" cy="1269534"/>
          </a:xfrm>
          <a:prstGeom prst="line">
            <a:avLst/>
          </a:prstGeom>
          <a:ln w="38100">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127244B-F0D5-4390-BF2C-BD6E7485205A}"/>
              </a:ext>
            </a:extLst>
          </p:cNvPr>
          <p:cNvCxnSpPr>
            <a:cxnSpLocks/>
            <a:stCxn id="41" idx="3"/>
            <a:endCxn id="30" idx="1"/>
          </p:cNvCxnSpPr>
          <p:nvPr/>
        </p:nvCxnSpPr>
        <p:spPr bwMode="auto">
          <a:xfrm flipV="1">
            <a:off x="3002187" y="4302984"/>
            <a:ext cx="1975700" cy="433206"/>
          </a:xfrm>
          <a:prstGeom prst="line">
            <a:avLst/>
          </a:prstGeom>
          <a:ln w="38100">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3A1C1691-9508-4E0B-92F0-FAF02067027F}"/>
              </a:ext>
            </a:extLst>
          </p:cNvPr>
          <p:cNvCxnSpPr>
            <a:cxnSpLocks/>
          </p:cNvCxnSpPr>
          <p:nvPr/>
        </p:nvCxnSpPr>
        <p:spPr bwMode="auto">
          <a:xfrm>
            <a:off x="3037269" y="4759018"/>
            <a:ext cx="1922866" cy="328024"/>
          </a:xfrm>
          <a:prstGeom prst="line">
            <a:avLst/>
          </a:prstGeom>
          <a:ln w="38100">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4CD703A3-C946-4DE4-BA7E-0C0AE07EE3B3}"/>
              </a:ext>
            </a:extLst>
          </p:cNvPr>
          <p:cNvSpPr txBox="1"/>
          <p:nvPr/>
        </p:nvSpPr>
        <p:spPr bwMode="gray">
          <a:xfrm>
            <a:off x="7649639" y="3105712"/>
            <a:ext cx="1716248" cy="646331"/>
          </a:xfrm>
          <a:prstGeom prst="rect">
            <a:avLst/>
          </a:prstGeom>
          <a:noFill/>
          <a:ln w="9525">
            <a:noFill/>
            <a:miter lim="800000"/>
          </a:ln>
        </p:spPr>
        <p:txBody>
          <a:bodyPr wrap="square" rtlCol="0">
            <a:spAutoFit/>
          </a:bodyPr>
          <a:lstStyle/>
          <a:p>
            <a:pPr eaLnBrk="0" hangingPunct="0">
              <a:buFontTx/>
              <a:buNone/>
            </a:pPr>
            <a:r>
              <a:rPr lang="en-US" altLang="zh-CN" dirty="0">
                <a:latin typeface="微软雅黑" panose="020B0503020204020204" pitchFamily="34" charset="-122"/>
                <a:ea typeface="微软雅黑" panose="020B0503020204020204" pitchFamily="34" charset="-122"/>
              </a:rPr>
              <a:t>Beam search</a:t>
            </a:r>
          </a:p>
          <a:p>
            <a:pPr eaLnBrk="0" hangingPunct="0">
              <a:buFontTx/>
              <a:buNone/>
            </a:pPr>
            <a:r>
              <a:rPr lang="en-US" altLang="zh-CN" dirty="0">
                <a:latin typeface="微软雅黑" panose="020B0503020204020204" pitchFamily="34" charset="-122"/>
                <a:ea typeface="微软雅黑" panose="020B0503020204020204" pitchFamily="34" charset="-122"/>
              </a:rPr>
              <a:t>ensemble</a:t>
            </a:r>
            <a:endParaRPr lang="zh-CN" altLang="en-US" dirty="0">
              <a:latin typeface="微软雅黑" panose="020B0503020204020204" pitchFamily="34" charset="-122"/>
              <a:ea typeface="微软雅黑" panose="020B0503020204020204" pitchFamily="34" charset="-122"/>
            </a:endParaRPr>
          </a:p>
        </p:txBody>
      </p:sp>
      <p:sp>
        <p:nvSpPr>
          <p:cNvPr id="67" name="箭头: 右 66">
            <a:extLst>
              <a:ext uri="{FF2B5EF4-FFF2-40B4-BE49-F238E27FC236}">
                <a16:creationId xmlns:a16="http://schemas.microsoft.com/office/drawing/2014/main" id="{9E90D565-93A6-4D50-BFD0-9AE77CA1A2FA}"/>
              </a:ext>
            </a:extLst>
          </p:cNvPr>
          <p:cNvSpPr/>
          <p:nvPr/>
        </p:nvSpPr>
        <p:spPr bwMode="auto">
          <a:xfrm>
            <a:off x="7663544" y="3537760"/>
            <a:ext cx="1990687" cy="733663"/>
          </a:xfrm>
          <a:prstGeom prst="rightArrow">
            <a:avLst/>
          </a:prstGeom>
          <a:solidFill>
            <a:srgbClr val="0070AF"/>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solidFill>
                  <a:schemeClr val="tx2"/>
                </a:solidFill>
              </a:ln>
              <a:solidFill>
                <a:srgbClr val="008CDA"/>
              </a:solidFill>
              <a:effectLst/>
              <a:latin typeface="Segoe" pitchFamily="34" charset="0"/>
            </a:endParaRPr>
          </a:p>
        </p:txBody>
      </p:sp>
      <p:cxnSp>
        <p:nvCxnSpPr>
          <p:cNvPr id="76" name="直接箭头连接符 75">
            <a:extLst>
              <a:ext uri="{FF2B5EF4-FFF2-40B4-BE49-F238E27FC236}">
                <a16:creationId xmlns:a16="http://schemas.microsoft.com/office/drawing/2014/main" id="{7E9A7BF2-BF1C-44C2-AE37-86AE24118F96}"/>
              </a:ext>
            </a:extLst>
          </p:cNvPr>
          <p:cNvCxnSpPr/>
          <p:nvPr/>
        </p:nvCxnSpPr>
        <p:spPr bwMode="auto">
          <a:xfrm>
            <a:off x="10634896" y="4270261"/>
            <a:ext cx="0" cy="49787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7" name="文本框 76">
            <a:extLst>
              <a:ext uri="{FF2B5EF4-FFF2-40B4-BE49-F238E27FC236}">
                <a16:creationId xmlns:a16="http://schemas.microsoft.com/office/drawing/2014/main" id="{97992095-B8A8-4D64-A0A1-97E6186AF2E7}"/>
              </a:ext>
            </a:extLst>
          </p:cNvPr>
          <p:cNvSpPr txBox="1"/>
          <p:nvPr/>
        </p:nvSpPr>
        <p:spPr bwMode="gray">
          <a:xfrm>
            <a:off x="10002260" y="4800857"/>
            <a:ext cx="1265269" cy="584775"/>
          </a:xfrm>
          <a:prstGeom prst="rect">
            <a:avLst/>
          </a:prstGeom>
          <a:solidFill>
            <a:srgbClr val="92D050"/>
          </a:solidFill>
          <a:ln w="9525">
            <a:noFill/>
            <a:miter lim="800000"/>
          </a:ln>
        </p:spPr>
        <p:txBody>
          <a:bodyPr wrap="square" rtlCol="0">
            <a:spAutoFit/>
          </a:bodyPr>
          <a:lstStyle/>
          <a:p>
            <a:pPr eaLnBrk="0" hangingPunct="0">
              <a:buFontTx/>
              <a:buNone/>
            </a:pPr>
            <a:r>
              <a:rPr lang="en-US" altLang="zh-CN" sz="3200" dirty="0">
                <a:solidFill>
                  <a:schemeClr val="tx2"/>
                </a:solidFill>
                <a:latin typeface="微软雅黑" panose="020B0503020204020204" pitchFamily="34" charset="-122"/>
                <a:ea typeface="微软雅黑" panose="020B0503020204020204" pitchFamily="34" charset="-122"/>
              </a:rPr>
              <a:t>result</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a16="http://schemas.microsoft.com/office/drawing/2014/main" id="{B6AEECEB-EC73-47E0-BF0D-E2B7DA224D0A}"/>
              </a:ext>
            </a:extLst>
          </p:cNvPr>
          <p:cNvSpPr/>
          <p:nvPr/>
        </p:nvSpPr>
        <p:spPr bwMode="auto">
          <a:xfrm>
            <a:off x="9274692" y="1237502"/>
            <a:ext cx="2532995" cy="953453"/>
          </a:xfrm>
          <a:prstGeom prst="roundRect">
            <a:avLst/>
          </a:prstGeom>
          <a:solidFill>
            <a:schemeClr val="bg1"/>
          </a:solidFill>
          <a:ln>
            <a:solidFill>
              <a:srgbClr val="FF000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355591" indent="-355591" algn="ctr" defTabSz="914377">
              <a:spcBef>
                <a:spcPct val="50000"/>
              </a:spcBef>
            </a:pPr>
            <a:r>
              <a:rPr lang="zh-CN" altLang="en-US" sz="2000" b="1" dirty="0">
                <a:solidFill>
                  <a:srgbClr val="4D4D4D"/>
                </a:solidFill>
                <a:latin typeface="Times New Roman" panose="02020603050405020304" pitchFamily="18" charset="0"/>
                <a:cs typeface="Times New Roman" panose="02020603050405020304" pitchFamily="18" charset="0"/>
              </a:rPr>
              <a:t>逐层解冻</a:t>
            </a:r>
            <a:endParaRPr lang="en-US" altLang="zh-CN" sz="2000" b="1" dirty="0">
              <a:solidFill>
                <a:srgbClr val="4D4D4D"/>
              </a:solidFill>
              <a:latin typeface="Times New Roman" panose="02020603050405020304" pitchFamily="18" charset="0"/>
              <a:cs typeface="Times New Roman" panose="02020603050405020304" pitchFamily="18" charset="0"/>
            </a:endParaRPr>
          </a:p>
          <a:p>
            <a:pPr marL="355591" indent="-355591" algn="ctr" defTabSz="914377">
              <a:spcBef>
                <a:spcPct val="50000"/>
              </a:spcBef>
            </a:pPr>
            <a:r>
              <a:rPr lang="en-US" altLang="zh-CN" sz="2000" b="1" dirty="0">
                <a:solidFill>
                  <a:srgbClr val="4D4D4D"/>
                </a:solidFill>
                <a:latin typeface="Times New Roman" panose="02020603050405020304" pitchFamily="18" charset="0"/>
                <a:cs typeface="Times New Roman" panose="02020603050405020304" pitchFamily="18" charset="0"/>
              </a:rPr>
              <a:t>Fine-tuning</a:t>
            </a:r>
            <a:endParaRPr lang="zh-CN" altLang="en-US" sz="1200" b="1" dirty="0">
              <a:solidFill>
                <a:srgbClr val="4D4D4D"/>
              </a:solidFill>
              <a:latin typeface="Times New Roman" panose="02020603050405020304" pitchFamily="18" charset="0"/>
              <a:cs typeface="Times New Roman" panose="02020603050405020304" pitchFamily="18" charset="0"/>
            </a:endParaRPr>
          </a:p>
        </p:txBody>
      </p:sp>
      <p:sp>
        <p:nvSpPr>
          <p:cNvPr id="2" name="箭头: 下 1">
            <a:extLst>
              <a:ext uri="{FF2B5EF4-FFF2-40B4-BE49-F238E27FC236}">
                <a16:creationId xmlns:a16="http://schemas.microsoft.com/office/drawing/2014/main" id="{34070907-9A04-452A-9727-41EB374DC486}"/>
              </a:ext>
            </a:extLst>
          </p:cNvPr>
          <p:cNvSpPr/>
          <p:nvPr/>
        </p:nvSpPr>
        <p:spPr bwMode="auto">
          <a:xfrm rot="3363528">
            <a:off x="8215406" y="1409650"/>
            <a:ext cx="509474" cy="1725852"/>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Tree>
    <p:custDataLst>
      <p:tags r:id="rId1"/>
    </p:custDataLst>
    <p:extLst>
      <p:ext uri="{BB962C8B-B14F-4D97-AF65-F5344CB8AC3E}">
        <p14:creationId xmlns:p14="http://schemas.microsoft.com/office/powerpoint/2010/main" val="1098543216"/>
      </p:ext>
    </p:extLst>
  </p:cSld>
  <p:clrMapOvr>
    <a:masterClrMapping/>
  </p:clrMapOvr>
  <mc:AlternateContent xmlns:mc="http://schemas.openxmlformats.org/markup-compatibility/2006">
    <mc:Choice xmlns:p14="http://schemas.microsoft.com/office/powerpoint/2010/main" Requires="p14">
      <p:transition spd="slow" p14:dur="2000" advTm="47651"/>
    </mc:Choice>
    <mc:Fallback>
      <p:transition spd="slow" advTm="47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1.1"/>
</p:tagLst>
</file>

<file path=ppt/tags/tag2.xml><?xml version="1.0" encoding="utf-8"?>
<p:tagLst xmlns:a="http://schemas.openxmlformats.org/drawingml/2006/main" xmlns:r="http://schemas.openxmlformats.org/officeDocument/2006/relationships" xmlns:p="http://schemas.openxmlformats.org/presentationml/2006/main">
  <p:tag name="TIMING" val="|0.5|1.4|1.5"/>
</p:tagLst>
</file>

<file path=ppt/tags/tag3.xml><?xml version="1.0" encoding="utf-8"?>
<p:tagLst xmlns:a="http://schemas.openxmlformats.org/drawingml/2006/main" xmlns:r="http://schemas.openxmlformats.org/officeDocument/2006/relationships" xmlns:p="http://schemas.openxmlformats.org/presentationml/2006/main">
  <p:tag name="TIMING" val="|40.2|0.9"/>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5|0.9"/>
</p:tagLst>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2534</TotalTime>
  <Words>1362</Words>
  <Application>Microsoft Office PowerPoint</Application>
  <PresentationFormat>宽屏</PresentationFormat>
  <Paragraphs>171</Paragraphs>
  <Slides>18</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Segoe</vt:lpstr>
      <vt:lpstr>Segoe Semibold</vt:lpstr>
      <vt:lpstr>微软雅黑</vt:lpstr>
      <vt:lpstr>Arial</vt:lpstr>
      <vt:lpstr>Arial Narrow</vt:lpstr>
      <vt:lpstr>Cambria Math</vt:lpstr>
      <vt:lpstr>Times New Roman</vt:lpstr>
      <vt:lpstr>Wingdings</vt:lpstr>
      <vt:lpstr>简洁白模板</vt:lpstr>
      <vt:lpstr>临床试验筛选标准 短文本分类 CHIP2019-评测任务3                                    </vt:lpstr>
      <vt:lpstr>目录</vt:lpstr>
      <vt:lpstr>PowerPoint 演示文稿</vt:lpstr>
      <vt:lpstr>任务描述</vt:lpstr>
      <vt:lpstr>数据分析</vt:lpstr>
      <vt:lpstr>PowerPoint 演示文稿</vt:lpstr>
      <vt:lpstr>实验方案</vt:lpstr>
      <vt:lpstr>语言模型</vt:lpstr>
      <vt:lpstr>分类模型</vt:lpstr>
      <vt:lpstr>集成学习</vt:lpstr>
      <vt:lpstr>损失函数</vt:lpstr>
      <vt:lpstr>PowerPoint 演示文稿</vt:lpstr>
      <vt:lpstr>最终结果</vt:lpstr>
      <vt:lpstr>PowerPoint 演示文稿</vt:lpstr>
      <vt:lpstr>总结</vt:lpstr>
      <vt:lpstr>总结</vt:lpstr>
      <vt:lpstr>展望与致谢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学期总结 与 论文进展</dc:title>
  <dc:creator>Tony Lee</dc:creator>
  <cp:lastModifiedBy>mengmeng111111@outlook.com</cp:lastModifiedBy>
  <cp:revision>1354</cp:revision>
  <dcterms:created xsi:type="dcterms:W3CDTF">2015-10-25T02:17:00Z</dcterms:created>
  <dcterms:modified xsi:type="dcterms:W3CDTF">2019-11-22T07:39:08Z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