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notesSlides/notesSlide3.xml" ContentType="application/vnd.openxmlformats-officedocument.presentationml.notesSlid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2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27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4" r:id="rId2"/>
    <p:sldId id="263" r:id="rId3"/>
    <p:sldId id="262" r:id="rId4"/>
    <p:sldId id="261" r:id="rId5"/>
    <p:sldId id="260" r:id="rId6"/>
    <p:sldId id="265" r:id="rId7"/>
    <p:sldId id="266" r:id="rId8"/>
    <p:sldId id="257" r:id="rId9"/>
    <p:sldId id="258" r:id="rId10"/>
    <p:sldId id="259" r:id="rId11"/>
    <p:sldId id="256" r:id="rId12"/>
    <p:sldId id="267" r:id="rId13"/>
    <p:sldId id="268" r:id="rId14"/>
    <p:sldId id="269" r:id="rId15"/>
    <p:sldId id="271" r:id="rId16"/>
    <p:sldId id="276" r:id="rId17"/>
    <p:sldId id="270" r:id="rId18"/>
    <p:sldId id="281" r:id="rId19"/>
    <p:sldId id="273" r:id="rId20"/>
    <p:sldId id="272" r:id="rId21"/>
    <p:sldId id="275" r:id="rId22"/>
    <p:sldId id="287" r:id="rId23"/>
    <p:sldId id="279" r:id="rId24"/>
    <p:sldId id="283" r:id="rId25"/>
    <p:sldId id="274" r:id="rId26"/>
    <p:sldId id="284" r:id="rId27"/>
    <p:sldId id="289" r:id="rId28"/>
    <p:sldId id="290" r:id="rId29"/>
    <p:sldId id="277" r:id="rId30"/>
    <p:sldId id="282" r:id="rId31"/>
    <p:sldId id="285" r:id="rId32"/>
    <p:sldId id="288" r:id="rId33"/>
    <p:sldId id="286" r:id="rId34"/>
    <p:sldId id="278" r:id="rId35"/>
    <p:sldId id="280" r:id="rId3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93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mbo\Desktop\&#23637;&#21381;&#20869;&#23481;&#35268;&#21010;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mbo\Desktop\&#23637;&#21381;&#20869;&#23481;&#35268;&#21010;.xlsx" TargetMode="Externa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360&#23433;&#20840;&#27983;&#35272;&#22120;&#19979;&#36733;\&#23637;&#21381;&#20869;&#23481;&#35268;&#2101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360&#23433;&#20840;&#27983;&#35272;&#22120;&#19979;&#36733;\&#23637;&#21381;&#20869;&#23481;&#35268;&#2101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360&#23433;&#20840;&#27983;&#35272;&#22120;&#19979;&#36733;\&#23637;&#21381;&#20869;&#23481;&#35268;&#2101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360&#23433;&#20840;&#27983;&#35272;&#22120;&#19979;&#36733;\&#23637;&#21381;&#20869;&#23481;&#35268;&#2101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360&#23433;&#20840;&#27983;&#35272;&#22120;&#19979;&#36733;\&#23637;&#21381;&#20869;&#23481;&#35268;&#21010;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mbo\Desktop\&#23637;&#21381;&#20869;&#23481;&#35268;&#21010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119917231418731"/>
          <c:y val="0.74518476070874473"/>
        </c:manualLayout>
      </c:layout>
      <c:overlay val="1"/>
      <c:txPr>
        <a:bodyPr anchor="ctr" anchorCtr="0"/>
        <a:lstStyle/>
        <a:p>
          <a:pPr>
            <a:defRPr sz="2000"/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Feuil1!$C$3</c:f>
              <c:strCache>
                <c:ptCount val="1"/>
                <c:pt idx="0">
                  <c:v>95</c:v>
                </c:pt>
              </c:strCache>
            </c:strRef>
          </c:tx>
          <c:spPr>
            <a:noFill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D4A4-4DAA-93D7-E5E678F92EB2}"/>
              </c:ext>
            </c:extLst>
          </c:dPt>
          <c:dPt>
            <c:idx val="1"/>
            <c:bubble3D val="0"/>
            <c:spPr>
              <a:solidFill>
                <a:schemeClr val="tx1">
                  <a:lumMod val="95000"/>
                  <a:lumOff val="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2-D4A4-4DAA-93D7-E5E678F92EB2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D4A4-4DAA-93D7-E5E678F92EB2}"/>
              </c:ext>
            </c:extLst>
          </c:dPt>
          <c:cat>
            <c:numRef>
              <c:f>Feuil1!$B$4:$B$9</c:f>
              <c:numCache>
                <c:formatCode>General</c:formatCode>
                <c:ptCount val="6"/>
              </c:numCache>
            </c:numRef>
          </c:cat>
          <c:val>
            <c:numRef>
              <c:f>Feuil1!$C$4:$C$9</c:f>
              <c:numCache>
                <c:formatCode>0.00</c:formatCode>
                <c:ptCount val="6"/>
                <c:pt idx="0">
                  <c:v>71.25</c:v>
                </c:pt>
                <c:pt idx="1">
                  <c:v>1</c:v>
                </c:pt>
                <c:pt idx="2">
                  <c:v>0.25</c:v>
                </c:pt>
                <c:pt idx="3">
                  <c:v>1.25</c:v>
                </c:pt>
                <c:pt idx="4">
                  <c:v>1.25</c:v>
                </c:pt>
                <c:pt idx="5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A4-4DAA-93D7-E5E678F92E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25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119917231418731"/>
          <c:y val="0.74518476070874473"/>
        </c:manualLayout>
      </c:layout>
      <c:overlay val="1"/>
      <c:txPr>
        <a:bodyPr anchor="ctr" anchorCtr="0"/>
        <a:lstStyle/>
        <a:p>
          <a:pPr>
            <a:defRPr sz="2000"/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Feuil1!$C$3</c:f>
              <c:strCache>
                <c:ptCount val="1"/>
                <c:pt idx="0">
                  <c:v>60</c:v>
                </c:pt>
              </c:strCache>
            </c:strRef>
          </c:tx>
          <c:spPr>
            <a:noFill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A607-4CC7-B6C8-D877371BD68F}"/>
              </c:ext>
            </c:extLst>
          </c:dPt>
          <c:dPt>
            <c:idx val="1"/>
            <c:bubble3D val="0"/>
            <c:spPr>
              <a:solidFill>
                <a:schemeClr val="tx1">
                  <a:lumMod val="95000"/>
                  <a:lumOff val="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2-A607-4CC7-B6C8-D877371BD68F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A607-4CC7-B6C8-D877371BD68F}"/>
              </c:ext>
            </c:extLst>
          </c:dPt>
          <c:cat>
            <c:numRef>
              <c:f>Feuil1!$B$4:$B$9</c:f>
              <c:numCache>
                <c:formatCode>General</c:formatCode>
                <c:ptCount val="6"/>
              </c:numCache>
            </c:numRef>
          </c:cat>
          <c:val>
            <c:numRef>
              <c:f>Feuil1!$C$4:$C$9</c:f>
              <c:numCache>
                <c:formatCode>0.00</c:formatCode>
                <c:ptCount val="6"/>
                <c:pt idx="0">
                  <c:v>45</c:v>
                </c:pt>
                <c:pt idx="1">
                  <c:v>1</c:v>
                </c:pt>
                <c:pt idx="2">
                  <c:v>9</c:v>
                </c:pt>
                <c:pt idx="3">
                  <c:v>10</c:v>
                </c:pt>
                <c:pt idx="4">
                  <c:v>10</c:v>
                </c:pt>
                <c:pt idx="5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07-4CC7-B6C8-D877371BD6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25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119917231418731"/>
          <c:y val="0.74518476070874473"/>
        </c:manualLayout>
      </c:layout>
      <c:overlay val="1"/>
      <c:txPr>
        <a:bodyPr anchor="ctr" anchorCtr="0"/>
        <a:lstStyle/>
        <a:p>
          <a:pPr>
            <a:defRPr sz="2000"/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Feuil1!$C$3</c:f>
              <c:strCache>
                <c:ptCount val="1"/>
                <c:pt idx="0">
                  <c:v>60</c:v>
                </c:pt>
              </c:strCache>
            </c:strRef>
          </c:tx>
          <c:spPr>
            <a:noFill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EEE8-436F-B8DE-B96BA776220B}"/>
              </c:ext>
            </c:extLst>
          </c:dPt>
          <c:dPt>
            <c:idx val="1"/>
            <c:bubble3D val="0"/>
            <c:spPr>
              <a:solidFill>
                <a:schemeClr val="tx1">
                  <a:lumMod val="95000"/>
                  <a:lumOff val="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2-EEE8-436F-B8DE-B96BA776220B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EEE8-436F-B8DE-B96BA776220B}"/>
              </c:ext>
            </c:extLst>
          </c:dPt>
          <c:cat>
            <c:numRef>
              <c:f>Feuil1!$B$4:$B$9</c:f>
              <c:numCache>
                <c:formatCode>General</c:formatCode>
                <c:ptCount val="6"/>
              </c:numCache>
            </c:numRef>
          </c:cat>
          <c:val>
            <c:numRef>
              <c:f>Feuil1!$C$4:$C$9</c:f>
              <c:numCache>
                <c:formatCode>0.00</c:formatCode>
                <c:ptCount val="6"/>
                <c:pt idx="0">
                  <c:v>45</c:v>
                </c:pt>
                <c:pt idx="1">
                  <c:v>1</c:v>
                </c:pt>
                <c:pt idx="2">
                  <c:v>9</c:v>
                </c:pt>
                <c:pt idx="3">
                  <c:v>10</c:v>
                </c:pt>
                <c:pt idx="4">
                  <c:v>10</c:v>
                </c:pt>
                <c:pt idx="5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E8-436F-B8DE-B96BA77622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25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119917231418731"/>
          <c:y val="0.74518476070874473"/>
        </c:manualLayout>
      </c:layout>
      <c:overlay val="1"/>
      <c:txPr>
        <a:bodyPr anchor="ctr" anchorCtr="0"/>
        <a:lstStyle/>
        <a:p>
          <a:pPr>
            <a:defRPr sz="2000"/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Feuil1!$C$3</c:f>
              <c:strCache>
                <c:ptCount val="1"/>
                <c:pt idx="0">
                  <c:v>60</c:v>
                </c:pt>
              </c:strCache>
            </c:strRef>
          </c:tx>
          <c:spPr>
            <a:noFill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6480-43E5-A35D-AA7061BEBACB}"/>
              </c:ext>
            </c:extLst>
          </c:dPt>
          <c:dPt>
            <c:idx val="1"/>
            <c:bubble3D val="0"/>
            <c:spPr>
              <a:solidFill>
                <a:schemeClr val="tx1">
                  <a:lumMod val="95000"/>
                  <a:lumOff val="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2-6480-43E5-A35D-AA7061BEBACB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6480-43E5-A35D-AA7061BEBACB}"/>
              </c:ext>
            </c:extLst>
          </c:dPt>
          <c:cat>
            <c:numRef>
              <c:f>Feuil1!$B$4:$B$9</c:f>
              <c:numCache>
                <c:formatCode>General</c:formatCode>
                <c:ptCount val="6"/>
              </c:numCache>
            </c:numRef>
          </c:cat>
          <c:val>
            <c:numRef>
              <c:f>Feuil1!$C$4:$C$9</c:f>
              <c:numCache>
                <c:formatCode>0.00</c:formatCode>
                <c:ptCount val="6"/>
                <c:pt idx="0">
                  <c:v>45</c:v>
                </c:pt>
                <c:pt idx="1">
                  <c:v>1</c:v>
                </c:pt>
                <c:pt idx="2">
                  <c:v>9</c:v>
                </c:pt>
                <c:pt idx="3">
                  <c:v>10</c:v>
                </c:pt>
                <c:pt idx="4">
                  <c:v>10</c:v>
                </c:pt>
                <c:pt idx="5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480-43E5-A35D-AA7061BEBA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25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119917231418731"/>
          <c:y val="0.74518476070874473"/>
        </c:manualLayout>
      </c:layout>
      <c:overlay val="1"/>
      <c:txPr>
        <a:bodyPr anchor="ctr" anchorCtr="0"/>
        <a:lstStyle/>
        <a:p>
          <a:pPr>
            <a:defRPr sz="2000">
              <a:solidFill>
                <a:schemeClr val="bg1"/>
              </a:solidFill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Feuil1!$C$3</c:f>
              <c:strCache>
                <c:ptCount val="1"/>
                <c:pt idx="0">
                  <c:v>95</c:v>
                </c:pt>
              </c:strCache>
            </c:strRef>
          </c:tx>
          <c:spPr>
            <a:noFill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62D1-40CD-8743-768EEC138238}"/>
              </c:ext>
            </c:extLst>
          </c:dPt>
          <c:dPt>
            <c:idx val="1"/>
            <c:bubble3D val="0"/>
            <c:spPr>
              <a:solidFill>
                <a:schemeClr val="tx1">
                  <a:lumMod val="95000"/>
                  <a:lumOff val="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2-62D1-40CD-8743-768EEC138238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62D1-40CD-8743-768EEC138238}"/>
              </c:ext>
            </c:extLst>
          </c:dPt>
          <c:cat>
            <c:numRef>
              <c:f>Feuil1!$B$4:$B$9</c:f>
              <c:numCache>
                <c:formatCode>General</c:formatCode>
                <c:ptCount val="6"/>
              </c:numCache>
            </c:numRef>
          </c:cat>
          <c:val>
            <c:numRef>
              <c:f>Feuil1!$C$4:$C$9</c:f>
              <c:numCache>
                <c:formatCode>0.00</c:formatCode>
                <c:ptCount val="6"/>
                <c:pt idx="0">
                  <c:v>71.25</c:v>
                </c:pt>
                <c:pt idx="1">
                  <c:v>1</c:v>
                </c:pt>
                <c:pt idx="2">
                  <c:v>0.25</c:v>
                </c:pt>
                <c:pt idx="3">
                  <c:v>1.25</c:v>
                </c:pt>
                <c:pt idx="4">
                  <c:v>1.25</c:v>
                </c:pt>
                <c:pt idx="5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2D1-40CD-8743-768EEC1382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25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119917231418731"/>
          <c:y val="0.74518476070874473"/>
        </c:manualLayout>
      </c:layout>
      <c:overlay val="1"/>
      <c:txPr>
        <a:bodyPr anchor="ctr" anchorCtr="0"/>
        <a:lstStyle/>
        <a:p>
          <a:pPr>
            <a:defRPr sz="2000">
              <a:solidFill>
                <a:schemeClr val="bg1"/>
              </a:solidFill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Feuil1!$C$3</c:f>
              <c:strCache>
                <c:ptCount val="1"/>
                <c:pt idx="0">
                  <c:v>25</c:v>
                </c:pt>
              </c:strCache>
            </c:strRef>
          </c:tx>
          <c:spPr>
            <a:noFill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5617-4C23-AF14-CEC7E04F100E}"/>
              </c:ext>
            </c:extLst>
          </c:dPt>
          <c:dPt>
            <c:idx val="1"/>
            <c:bubble3D val="0"/>
            <c:spPr>
              <a:solidFill>
                <a:schemeClr val="tx1">
                  <a:lumMod val="95000"/>
                  <a:lumOff val="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2-5617-4C23-AF14-CEC7E04F100E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5617-4C23-AF14-CEC7E04F100E}"/>
              </c:ext>
            </c:extLst>
          </c:dPt>
          <c:cat>
            <c:numRef>
              <c:f>Feuil1!$B$4:$B$9</c:f>
              <c:numCache>
                <c:formatCode>General</c:formatCode>
                <c:ptCount val="6"/>
              </c:numCache>
            </c:numRef>
          </c:cat>
          <c:val>
            <c:numRef>
              <c:f>Feuil1!$C$4:$C$9</c:f>
              <c:numCache>
                <c:formatCode>0.00</c:formatCode>
                <c:ptCount val="6"/>
                <c:pt idx="0">
                  <c:v>18.75</c:v>
                </c:pt>
                <c:pt idx="1">
                  <c:v>1</c:v>
                </c:pt>
                <c:pt idx="2">
                  <c:v>17.75</c:v>
                </c:pt>
                <c:pt idx="3">
                  <c:v>18.75</c:v>
                </c:pt>
                <c:pt idx="4">
                  <c:v>18.75</c:v>
                </c:pt>
                <c:pt idx="5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17-4C23-AF14-CEC7E04F10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25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小二班</c:v>
                </c:pt>
                <c:pt idx="1">
                  <c:v>中二班</c:v>
                </c:pt>
                <c:pt idx="2">
                  <c:v>大三班</c:v>
                </c:pt>
                <c:pt idx="3">
                  <c:v>小三班</c:v>
                </c:pt>
                <c:pt idx="4">
                  <c:v>中三班</c:v>
                </c:pt>
                <c:pt idx="5">
                  <c:v>小一班</c:v>
                </c:pt>
                <c:pt idx="6">
                  <c:v>中一班</c:v>
                </c:pt>
                <c:pt idx="7">
                  <c:v>大二班</c:v>
                </c:pt>
                <c:pt idx="8">
                  <c:v>小四班</c:v>
                </c:pt>
                <c:pt idx="9">
                  <c:v>大一班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3.5</c:v>
                </c:pt>
                <c:pt idx="4">
                  <c:v>3.5</c:v>
                </c:pt>
                <c:pt idx="5">
                  <c:v>3.8</c:v>
                </c:pt>
                <c:pt idx="6">
                  <c:v>3.9</c:v>
                </c:pt>
                <c:pt idx="7">
                  <c:v>4</c:v>
                </c:pt>
                <c:pt idx="8">
                  <c:v>4.0999999999999996</c:v>
                </c:pt>
                <c:pt idx="9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BC-4E2A-AB80-AAABC7E83F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42720"/>
        <c:axId val="35560064"/>
      </c:barChart>
      <c:catAx>
        <c:axId val="174272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35560064"/>
        <c:crosses val="autoZero"/>
        <c:auto val="1"/>
        <c:lblAlgn val="ctr"/>
        <c:lblOffset val="100"/>
        <c:noMultiLvlLbl val="0"/>
      </c:catAx>
      <c:valAx>
        <c:axId val="3556006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7427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solidFill>
            <a:schemeClr val="bg1"/>
          </a:solidFill>
        </a:defRPr>
      </a:pPr>
      <a:endParaRPr lang="zh-CN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小二班</c:v>
                </c:pt>
                <c:pt idx="1">
                  <c:v>中二班</c:v>
                </c:pt>
                <c:pt idx="2">
                  <c:v>大三班</c:v>
                </c:pt>
                <c:pt idx="3">
                  <c:v>小三班</c:v>
                </c:pt>
                <c:pt idx="4">
                  <c:v>中三班</c:v>
                </c:pt>
                <c:pt idx="5">
                  <c:v>小一班</c:v>
                </c:pt>
                <c:pt idx="6">
                  <c:v>中一班</c:v>
                </c:pt>
                <c:pt idx="7">
                  <c:v>大二班</c:v>
                </c:pt>
                <c:pt idx="8">
                  <c:v>小四班</c:v>
                </c:pt>
                <c:pt idx="9">
                  <c:v>大一班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3.5</c:v>
                </c:pt>
                <c:pt idx="4">
                  <c:v>3.5</c:v>
                </c:pt>
                <c:pt idx="5">
                  <c:v>3.8</c:v>
                </c:pt>
                <c:pt idx="6">
                  <c:v>3.9</c:v>
                </c:pt>
                <c:pt idx="7">
                  <c:v>4</c:v>
                </c:pt>
                <c:pt idx="8">
                  <c:v>4.0999999999999996</c:v>
                </c:pt>
                <c:pt idx="9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AF-4A2B-860A-29DD3622A1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259264"/>
        <c:axId val="117277440"/>
      </c:barChart>
      <c:catAx>
        <c:axId val="11725926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117277440"/>
        <c:crosses val="autoZero"/>
        <c:auto val="1"/>
        <c:lblAlgn val="ctr"/>
        <c:lblOffset val="100"/>
        <c:noMultiLvlLbl val="0"/>
      </c:catAx>
      <c:valAx>
        <c:axId val="11727744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17259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bg1"/>
          </a:solidFill>
        </a:defRPr>
      </a:pPr>
      <a:endParaRPr lang="zh-CN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小二班</c:v>
                </c:pt>
                <c:pt idx="1">
                  <c:v>中二班</c:v>
                </c:pt>
                <c:pt idx="2">
                  <c:v>大三班</c:v>
                </c:pt>
                <c:pt idx="3">
                  <c:v>小三班</c:v>
                </c:pt>
                <c:pt idx="4">
                  <c:v>中三班</c:v>
                </c:pt>
                <c:pt idx="5">
                  <c:v>小一班</c:v>
                </c:pt>
                <c:pt idx="6">
                  <c:v>中一班</c:v>
                </c:pt>
                <c:pt idx="7">
                  <c:v>大二班</c:v>
                </c:pt>
                <c:pt idx="8">
                  <c:v>小四班</c:v>
                </c:pt>
                <c:pt idx="9">
                  <c:v>大一班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3.5</c:v>
                </c:pt>
                <c:pt idx="4">
                  <c:v>3.5</c:v>
                </c:pt>
                <c:pt idx="5">
                  <c:v>3.8</c:v>
                </c:pt>
                <c:pt idx="6">
                  <c:v>3.9</c:v>
                </c:pt>
                <c:pt idx="7">
                  <c:v>4</c:v>
                </c:pt>
                <c:pt idx="8">
                  <c:v>4.0999999999999996</c:v>
                </c:pt>
                <c:pt idx="9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91-4821-941A-55B2B64FE3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665216"/>
        <c:axId val="118667136"/>
      </c:barChart>
      <c:catAx>
        <c:axId val="1186652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18667136"/>
        <c:crosses val="autoZero"/>
        <c:auto val="1"/>
        <c:lblAlgn val="ctr"/>
        <c:lblOffset val="100"/>
        <c:noMultiLvlLbl val="0"/>
      </c:catAx>
      <c:valAx>
        <c:axId val="118667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86652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50">
          <a:solidFill>
            <a:schemeClr val="bg1"/>
          </a:solidFill>
        </a:defRPr>
      </a:pPr>
      <a:endParaRPr lang="zh-CN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小二班</c:v>
                </c:pt>
                <c:pt idx="1">
                  <c:v>中二班</c:v>
                </c:pt>
                <c:pt idx="2">
                  <c:v>大三班</c:v>
                </c:pt>
                <c:pt idx="3">
                  <c:v>小三班</c:v>
                </c:pt>
                <c:pt idx="4">
                  <c:v>中三班</c:v>
                </c:pt>
                <c:pt idx="5">
                  <c:v>小一班</c:v>
                </c:pt>
                <c:pt idx="6">
                  <c:v>中一班</c:v>
                </c:pt>
                <c:pt idx="7">
                  <c:v>大二班</c:v>
                </c:pt>
                <c:pt idx="8">
                  <c:v>小四班</c:v>
                </c:pt>
                <c:pt idx="9">
                  <c:v>大一班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3.5</c:v>
                </c:pt>
                <c:pt idx="4">
                  <c:v>3.5</c:v>
                </c:pt>
                <c:pt idx="5">
                  <c:v>3.8</c:v>
                </c:pt>
                <c:pt idx="6">
                  <c:v>3.9</c:v>
                </c:pt>
                <c:pt idx="7">
                  <c:v>4</c:v>
                </c:pt>
                <c:pt idx="8">
                  <c:v>4.0999999999999996</c:v>
                </c:pt>
                <c:pt idx="9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EA-4815-82D6-A4D231BDFA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515584"/>
        <c:axId val="142052736"/>
      </c:barChart>
      <c:catAx>
        <c:axId val="1185155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42052736"/>
        <c:crosses val="autoZero"/>
        <c:auto val="1"/>
        <c:lblAlgn val="ctr"/>
        <c:lblOffset val="100"/>
        <c:noMultiLvlLbl val="0"/>
      </c:catAx>
      <c:valAx>
        <c:axId val="142052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85155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100">
          <a:solidFill>
            <a:schemeClr val="bg1"/>
          </a:solidFill>
        </a:defRPr>
      </a:pPr>
      <a:endParaRPr lang="zh-CN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5"/>
    </mc:Choice>
    <mc:Fallback>
      <c:style val="15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410760873312922E-2"/>
          <c:y val="0.16246087598425196"/>
          <c:w val="0.8498947913833329"/>
          <c:h val="0.583471456692913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病假人数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Sheet1!$A$2:$A$32</c:f>
              <c:numCache>
                <c:formatCode>m"月"d"日"</c:formatCode>
                <c:ptCount val="31"/>
                <c:pt idx="0">
                  <c:v>43160</c:v>
                </c:pt>
                <c:pt idx="1">
                  <c:v>43161</c:v>
                </c:pt>
                <c:pt idx="2">
                  <c:v>43162</c:v>
                </c:pt>
                <c:pt idx="3">
                  <c:v>43163</c:v>
                </c:pt>
                <c:pt idx="4">
                  <c:v>43164</c:v>
                </c:pt>
                <c:pt idx="5">
                  <c:v>43165</c:v>
                </c:pt>
                <c:pt idx="6">
                  <c:v>43166</c:v>
                </c:pt>
                <c:pt idx="7">
                  <c:v>43167</c:v>
                </c:pt>
                <c:pt idx="8">
                  <c:v>43168</c:v>
                </c:pt>
                <c:pt idx="9">
                  <c:v>43169</c:v>
                </c:pt>
                <c:pt idx="10">
                  <c:v>43170</c:v>
                </c:pt>
                <c:pt idx="11">
                  <c:v>43171</c:v>
                </c:pt>
                <c:pt idx="12">
                  <c:v>43172</c:v>
                </c:pt>
                <c:pt idx="13">
                  <c:v>43173</c:v>
                </c:pt>
                <c:pt idx="14">
                  <c:v>43174</c:v>
                </c:pt>
                <c:pt idx="15">
                  <c:v>43175</c:v>
                </c:pt>
                <c:pt idx="16">
                  <c:v>43176</c:v>
                </c:pt>
                <c:pt idx="17">
                  <c:v>43177</c:v>
                </c:pt>
                <c:pt idx="18">
                  <c:v>43178</c:v>
                </c:pt>
                <c:pt idx="19">
                  <c:v>43179</c:v>
                </c:pt>
                <c:pt idx="20">
                  <c:v>43180</c:v>
                </c:pt>
                <c:pt idx="21">
                  <c:v>43181</c:v>
                </c:pt>
                <c:pt idx="22">
                  <c:v>43182</c:v>
                </c:pt>
                <c:pt idx="23">
                  <c:v>43183</c:v>
                </c:pt>
                <c:pt idx="24">
                  <c:v>43184</c:v>
                </c:pt>
                <c:pt idx="25">
                  <c:v>43185</c:v>
                </c:pt>
                <c:pt idx="26">
                  <c:v>43186</c:v>
                </c:pt>
                <c:pt idx="27">
                  <c:v>43187</c:v>
                </c:pt>
                <c:pt idx="28">
                  <c:v>43188</c:v>
                </c:pt>
                <c:pt idx="29">
                  <c:v>43189</c:v>
                </c:pt>
                <c:pt idx="30">
                  <c:v>43190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6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2</c:v>
                </c:pt>
                <c:pt idx="20">
                  <c:v>1</c:v>
                </c:pt>
                <c:pt idx="21">
                  <c:v>3</c:v>
                </c:pt>
                <c:pt idx="22">
                  <c:v>5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3</c:v>
                </c:pt>
                <c:pt idx="27">
                  <c:v>4</c:v>
                </c:pt>
                <c:pt idx="28">
                  <c:v>5</c:v>
                </c:pt>
                <c:pt idx="29">
                  <c:v>6</c:v>
                </c:pt>
                <c:pt idx="3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49-407D-A7BD-49AA40A7A8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晨检异常</c:v>
                </c:pt>
              </c:strCache>
            </c:strRef>
          </c:tx>
          <c:spPr>
            <a:ln>
              <a:solidFill>
                <a:schemeClr val="bg1">
                  <a:lumMod val="95000"/>
                </a:schemeClr>
              </a:solidFill>
            </a:ln>
          </c:spPr>
          <c:marker>
            <c:symbol val="none"/>
          </c:marker>
          <c:cat>
            <c:numRef>
              <c:f>Sheet1!$A$2:$A$32</c:f>
              <c:numCache>
                <c:formatCode>m"月"d"日"</c:formatCode>
                <c:ptCount val="31"/>
                <c:pt idx="0">
                  <c:v>43160</c:v>
                </c:pt>
                <c:pt idx="1">
                  <c:v>43161</c:v>
                </c:pt>
                <c:pt idx="2">
                  <c:v>43162</c:v>
                </c:pt>
                <c:pt idx="3">
                  <c:v>43163</c:v>
                </c:pt>
                <c:pt idx="4">
                  <c:v>43164</c:v>
                </c:pt>
                <c:pt idx="5">
                  <c:v>43165</c:v>
                </c:pt>
                <c:pt idx="6">
                  <c:v>43166</c:v>
                </c:pt>
                <c:pt idx="7">
                  <c:v>43167</c:v>
                </c:pt>
                <c:pt idx="8">
                  <c:v>43168</c:v>
                </c:pt>
                <c:pt idx="9">
                  <c:v>43169</c:v>
                </c:pt>
                <c:pt idx="10">
                  <c:v>43170</c:v>
                </c:pt>
                <c:pt idx="11">
                  <c:v>43171</c:v>
                </c:pt>
                <c:pt idx="12">
                  <c:v>43172</c:v>
                </c:pt>
                <c:pt idx="13">
                  <c:v>43173</c:v>
                </c:pt>
                <c:pt idx="14">
                  <c:v>43174</c:v>
                </c:pt>
                <c:pt idx="15">
                  <c:v>43175</c:v>
                </c:pt>
                <c:pt idx="16">
                  <c:v>43176</c:v>
                </c:pt>
                <c:pt idx="17">
                  <c:v>43177</c:v>
                </c:pt>
                <c:pt idx="18">
                  <c:v>43178</c:v>
                </c:pt>
                <c:pt idx="19">
                  <c:v>43179</c:v>
                </c:pt>
                <c:pt idx="20">
                  <c:v>43180</c:v>
                </c:pt>
                <c:pt idx="21">
                  <c:v>43181</c:v>
                </c:pt>
                <c:pt idx="22">
                  <c:v>43182</c:v>
                </c:pt>
                <c:pt idx="23">
                  <c:v>43183</c:v>
                </c:pt>
                <c:pt idx="24">
                  <c:v>43184</c:v>
                </c:pt>
                <c:pt idx="25">
                  <c:v>43185</c:v>
                </c:pt>
                <c:pt idx="26">
                  <c:v>43186</c:v>
                </c:pt>
                <c:pt idx="27">
                  <c:v>43187</c:v>
                </c:pt>
                <c:pt idx="28">
                  <c:v>43188</c:v>
                </c:pt>
                <c:pt idx="29">
                  <c:v>43189</c:v>
                </c:pt>
                <c:pt idx="30">
                  <c:v>43190</c:v>
                </c:pt>
              </c:numCache>
            </c:numRef>
          </c:cat>
          <c:val>
            <c:numRef>
              <c:f>Sheet1!$C$2:$C$32</c:f>
              <c:numCache>
                <c:formatCode>General</c:formatCode>
                <c:ptCount val="31"/>
                <c:pt idx="0">
                  <c:v>8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3</c:v>
                </c:pt>
                <c:pt idx="6">
                  <c:v>6</c:v>
                </c:pt>
                <c:pt idx="7">
                  <c:v>1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2</c:v>
                </c:pt>
                <c:pt idx="15">
                  <c:v>1</c:v>
                </c:pt>
                <c:pt idx="16">
                  <c:v>3</c:v>
                </c:pt>
                <c:pt idx="17">
                  <c:v>0</c:v>
                </c:pt>
                <c:pt idx="18">
                  <c:v>0</c:v>
                </c:pt>
                <c:pt idx="19">
                  <c:v>5</c:v>
                </c:pt>
                <c:pt idx="20">
                  <c:v>1</c:v>
                </c:pt>
                <c:pt idx="21">
                  <c:v>3</c:v>
                </c:pt>
                <c:pt idx="22">
                  <c:v>4</c:v>
                </c:pt>
                <c:pt idx="23">
                  <c:v>5</c:v>
                </c:pt>
                <c:pt idx="24">
                  <c:v>0</c:v>
                </c:pt>
                <c:pt idx="25">
                  <c:v>0</c:v>
                </c:pt>
                <c:pt idx="26">
                  <c:v>6</c:v>
                </c:pt>
                <c:pt idx="27">
                  <c:v>7</c:v>
                </c:pt>
                <c:pt idx="28">
                  <c:v>1</c:v>
                </c:pt>
                <c:pt idx="29">
                  <c:v>3</c:v>
                </c:pt>
                <c:pt idx="30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49-407D-A7BD-49AA40A7A8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973952"/>
        <c:axId val="35210752"/>
      </c:lineChart>
      <c:dateAx>
        <c:axId val="34973952"/>
        <c:scaling>
          <c:orientation val="minMax"/>
        </c:scaling>
        <c:delete val="0"/>
        <c:axPos val="b"/>
        <c:numFmt formatCode="m&quot;月&quot;d&quot;日&quot;" sourceLinked="1"/>
        <c:majorTickMark val="none"/>
        <c:minorTickMark val="none"/>
        <c:tickLblPos val="nextTo"/>
        <c:crossAx val="35210752"/>
        <c:crosses val="autoZero"/>
        <c:auto val="1"/>
        <c:lblOffset val="100"/>
        <c:baseTimeUnit val="days"/>
      </c:dateAx>
      <c:valAx>
        <c:axId val="3521075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zh-CN"/>
                  <a:t>幼儿人数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349739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9148198092932204"/>
          <c:y val="3.9960383858267716E-2"/>
          <c:w val="0.43028025621674221"/>
          <c:h val="7.0344980314960628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bg1"/>
          </a:solidFill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119917231418731"/>
          <c:y val="0.74518476070874473"/>
        </c:manualLayout>
      </c:layout>
      <c:overlay val="1"/>
      <c:txPr>
        <a:bodyPr anchor="ctr" anchorCtr="0"/>
        <a:lstStyle/>
        <a:p>
          <a:pPr>
            <a:defRPr sz="2000"/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Feuil1!$C$3</c:f>
              <c:strCache>
                <c:ptCount val="1"/>
                <c:pt idx="0">
                  <c:v>25</c:v>
                </c:pt>
              </c:strCache>
            </c:strRef>
          </c:tx>
          <c:spPr>
            <a:noFill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2D26-48B1-B1FA-8B3E1F2F6DF2}"/>
              </c:ext>
            </c:extLst>
          </c:dPt>
          <c:dPt>
            <c:idx val="1"/>
            <c:bubble3D val="0"/>
            <c:spPr>
              <a:solidFill>
                <a:schemeClr val="tx1">
                  <a:lumMod val="95000"/>
                  <a:lumOff val="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2-2D26-48B1-B1FA-8B3E1F2F6DF2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2D26-48B1-B1FA-8B3E1F2F6DF2}"/>
              </c:ext>
            </c:extLst>
          </c:dPt>
          <c:cat>
            <c:numRef>
              <c:f>Feuil1!$B$4:$B$9</c:f>
              <c:numCache>
                <c:formatCode>General</c:formatCode>
                <c:ptCount val="6"/>
              </c:numCache>
            </c:numRef>
          </c:cat>
          <c:val>
            <c:numRef>
              <c:f>Feuil1!$C$4:$C$9</c:f>
              <c:numCache>
                <c:formatCode>0.00</c:formatCode>
                <c:ptCount val="6"/>
                <c:pt idx="0">
                  <c:v>18.75</c:v>
                </c:pt>
                <c:pt idx="1">
                  <c:v>1</c:v>
                </c:pt>
                <c:pt idx="2">
                  <c:v>17.75</c:v>
                </c:pt>
                <c:pt idx="3">
                  <c:v>18.75</c:v>
                </c:pt>
                <c:pt idx="4">
                  <c:v>18.75</c:v>
                </c:pt>
                <c:pt idx="5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26-48B1-B1FA-8B3E1F2F6D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25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119917231418731"/>
          <c:y val="0.74518476070874473"/>
        </c:manualLayout>
      </c:layout>
      <c:overlay val="1"/>
      <c:txPr>
        <a:bodyPr anchor="ctr" anchorCtr="0"/>
        <a:lstStyle/>
        <a:p>
          <a:pPr>
            <a:defRPr sz="2000">
              <a:solidFill>
                <a:schemeClr val="bg1"/>
              </a:solidFill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Feuil1!$C$3</c:f>
              <c:strCache>
                <c:ptCount val="1"/>
                <c:pt idx="0">
                  <c:v>95</c:v>
                </c:pt>
              </c:strCache>
            </c:strRef>
          </c:tx>
          <c:spPr>
            <a:noFill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C274-4F7A-BDB1-A92C04D4F466}"/>
              </c:ext>
            </c:extLst>
          </c:dPt>
          <c:dPt>
            <c:idx val="1"/>
            <c:bubble3D val="0"/>
            <c:spPr>
              <a:solidFill>
                <a:schemeClr val="tx1">
                  <a:lumMod val="95000"/>
                  <a:lumOff val="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2-C274-4F7A-BDB1-A92C04D4F466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C274-4F7A-BDB1-A92C04D4F466}"/>
              </c:ext>
            </c:extLst>
          </c:dPt>
          <c:cat>
            <c:numRef>
              <c:f>Feuil1!$B$4:$B$9</c:f>
              <c:numCache>
                <c:formatCode>General</c:formatCode>
                <c:ptCount val="6"/>
              </c:numCache>
            </c:numRef>
          </c:cat>
          <c:val>
            <c:numRef>
              <c:f>Feuil1!$C$4:$C$9</c:f>
              <c:numCache>
                <c:formatCode>0.00</c:formatCode>
                <c:ptCount val="6"/>
                <c:pt idx="0">
                  <c:v>71.25</c:v>
                </c:pt>
                <c:pt idx="1">
                  <c:v>1</c:v>
                </c:pt>
                <c:pt idx="2">
                  <c:v>0.25</c:v>
                </c:pt>
                <c:pt idx="3">
                  <c:v>1.25</c:v>
                </c:pt>
                <c:pt idx="4">
                  <c:v>1.25</c:v>
                </c:pt>
                <c:pt idx="5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274-4F7A-BDB1-A92C04D4F4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25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119917231418731"/>
          <c:y val="0.74518476070874473"/>
        </c:manualLayout>
      </c:layout>
      <c:overlay val="1"/>
      <c:txPr>
        <a:bodyPr anchor="ctr" anchorCtr="0"/>
        <a:lstStyle/>
        <a:p>
          <a:pPr>
            <a:defRPr sz="2000">
              <a:solidFill>
                <a:schemeClr val="bg1"/>
              </a:solidFill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Feuil1!$C$3</c:f>
              <c:strCache>
                <c:ptCount val="1"/>
                <c:pt idx="0">
                  <c:v>25</c:v>
                </c:pt>
              </c:strCache>
            </c:strRef>
          </c:tx>
          <c:spPr>
            <a:noFill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6679-4A1D-9272-52B7FC9D4444}"/>
              </c:ext>
            </c:extLst>
          </c:dPt>
          <c:dPt>
            <c:idx val="1"/>
            <c:bubble3D val="0"/>
            <c:spPr>
              <a:solidFill>
                <a:schemeClr val="tx1">
                  <a:lumMod val="95000"/>
                  <a:lumOff val="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2-6679-4A1D-9272-52B7FC9D4444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6679-4A1D-9272-52B7FC9D4444}"/>
              </c:ext>
            </c:extLst>
          </c:dPt>
          <c:cat>
            <c:numRef>
              <c:f>Feuil1!$B$4:$B$9</c:f>
              <c:numCache>
                <c:formatCode>General</c:formatCode>
                <c:ptCount val="6"/>
              </c:numCache>
            </c:numRef>
          </c:cat>
          <c:val>
            <c:numRef>
              <c:f>Feuil1!$C$4:$C$9</c:f>
              <c:numCache>
                <c:formatCode>0.00</c:formatCode>
                <c:ptCount val="6"/>
                <c:pt idx="0">
                  <c:v>18.75</c:v>
                </c:pt>
                <c:pt idx="1">
                  <c:v>1</c:v>
                </c:pt>
                <c:pt idx="2">
                  <c:v>17.75</c:v>
                </c:pt>
                <c:pt idx="3">
                  <c:v>18.75</c:v>
                </c:pt>
                <c:pt idx="4">
                  <c:v>18.75</c:v>
                </c:pt>
                <c:pt idx="5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79-4A1D-9272-52B7FC9D44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25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Sheet6!$B$1</c:f>
              <c:strCache>
                <c:ptCount val="1"/>
                <c:pt idx="0">
                  <c:v>晨检异常人数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1"/>
            <c:showVal val="1"/>
            <c:showCatName val="1"/>
            <c:showSerName val="0"/>
            <c:showPercent val="1"/>
            <c:showBubbleSize val="0"/>
            <c:separator>-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Sheet6!$A$2:$A$6</c:f>
              <c:strCache>
                <c:ptCount val="5"/>
                <c:pt idx="0">
                  <c:v>喉咙发炎</c:v>
                </c:pt>
                <c:pt idx="1">
                  <c:v>腹泻</c:v>
                </c:pt>
                <c:pt idx="2">
                  <c:v>剪指甲</c:v>
                </c:pt>
                <c:pt idx="3">
                  <c:v>服药提醒</c:v>
                </c:pt>
                <c:pt idx="4">
                  <c:v>重点观察</c:v>
                </c:pt>
              </c:strCache>
            </c:strRef>
          </c:cat>
          <c:val>
            <c:numRef>
              <c:f>Sheet6!$B$2:$B$6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5E-4C3C-98D3-621428B2351C}"/>
            </c:ext>
          </c:extLst>
        </c:ser>
        <c:ser>
          <c:idx val="1"/>
          <c:order val="1"/>
          <c:tx>
            <c:strRef>
              <c:f>Sheet6!$C$1</c:f>
              <c:strCache>
                <c:ptCount val="1"/>
                <c:pt idx="0">
                  <c:v>晨检异常</c:v>
                </c:pt>
              </c:strCache>
            </c:strRef>
          </c:tx>
          <c:cat>
            <c:strRef>
              <c:f>Sheet6!$A$2:$A$6</c:f>
              <c:strCache>
                <c:ptCount val="5"/>
                <c:pt idx="0">
                  <c:v>喉咙发炎</c:v>
                </c:pt>
                <c:pt idx="1">
                  <c:v>腹泻</c:v>
                </c:pt>
                <c:pt idx="2">
                  <c:v>剪指甲</c:v>
                </c:pt>
                <c:pt idx="3">
                  <c:v>服药提醒</c:v>
                </c:pt>
                <c:pt idx="4">
                  <c:v>重点观察</c:v>
                </c:pt>
              </c:strCache>
            </c:strRef>
          </c:cat>
          <c:val>
            <c:numRef>
              <c:f>Sheet6!$C$2:$C$6</c:f>
              <c:numCache>
                <c:formatCode>General</c:formatCode>
                <c:ptCount val="5"/>
                <c:pt idx="0">
                  <c:v>8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5E-4C3C-98D3-621428B235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5634353867628579"/>
          <c:y val="0.28518011887568046"/>
          <c:w val="0.20032435330914181"/>
          <c:h val="0.42963976224863903"/>
        </c:manualLayout>
      </c:layout>
      <c:overlay val="0"/>
      <c:txPr>
        <a:bodyPr/>
        <a:lstStyle/>
        <a:p>
          <a:pPr>
            <a:defRPr sz="1600" b="1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>
          <a:solidFill>
            <a:schemeClr val="bg1"/>
          </a:solidFill>
        </a:defRPr>
      </a:pPr>
      <a:endParaRPr lang="zh-CN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Sheet6!$B$7</c:f>
              <c:strCache>
                <c:ptCount val="1"/>
                <c:pt idx="0">
                  <c:v>晨检漏检分析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1"/>
            <c:showSerName val="0"/>
            <c:showPercent val="0"/>
            <c:showBubbleSize val="0"/>
            <c:separator>-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Sheet6!$A$8:$A$12</c:f>
              <c:strCache>
                <c:ptCount val="5"/>
                <c:pt idx="0">
                  <c:v>小一班</c:v>
                </c:pt>
                <c:pt idx="1">
                  <c:v>中二班</c:v>
                </c:pt>
                <c:pt idx="2">
                  <c:v>中三班</c:v>
                </c:pt>
                <c:pt idx="3">
                  <c:v>大一班</c:v>
                </c:pt>
                <c:pt idx="4">
                  <c:v>大二班</c:v>
                </c:pt>
              </c:strCache>
            </c:strRef>
          </c:cat>
          <c:val>
            <c:numRef>
              <c:f>Sheet6!$B$8:$B$12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5-4AA9-A90B-0B912914C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  <c:txPr>
        <a:bodyPr/>
        <a:lstStyle/>
        <a:p>
          <a:pPr>
            <a:defRPr sz="1600" b="1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>
          <a:solidFill>
            <a:schemeClr val="bg1"/>
          </a:solidFill>
        </a:defRPr>
      </a:pPr>
      <a:endParaRPr lang="zh-CN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Sheet8!$B$1</c:f>
              <c:strCache>
                <c:ptCount val="1"/>
                <c:pt idx="0">
                  <c:v>待办工作数量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Sheet8!$A$2:$A$13</c:f>
              <c:strCache>
                <c:ptCount val="12"/>
                <c:pt idx="0">
                  <c:v>小一班</c:v>
                </c:pt>
                <c:pt idx="1">
                  <c:v>小二班</c:v>
                </c:pt>
                <c:pt idx="2">
                  <c:v>小三班</c:v>
                </c:pt>
                <c:pt idx="3">
                  <c:v>小四班</c:v>
                </c:pt>
                <c:pt idx="4">
                  <c:v>中一班</c:v>
                </c:pt>
                <c:pt idx="5">
                  <c:v>中二班</c:v>
                </c:pt>
                <c:pt idx="6">
                  <c:v>中三班</c:v>
                </c:pt>
                <c:pt idx="7">
                  <c:v>中四班</c:v>
                </c:pt>
                <c:pt idx="8">
                  <c:v>大一班</c:v>
                </c:pt>
                <c:pt idx="9">
                  <c:v>大二班</c:v>
                </c:pt>
                <c:pt idx="10">
                  <c:v>大三班</c:v>
                </c:pt>
                <c:pt idx="11">
                  <c:v>大四班</c:v>
                </c:pt>
              </c:strCache>
            </c:strRef>
          </c:cat>
          <c:val>
            <c:numRef>
              <c:f>Sheet8!$B$2:$B$13</c:f>
              <c:numCache>
                <c:formatCode>General</c:formatCode>
                <c:ptCount val="12"/>
                <c:pt idx="0">
                  <c:v>5</c:v>
                </c:pt>
                <c:pt idx="1">
                  <c:v>6</c:v>
                </c:pt>
                <c:pt idx="2">
                  <c:v>3</c:v>
                </c:pt>
                <c:pt idx="3">
                  <c:v>4</c:v>
                </c:pt>
                <c:pt idx="4">
                  <c:v>3</c:v>
                </c:pt>
                <c:pt idx="5">
                  <c:v>3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3</c:v>
                </c:pt>
                <c:pt idx="10">
                  <c:v>4</c:v>
                </c:pt>
                <c:pt idx="1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05-4D4C-AF00-3D8A7EC928E0}"/>
            </c:ext>
          </c:extLst>
        </c:ser>
        <c:ser>
          <c:idx val="1"/>
          <c:order val="1"/>
          <c:tx>
            <c:strRef>
              <c:f>Sheet8!$C$1</c:f>
              <c:strCache>
                <c:ptCount val="1"/>
                <c:pt idx="0">
                  <c:v>超期未完成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Sheet8!$A$2:$A$13</c:f>
              <c:strCache>
                <c:ptCount val="12"/>
                <c:pt idx="0">
                  <c:v>小一班</c:v>
                </c:pt>
                <c:pt idx="1">
                  <c:v>小二班</c:v>
                </c:pt>
                <c:pt idx="2">
                  <c:v>小三班</c:v>
                </c:pt>
                <c:pt idx="3">
                  <c:v>小四班</c:v>
                </c:pt>
                <c:pt idx="4">
                  <c:v>中一班</c:v>
                </c:pt>
                <c:pt idx="5">
                  <c:v>中二班</c:v>
                </c:pt>
                <c:pt idx="6">
                  <c:v>中三班</c:v>
                </c:pt>
                <c:pt idx="7">
                  <c:v>中四班</c:v>
                </c:pt>
                <c:pt idx="8">
                  <c:v>大一班</c:v>
                </c:pt>
                <c:pt idx="9">
                  <c:v>大二班</c:v>
                </c:pt>
                <c:pt idx="10">
                  <c:v>大三班</c:v>
                </c:pt>
                <c:pt idx="11">
                  <c:v>大四班</c:v>
                </c:pt>
              </c:strCache>
            </c:strRef>
          </c:cat>
          <c:val>
            <c:numRef>
              <c:f>Sheet8!$C$2:$C$13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05-4D4C-AF00-3D8A7EC928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6933112"/>
        <c:axId val="586933432"/>
      </c:barChart>
      <c:catAx>
        <c:axId val="586933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6933432"/>
        <c:crosses val="autoZero"/>
        <c:auto val="1"/>
        <c:lblAlgn val="ctr"/>
        <c:lblOffset val="100"/>
        <c:noMultiLvlLbl val="0"/>
      </c:catAx>
      <c:valAx>
        <c:axId val="586933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6933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zh-CN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Sheet11!$C$2</c:f>
              <c:strCache>
                <c:ptCount val="1"/>
                <c:pt idx="0">
                  <c:v>常见病月发病情况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Sheet11!$B$3:$B$14</c:f>
              <c:strCache>
                <c:ptCount val="12"/>
                <c:pt idx="0">
                  <c:v>9月</c:v>
                </c:pt>
                <c:pt idx="1">
                  <c:v>10月</c:v>
                </c:pt>
                <c:pt idx="2">
                  <c:v>11月</c:v>
                </c:pt>
                <c:pt idx="3">
                  <c:v>12月</c:v>
                </c:pt>
                <c:pt idx="4">
                  <c:v>1月</c:v>
                </c:pt>
                <c:pt idx="5">
                  <c:v>2月</c:v>
                </c:pt>
                <c:pt idx="6">
                  <c:v>3月</c:v>
                </c:pt>
                <c:pt idx="7">
                  <c:v>4月</c:v>
                </c:pt>
                <c:pt idx="8">
                  <c:v>5月</c:v>
                </c:pt>
                <c:pt idx="9">
                  <c:v>6月</c:v>
                </c:pt>
                <c:pt idx="10">
                  <c:v>7月</c:v>
                </c:pt>
                <c:pt idx="11">
                  <c:v>8月</c:v>
                </c:pt>
              </c:strCache>
            </c:strRef>
          </c:cat>
          <c:val>
            <c:numRef>
              <c:f>Sheet11!$C$3:$C$14</c:f>
              <c:numCache>
                <c:formatCode>General</c:formatCode>
                <c:ptCount val="12"/>
                <c:pt idx="0">
                  <c:v>10</c:v>
                </c:pt>
                <c:pt idx="1">
                  <c:v>13</c:v>
                </c:pt>
                <c:pt idx="2">
                  <c:v>15</c:v>
                </c:pt>
                <c:pt idx="3">
                  <c:v>12</c:v>
                </c:pt>
                <c:pt idx="4">
                  <c:v>10</c:v>
                </c:pt>
                <c:pt idx="5">
                  <c:v>0</c:v>
                </c:pt>
                <c:pt idx="6">
                  <c:v>10</c:v>
                </c:pt>
                <c:pt idx="7">
                  <c:v>9</c:v>
                </c:pt>
                <c:pt idx="8">
                  <c:v>7</c:v>
                </c:pt>
                <c:pt idx="9">
                  <c:v>8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DE-46F4-80EA-CCCC663706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5789560"/>
        <c:axId val="605789880"/>
      </c:barChart>
      <c:catAx>
        <c:axId val="605789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789880"/>
        <c:crosses val="autoZero"/>
        <c:auto val="1"/>
        <c:lblAlgn val="ctr"/>
        <c:lblOffset val="100"/>
        <c:noMultiLvlLbl val="0"/>
      </c:catAx>
      <c:valAx>
        <c:axId val="605789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789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Sheet9!$C$4:$F$4</c:f>
              <c:strCache>
                <c:ptCount val="4"/>
                <c:pt idx="0">
                  <c:v>＜M-2SD(偏瘦)</c:v>
                </c:pt>
                <c:pt idx="1">
                  <c:v>M±2SD（正常）</c:v>
                </c:pt>
                <c:pt idx="2">
                  <c:v>≥M+2SD(肥胖)</c:v>
                </c:pt>
                <c:pt idx="3">
                  <c:v>年增长≥2KG</c:v>
                </c:pt>
              </c:strCache>
            </c:strRef>
          </c:cat>
          <c:val>
            <c:numRef>
              <c:f>Sheet9!$C$5:$F$5</c:f>
              <c:numCache>
                <c:formatCode>0%</c:formatCode>
                <c:ptCount val="4"/>
                <c:pt idx="0">
                  <c:v>0.08</c:v>
                </c:pt>
                <c:pt idx="1">
                  <c:v>0.9</c:v>
                </c:pt>
                <c:pt idx="2">
                  <c:v>0.02</c:v>
                </c:pt>
                <c:pt idx="3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19-488E-9508-5778D46FD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05781240"/>
        <c:axId val="605783160"/>
      </c:barChart>
      <c:catAx>
        <c:axId val="605781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783160"/>
        <c:crosses val="autoZero"/>
        <c:auto val="1"/>
        <c:lblAlgn val="ctr"/>
        <c:lblOffset val="100"/>
        <c:noMultiLvlLbl val="0"/>
      </c:catAx>
      <c:valAx>
        <c:axId val="605783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781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Sheet9!$J$4:$M$4</c:f>
              <c:strCache>
                <c:ptCount val="4"/>
                <c:pt idx="0">
                  <c:v>＜M-2SD(偏矮)</c:v>
                </c:pt>
                <c:pt idx="1">
                  <c:v>M±2SD(正常)</c:v>
                </c:pt>
                <c:pt idx="2">
                  <c:v>≥M+2SD(高)</c:v>
                </c:pt>
                <c:pt idx="3">
                  <c:v>年增长≥5CM</c:v>
                </c:pt>
              </c:strCache>
            </c:strRef>
          </c:cat>
          <c:val>
            <c:numRef>
              <c:f>Sheet9!$J$5:$M$5</c:f>
              <c:numCache>
                <c:formatCode>0%</c:formatCode>
                <c:ptCount val="4"/>
                <c:pt idx="0">
                  <c:v>0.08</c:v>
                </c:pt>
                <c:pt idx="1">
                  <c:v>0.9</c:v>
                </c:pt>
                <c:pt idx="2">
                  <c:v>0.02</c:v>
                </c:pt>
                <c:pt idx="3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96-4512-B9DD-49B6238678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01992120"/>
        <c:axId val="601990840"/>
      </c:barChart>
      <c:catAx>
        <c:axId val="601992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1990840"/>
        <c:crosses val="autoZero"/>
        <c:auto val="1"/>
        <c:lblAlgn val="ctr"/>
        <c:lblOffset val="100"/>
        <c:noMultiLvlLbl val="0"/>
      </c:catAx>
      <c:valAx>
        <c:axId val="601990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1992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2017年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Sheet1!$B$2:$M$2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35</c:v>
                </c:pt>
                <c:pt idx="1">
                  <c:v>28</c:v>
                </c:pt>
                <c:pt idx="2">
                  <c:v>25</c:v>
                </c:pt>
                <c:pt idx="3">
                  <c:v>30</c:v>
                </c:pt>
                <c:pt idx="4">
                  <c:v>20</c:v>
                </c:pt>
                <c:pt idx="5">
                  <c:v>21</c:v>
                </c:pt>
                <c:pt idx="6">
                  <c:v>1</c:v>
                </c:pt>
                <c:pt idx="7">
                  <c:v>2</c:v>
                </c:pt>
                <c:pt idx="8">
                  <c:v>10</c:v>
                </c:pt>
                <c:pt idx="9">
                  <c:v>15</c:v>
                </c:pt>
                <c:pt idx="10">
                  <c:v>14</c:v>
                </c:pt>
                <c:pt idx="1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C9-4B9F-8348-A6B7C684CD3C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2018年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Sheet1!$B$2:$M$2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15</c:v>
                </c:pt>
                <c:pt idx="1">
                  <c:v>8</c:v>
                </c:pt>
                <c:pt idx="2">
                  <c:v>18</c:v>
                </c:pt>
                <c:pt idx="3">
                  <c:v>20</c:v>
                </c:pt>
                <c:pt idx="4">
                  <c:v>18</c:v>
                </c:pt>
                <c:pt idx="5">
                  <c:v>15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C9-4B9F-8348-A6B7C684C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8015616"/>
        <c:axId val="108017152"/>
      </c:barChart>
      <c:catAx>
        <c:axId val="1080156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bg1"/>
                </a:solidFill>
              </a:defRPr>
            </a:pPr>
            <a:endParaRPr lang="zh-CN"/>
          </a:p>
        </c:txPr>
        <c:crossAx val="108017152"/>
        <c:crosses val="autoZero"/>
        <c:auto val="1"/>
        <c:lblAlgn val="ctr"/>
        <c:lblOffset val="100"/>
        <c:noMultiLvlLbl val="0"/>
      </c:catAx>
      <c:valAx>
        <c:axId val="108017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bg1"/>
                </a:solidFill>
              </a:defRPr>
            </a:pPr>
            <a:endParaRPr lang="zh-CN"/>
          </a:p>
        </c:txPr>
        <c:crossAx val="10801561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Sheet7!$B$1</c:f>
              <c:strCache>
                <c:ptCount val="1"/>
                <c:pt idx="0">
                  <c:v>完成情况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strRef>
              <c:f>Sheet7!$A$2:$A$6</c:f>
              <c:strCache>
                <c:ptCount val="5"/>
                <c:pt idx="0">
                  <c:v>晨检</c:v>
                </c:pt>
                <c:pt idx="1">
                  <c:v>午检</c:v>
                </c:pt>
                <c:pt idx="2">
                  <c:v>服药</c:v>
                </c:pt>
                <c:pt idx="3">
                  <c:v>班级卫生消毒</c:v>
                </c:pt>
                <c:pt idx="4">
                  <c:v>食物留样</c:v>
                </c:pt>
              </c:strCache>
            </c:strRef>
          </c:cat>
          <c:val>
            <c:numRef>
              <c:f>Sheet7!$B$2:$B$6</c:f>
              <c:numCache>
                <c:formatCode>General</c:formatCode>
                <c:ptCount val="5"/>
                <c:pt idx="0">
                  <c:v>100</c:v>
                </c:pt>
                <c:pt idx="1">
                  <c:v>12</c:v>
                </c:pt>
                <c:pt idx="2">
                  <c:v>30</c:v>
                </c:pt>
                <c:pt idx="3">
                  <c:v>4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B8-4594-8CD5-E62E25C52342}"/>
            </c:ext>
          </c:extLst>
        </c:ser>
        <c:ser>
          <c:idx val="1"/>
          <c:order val="1"/>
          <c:tx>
            <c:strRef>
              <c:f>Sheet7!$C$1</c:f>
              <c:strCache>
                <c:ptCount val="1"/>
                <c:pt idx="0">
                  <c:v>剩余进度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Sheet7!$A$2:$A$6</c:f>
              <c:strCache>
                <c:ptCount val="5"/>
                <c:pt idx="0">
                  <c:v>晨检</c:v>
                </c:pt>
                <c:pt idx="1">
                  <c:v>午检</c:v>
                </c:pt>
                <c:pt idx="2">
                  <c:v>服药</c:v>
                </c:pt>
                <c:pt idx="3">
                  <c:v>班级卫生消毒</c:v>
                </c:pt>
                <c:pt idx="4">
                  <c:v>食物留样</c:v>
                </c:pt>
              </c:strCache>
            </c:strRef>
          </c:cat>
          <c:val>
            <c:numRef>
              <c:f>Sheet7!$C$2:$C$6</c:f>
              <c:numCache>
                <c:formatCode>General</c:formatCode>
                <c:ptCount val="5"/>
                <c:pt idx="0">
                  <c:v>0</c:v>
                </c:pt>
                <c:pt idx="1">
                  <c:v>88</c:v>
                </c:pt>
                <c:pt idx="2">
                  <c:v>70</c:v>
                </c:pt>
                <c:pt idx="3">
                  <c:v>96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B8-4594-8CD5-E62E25C523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7922048"/>
        <c:axId val="117924992"/>
      </c:barChart>
      <c:catAx>
        <c:axId val="11792204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117924992"/>
        <c:crosses val="autoZero"/>
        <c:auto val="1"/>
        <c:lblAlgn val="ctr"/>
        <c:lblOffset val="100"/>
        <c:noMultiLvlLbl val="0"/>
      </c:catAx>
      <c:valAx>
        <c:axId val="117924992"/>
        <c:scaling>
          <c:orientation val="minMax"/>
          <c:max val="10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1792204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>
          <a:solidFill>
            <a:schemeClr val="bg1"/>
          </a:solidFill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119917231418731"/>
          <c:y val="0.74518476070874473"/>
        </c:manualLayout>
      </c:layout>
      <c:overlay val="1"/>
      <c:txPr>
        <a:bodyPr anchor="ctr" anchorCtr="0"/>
        <a:lstStyle/>
        <a:p>
          <a:pPr>
            <a:defRPr sz="2000"/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Feuil1!$C$3</c:f>
              <c:strCache>
                <c:ptCount val="1"/>
                <c:pt idx="0">
                  <c:v>60</c:v>
                </c:pt>
              </c:strCache>
            </c:strRef>
          </c:tx>
          <c:spPr>
            <a:noFill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82A6-4002-BABD-2D5A19A8A45D}"/>
              </c:ext>
            </c:extLst>
          </c:dPt>
          <c:dPt>
            <c:idx val="1"/>
            <c:bubble3D val="0"/>
            <c:spPr>
              <a:solidFill>
                <a:schemeClr val="tx1">
                  <a:lumMod val="95000"/>
                  <a:lumOff val="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2-82A6-4002-BABD-2D5A19A8A45D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82A6-4002-BABD-2D5A19A8A45D}"/>
              </c:ext>
            </c:extLst>
          </c:dPt>
          <c:cat>
            <c:numRef>
              <c:f>Feuil1!$B$4:$B$9</c:f>
              <c:numCache>
                <c:formatCode>General</c:formatCode>
                <c:ptCount val="6"/>
              </c:numCache>
            </c:numRef>
          </c:cat>
          <c:val>
            <c:numRef>
              <c:f>Feuil1!$C$4:$C$9</c:f>
              <c:numCache>
                <c:formatCode>0.00</c:formatCode>
                <c:ptCount val="6"/>
                <c:pt idx="0">
                  <c:v>45</c:v>
                </c:pt>
                <c:pt idx="1">
                  <c:v>1</c:v>
                </c:pt>
                <c:pt idx="2">
                  <c:v>9</c:v>
                </c:pt>
                <c:pt idx="3">
                  <c:v>10</c:v>
                </c:pt>
                <c:pt idx="4">
                  <c:v>10</c:v>
                </c:pt>
                <c:pt idx="5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A6-4002-BABD-2D5A19A8A4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25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119917231418731"/>
          <c:y val="0.74518476070874473"/>
        </c:manualLayout>
      </c:layout>
      <c:overlay val="1"/>
      <c:txPr>
        <a:bodyPr anchor="ctr" anchorCtr="0"/>
        <a:lstStyle/>
        <a:p>
          <a:pPr>
            <a:defRPr sz="4000"/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Feuil1!$C$3</c:f>
              <c:strCache>
                <c:ptCount val="1"/>
                <c:pt idx="0">
                  <c:v>60</c:v>
                </c:pt>
              </c:strCache>
            </c:strRef>
          </c:tx>
          <c:spPr>
            <a:noFill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C1E8-449A-8CEC-D7209F7BF324}"/>
              </c:ext>
            </c:extLst>
          </c:dPt>
          <c:dPt>
            <c:idx val="1"/>
            <c:bubble3D val="0"/>
            <c:spPr>
              <a:solidFill>
                <a:schemeClr val="tx1">
                  <a:lumMod val="95000"/>
                  <a:lumOff val="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2-C1E8-449A-8CEC-D7209F7BF324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C1E8-449A-8CEC-D7209F7BF324}"/>
              </c:ext>
            </c:extLst>
          </c:dPt>
          <c:cat>
            <c:numRef>
              <c:f>Feuil1!$B$4:$B$9</c:f>
              <c:numCache>
                <c:formatCode>General</c:formatCode>
                <c:ptCount val="6"/>
              </c:numCache>
            </c:numRef>
          </c:cat>
          <c:val>
            <c:numRef>
              <c:f>Feuil1!$C$4:$C$9</c:f>
              <c:numCache>
                <c:formatCode>0.00</c:formatCode>
                <c:ptCount val="6"/>
                <c:pt idx="0">
                  <c:v>45</c:v>
                </c:pt>
                <c:pt idx="1">
                  <c:v>1</c:v>
                </c:pt>
                <c:pt idx="2">
                  <c:v>9</c:v>
                </c:pt>
                <c:pt idx="3">
                  <c:v>10</c:v>
                </c:pt>
                <c:pt idx="4">
                  <c:v>10</c:v>
                </c:pt>
                <c:pt idx="5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E8-449A-8CEC-D7209F7BF3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25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119917231418731"/>
          <c:y val="0.74518476070874473"/>
        </c:manualLayout>
      </c:layout>
      <c:overlay val="1"/>
      <c:txPr>
        <a:bodyPr anchor="ctr" anchorCtr="0"/>
        <a:lstStyle/>
        <a:p>
          <a:pPr>
            <a:defRPr sz="2000"/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Feuil1!$C$3</c:f>
              <c:strCache>
                <c:ptCount val="1"/>
                <c:pt idx="0">
                  <c:v>60</c:v>
                </c:pt>
              </c:strCache>
            </c:strRef>
          </c:tx>
          <c:spPr>
            <a:noFill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9A77-41B9-912D-944AADEFD215}"/>
              </c:ext>
            </c:extLst>
          </c:dPt>
          <c:dPt>
            <c:idx val="1"/>
            <c:bubble3D val="0"/>
            <c:spPr>
              <a:solidFill>
                <a:schemeClr val="tx1">
                  <a:lumMod val="95000"/>
                  <a:lumOff val="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2-9A77-41B9-912D-944AADEFD215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9A77-41B9-912D-944AADEFD215}"/>
              </c:ext>
            </c:extLst>
          </c:dPt>
          <c:cat>
            <c:numRef>
              <c:f>Feuil1!$B$4:$B$9</c:f>
              <c:numCache>
                <c:formatCode>General</c:formatCode>
                <c:ptCount val="6"/>
              </c:numCache>
            </c:numRef>
          </c:cat>
          <c:val>
            <c:numRef>
              <c:f>Feuil1!$C$4:$C$9</c:f>
              <c:numCache>
                <c:formatCode>0.00</c:formatCode>
                <c:ptCount val="6"/>
                <c:pt idx="0">
                  <c:v>45</c:v>
                </c:pt>
                <c:pt idx="1">
                  <c:v>1</c:v>
                </c:pt>
                <c:pt idx="2">
                  <c:v>9</c:v>
                </c:pt>
                <c:pt idx="3">
                  <c:v>10</c:v>
                </c:pt>
                <c:pt idx="4">
                  <c:v>10</c:v>
                </c:pt>
                <c:pt idx="5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77-41B9-912D-944AADEFD2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25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119917231418731"/>
          <c:y val="0.74518476070874473"/>
        </c:manualLayout>
      </c:layout>
      <c:overlay val="1"/>
      <c:txPr>
        <a:bodyPr anchor="ctr" anchorCtr="0"/>
        <a:lstStyle/>
        <a:p>
          <a:pPr>
            <a:defRPr sz="2000"/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Feuil1!$C$3</c:f>
              <c:strCache>
                <c:ptCount val="1"/>
                <c:pt idx="0">
                  <c:v>60</c:v>
                </c:pt>
              </c:strCache>
            </c:strRef>
          </c:tx>
          <c:spPr>
            <a:noFill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E58A-4042-91F1-4B6A58334487}"/>
              </c:ext>
            </c:extLst>
          </c:dPt>
          <c:dPt>
            <c:idx val="1"/>
            <c:bubble3D val="0"/>
            <c:spPr>
              <a:solidFill>
                <a:schemeClr val="tx1">
                  <a:lumMod val="95000"/>
                  <a:lumOff val="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2-E58A-4042-91F1-4B6A58334487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E58A-4042-91F1-4B6A58334487}"/>
              </c:ext>
            </c:extLst>
          </c:dPt>
          <c:cat>
            <c:numRef>
              <c:f>Feuil1!$B$4:$B$9</c:f>
              <c:numCache>
                <c:formatCode>General</c:formatCode>
                <c:ptCount val="6"/>
              </c:numCache>
            </c:numRef>
          </c:cat>
          <c:val>
            <c:numRef>
              <c:f>Feuil1!$C$4:$C$9</c:f>
              <c:numCache>
                <c:formatCode>0.00</c:formatCode>
                <c:ptCount val="6"/>
                <c:pt idx="0">
                  <c:v>45</c:v>
                </c:pt>
                <c:pt idx="1">
                  <c:v>1</c:v>
                </c:pt>
                <c:pt idx="2">
                  <c:v>9</c:v>
                </c:pt>
                <c:pt idx="3">
                  <c:v>10</c:v>
                </c:pt>
                <c:pt idx="4">
                  <c:v>10</c:v>
                </c:pt>
                <c:pt idx="5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8A-4042-91F1-4B6A583344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25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119917231418731"/>
          <c:y val="0.74518476070874473"/>
        </c:manualLayout>
      </c:layout>
      <c:overlay val="1"/>
      <c:txPr>
        <a:bodyPr anchor="ctr" anchorCtr="0"/>
        <a:lstStyle/>
        <a:p>
          <a:pPr>
            <a:defRPr sz="2000"/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Feuil1!$C$3</c:f>
              <c:strCache>
                <c:ptCount val="1"/>
                <c:pt idx="0">
                  <c:v>95</c:v>
                </c:pt>
              </c:strCache>
            </c:strRef>
          </c:tx>
          <c:spPr>
            <a:noFill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5C45-4C08-B3FC-0CD56466CFBD}"/>
              </c:ext>
            </c:extLst>
          </c:dPt>
          <c:dPt>
            <c:idx val="1"/>
            <c:bubble3D val="0"/>
            <c:spPr>
              <a:solidFill>
                <a:schemeClr val="tx1">
                  <a:lumMod val="95000"/>
                  <a:lumOff val="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2-5C45-4C08-B3FC-0CD56466CFBD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5C45-4C08-B3FC-0CD56466CFBD}"/>
              </c:ext>
            </c:extLst>
          </c:dPt>
          <c:cat>
            <c:numRef>
              <c:f>Feuil1!$B$4:$B$9</c:f>
              <c:numCache>
                <c:formatCode>General</c:formatCode>
                <c:ptCount val="6"/>
              </c:numCache>
            </c:numRef>
          </c:cat>
          <c:val>
            <c:numRef>
              <c:f>Feuil1!$C$4:$C$9</c:f>
              <c:numCache>
                <c:formatCode>0.00</c:formatCode>
                <c:ptCount val="6"/>
                <c:pt idx="0">
                  <c:v>71.25</c:v>
                </c:pt>
                <c:pt idx="1">
                  <c:v>1</c:v>
                </c:pt>
                <c:pt idx="2">
                  <c:v>0.25</c:v>
                </c:pt>
                <c:pt idx="3">
                  <c:v>1.25</c:v>
                </c:pt>
                <c:pt idx="4">
                  <c:v>1.25</c:v>
                </c:pt>
                <c:pt idx="5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C45-4C08-B3FC-0CD56466CF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25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119917231418731"/>
          <c:y val="0.74518476070874473"/>
        </c:manualLayout>
      </c:layout>
      <c:overlay val="1"/>
      <c:txPr>
        <a:bodyPr anchor="ctr" anchorCtr="0"/>
        <a:lstStyle/>
        <a:p>
          <a:pPr>
            <a:defRPr sz="2000"/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Feuil1!$C$3</c:f>
              <c:strCache>
                <c:ptCount val="1"/>
                <c:pt idx="0">
                  <c:v>25</c:v>
                </c:pt>
              </c:strCache>
            </c:strRef>
          </c:tx>
          <c:spPr>
            <a:noFill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A3E4-411B-B2D2-31DFF61B59D8}"/>
              </c:ext>
            </c:extLst>
          </c:dPt>
          <c:dPt>
            <c:idx val="1"/>
            <c:bubble3D val="0"/>
            <c:spPr>
              <a:solidFill>
                <a:schemeClr val="tx1">
                  <a:lumMod val="95000"/>
                  <a:lumOff val="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2-A3E4-411B-B2D2-31DFF61B59D8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A3E4-411B-B2D2-31DFF61B59D8}"/>
              </c:ext>
            </c:extLst>
          </c:dPt>
          <c:cat>
            <c:numRef>
              <c:f>Feuil1!$B$4:$B$9</c:f>
              <c:numCache>
                <c:formatCode>General</c:formatCode>
                <c:ptCount val="6"/>
              </c:numCache>
            </c:numRef>
          </c:cat>
          <c:val>
            <c:numRef>
              <c:f>Feuil1!$C$4:$C$9</c:f>
              <c:numCache>
                <c:formatCode>0.00</c:formatCode>
                <c:ptCount val="6"/>
                <c:pt idx="0">
                  <c:v>18.75</c:v>
                </c:pt>
                <c:pt idx="1">
                  <c:v>1</c:v>
                </c:pt>
                <c:pt idx="2">
                  <c:v>17.75</c:v>
                </c:pt>
                <c:pt idx="3">
                  <c:v>18.75</c:v>
                </c:pt>
                <c:pt idx="4">
                  <c:v>18.75</c:v>
                </c:pt>
                <c:pt idx="5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E4-411B-B2D2-31DFF61B59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25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119917231418731"/>
          <c:y val="0.74518476070874473"/>
        </c:manualLayout>
      </c:layout>
      <c:overlay val="1"/>
      <c:txPr>
        <a:bodyPr anchor="ctr" anchorCtr="0"/>
        <a:lstStyle/>
        <a:p>
          <a:pPr>
            <a:defRPr sz="2000"/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Feuil1!$C$3</c:f>
              <c:strCache>
                <c:ptCount val="1"/>
                <c:pt idx="0">
                  <c:v>60</c:v>
                </c:pt>
              </c:strCache>
            </c:strRef>
          </c:tx>
          <c:spPr>
            <a:noFill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F4A4-4E9A-A442-3BA0C3C9DCBA}"/>
              </c:ext>
            </c:extLst>
          </c:dPt>
          <c:dPt>
            <c:idx val="1"/>
            <c:bubble3D val="0"/>
            <c:spPr>
              <a:solidFill>
                <a:schemeClr val="tx1">
                  <a:lumMod val="95000"/>
                  <a:lumOff val="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2-F4A4-4E9A-A442-3BA0C3C9DCBA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F4A4-4E9A-A442-3BA0C3C9DCBA}"/>
              </c:ext>
            </c:extLst>
          </c:dPt>
          <c:cat>
            <c:numRef>
              <c:f>Feuil1!$B$4:$B$9</c:f>
              <c:numCache>
                <c:formatCode>General</c:formatCode>
                <c:ptCount val="6"/>
              </c:numCache>
            </c:numRef>
          </c:cat>
          <c:val>
            <c:numRef>
              <c:f>Feuil1!$C$4:$C$9</c:f>
              <c:numCache>
                <c:formatCode>0.00</c:formatCode>
                <c:ptCount val="6"/>
                <c:pt idx="0">
                  <c:v>45</c:v>
                </c:pt>
                <c:pt idx="1">
                  <c:v>1</c:v>
                </c:pt>
                <c:pt idx="2">
                  <c:v>9</c:v>
                </c:pt>
                <c:pt idx="3">
                  <c:v>10</c:v>
                </c:pt>
                <c:pt idx="4">
                  <c:v>10</c:v>
                </c:pt>
                <c:pt idx="5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4A4-4E9A-A442-3BA0C3C9DC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25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639531-AFBF-4522-A05A-FC143B4F0425}" type="doc">
      <dgm:prSet loTypeId="urn:microsoft.com/office/officeart/2005/8/layout/cycle4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0B294358-7DC1-40CE-8822-E53C44DF8892}">
      <dgm:prSet phldrT="[文本]"/>
      <dgm:spPr/>
      <dgm:t>
        <a:bodyPr/>
        <a:lstStyle/>
        <a:p>
          <a:r>
            <a:rPr lang="zh-CN" altLang="en-US" dirty="0"/>
            <a:t>重大</a:t>
          </a:r>
          <a:endParaRPr lang="en-US" altLang="zh-CN" dirty="0"/>
        </a:p>
        <a:p>
          <a:r>
            <a:rPr lang="zh-CN" altLang="en-US" dirty="0"/>
            <a:t>紧急</a:t>
          </a:r>
        </a:p>
      </dgm:t>
    </dgm:pt>
    <dgm:pt modelId="{A4E90BF5-D335-47B2-AF18-103AA8456039}" type="parTrans" cxnId="{BB54BA3F-1530-4A93-A7B9-2EBEBDAB865B}">
      <dgm:prSet/>
      <dgm:spPr/>
      <dgm:t>
        <a:bodyPr/>
        <a:lstStyle/>
        <a:p>
          <a:endParaRPr lang="zh-CN" altLang="en-US"/>
        </a:p>
      </dgm:t>
    </dgm:pt>
    <dgm:pt modelId="{69422D61-1AEE-41F4-B49D-01921BCB4547}" type="sibTrans" cxnId="{BB54BA3F-1530-4A93-A7B9-2EBEBDAB865B}">
      <dgm:prSet/>
      <dgm:spPr/>
      <dgm:t>
        <a:bodyPr/>
        <a:lstStyle/>
        <a:p>
          <a:endParaRPr lang="zh-CN" altLang="en-US"/>
        </a:p>
      </dgm:t>
    </dgm:pt>
    <dgm:pt modelId="{4925A484-8682-485A-9060-7271EBA091C4}">
      <dgm:prSet phldrT="[文本]"/>
      <dgm:spPr/>
      <dgm:t>
        <a:bodyPr/>
        <a:lstStyle/>
        <a:p>
          <a:r>
            <a:rPr lang="zh-CN" altLang="en-US" dirty="0"/>
            <a:t>出现多例传染病例</a:t>
          </a:r>
        </a:p>
      </dgm:t>
    </dgm:pt>
    <dgm:pt modelId="{C0C79969-B335-46CE-B3F0-A68236D1446A}" type="parTrans" cxnId="{3146E352-5A51-44EB-A3CC-171B3767D0D0}">
      <dgm:prSet/>
      <dgm:spPr/>
      <dgm:t>
        <a:bodyPr/>
        <a:lstStyle/>
        <a:p>
          <a:endParaRPr lang="zh-CN" altLang="en-US"/>
        </a:p>
      </dgm:t>
    </dgm:pt>
    <dgm:pt modelId="{A0253B96-EC62-4D1F-8506-38E768E0DD08}" type="sibTrans" cxnId="{3146E352-5A51-44EB-A3CC-171B3767D0D0}">
      <dgm:prSet/>
      <dgm:spPr/>
      <dgm:t>
        <a:bodyPr/>
        <a:lstStyle/>
        <a:p>
          <a:endParaRPr lang="zh-CN" altLang="en-US"/>
        </a:p>
      </dgm:t>
    </dgm:pt>
    <dgm:pt modelId="{C7F3AE26-82CB-408C-890E-0E531DF466DE}">
      <dgm:prSet phldrT="[文本]"/>
      <dgm:spPr/>
      <dgm:t>
        <a:bodyPr/>
        <a:lstStyle/>
        <a:p>
          <a:r>
            <a:rPr lang="zh-CN" altLang="en-US" dirty="0"/>
            <a:t>普通</a:t>
          </a:r>
          <a:endParaRPr lang="en-US" altLang="zh-CN" dirty="0"/>
        </a:p>
        <a:p>
          <a:r>
            <a:rPr lang="zh-CN" altLang="en-US" dirty="0"/>
            <a:t>紧急</a:t>
          </a:r>
        </a:p>
      </dgm:t>
    </dgm:pt>
    <dgm:pt modelId="{3733D6E7-7EE9-4CB9-BD84-4F1DF49C66C2}" type="parTrans" cxnId="{62A6B22C-5F2D-4D4A-897C-3E9FD8BB7A55}">
      <dgm:prSet/>
      <dgm:spPr/>
      <dgm:t>
        <a:bodyPr/>
        <a:lstStyle/>
        <a:p>
          <a:endParaRPr lang="zh-CN" altLang="en-US"/>
        </a:p>
      </dgm:t>
    </dgm:pt>
    <dgm:pt modelId="{1DE9F5DC-6B5F-43E2-A23D-8DA6EE005D19}" type="sibTrans" cxnId="{62A6B22C-5F2D-4D4A-897C-3E9FD8BB7A55}">
      <dgm:prSet/>
      <dgm:spPr/>
      <dgm:t>
        <a:bodyPr/>
        <a:lstStyle/>
        <a:p>
          <a:endParaRPr lang="zh-CN" altLang="en-US"/>
        </a:p>
      </dgm:t>
    </dgm:pt>
    <dgm:pt modelId="{7CEFAD23-21E8-4605-8B82-42754D9B42C4}">
      <dgm:prSet phldrT="[文本]"/>
      <dgm:spPr/>
      <dgm:t>
        <a:bodyPr/>
        <a:lstStyle/>
        <a:p>
          <a:r>
            <a:rPr lang="zh-CN" altLang="en-US" dirty="0"/>
            <a:t>按时喂药</a:t>
          </a:r>
        </a:p>
      </dgm:t>
    </dgm:pt>
    <dgm:pt modelId="{4CDD6D9D-E5BB-4248-A798-55730F14A99D}" type="parTrans" cxnId="{B90FB070-D55F-4426-9AC2-32E485145FEE}">
      <dgm:prSet/>
      <dgm:spPr/>
      <dgm:t>
        <a:bodyPr/>
        <a:lstStyle/>
        <a:p>
          <a:endParaRPr lang="zh-CN" altLang="en-US"/>
        </a:p>
      </dgm:t>
    </dgm:pt>
    <dgm:pt modelId="{BD6836F2-C06E-4372-AA4F-6A775A5ECA48}" type="sibTrans" cxnId="{B90FB070-D55F-4426-9AC2-32E485145FEE}">
      <dgm:prSet/>
      <dgm:spPr/>
      <dgm:t>
        <a:bodyPr/>
        <a:lstStyle/>
        <a:p>
          <a:endParaRPr lang="zh-CN" altLang="en-US"/>
        </a:p>
      </dgm:t>
    </dgm:pt>
    <dgm:pt modelId="{6850C440-4020-49CC-8E6B-5D2A0E634B2D}">
      <dgm:prSet phldrT="[文本]"/>
      <dgm:spPr/>
      <dgm:t>
        <a:bodyPr/>
        <a:lstStyle/>
        <a:p>
          <a:r>
            <a:rPr lang="zh-CN" altLang="en-US" dirty="0"/>
            <a:t>普通不紧急</a:t>
          </a:r>
        </a:p>
      </dgm:t>
    </dgm:pt>
    <dgm:pt modelId="{08CA68A6-6549-4A6C-B1D6-4949512C22B8}" type="parTrans" cxnId="{C9F2DB6B-B74A-40F4-B7D4-C46A1EE9F72D}">
      <dgm:prSet/>
      <dgm:spPr/>
      <dgm:t>
        <a:bodyPr/>
        <a:lstStyle/>
        <a:p>
          <a:endParaRPr lang="zh-CN" altLang="en-US"/>
        </a:p>
      </dgm:t>
    </dgm:pt>
    <dgm:pt modelId="{8923E42C-48F4-46B5-AB42-A820A9C32BC4}" type="sibTrans" cxnId="{C9F2DB6B-B74A-40F4-B7D4-C46A1EE9F72D}">
      <dgm:prSet/>
      <dgm:spPr/>
      <dgm:t>
        <a:bodyPr/>
        <a:lstStyle/>
        <a:p>
          <a:endParaRPr lang="zh-CN" altLang="en-US"/>
        </a:p>
      </dgm:t>
    </dgm:pt>
    <dgm:pt modelId="{F04D4B55-D05C-4D41-9C0F-5694D29B9368}">
      <dgm:prSet phldrT="[文本]"/>
      <dgm:spPr/>
      <dgm:t>
        <a:bodyPr/>
        <a:lstStyle/>
        <a:p>
          <a:r>
            <a:rPr lang="zh-CN" altLang="en-US" dirty="0"/>
            <a:t>体检通知</a:t>
          </a:r>
        </a:p>
      </dgm:t>
    </dgm:pt>
    <dgm:pt modelId="{F92C788A-B33B-4956-934B-ACC3F3AFD128}" type="parTrans" cxnId="{5D6DCD08-2F5C-470C-B5B0-A9D36BFFB0E7}">
      <dgm:prSet/>
      <dgm:spPr/>
      <dgm:t>
        <a:bodyPr/>
        <a:lstStyle/>
        <a:p>
          <a:endParaRPr lang="zh-CN" altLang="en-US"/>
        </a:p>
      </dgm:t>
    </dgm:pt>
    <dgm:pt modelId="{A4940005-3066-4A63-8723-9FEB1538FAA6}" type="sibTrans" cxnId="{5D6DCD08-2F5C-470C-B5B0-A9D36BFFB0E7}">
      <dgm:prSet/>
      <dgm:spPr/>
      <dgm:t>
        <a:bodyPr/>
        <a:lstStyle/>
        <a:p>
          <a:endParaRPr lang="zh-CN" altLang="en-US"/>
        </a:p>
      </dgm:t>
    </dgm:pt>
    <dgm:pt modelId="{49374199-1B9F-44E7-B84C-291849BCEBC1}">
      <dgm:prSet phldrT="[文本]"/>
      <dgm:spPr/>
      <dgm:t>
        <a:bodyPr/>
        <a:lstStyle/>
        <a:p>
          <a:r>
            <a:rPr lang="zh-CN" altLang="en-US" dirty="0"/>
            <a:t>重大</a:t>
          </a:r>
          <a:endParaRPr lang="en-US" altLang="zh-CN" dirty="0"/>
        </a:p>
        <a:p>
          <a:r>
            <a:rPr lang="zh-CN" altLang="en-US" dirty="0"/>
            <a:t>不紧急</a:t>
          </a:r>
        </a:p>
      </dgm:t>
    </dgm:pt>
    <dgm:pt modelId="{DCCF30CB-0C2A-4C22-BBE4-206449C348F3}" type="parTrans" cxnId="{2B57B32E-3C2C-4410-AD91-6E0661E6F516}">
      <dgm:prSet/>
      <dgm:spPr/>
      <dgm:t>
        <a:bodyPr/>
        <a:lstStyle/>
        <a:p>
          <a:endParaRPr lang="zh-CN" altLang="en-US"/>
        </a:p>
      </dgm:t>
    </dgm:pt>
    <dgm:pt modelId="{FAC0BF12-BD83-44FB-A975-CAEC4967AAAD}" type="sibTrans" cxnId="{2B57B32E-3C2C-4410-AD91-6E0661E6F516}">
      <dgm:prSet/>
      <dgm:spPr/>
      <dgm:t>
        <a:bodyPr/>
        <a:lstStyle/>
        <a:p>
          <a:endParaRPr lang="zh-CN" altLang="en-US"/>
        </a:p>
      </dgm:t>
    </dgm:pt>
    <dgm:pt modelId="{4859896B-083E-42E9-B185-60DB7D244CB3}">
      <dgm:prSet phldrT="[文本]" phldr="1"/>
      <dgm:spPr/>
      <dgm:t>
        <a:bodyPr/>
        <a:lstStyle/>
        <a:p>
          <a:endParaRPr lang="zh-CN" altLang="en-US" dirty="0"/>
        </a:p>
      </dgm:t>
    </dgm:pt>
    <dgm:pt modelId="{412C546E-34B5-45BA-9CC4-3E9855088E04}" type="parTrans" cxnId="{71DEA734-BC28-4C7B-BDCC-E3D594E98728}">
      <dgm:prSet/>
      <dgm:spPr/>
      <dgm:t>
        <a:bodyPr/>
        <a:lstStyle/>
        <a:p>
          <a:endParaRPr lang="zh-CN" altLang="en-US"/>
        </a:p>
      </dgm:t>
    </dgm:pt>
    <dgm:pt modelId="{381B03B8-88CE-48FA-A545-9CD650E6EC10}" type="sibTrans" cxnId="{71DEA734-BC28-4C7B-BDCC-E3D594E98728}">
      <dgm:prSet/>
      <dgm:spPr/>
      <dgm:t>
        <a:bodyPr/>
        <a:lstStyle/>
        <a:p>
          <a:endParaRPr lang="zh-CN" altLang="en-US"/>
        </a:p>
      </dgm:t>
    </dgm:pt>
    <dgm:pt modelId="{C66A5219-62D4-4E92-B89C-7E0A5681A4DA}">
      <dgm:prSet phldrT="[文本]"/>
      <dgm:spPr/>
      <dgm:t>
        <a:bodyPr/>
        <a:lstStyle/>
        <a:p>
          <a:endParaRPr lang="zh-CN" altLang="en-US" dirty="0"/>
        </a:p>
      </dgm:t>
    </dgm:pt>
    <dgm:pt modelId="{584FBDFB-A7E0-4450-BD76-E3D31EA606C5}" type="parTrans" cxnId="{DC506501-40F4-479B-86E3-AA82BED8236B}">
      <dgm:prSet/>
      <dgm:spPr/>
      <dgm:t>
        <a:bodyPr/>
        <a:lstStyle/>
        <a:p>
          <a:endParaRPr lang="zh-CN" altLang="en-US"/>
        </a:p>
      </dgm:t>
    </dgm:pt>
    <dgm:pt modelId="{33CDCA93-610E-4323-B1A3-D0470073C917}" type="sibTrans" cxnId="{DC506501-40F4-479B-86E3-AA82BED8236B}">
      <dgm:prSet/>
      <dgm:spPr/>
      <dgm:t>
        <a:bodyPr/>
        <a:lstStyle/>
        <a:p>
          <a:endParaRPr lang="zh-CN" altLang="en-US"/>
        </a:p>
      </dgm:t>
    </dgm:pt>
    <dgm:pt modelId="{524154AB-E957-4AD6-BE7A-E0ACBFB932A0}" type="pres">
      <dgm:prSet presAssocID="{58639531-AFBF-4522-A05A-FC143B4F042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A160E700-BB40-4793-893A-BD79AA8644E9}" type="pres">
      <dgm:prSet presAssocID="{58639531-AFBF-4522-A05A-FC143B4F0425}" presName="children" presStyleCnt="0"/>
      <dgm:spPr/>
    </dgm:pt>
    <dgm:pt modelId="{0E4E5C86-BAE2-452C-8815-17325C6DFEB2}" type="pres">
      <dgm:prSet presAssocID="{58639531-AFBF-4522-A05A-FC143B4F0425}" presName="child1group" presStyleCnt="0"/>
      <dgm:spPr/>
    </dgm:pt>
    <dgm:pt modelId="{F1BD7776-BF1A-4D00-A510-C08A4386D565}" type="pres">
      <dgm:prSet presAssocID="{58639531-AFBF-4522-A05A-FC143B4F0425}" presName="child1" presStyleLbl="bgAcc1" presStyleIdx="0" presStyleCnt="4"/>
      <dgm:spPr/>
    </dgm:pt>
    <dgm:pt modelId="{E0ABC644-631A-4230-8670-0ECFD57FE514}" type="pres">
      <dgm:prSet presAssocID="{58639531-AFBF-4522-A05A-FC143B4F0425}" presName="child1Text" presStyleLbl="bgAcc1" presStyleIdx="0" presStyleCnt="4">
        <dgm:presLayoutVars>
          <dgm:bulletEnabled val="1"/>
        </dgm:presLayoutVars>
      </dgm:prSet>
      <dgm:spPr/>
    </dgm:pt>
    <dgm:pt modelId="{2D18AB2D-4A0B-40B1-971E-62FFAD231949}" type="pres">
      <dgm:prSet presAssocID="{58639531-AFBF-4522-A05A-FC143B4F0425}" presName="child2group" presStyleCnt="0"/>
      <dgm:spPr/>
    </dgm:pt>
    <dgm:pt modelId="{D4A8F676-DFC1-4319-AF0E-5B731C9CABE3}" type="pres">
      <dgm:prSet presAssocID="{58639531-AFBF-4522-A05A-FC143B4F0425}" presName="child2" presStyleLbl="bgAcc1" presStyleIdx="1" presStyleCnt="4"/>
      <dgm:spPr/>
    </dgm:pt>
    <dgm:pt modelId="{06C48006-6310-4823-9A49-7D2A745C6C37}" type="pres">
      <dgm:prSet presAssocID="{58639531-AFBF-4522-A05A-FC143B4F0425}" presName="child2Text" presStyleLbl="bgAcc1" presStyleIdx="1" presStyleCnt="4">
        <dgm:presLayoutVars>
          <dgm:bulletEnabled val="1"/>
        </dgm:presLayoutVars>
      </dgm:prSet>
      <dgm:spPr/>
    </dgm:pt>
    <dgm:pt modelId="{AAA9EA38-71D7-47D5-826C-80223585A46C}" type="pres">
      <dgm:prSet presAssocID="{58639531-AFBF-4522-A05A-FC143B4F0425}" presName="child3group" presStyleCnt="0"/>
      <dgm:spPr/>
    </dgm:pt>
    <dgm:pt modelId="{BCC54AA0-2E62-4ABC-886C-545202686197}" type="pres">
      <dgm:prSet presAssocID="{58639531-AFBF-4522-A05A-FC143B4F0425}" presName="child3" presStyleLbl="bgAcc1" presStyleIdx="2" presStyleCnt="4"/>
      <dgm:spPr/>
    </dgm:pt>
    <dgm:pt modelId="{6EF50814-A155-4E1E-AA72-420C01D07A5F}" type="pres">
      <dgm:prSet presAssocID="{58639531-AFBF-4522-A05A-FC143B4F0425}" presName="child3Text" presStyleLbl="bgAcc1" presStyleIdx="2" presStyleCnt="4">
        <dgm:presLayoutVars>
          <dgm:bulletEnabled val="1"/>
        </dgm:presLayoutVars>
      </dgm:prSet>
      <dgm:spPr/>
    </dgm:pt>
    <dgm:pt modelId="{CDF62AB0-9DA0-4E33-9BFF-8055E8580AA4}" type="pres">
      <dgm:prSet presAssocID="{58639531-AFBF-4522-A05A-FC143B4F0425}" presName="child4group" presStyleCnt="0"/>
      <dgm:spPr/>
    </dgm:pt>
    <dgm:pt modelId="{C19E6F76-3F4F-441D-8096-333B1518A77C}" type="pres">
      <dgm:prSet presAssocID="{58639531-AFBF-4522-A05A-FC143B4F0425}" presName="child4" presStyleLbl="bgAcc1" presStyleIdx="3" presStyleCnt="4"/>
      <dgm:spPr/>
    </dgm:pt>
    <dgm:pt modelId="{281843DC-40C9-46AE-97C7-ECCD0149CB63}" type="pres">
      <dgm:prSet presAssocID="{58639531-AFBF-4522-A05A-FC143B4F0425}" presName="child4Text" presStyleLbl="bgAcc1" presStyleIdx="3" presStyleCnt="4">
        <dgm:presLayoutVars>
          <dgm:bulletEnabled val="1"/>
        </dgm:presLayoutVars>
      </dgm:prSet>
      <dgm:spPr/>
    </dgm:pt>
    <dgm:pt modelId="{D91BFA82-002E-4405-B97C-722610DF01F0}" type="pres">
      <dgm:prSet presAssocID="{58639531-AFBF-4522-A05A-FC143B4F0425}" presName="childPlaceholder" presStyleCnt="0"/>
      <dgm:spPr/>
    </dgm:pt>
    <dgm:pt modelId="{1EEEF930-A8F7-4520-8150-2FFE006E85A5}" type="pres">
      <dgm:prSet presAssocID="{58639531-AFBF-4522-A05A-FC143B4F0425}" presName="circle" presStyleCnt="0"/>
      <dgm:spPr/>
    </dgm:pt>
    <dgm:pt modelId="{F522D89D-C9CA-4693-8522-58FF89978F48}" type="pres">
      <dgm:prSet presAssocID="{58639531-AFBF-4522-A05A-FC143B4F0425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12157B23-EFDE-4023-8853-87A8A1B918C7}" type="pres">
      <dgm:prSet presAssocID="{58639531-AFBF-4522-A05A-FC143B4F0425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24D2E2FE-9FEB-42D0-8D82-E7C90CE63944}" type="pres">
      <dgm:prSet presAssocID="{58639531-AFBF-4522-A05A-FC143B4F0425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E6DCF425-F2F6-47BB-8938-E7D8C796DC90}" type="pres">
      <dgm:prSet presAssocID="{58639531-AFBF-4522-A05A-FC143B4F0425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54421C10-866E-427D-BBD4-F150E62B4366}" type="pres">
      <dgm:prSet presAssocID="{58639531-AFBF-4522-A05A-FC143B4F0425}" presName="quadrantPlaceholder" presStyleCnt="0"/>
      <dgm:spPr/>
    </dgm:pt>
    <dgm:pt modelId="{5CA8DD98-6780-49F4-80D6-B4008D6ADD22}" type="pres">
      <dgm:prSet presAssocID="{58639531-AFBF-4522-A05A-FC143B4F0425}" presName="center1" presStyleLbl="fgShp" presStyleIdx="0" presStyleCnt="2"/>
      <dgm:spPr/>
    </dgm:pt>
    <dgm:pt modelId="{AB11E29D-FFE2-4B38-8D66-D09E624D4BCB}" type="pres">
      <dgm:prSet presAssocID="{58639531-AFBF-4522-A05A-FC143B4F0425}" presName="center2" presStyleLbl="fgShp" presStyleIdx="1" presStyleCnt="2"/>
      <dgm:spPr/>
    </dgm:pt>
  </dgm:ptLst>
  <dgm:cxnLst>
    <dgm:cxn modelId="{A7E05000-CC06-45AE-96D4-9D96D490E394}" type="presOf" srcId="{49374199-1B9F-44E7-B84C-291849BCEBC1}" destId="{E6DCF425-F2F6-47BB-8938-E7D8C796DC90}" srcOrd="0" destOrd="0" presId="urn:microsoft.com/office/officeart/2005/8/layout/cycle4"/>
    <dgm:cxn modelId="{DC506501-40F4-479B-86E3-AA82BED8236B}" srcId="{0B294358-7DC1-40CE-8822-E53C44DF8892}" destId="{C66A5219-62D4-4E92-B89C-7E0A5681A4DA}" srcOrd="1" destOrd="0" parTransId="{584FBDFB-A7E0-4450-BD76-E3D31EA606C5}" sibTransId="{33CDCA93-610E-4323-B1A3-D0470073C917}"/>
    <dgm:cxn modelId="{5D6DCD08-2F5C-470C-B5B0-A9D36BFFB0E7}" srcId="{6850C440-4020-49CC-8E6B-5D2A0E634B2D}" destId="{F04D4B55-D05C-4D41-9C0F-5694D29B9368}" srcOrd="0" destOrd="0" parTransId="{F92C788A-B33B-4956-934B-ACC3F3AFD128}" sibTransId="{A4940005-3066-4A63-8723-9FEB1538FAA6}"/>
    <dgm:cxn modelId="{FA0AE912-FCBD-46D3-801A-DAE972C1F54A}" type="presOf" srcId="{C7F3AE26-82CB-408C-890E-0E531DF466DE}" destId="{12157B23-EFDE-4023-8853-87A8A1B918C7}" srcOrd="0" destOrd="0" presId="urn:microsoft.com/office/officeart/2005/8/layout/cycle4"/>
    <dgm:cxn modelId="{BDA37620-6C5E-490A-8052-9B1E1FE4D777}" type="presOf" srcId="{4925A484-8682-485A-9060-7271EBA091C4}" destId="{F1BD7776-BF1A-4D00-A510-C08A4386D565}" srcOrd="0" destOrd="0" presId="urn:microsoft.com/office/officeart/2005/8/layout/cycle4"/>
    <dgm:cxn modelId="{62A6B22C-5F2D-4D4A-897C-3E9FD8BB7A55}" srcId="{58639531-AFBF-4522-A05A-FC143B4F0425}" destId="{C7F3AE26-82CB-408C-890E-0E531DF466DE}" srcOrd="1" destOrd="0" parTransId="{3733D6E7-7EE9-4CB9-BD84-4F1DF49C66C2}" sibTransId="{1DE9F5DC-6B5F-43E2-A23D-8DA6EE005D19}"/>
    <dgm:cxn modelId="{2B57B32E-3C2C-4410-AD91-6E0661E6F516}" srcId="{58639531-AFBF-4522-A05A-FC143B4F0425}" destId="{49374199-1B9F-44E7-B84C-291849BCEBC1}" srcOrd="3" destOrd="0" parTransId="{DCCF30CB-0C2A-4C22-BBE4-206449C348F3}" sibTransId="{FAC0BF12-BD83-44FB-A975-CAEC4967AAAD}"/>
    <dgm:cxn modelId="{71DEA734-BC28-4C7B-BDCC-E3D594E98728}" srcId="{49374199-1B9F-44E7-B84C-291849BCEBC1}" destId="{4859896B-083E-42E9-B185-60DB7D244CB3}" srcOrd="0" destOrd="0" parTransId="{412C546E-34B5-45BA-9CC4-3E9855088E04}" sibTransId="{381B03B8-88CE-48FA-A545-9CD650E6EC10}"/>
    <dgm:cxn modelId="{BB54BA3F-1530-4A93-A7B9-2EBEBDAB865B}" srcId="{58639531-AFBF-4522-A05A-FC143B4F0425}" destId="{0B294358-7DC1-40CE-8822-E53C44DF8892}" srcOrd="0" destOrd="0" parTransId="{A4E90BF5-D335-47B2-AF18-103AA8456039}" sibTransId="{69422D61-1AEE-41F4-B49D-01921BCB4547}"/>
    <dgm:cxn modelId="{16F1CE5C-6B26-4EA2-9A5C-B62CC7688D69}" type="presOf" srcId="{58639531-AFBF-4522-A05A-FC143B4F0425}" destId="{524154AB-E957-4AD6-BE7A-E0ACBFB932A0}" srcOrd="0" destOrd="0" presId="urn:microsoft.com/office/officeart/2005/8/layout/cycle4"/>
    <dgm:cxn modelId="{EE58175F-5B16-4C0F-A4D1-C22FDD9B2C1A}" type="presOf" srcId="{4859896B-083E-42E9-B185-60DB7D244CB3}" destId="{C19E6F76-3F4F-441D-8096-333B1518A77C}" srcOrd="0" destOrd="0" presId="urn:microsoft.com/office/officeart/2005/8/layout/cycle4"/>
    <dgm:cxn modelId="{3F420E44-0137-4BB1-9F14-5C02F90AD10A}" type="presOf" srcId="{F04D4B55-D05C-4D41-9C0F-5694D29B9368}" destId="{6EF50814-A155-4E1E-AA72-420C01D07A5F}" srcOrd="1" destOrd="0" presId="urn:microsoft.com/office/officeart/2005/8/layout/cycle4"/>
    <dgm:cxn modelId="{E0348B66-8DE5-47FF-B21E-276F492C0536}" type="presOf" srcId="{7CEFAD23-21E8-4605-8B82-42754D9B42C4}" destId="{06C48006-6310-4823-9A49-7D2A745C6C37}" srcOrd="1" destOrd="0" presId="urn:microsoft.com/office/officeart/2005/8/layout/cycle4"/>
    <dgm:cxn modelId="{C9F2DB6B-B74A-40F4-B7D4-C46A1EE9F72D}" srcId="{58639531-AFBF-4522-A05A-FC143B4F0425}" destId="{6850C440-4020-49CC-8E6B-5D2A0E634B2D}" srcOrd="2" destOrd="0" parTransId="{08CA68A6-6549-4A6C-B1D6-4949512C22B8}" sibTransId="{8923E42C-48F4-46B5-AB42-A820A9C32BC4}"/>
    <dgm:cxn modelId="{B90FB070-D55F-4426-9AC2-32E485145FEE}" srcId="{C7F3AE26-82CB-408C-890E-0E531DF466DE}" destId="{7CEFAD23-21E8-4605-8B82-42754D9B42C4}" srcOrd="0" destOrd="0" parTransId="{4CDD6D9D-E5BB-4248-A798-55730F14A99D}" sibTransId="{BD6836F2-C06E-4372-AA4F-6A775A5ECA48}"/>
    <dgm:cxn modelId="{3146E352-5A51-44EB-A3CC-171B3767D0D0}" srcId="{0B294358-7DC1-40CE-8822-E53C44DF8892}" destId="{4925A484-8682-485A-9060-7271EBA091C4}" srcOrd="0" destOrd="0" parTransId="{C0C79969-B335-46CE-B3F0-A68236D1446A}" sibTransId="{A0253B96-EC62-4D1F-8506-38E768E0DD08}"/>
    <dgm:cxn modelId="{AC5DBC73-95CB-4742-A162-E33240C6ED1C}" type="presOf" srcId="{4859896B-083E-42E9-B185-60DB7D244CB3}" destId="{281843DC-40C9-46AE-97C7-ECCD0149CB63}" srcOrd="1" destOrd="0" presId="urn:microsoft.com/office/officeart/2005/8/layout/cycle4"/>
    <dgm:cxn modelId="{75F3935A-176C-4B22-BCF7-75EA4BF8E2AF}" type="presOf" srcId="{6850C440-4020-49CC-8E6B-5D2A0E634B2D}" destId="{24D2E2FE-9FEB-42D0-8D82-E7C90CE63944}" srcOrd="0" destOrd="0" presId="urn:microsoft.com/office/officeart/2005/8/layout/cycle4"/>
    <dgm:cxn modelId="{3F613F86-323F-4046-88AA-014466E5B40B}" type="presOf" srcId="{7CEFAD23-21E8-4605-8B82-42754D9B42C4}" destId="{D4A8F676-DFC1-4319-AF0E-5B731C9CABE3}" srcOrd="0" destOrd="0" presId="urn:microsoft.com/office/officeart/2005/8/layout/cycle4"/>
    <dgm:cxn modelId="{BA532799-77F7-49DB-BEA0-08C0C1118330}" type="presOf" srcId="{0B294358-7DC1-40CE-8822-E53C44DF8892}" destId="{F522D89D-C9CA-4693-8522-58FF89978F48}" srcOrd="0" destOrd="0" presId="urn:microsoft.com/office/officeart/2005/8/layout/cycle4"/>
    <dgm:cxn modelId="{7A0063A3-FD1A-4894-80D4-ABA4D0182A6B}" type="presOf" srcId="{4925A484-8682-485A-9060-7271EBA091C4}" destId="{E0ABC644-631A-4230-8670-0ECFD57FE514}" srcOrd="1" destOrd="0" presId="urn:microsoft.com/office/officeart/2005/8/layout/cycle4"/>
    <dgm:cxn modelId="{AB93C0C4-84D5-43A2-9804-2304A2419E55}" type="presOf" srcId="{F04D4B55-D05C-4D41-9C0F-5694D29B9368}" destId="{BCC54AA0-2E62-4ABC-886C-545202686197}" srcOrd="0" destOrd="0" presId="urn:microsoft.com/office/officeart/2005/8/layout/cycle4"/>
    <dgm:cxn modelId="{0E83A0CA-1CC1-4480-9003-B452EADB8588}" type="presOf" srcId="{C66A5219-62D4-4E92-B89C-7E0A5681A4DA}" destId="{E0ABC644-631A-4230-8670-0ECFD57FE514}" srcOrd="1" destOrd="1" presId="urn:microsoft.com/office/officeart/2005/8/layout/cycle4"/>
    <dgm:cxn modelId="{50E308DE-B7F1-4E1C-9ABD-6413E88A535C}" type="presOf" srcId="{C66A5219-62D4-4E92-B89C-7E0A5681A4DA}" destId="{F1BD7776-BF1A-4D00-A510-C08A4386D565}" srcOrd="0" destOrd="1" presId="urn:microsoft.com/office/officeart/2005/8/layout/cycle4"/>
    <dgm:cxn modelId="{BDA5667D-C8B2-4121-A871-E5423EA7A764}" type="presParOf" srcId="{524154AB-E957-4AD6-BE7A-E0ACBFB932A0}" destId="{A160E700-BB40-4793-893A-BD79AA8644E9}" srcOrd="0" destOrd="0" presId="urn:microsoft.com/office/officeart/2005/8/layout/cycle4"/>
    <dgm:cxn modelId="{35BCD60B-BA2F-4ED3-A5A5-999886181490}" type="presParOf" srcId="{A160E700-BB40-4793-893A-BD79AA8644E9}" destId="{0E4E5C86-BAE2-452C-8815-17325C6DFEB2}" srcOrd="0" destOrd="0" presId="urn:microsoft.com/office/officeart/2005/8/layout/cycle4"/>
    <dgm:cxn modelId="{D6985967-394E-4E3F-A63A-809AFABBD471}" type="presParOf" srcId="{0E4E5C86-BAE2-452C-8815-17325C6DFEB2}" destId="{F1BD7776-BF1A-4D00-A510-C08A4386D565}" srcOrd="0" destOrd="0" presId="urn:microsoft.com/office/officeart/2005/8/layout/cycle4"/>
    <dgm:cxn modelId="{876E4CD6-B62B-4BBD-9D56-B6E6D1E24B45}" type="presParOf" srcId="{0E4E5C86-BAE2-452C-8815-17325C6DFEB2}" destId="{E0ABC644-631A-4230-8670-0ECFD57FE514}" srcOrd="1" destOrd="0" presId="urn:microsoft.com/office/officeart/2005/8/layout/cycle4"/>
    <dgm:cxn modelId="{2A7C6AEC-A9CE-4B15-B95D-04FCC1596957}" type="presParOf" srcId="{A160E700-BB40-4793-893A-BD79AA8644E9}" destId="{2D18AB2D-4A0B-40B1-971E-62FFAD231949}" srcOrd="1" destOrd="0" presId="urn:microsoft.com/office/officeart/2005/8/layout/cycle4"/>
    <dgm:cxn modelId="{8AB895EB-5A8A-48F1-B68D-040919F15C20}" type="presParOf" srcId="{2D18AB2D-4A0B-40B1-971E-62FFAD231949}" destId="{D4A8F676-DFC1-4319-AF0E-5B731C9CABE3}" srcOrd="0" destOrd="0" presId="urn:microsoft.com/office/officeart/2005/8/layout/cycle4"/>
    <dgm:cxn modelId="{E56BCC64-0F5C-4A4F-ADD5-0BC20EDE9962}" type="presParOf" srcId="{2D18AB2D-4A0B-40B1-971E-62FFAD231949}" destId="{06C48006-6310-4823-9A49-7D2A745C6C37}" srcOrd="1" destOrd="0" presId="urn:microsoft.com/office/officeart/2005/8/layout/cycle4"/>
    <dgm:cxn modelId="{232F31BF-872A-4E2F-8D74-D71227806178}" type="presParOf" srcId="{A160E700-BB40-4793-893A-BD79AA8644E9}" destId="{AAA9EA38-71D7-47D5-826C-80223585A46C}" srcOrd="2" destOrd="0" presId="urn:microsoft.com/office/officeart/2005/8/layout/cycle4"/>
    <dgm:cxn modelId="{CDA28748-525F-4977-B265-BDD6C3CAE4D0}" type="presParOf" srcId="{AAA9EA38-71D7-47D5-826C-80223585A46C}" destId="{BCC54AA0-2E62-4ABC-886C-545202686197}" srcOrd="0" destOrd="0" presId="urn:microsoft.com/office/officeart/2005/8/layout/cycle4"/>
    <dgm:cxn modelId="{71CE81F8-539C-45D8-8B8D-8BEB70B62E75}" type="presParOf" srcId="{AAA9EA38-71D7-47D5-826C-80223585A46C}" destId="{6EF50814-A155-4E1E-AA72-420C01D07A5F}" srcOrd="1" destOrd="0" presId="urn:microsoft.com/office/officeart/2005/8/layout/cycle4"/>
    <dgm:cxn modelId="{B0E421A7-8751-4222-90F7-1D081C4D0E30}" type="presParOf" srcId="{A160E700-BB40-4793-893A-BD79AA8644E9}" destId="{CDF62AB0-9DA0-4E33-9BFF-8055E8580AA4}" srcOrd="3" destOrd="0" presId="urn:microsoft.com/office/officeart/2005/8/layout/cycle4"/>
    <dgm:cxn modelId="{7DE83D73-25A8-479D-A9FD-6B4D276DB771}" type="presParOf" srcId="{CDF62AB0-9DA0-4E33-9BFF-8055E8580AA4}" destId="{C19E6F76-3F4F-441D-8096-333B1518A77C}" srcOrd="0" destOrd="0" presId="urn:microsoft.com/office/officeart/2005/8/layout/cycle4"/>
    <dgm:cxn modelId="{79795C96-443A-4206-9E89-27CF3EBAC978}" type="presParOf" srcId="{CDF62AB0-9DA0-4E33-9BFF-8055E8580AA4}" destId="{281843DC-40C9-46AE-97C7-ECCD0149CB63}" srcOrd="1" destOrd="0" presId="urn:microsoft.com/office/officeart/2005/8/layout/cycle4"/>
    <dgm:cxn modelId="{A4572CB7-1228-4EF3-B552-2DA005D32C4E}" type="presParOf" srcId="{A160E700-BB40-4793-893A-BD79AA8644E9}" destId="{D91BFA82-002E-4405-B97C-722610DF01F0}" srcOrd="4" destOrd="0" presId="urn:microsoft.com/office/officeart/2005/8/layout/cycle4"/>
    <dgm:cxn modelId="{0A6985B9-38E3-4335-8626-3AA531687CEC}" type="presParOf" srcId="{524154AB-E957-4AD6-BE7A-E0ACBFB932A0}" destId="{1EEEF930-A8F7-4520-8150-2FFE006E85A5}" srcOrd="1" destOrd="0" presId="urn:microsoft.com/office/officeart/2005/8/layout/cycle4"/>
    <dgm:cxn modelId="{39E50696-BD5A-4C59-9D56-EB9CA2EEDD43}" type="presParOf" srcId="{1EEEF930-A8F7-4520-8150-2FFE006E85A5}" destId="{F522D89D-C9CA-4693-8522-58FF89978F48}" srcOrd="0" destOrd="0" presId="urn:microsoft.com/office/officeart/2005/8/layout/cycle4"/>
    <dgm:cxn modelId="{17B2967B-9E05-4F99-8C7A-439B3ADD1B18}" type="presParOf" srcId="{1EEEF930-A8F7-4520-8150-2FFE006E85A5}" destId="{12157B23-EFDE-4023-8853-87A8A1B918C7}" srcOrd="1" destOrd="0" presId="urn:microsoft.com/office/officeart/2005/8/layout/cycle4"/>
    <dgm:cxn modelId="{210314C3-6085-4F6C-87F8-B944AA31D79C}" type="presParOf" srcId="{1EEEF930-A8F7-4520-8150-2FFE006E85A5}" destId="{24D2E2FE-9FEB-42D0-8D82-E7C90CE63944}" srcOrd="2" destOrd="0" presId="urn:microsoft.com/office/officeart/2005/8/layout/cycle4"/>
    <dgm:cxn modelId="{47E19021-84BB-4221-93E0-C77E7CBCD079}" type="presParOf" srcId="{1EEEF930-A8F7-4520-8150-2FFE006E85A5}" destId="{E6DCF425-F2F6-47BB-8938-E7D8C796DC90}" srcOrd="3" destOrd="0" presId="urn:microsoft.com/office/officeart/2005/8/layout/cycle4"/>
    <dgm:cxn modelId="{86294D0E-FA7E-4ACF-8C1D-F917CFE85259}" type="presParOf" srcId="{1EEEF930-A8F7-4520-8150-2FFE006E85A5}" destId="{54421C10-866E-427D-BBD4-F150E62B4366}" srcOrd="4" destOrd="0" presId="urn:microsoft.com/office/officeart/2005/8/layout/cycle4"/>
    <dgm:cxn modelId="{1FBAB1AA-F1BF-4FEF-9081-34D6CFF6971B}" type="presParOf" srcId="{524154AB-E957-4AD6-BE7A-E0ACBFB932A0}" destId="{5CA8DD98-6780-49F4-80D6-B4008D6ADD22}" srcOrd="2" destOrd="0" presId="urn:microsoft.com/office/officeart/2005/8/layout/cycle4"/>
    <dgm:cxn modelId="{1D62BFC9-C5DA-46D4-A967-937341A83170}" type="presParOf" srcId="{524154AB-E957-4AD6-BE7A-E0ACBFB932A0}" destId="{AB11E29D-FFE2-4B38-8D66-D09E624D4BC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C54AA0-2E62-4ABC-886C-545202686197}">
      <dsp:nvSpPr>
        <dsp:cNvPr id="0" name=""/>
        <dsp:cNvSpPr/>
      </dsp:nvSpPr>
      <dsp:spPr>
        <a:xfrm>
          <a:off x="3523487" y="2072640"/>
          <a:ext cx="1505712" cy="975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体检通知</a:t>
          </a:r>
        </a:p>
      </dsp:txBody>
      <dsp:txXfrm>
        <a:off x="3996626" y="2337905"/>
        <a:ext cx="1011148" cy="688670"/>
      </dsp:txXfrm>
    </dsp:sp>
    <dsp:sp modelId="{C19E6F76-3F4F-441D-8096-333B1518A77C}">
      <dsp:nvSpPr>
        <dsp:cNvPr id="0" name=""/>
        <dsp:cNvSpPr/>
      </dsp:nvSpPr>
      <dsp:spPr>
        <a:xfrm>
          <a:off x="1066800" y="2072640"/>
          <a:ext cx="1505712" cy="975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200" kern="1200" dirty="0"/>
        </a:p>
      </dsp:txBody>
      <dsp:txXfrm>
        <a:off x="1088225" y="2337905"/>
        <a:ext cx="1011148" cy="688670"/>
      </dsp:txXfrm>
    </dsp:sp>
    <dsp:sp modelId="{D4A8F676-DFC1-4319-AF0E-5B731C9CABE3}">
      <dsp:nvSpPr>
        <dsp:cNvPr id="0" name=""/>
        <dsp:cNvSpPr/>
      </dsp:nvSpPr>
      <dsp:spPr>
        <a:xfrm>
          <a:off x="3523487" y="0"/>
          <a:ext cx="1505712" cy="975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按时喂药</a:t>
          </a:r>
        </a:p>
      </dsp:txBody>
      <dsp:txXfrm>
        <a:off x="3996626" y="21425"/>
        <a:ext cx="1011148" cy="688670"/>
      </dsp:txXfrm>
    </dsp:sp>
    <dsp:sp modelId="{F1BD7776-BF1A-4D00-A510-C08A4386D565}">
      <dsp:nvSpPr>
        <dsp:cNvPr id="0" name=""/>
        <dsp:cNvSpPr/>
      </dsp:nvSpPr>
      <dsp:spPr>
        <a:xfrm>
          <a:off x="1066800" y="0"/>
          <a:ext cx="1505712" cy="975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出现多例传染病例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200" kern="1200" dirty="0"/>
        </a:p>
      </dsp:txBody>
      <dsp:txXfrm>
        <a:off x="1088225" y="21425"/>
        <a:ext cx="1011148" cy="688670"/>
      </dsp:txXfrm>
    </dsp:sp>
    <dsp:sp modelId="{F522D89D-C9CA-4693-8522-58FF89978F48}">
      <dsp:nvSpPr>
        <dsp:cNvPr id="0" name=""/>
        <dsp:cNvSpPr/>
      </dsp:nvSpPr>
      <dsp:spPr>
        <a:xfrm>
          <a:off x="1697736" y="173736"/>
          <a:ext cx="1319784" cy="1319784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重大</a:t>
          </a:r>
          <a:endParaRPr lang="en-US" altLang="zh-CN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紧急</a:t>
          </a:r>
        </a:p>
      </dsp:txBody>
      <dsp:txXfrm>
        <a:off x="2084292" y="560292"/>
        <a:ext cx="933228" cy="933228"/>
      </dsp:txXfrm>
    </dsp:sp>
    <dsp:sp modelId="{12157B23-EFDE-4023-8853-87A8A1B918C7}">
      <dsp:nvSpPr>
        <dsp:cNvPr id="0" name=""/>
        <dsp:cNvSpPr/>
      </dsp:nvSpPr>
      <dsp:spPr>
        <a:xfrm rot="5400000">
          <a:off x="3078480" y="173736"/>
          <a:ext cx="1319784" cy="1319784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普通</a:t>
          </a:r>
          <a:endParaRPr lang="en-US" altLang="zh-CN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紧急</a:t>
          </a:r>
        </a:p>
      </dsp:txBody>
      <dsp:txXfrm rot="-5400000">
        <a:off x="3078480" y="560292"/>
        <a:ext cx="933228" cy="933228"/>
      </dsp:txXfrm>
    </dsp:sp>
    <dsp:sp modelId="{24D2E2FE-9FEB-42D0-8D82-E7C90CE63944}">
      <dsp:nvSpPr>
        <dsp:cNvPr id="0" name=""/>
        <dsp:cNvSpPr/>
      </dsp:nvSpPr>
      <dsp:spPr>
        <a:xfrm rot="10800000">
          <a:off x="3078480" y="1554480"/>
          <a:ext cx="1319784" cy="1319784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普通不紧急</a:t>
          </a:r>
        </a:p>
      </dsp:txBody>
      <dsp:txXfrm rot="10800000">
        <a:off x="3078480" y="1554480"/>
        <a:ext cx="933228" cy="933228"/>
      </dsp:txXfrm>
    </dsp:sp>
    <dsp:sp modelId="{E6DCF425-F2F6-47BB-8938-E7D8C796DC90}">
      <dsp:nvSpPr>
        <dsp:cNvPr id="0" name=""/>
        <dsp:cNvSpPr/>
      </dsp:nvSpPr>
      <dsp:spPr>
        <a:xfrm rot="16200000">
          <a:off x="1697736" y="1554480"/>
          <a:ext cx="1319784" cy="1319784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重大</a:t>
          </a:r>
          <a:endParaRPr lang="en-US" altLang="zh-CN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不紧急</a:t>
          </a:r>
        </a:p>
      </dsp:txBody>
      <dsp:txXfrm rot="5400000">
        <a:off x="2084292" y="1554480"/>
        <a:ext cx="933228" cy="933228"/>
      </dsp:txXfrm>
    </dsp:sp>
    <dsp:sp modelId="{5CA8DD98-6780-49F4-80D6-B4008D6ADD22}">
      <dsp:nvSpPr>
        <dsp:cNvPr id="0" name=""/>
        <dsp:cNvSpPr/>
      </dsp:nvSpPr>
      <dsp:spPr>
        <a:xfrm>
          <a:off x="2820162" y="1249680"/>
          <a:ext cx="455676" cy="396240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1E29D-FFE2-4B38-8D66-D09E624D4BCB}">
      <dsp:nvSpPr>
        <dsp:cNvPr id="0" name=""/>
        <dsp:cNvSpPr/>
      </dsp:nvSpPr>
      <dsp:spPr>
        <a:xfrm rot="10800000">
          <a:off x="2820162" y="1402080"/>
          <a:ext cx="455676" cy="396240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A81D4-601E-4262-A6A6-C5974681F3FF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0FCCF-A584-41FA-9054-011941E8D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77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更多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PPT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素材与教程，请登录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PPTfans,PPT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设计教程网：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http://www.pptfans.cn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45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更多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PPT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素材与教程，请登录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PPTfans,PPT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设计教程网：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http://www.pptfans.cn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45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更多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PPT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素材与教程，请登录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PPTfans,PPT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设计教程网：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http://www.pptfans.cn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45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0FCCF-A584-41FA-9054-011941E8D05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882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0FCCF-A584-41FA-9054-011941E8D05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616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更多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PPT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素材与教程，请登录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PPTfans,PPT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设计教程网：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http://www.pptfans.cn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45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0FCCF-A584-41FA-9054-011941E8D05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7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72AF-5CF1-40C3-8792-BF1B30A3CCC4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4714-8130-4E29-B1D3-1A9797E6B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32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72AF-5CF1-40C3-8792-BF1B30A3CCC4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4714-8130-4E29-B1D3-1A9797E6B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98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72AF-5CF1-40C3-8792-BF1B30A3CCC4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4714-8130-4E29-B1D3-1A9797E6B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563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985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72AF-5CF1-40C3-8792-BF1B30A3CCC4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4714-8130-4E29-B1D3-1A9797E6B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66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72AF-5CF1-40C3-8792-BF1B30A3CCC4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4714-8130-4E29-B1D3-1A9797E6B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63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72AF-5CF1-40C3-8792-BF1B30A3CCC4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4714-8130-4E29-B1D3-1A9797E6B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99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72AF-5CF1-40C3-8792-BF1B30A3CCC4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4714-8130-4E29-B1D3-1A9797E6B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02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72AF-5CF1-40C3-8792-BF1B30A3CCC4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4714-8130-4E29-B1D3-1A9797E6B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16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72AF-5CF1-40C3-8792-BF1B30A3CCC4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4714-8130-4E29-B1D3-1A9797E6B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38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72AF-5CF1-40C3-8792-BF1B30A3CCC4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4714-8130-4E29-B1D3-1A9797E6B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00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72AF-5CF1-40C3-8792-BF1B30A3CCC4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4714-8130-4E29-B1D3-1A9797E6B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39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C72AF-5CF1-40C3-8792-BF1B30A3CCC4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A4714-8130-4E29-B1D3-1A9797E6B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4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14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Relationship Id="rId9" Type="http://schemas.openxmlformats.org/officeDocument/2006/relationships/chart" Target="../charts/char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image" Target="../media/image14.png"/><Relationship Id="rId7" Type="http://schemas.openxmlformats.org/officeDocument/2006/relationships/chart" Target="../charts/chart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Relationship Id="rId9" Type="http://schemas.openxmlformats.org/officeDocument/2006/relationships/chart" Target="../charts/char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5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5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670300"/>
              </p:ext>
            </p:extLst>
          </p:nvPr>
        </p:nvGraphicFramePr>
        <p:xfrm>
          <a:off x="296526" y="987571"/>
          <a:ext cx="8550949" cy="382977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536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8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7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r>
                        <a:rPr lang="zh-CN" alt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区别项</a:t>
                      </a:r>
                      <a:endParaRPr lang="zh-CN" alt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单接送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健康用户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8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体检管理</a:t>
                      </a:r>
                      <a:endParaRPr lang="zh-CN" sz="15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√</a:t>
                      </a:r>
                      <a:endParaRPr lang="zh-CN" altLang="zh-CN" sz="14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支持体检结果的导入及通知（已有）；附带简单的发育分析。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8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流行病防控</a:t>
                      </a:r>
                      <a:endParaRPr lang="zh-CN" sz="15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√</a:t>
                      </a:r>
                      <a:endParaRPr lang="zh-CN" altLang="zh-CN" sz="14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支持流行病高发期防控预案的生成、跟踪及报告自动生成（研发中）。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8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健康海报</a:t>
                      </a:r>
                      <a:endParaRPr lang="zh-CN" sz="15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√</a:t>
                      </a:r>
                      <a:endParaRPr lang="zh-CN" altLang="zh-CN" sz="14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每年提供</a:t>
                      </a: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8</a:t>
                      </a:r>
                      <a:r>
                        <a:rPr lang="zh-CN" alt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份左右的纸质健康海报。（研发中）。</a:t>
                      </a:r>
                      <a:endParaRPr lang="zh-CN" alt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8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健康课堂</a:t>
                      </a:r>
                      <a:endParaRPr lang="zh-CN" sz="15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√</a:t>
                      </a:r>
                      <a:endParaRPr lang="zh-CN" altLang="zh-CN" sz="14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24</a:t>
                      </a:r>
                      <a:r>
                        <a:rPr lang="zh-CN" alt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期健康课堂，对家长关心的健康问题进行专题讲解。（研发中）。</a:t>
                      </a:r>
                      <a:endParaRPr lang="zh-CN" alt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8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定量食谱</a:t>
                      </a:r>
                      <a:endParaRPr lang="zh-CN" sz="15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√</a:t>
                      </a:r>
                      <a:endParaRPr lang="zh-CN" altLang="zh-CN" sz="14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提供食谱的定量分析，并可以发布带量食谱（准备研发）。</a:t>
                      </a:r>
                      <a:endParaRPr lang="zh-CN" alt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8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健康调查</a:t>
                      </a:r>
                      <a:r>
                        <a:rPr lang="en-US" altLang="zh-CN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/</a:t>
                      </a:r>
                      <a:r>
                        <a:rPr lang="zh-CN" altLang="en-US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问卷</a:t>
                      </a:r>
                      <a:endParaRPr lang="zh-CN" sz="15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00" dirty="0">
                          <a:effectLst/>
                          <a:latin typeface="宋体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幼儿园常用的健康调查及专项的问卷。（研发中）。</a:t>
                      </a:r>
                      <a:endParaRPr lang="zh-CN" alt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8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上报支持</a:t>
                      </a:r>
                      <a:endParaRPr lang="zh-CN" sz="15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√</a:t>
                      </a:r>
                      <a:endParaRPr lang="zh-CN" altLang="zh-CN" sz="14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可以按照政府部门的格式生成统计报表（研发中）。</a:t>
                      </a:r>
                      <a:endParaRPr lang="zh-CN" alt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8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厨房配餐</a:t>
                      </a:r>
                      <a:endParaRPr lang="zh-CN" sz="15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√</a:t>
                      </a:r>
                      <a:endParaRPr lang="zh-CN" altLang="zh-CN" sz="14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与厨房的智能电视连接，显示配餐人数及病号餐人数。（已有）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71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推送消息</a:t>
                      </a:r>
                      <a:endParaRPr lang="zh-CN" sz="15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只有入离园消息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入离园消息及个性健康指导</a:t>
                      </a:r>
                      <a:endParaRPr lang="zh-CN" altLang="zh-CN" sz="14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根据季节、年龄等特点，所有健康用户每天可以收到健康指导，如果晨检异常、请病假等还会根据对应情况针对性推送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61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73528"/>
            <a:ext cx="7704856" cy="4266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0779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73528"/>
            <a:ext cx="7704856" cy="4266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0585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534"/>
            <a:ext cx="3131840" cy="129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71750"/>
            <a:ext cx="313184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-305"/>
            <a:ext cx="2952328" cy="1926802"/>
          </a:xfrm>
          <a:prstGeom prst="rect">
            <a:avLst/>
          </a:prstGeom>
          <a:noFill/>
        </p:spPr>
      </p:pic>
      <p:pic>
        <p:nvPicPr>
          <p:cNvPr id="7" name="图片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745" y="2974006"/>
            <a:ext cx="2923423" cy="1685976"/>
          </a:xfrm>
          <a:prstGeom prst="rect">
            <a:avLst/>
          </a:prstGeom>
          <a:noFill/>
        </p:spPr>
      </p:pic>
      <p:pic>
        <p:nvPicPr>
          <p:cNvPr id="8" name="图片 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0"/>
            <a:ext cx="3059832" cy="1135160"/>
          </a:xfrm>
          <a:prstGeom prst="rect">
            <a:avLst/>
          </a:prstGeom>
          <a:noFill/>
        </p:spPr>
      </p:pic>
      <p:pic>
        <p:nvPicPr>
          <p:cNvPr id="9" name="图片 8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135160"/>
            <a:ext cx="3059832" cy="1220566"/>
          </a:xfrm>
          <a:prstGeom prst="rect">
            <a:avLst/>
          </a:prstGeom>
          <a:noFill/>
        </p:spPr>
      </p:pic>
      <p:pic>
        <p:nvPicPr>
          <p:cNvPr id="10" name="图片 9"/>
          <p:cNvPicPr/>
          <p:nvPr/>
        </p:nvPicPr>
        <p:blipFill>
          <a:blip r:embed="rId8"/>
          <a:stretch>
            <a:fillRect/>
          </a:stretch>
        </p:blipFill>
        <p:spPr>
          <a:xfrm>
            <a:off x="6084168" y="2427734"/>
            <a:ext cx="3059832" cy="1152128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604788"/>
            <a:ext cx="3059832" cy="1127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2361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1723" y="843559"/>
            <a:ext cx="9144000" cy="3600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843558"/>
            <a:ext cx="91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0" y="2569796"/>
            <a:ext cx="91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0" y="4299942"/>
            <a:ext cx="91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0" y="843559"/>
            <a:ext cx="11723" cy="345638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059723" y="843559"/>
            <a:ext cx="0" cy="345638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6107723" y="843558"/>
            <a:ext cx="0" cy="345638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9144001" y="843559"/>
            <a:ext cx="11722" cy="345638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3617" y="885258"/>
            <a:ext cx="1818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幼儿园健康管理系统</a:t>
            </a:r>
          </a:p>
        </p:txBody>
      </p:sp>
      <p:sp>
        <p:nvSpPr>
          <p:cNvPr id="23" name="矩形 22"/>
          <p:cNvSpPr/>
          <p:nvPr/>
        </p:nvSpPr>
        <p:spPr>
          <a:xfrm>
            <a:off x="1" y="0"/>
            <a:ext cx="9144000" cy="843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" y="4299942"/>
            <a:ext cx="9144000" cy="843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740352" y="885258"/>
            <a:ext cx="1818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pic>
        <p:nvPicPr>
          <p:cNvPr id="28" name="Picture 2" descr="C:\Users\Airo\Desktop\fc1f4134970a304ef2ad48c0d3c8a786c9175c7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70" y="885258"/>
            <a:ext cx="286058" cy="28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016057" y="1275606"/>
            <a:ext cx="1251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每日晨检分析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72274" y="2715766"/>
            <a:ext cx="15662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月度健康指标趋势分析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946156" y="1264045"/>
            <a:ext cx="12516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健康风险分析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4" y="3003798"/>
            <a:ext cx="2882311" cy="1107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6847227" y="1275606"/>
            <a:ext cx="15662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班级健康工作评比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9596" y="2705875"/>
            <a:ext cx="15662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月度健康指标趋势分析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507653"/>
            <a:ext cx="2736304" cy="997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" y="1537216"/>
            <a:ext cx="2926388" cy="968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5588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48"/>
          <p:cNvSpPr/>
          <p:nvPr/>
        </p:nvSpPr>
        <p:spPr>
          <a:xfrm>
            <a:off x="467544" y="339502"/>
            <a:ext cx="7848872" cy="216024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681352" y="470916"/>
            <a:ext cx="2051994" cy="1868277"/>
            <a:chOff x="2287342" y="1673323"/>
            <a:chExt cx="4545541" cy="4113911"/>
          </a:xfrm>
        </p:grpSpPr>
        <p:grpSp>
          <p:nvGrpSpPr>
            <p:cNvPr id="2" name="Groupe 1"/>
            <p:cNvGrpSpPr/>
            <p:nvPr/>
          </p:nvGrpSpPr>
          <p:grpSpPr>
            <a:xfrm>
              <a:off x="2287342" y="1673323"/>
              <a:ext cx="4545541" cy="4113911"/>
              <a:chOff x="2287342" y="1673323"/>
              <a:chExt cx="4545541" cy="4113911"/>
            </a:xfrm>
          </p:grpSpPr>
          <p:sp>
            <p:nvSpPr>
              <p:cNvPr id="3" name="Ellipse 17"/>
              <p:cNvSpPr/>
              <p:nvPr/>
            </p:nvSpPr>
            <p:spPr bwMode="auto">
              <a:xfrm>
                <a:off x="3673687" y="3052800"/>
                <a:ext cx="1782148" cy="180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 Unicode" pitchFamily="34" charset="0"/>
                </a:endParaRPr>
              </a:p>
            </p:txBody>
          </p:sp>
          <p:pic>
            <p:nvPicPr>
              <p:cNvPr id="4" name="Picture 50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65" t="3661" r="17478" b="17538"/>
              <a:stretch/>
            </p:blipFill>
            <p:spPr bwMode="auto">
              <a:xfrm>
                <a:off x="2784842" y="2220099"/>
                <a:ext cx="3669507" cy="3048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5" name="Groupe 18"/>
              <p:cNvGrpSpPr/>
              <p:nvPr/>
            </p:nvGrpSpPr>
            <p:grpSpPr>
              <a:xfrm>
                <a:off x="3185209" y="2558683"/>
                <a:ext cx="2759105" cy="2251075"/>
                <a:chOff x="4090987" y="1437481"/>
                <a:chExt cx="3560763" cy="2905125"/>
              </a:xfrm>
            </p:grpSpPr>
            <p:sp>
              <p:nvSpPr>
                <p:cNvPr id="18" name="Freeform 7"/>
                <p:cNvSpPr>
                  <a:spLocks/>
                </p:cNvSpPr>
                <p:nvPr/>
              </p:nvSpPr>
              <p:spPr bwMode="auto">
                <a:xfrm>
                  <a:off x="4745037" y="1437481"/>
                  <a:ext cx="2252663" cy="960438"/>
                </a:xfrm>
                <a:custGeom>
                  <a:avLst/>
                  <a:gdLst>
                    <a:gd name="T0" fmla="*/ 11823 w 11823"/>
                    <a:gd name="T1" fmla="*/ 3264 h 5038"/>
                    <a:gd name="T2" fmla="*/ 0 w 11823"/>
                    <a:gd name="T3" fmla="*/ 3264 h 5038"/>
                    <a:gd name="T4" fmla="*/ 1774 w 11823"/>
                    <a:gd name="T5" fmla="*/ 5038 h 5038"/>
                    <a:gd name="T6" fmla="*/ 10049 w 11823"/>
                    <a:gd name="T7" fmla="*/ 5038 h 5038"/>
                    <a:gd name="T8" fmla="*/ 11823 w 11823"/>
                    <a:gd name="T9" fmla="*/ 3264 h 5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23" h="5038">
                      <a:moveTo>
                        <a:pt x="11823" y="3264"/>
                      </a:moveTo>
                      <a:cubicBezTo>
                        <a:pt x="8558" y="0"/>
                        <a:pt x="3265" y="0"/>
                        <a:pt x="0" y="3264"/>
                      </a:cubicBezTo>
                      <a:lnTo>
                        <a:pt x="1774" y="5038"/>
                      </a:lnTo>
                      <a:cubicBezTo>
                        <a:pt x="4059" y="2752"/>
                        <a:pt x="7764" y="2752"/>
                        <a:pt x="10049" y="5038"/>
                      </a:cubicBezTo>
                      <a:lnTo>
                        <a:pt x="11823" y="3264"/>
                      </a:lnTo>
                      <a:close/>
                    </a:path>
                  </a:pathLst>
                </a:custGeom>
                <a:solidFill>
                  <a:srgbClr val="ECBD0B"/>
                </a:solidFill>
                <a:ln w="0">
                  <a:solidFill>
                    <a:srgbClr val="ECBD0B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/>
                </a:p>
              </p:txBody>
            </p:sp>
            <p:sp>
              <p:nvSpPr>
                <p:cNvPr id="19" name="Freeform 8"/>
                <p:cNvSpPr>
                  <a:spLocks/>
                </p:cNvSpPr>
                <p:nvPr/>
              </p:nvSpPr>
              <p:spPr bwMode="auto">
                <a:xfrm>
                  <a:off x="6691312" y="2091531"/>
                  <a:ext cx="960438" cy="2251075"/>
                </a:xfrm>
                <a:custGeom>
                  <a:avLst/>
                  <a:gdLst>
                    <a:gd name="T0" fmla="*/ 1774 w 5038"/>
                    <a:gd name="T1" fmla="*/ 11823 h 11823"/>
                    <a:gd name="T2" fmla="*/ 1774 w 5038"/>
                    <a:gd name="T3" fmla="*/ 0 h 11823"/>
                    <a:gd name="T4" fmla="*/ 1774 w 5038"/>
                    <a:gd name="T5" fmla="*/ 0 h 11823"/>
                    <a:gd name="T6" fmla="*/ 0 w 5038"/>
                    <a:gd name="T7" fmla="*/ 1774 h 11823"/>
                    <a:gd name="T8" fmla="*/ 0 w 5038"/>
                    <a:gd name="T9" fmla="*/ 10049 h 11823"/>
                    <a:gd name="T10" fmla="*/ 0 w 5038"/>
                    <a:gd name="T11" fmla="*/ 10049 h 11823"/>
                    <a:gd name="T12" fmla="*/ 1774 w 5038"/>
                    <a:gd name="T13" fmla="*/ 11823 h 11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38" h="11823">
                      <a:moveTo>
                        <a:pt x="1774" y="11823"/>
                      </a:moveTo>
                      <a:cubicBezTo>
                        <a:pt x="5038" y="8558"/>
                        <a:pt x="5038" y="3265"/>
                        <a:pt x="1774" y="0"/>
                      </a:cubicBezTo>
                      <a:cubicBezTo>
                        <a:pt x="1774" y="0"/>
                        <a:pt x="1774" y="0"/>
                        <a:pt x="1774" y="0"/>
                      </a:cubicBezTo>
                      <a:lnTo>
                        <a:pt x="0" y="1774"/>
                      </a:lnTo>
                      <a:cubicBezTo>
                        <a:pt x="2286" y="4059"/>
                        <a:pt x="2286" y="7764"/>
                        <a:pt x="0" y="10049"/>
                      </a:cubicBezTo>
                      <a:cubicBezTo>
                        <a:pt x="0" y="10049"/>
                        <a:pt x="0" y="10049"/>
                        <a:pt x="0" y="10049"/>
                      </a:cubicBezTo>
                      <a:lnTo>
                        <a:pt x="1774" y="11823"/>
                      </a:lnTo>
                      <a:close/>
                    </a:path>
                  </a:pathLst>
                </a:custGeom>
                <a:solidFill>
                  <a:srgbClr val="619D09"/>
                </a:solidFill>
                <a:ln w="0">
                  <a:solidFill>
                    <a:srgbClr val="619D0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/>
                </a:p>
              </p:txBody>
            </p:sp>
            <p:sp>
              <p:nvSpPr>
                <p:cNvPr id="20" name="Freeform 10"/>
                <p:cNvSpPr>
                  <a:spLocks/>
                </p:cNvSpPr>
                <p:nvPr/>
              </p:nvSpPr>
              <p:spPr bwMode="auto">
                <a:xfrm>
                  <a:off x="4090987" y="2091531"/>
                  <a:ext cx="960438" cy="2251075"/>
                </a:xfrm>
                <a:custGeom>
                  <a:avLst/>
                  <a:gdLst>
                    <a:gd name="T0" fmla="*/ 3265 w 5038"/>
                    <a:gd name="T1" fmla="*/ 0 h 11823"/>
                    <a:gd name="T2" fmla="*/ 3265 w 5038"/>
                    <a:gd name="T3" fmla="*/ 11823 h 11823"/>
                    <a:gd name="T4" fmla="*/ 3265 w 5038"/>
                    <a:gd name="T5" fmla="*/ 11823 h 11823"/>
                    <a:gd name="T6" fmla="*/ 5038 w 5038"/>
                    <a:gd name="T7" fmla="*/ 10049 h 11823"/>
                    <a:gd name="T8" fmla="*/ 5038 w 5038"/>
                    <a:gd name="T9" fmla="*/ 1774 h 11823"/>
                    <a:gd name="T10" fmla="*/ 5038 w 5038"/>
                    <a:gd name="T11" fmla="*/ 1774 h 11823"/>
                    <a:gd name="T12" fmla="*/ 3265 w 5038"/>
                    <a:gd name="T13" fmla="*/ 0 h 11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38" h="11823">
                      <a:moveTo>
                        <a:pt x="3265" y="0"/>
                      </a:moveTo>
                      <a:cubicBezTo>
                        <a:pt x="0" y="3265"/>
                        <a:pt x="0" y="8558"/>
                        <a:pt x="3265" y="11823"/>
                      </a:cubicBezTo>
                      <a:cubicBezTo>
                        <a:pt x="3265" y="11823"/>
                        <a:pt x="3265" y="11823"/>
                        <a:pt x="3265" y="11823"/>
                      </a:cubicBezTo>
                      <a:lnTo>
                        <a:pt x="5038" y="10049"/>
                      </a:lnTo>
                      <a:cubicBezTo>
                        <a:pt x="2753" y="7764"/>
                        <a:pt x="2753" y="4059"/>
                        <a:pt x="5038" y="1774"/>
                      </a:cubicBezTo>
                      <a:cubicBezTo>
                        <a:pt x="5038" y="1774"/>
                        <a:pt x="5038" y="1774"/>
                        <a:pt x="5038" y="1774"/>
                      </a:cubicBezTo>
                      <a:lnTo>
                        <a:pt x="3265" y="0"/>
                      </a:lnTo>
                      <a:close/>
                    </a:path>
                  </a:pathLst>
                </a:custGeom>
                <a:solidFill>
                  <a:srgbClr val="D12112"/>
                </a:solidFill>
                <a:ln w="0">
                  <a:solidFill>
                    <a:srgbClr val="D1211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/>
                </a:p>
              </p:txBody>
            </p:sp>
          </p:grpSp>
          <p:grpSp>
            <p:nvGrpSpPr>
              <p:cNvPr id="6" name="Groupe 4"/>
              <p:cNvGrpSpPr/>
              <p:nvPr/>
            </p:nvGrpSpPr>
            <p:grpSpPr>
              <a:xfrm>
                <a:off x="2287342" y="1673323"/>
                <a:ext cx="4545541" cy="4113911"/>
                <a:chOff x="3363300" y="2399624"/>
                <a:chExt cx="4545541" cy="4113911"/>
              </a:xfrm>
            </p:grpSpPr>
            <p:sp>
              <p:nvSpPr>
                <p:cNvPr id="7" name="ZoneTexte 5"/>
                <p:cNvSpPr txBox="1"/>
                <p:nvPr/>
              </p:nvSpPr>
              <p:spPr>
                <a:xfrm>
                  <a:off x="4000580" y="5700273"/>
                  <a:ext cx="668289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/>
                    <a:t>0</a:t>
                  </a:r>
                </a:p>
              </p:txBody>
            </p:sp>
            <p:sp>
              <p:nvSpPr>
                <p:cNvPr id="8" name="ZoneTexte 6"/>
                <p:cNvSpPr txBox="1"/>
                <p:nvPr/>
              </p:nvSpPr>
              <p:spPr>
                <a:xfrm>
                  <a:off x="6426910" y="5700273"/>
                  <a:ext cx="1186724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/>
                    <a:t>100</a:t>
                  </a:r>
                </a:p>
              </p:txBody>
            </p:sp>
            <p:sp>
              <p:nvSpPr>
                <p:cNvPr id="9" name="ZoneTexte 8"/>
                <p:cNvSpPr txBox="1"/>
                <p:nvPr/>
              </p:nvSpPr>
              <p:spPr>
                <a:xfrm>
                  <a:off x="3363300" y="3980761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20</a:t>
                  </a:r>
                </a:p>
              </p:txBody>
            </p:sp>
            <p:sp>
              <p:nvSpPr>
                <p:cNvPr id="10" name="ZoneTexte 9"/>
                <p:cNvSpPr txBox="1"/>
                <p:nvPr/>
              </p:nvSpPr>
              <p:spPr>
                <a:xfrm>
                  <a:off x="3390711" y="4964875"/>
                  <a:ext cx="757060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10</a:t>
                  </a:r>
                </a:p>
              </p:txBody>
            </p:sp>
            <p:sp>
              <p:nvSpPr>
                <p:cNvPr id="11" name="ZoneTexte 10"/>
                <p:cNvSpPr txBox="1"/>
                <p:nvPr/>
              </p:nvSpPr>
              <p:spPr>
                <a:xfrm>
                  <a:off x="3790923" y="3352113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30</a:t>
                  </a:r>
                </a:p>
              </p:txBody>
            </p:sp>
            <p:sp>
              <p:nvSpPr>
                <p:cNvPr id="12" name="ZoneTexte 11"/>
                <p:cNvSpPr txBox="1"/>
                <p:nvPr/>
              </p:nvSpPr>
              <p:spPr>
                <a:xfrm>
                  <a:off x="4369908" y="2849207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40</a:t>
                  </a:r>
                </a:p>
              </p:txBody>
            </p:sp>
            <p:sp>
              <p:nvSpPr>
                <p:cNvPr id="13" name="ZoneTexte 12"/>
                <p:cNvSpPr txBox="1"/>
                <p:nvPr/>
              </p:nvSpPr>
              <p:spPr>
                <a:xfrm>
                  <a:off x="7111878" y="3980761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80</a:t>
                  </a:r>
                </a:p>
              </p:txBody>
            </p:sp>
            <p:sp>
              <p:nvSpPr>
                <p:cNvPr id="14" name="ZoneTexte 13"/>
                <p:cNvSpPr txBox="1"/>
                <p:nvPr/>
              </p:nvSpPr>
              <p:spPr>
                <a:xfrm>
                  <a:off x="7151780" y="4964875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90</a:t>
                  </a:r>
                </a:p>
              </p:txBody>
            </p:sp>
            <p:sp>
              <p:nvSpPr>
                <p:cNvPr id="15" name="ZoneTexte 14"/>
                <p:cNvSpPr txBox="1"/>
                <p:nvPr/>
              </p:nvSpPr>
              <p:spPr>
                <a:xfrm>
                  <a:off x="6823849" y="3352113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70</a:t>
                  </a:r>
                </a:p>
              </p:txBody>
            </p:sp>
            <p:sp>
              <p:nvSpPr>
                <p:cNvPr id="16" name="ZoneTexte 15"/>
                <p:cNvSpPr txBox="1"/>
                <p:nvPr/>
              </p:nvSpPr>
              <p:spPr>
                <a:xfrm>
                  <a:off x="6171611" y="2849207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60</a:t>
                  </a:r>
                </a:p>
              </p:txBody>
            </p:sp>
            <p:sp>
              <p:nvSpPr>
                <p:cNvPr id="17" name="ZoneTexte 7"/>
                <p:cNvSpPr txBox="1"/>
                <p:nvPr/>
              </p:nvSpPr>
              <p:spPr>
                <a:xfrm>
                  <a:off x="5176965" y="2399624"/>
                  <a:ext cx="927506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/>
                    <a:t>50</a:t>
                  </a:r>
                </a:p>
              </p:txBody>
            </p:sp>
          </p:grpSp>
        </p:grpSp>
        <p:graphicFrame>
          <p:nvGraphicFramePr>
            <p:cNvPr id="21" name="Graphique 25"/>
            <p:cNvGraphicFramePr/>
            <p:nvPr>
              <p:extLst>
                <p:ext uri="{D42A27DB-BD31-4B8C-83A1-F6EECF244321}">
                  <p14:modId xmlns:p14="http://schemas.microsoft.com/office/powerpoint/2010/main" val="3561990803"/>
                </p:ext>
              </p:extLst>
            </p:nvPr>
          </p:nvGraphicFramePr>
          <p:xfrm>
            <a:off x="2775962" y="2630691"/>
            <a:ext cx="3600400" cy="26245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44" name="组合 43"/>
          <p:cNvGrpSpPr/>
          <p:nvPr/>
        </p:nvGrpSpPr>
        <p:grpSpPr>
          <a:xfrm>
            <a:off x="3377951" y="470916"/>
            <a:ext cx="2051994" cy="1868277"/>
            <a:chOff x="2287342" y="1673323"/>
            <a:chExt cx="4545541" cy="4113911"/>
          </a:xfrm>
        </p:grpSpPr>
        <p:grpSp>
          <p:nvGrpSpPr>
            <p:cNvPr id="45" name="Groupe 1"/>
            <p:cNvGrpSpPr/>
            <p:nvPr/>
          </p:nvGrpSpPr>
          <p:grpSpPr>
            <a:xfrm>
              <a:off x="2287342" y="1673323"/>
              <a:ext cx="4545541" cy="4113911"/>
              <a:chOff x="2287342" y="1673323"/>
              <a:chExt cx="4545541" cy="4113911"/>
            </a:xfrm>
          </p:grpSpPr>
          <p:sp>
            <p:nvSpPr>
              <p:cNvPr id="47" name="Ellipse 17"/>
              <p:cNvSpPr/>
              <p:nvPr/>
            </p:nvSpPr>
            <p:spPr bwMode="auto">
              <a:xfrm>
                <a:off x="3673687" y="3052800"/>
                <a:ext cx="1782148" cy="180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 Unicode" pitchFamily="34" charset="0"/>
                </a:endParaRPr>
              </a:p>
            </p:txBody>
          </p:sp>
          <p:pic>
            <p:nvPicPr>
              <p:cNvPr id="48" name="Picture 50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65" t="3661" r="17478" b="17538"/>
              <a:stretch/>
            </p:blipFill>
            <p:spPr bwMode="auto">
              <a:xfrm>
                <a:off x="2784842" y="2220099"/>
                <a:ext cx="3669507" cy="3048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49" name="Groupe 18"/>
              <p:cNvGrpSpPr/>
              <p:nvPr/>
            </p:nvGrpSpPr>
            <p:grpSpPr>
              <a:xfrm>
                <a:off x="3185209" y="2558683"/>
                <a:ext cx="2759105" cy="2251075"/>
                <a:chOff x="4090987" y="1437481"/>
                <a:chExt cx="3560763" cy="2905125"/>
              </a:xfrm>
            </p:grpSpPr>
            <p:sp>
              <p:nvSpPr>
                <p:cNvPr id="62" name="Freeform 7"/>
                <p:cNvSpPr>
                  <a:spLocks/>
                </p:cNvSpPr>
                <p:nvPr/>
              </p:nvSpPr>
              <p:spPr bwMode="auto">
                <a:xfrm>
                  <a:off x="4745037" y="1437481"/>
                  <a:ext cx="2252663" cy="960438"/>
                </a:xfrm>
                <a:custGeom>
                  <a:avLst/>
                  <a:gdLst>
                    <a:gd name="T0" fmla="*/ 11823 w 11823"/>
                    <a:gd name="T1" fmla="*/ 3264 h 5038"/>
                    <a:gd name="T2" fmla="*/ 0 w 11823"/>
                    <a:gd name="T3" fmla="*/ 3264 h 5038"/>
                    <a:gd name="T4" fmla="*/ 1774 w 11823"/>
                    <a:gd name="T5" fmla="*/ 5038 h 5038"/>
                    <a:gd name="T6" fmla="*/ 10049 w 11823"/>
                    <a:gd name="T7" fmla="*/ 5038 h 5038"/>
                    <a:gd name="T8" fmla="*/ 11823 w 11823"/>
                    <a:gd name="T9" fmla="*/ 3264 h 5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23" h="5038">
                      <a:moveTo>
                        <a:pt x="11823" y="3264"/>
                      </a:moveTo>
                      <a:cubicBezTo>
                        <a:pt x="8558" y="0"/>
                        <a:pt x="3265" y="0"/>
                        <a:pt x="0" y="3264"/>
                      </a:cubicBezTo>
                      <a:lnTo>
                        <a:pt x="1774" y="5038"/>
                      </a:lnTo>
                      <a:cubicBezTo>
                        <a:pt x="4059" y="2752"/>
                        <a:pt x="7764" y="2752"/>
                        <a:pt x="10049" y="5038"/>
                      </a:cubicBezTo>
                      <a:lnTo>
                        <a:pt x="11823" y="3264"/>
                      </a:lnTo>
                      <a:close/>
                    </a:path>
                  </a:pathLst>
                </a:custGeom>
                <a:solidFill>
                  <a:srgbClr val="ECBD0B"/>
                </a:solidFill>
                <a:ln w="0">
                  <a:solidFill>
                    <a:srgbClr val="ECBD0B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/>
                </a:p>
              </p:txBody>
            </p:sp>
            <p:sp>
              <p:nvSpPr>
                <p:cNvPr id="63" name="Freeform 8"/>
                <p:cNvSpPr>
                  <a:spLocks/>
                </p:cNvSpPr>
                <p:nvPr/>
              </p:nvSpPr>
              <p:spPr bwMode="auto">
                <a:xfrm>
                  <a:off x="6691312" y="2091531"/>
                  <a:ext cx="960438" cy="2251075"/>
                </a:xfrm>
                <a:custGeom>
                  <a:avLst/>
                  <a:gdLst>
                    <a:gd name="T0" fmla="*/ 1774 w 5038"/>
                    <a:gd name="T1" fmla="*/ 11823 h 11823"/>
                    <a:gd name="T2" fmla="*/ 1774 w 5038"/>
                    <a:gd name="T3" fmla="*/ 0 h 11823"/>
                    <a:gd name="T4" fmla="*/ 1774 w 5038"/>
                    <a:gd name="T5" fmla="*/ 0 h 11823"/>
                    <a:gd name="T6" fmla="*/ 0 w 5038"/>
                    <a:gd name="T7" fmla="*/ 1774 h 11823"/>
                    <a:gd name="T8" fmla="*/ 0 w 5038"/>
                    <a:gd name="T9" fmla="*/ 10049 h 11823"/>
                    <a:gd name="T10" fmla="*/ 0 w 5038"/>
                    <a:gd name="T11" fmla="*/ 10049 h 11823"/>
                    <a:gd name="T12" fmla="*/ 1774 w 5038"/>
                    <a:gd name="T13" fmla="*/ 11823 h 11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38" h="11823">
                      <a:moveTo>
                        <a:pt x="1774" y="11823"/>
                      </a:moveTo>
                      <a:cubicBezTo>
                        <a:pt x="5038" y="8558"/>
                        <a:pt x="5038" y="3265"/>
                        <a:pt x="1774" y="0"/>
                      </a:cubicBezTo>
                      <a:cubicBezTo>
                        <a:pt x="1774" y="0"/>
                        <a:pt x="1774" y="0"/>
                        <a:pt x="1774" y="0"/>
                      </a:cubicBezTo>
                      <a:lnTo>
                        <a:pt x="0" y="1774"/>
                      </a:lnTo>
                      <a:cubicBezTo>
                        <a:pt x="2286" y="4059"/>
                        <a:pt x="2286" y="7764"/>
                        <a:pt x="0" y="10049"/>
                      </a:cubicBezTo>
                      <a:cubicBezTo>
                        <a:pt x="0" y="10049"/>
                        <a:pt x="0" y="10049"/>
                        <a:pt x="0" y="10049"/>
                      </a:cubicBezTo>
                      <a:lnTo>
                        <a:pt x="1774" y="11823"/>
                      </a:lnTo>
                      <a:close/>
                    </a:path>
                  </a:pathLst>
                </a:custGeom>
                <a:solidFill>
                  <a:srgbClr val="619D09"/>
                </a:solidFill>
                <a:ln w="0">
                  <a:solidFill>
                    <a:srgbClr val="619D0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/>
                </a:p>
              </p:txBody>
            </p:sp>
            <p:sp>
              <p:nvSpPr>
                <p:cNvPr id="64" name="Freeform 10"/>
                <p:cNvSpPr>
                  <a:spLocks/>
                </p:cNvSpPr>
                <p:nvPr/>
              </p:nvSpPr>
              <p:spPr bwMode="auto">
                <a:xfrm>
                  <a:off x="4090987" y="2091531"/>
                  <a:ext cx="960438" cy="2251075"/>
                </a:xfrm>
                <a:custGeom>
                  <a:avLst/>
                  <a:gdLst>
                    <a:gd name="T0" fmla="*/ 3265 w 5038"/>
                    <a:gd name="T1" fmla="*/ 0 h 11823"/>
                    <a:gd name="T2" fmla="*/ 3265 w 5038"/>
                    <a:gd name="T3" fmla="*/ 11823 h 11823"/>
                    <a:gd name="T4" fmla="*/ 3265 w 5038"/>
                    <a:gd name="T5" fmla="*/ 11823 h 11823"/>
                    <a:gd name="T6" fmla="*/ 5038 w 5038"/>
                    <a:gd name="T7" fmla="*/ 10049 h 11823"/>
                    <a:gd name="T8" fmla="*/ 5038 w 5038"/>
                    <a:gd name="T9" fmla="*/ 1774 h 11823"/>
                    <a:gd name="T10" fmla="*/ 5038 w 5038"/>
                    <a:gd name="T11" fmla="*/ 1774 h 11823"/>
                    <a:gd name="T12" fmla="*/ 3265 w 5038"/>
                    <a:gd name="T13" fmla="*/ 0 h 11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38" h="11823">
                      <a:moveTo>
                        <a:pt x="3265" y="0"/>
                      </a:moveTo>
                      <a:cubicBezTo>
                        <a:pt x="0" y="3265"/>
                        <a:pt x="0" y="8558"/>
                        <a:pt x="3265" y="11823"/>
                      </a:cubicBezTo>
                      <a:cubicBezTo>
                        <a:pt x="3265" y="11823"/>
                        <a:pt x="3265" y="11823"/>
                        <a:pt x="3265" y="11823"/>
                      </a:cubicBezTo>
                      <a:lnTo>
                        <a:pt x="5038" y="10049"/>
                      </a:lnTo>
                      <a:cubicBezTo>
                        <a:pt x="2753" y="7764"/>
                        <a:pt x="2753" y="4059"/>
                        <a:pt x="5038" y="1774"/>
                      </a:cubicBezTo>
                      <a:cubicBezTo>
                        <a:pt x="5038" y="1774"/>
                        <a:pt x="5038" y="1774"/>
                        <a:pt x="5038" y="1774"/>
                      </a:cubicBezTo>
                      <a:lnTo>
                        <a:pt x="3265" y="0"/>
                      </a:lnTo>
                      <a:close/>
                    </a:path>
                  </a:pathLst>
                </a:custGeom>
                <a:solidFill>
                  <a:srgbClr val="D12112"/>
                </a:solidFill>
                <a:ln w="0">
                  <a:solidFill>
                    <a:srgbClr val="D1211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/>
                </a:p>
              </p:txBody>
            </p:sp>
          </p:grpSp>
          <p:grpSp>
            <p:nvGrpSpPr>
              <p:cNvPr id="50" name="Groupe 4"/>
              <p:cNvGrpSpPr/>
              <p:nvPr/>
            </p:nvGrpSpPr>
            <p:grpSpPr>
              <a:xfrm>
                <a:off x="2287342" y="1673323"/>
                <a:ext cx="4545541" cy="4113911"/>
                <a:chOff x="3363300" y="2399624"/>
                <a:chExt cx="4545541" cy="4113911"/>
              </a:xfrm>
            </p:grpSpPr>
            <p:sp>
              <p:nvSpPr>
                <p:cNvPr id="51" name="ZoneTexte 5"/>
                <p:cNvSpPr txBox="1"/>
                <p:nvPr/>
              </p:nvSpPr>
              <p:spPr>
                <a:xfrm>
                  <a:off x="4000580" y="5700273"/>
                  <a:ext cx="668289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/>
                    <a:t>0</a:t>
                  </a:r>
                </a:p>
              </p:txBody>
            </p:sp>
            <p:sp>
              <p:nvSpPr>
                <p:cNvPr id="52" name="ZoneTexte 6"/>
                <p:cNvSpPr txBox="1"/>
                <p:nvPr/>
              </p:nvSpPr>
              <p:spPr>
                <a:xfrm>
                  <a:off x="6426910" y="5700273"/>
                  <a:ext cx="1186724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/>
                    <a:t>100</a:t>
                  </a:r>
                </a:p>
              </p:txBody>
            </p:sp>
            <p:sp>
              <p:nvSpPr>
                <p:cNvPr id="53" name="ZoneTexte 8"/>
                <p:cNvSpPr txBox="1"/>
                <p:nvPr/>
              </p:nvSpPr>
              <p:spPr>
                <a:xfrm>
                  <a:off x="3363300" y="3980761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20</a:t>
                  </a:r>
                </a:p>
              </p:txBody>
            </p:sp>
            <p:sp>
              <p:nvSpPr>
                <p:cNvPr id="54" name="ZoneTexte 9"/>
                <p:cNvSpPr txBox="1"/>
                <p:nvPr/>
              </p:nvSpPr>
              <p:spPr>
                <a:xfrm>
                  <a:off x="3390711" y="4964875"/>
                  <a:ext cx="757060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10</a:t>
                  </a:r>
                </a:p>
              </p:txBody>
            </p:sp>
            <p:sp>
              <p:nvSpPr>
                <p:cNvPr id="55" name="ZoneTexte 10"/>
                <p:cNvSpPr txBox="1"/>
                <p:nvPr/>
              </p:nvSpPr>
              <p:spPr>
                <a:xfrm>
                  <a:off x="3790923" y="3352113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30</a:t>
                  </a:r>
                </a:p>
              </p:txBody>
            </p:sp>
            <p:sp>
              <p:nvSpPr>
                <p:cNvPr id="56" name="ZoneTexte 11"/>
                <p:cNvSpPr txBox="1"/>
                <p:nvPr/>
              </p:nvSpPr>
              <p:spPr>
                <a:xfrm>
                  <a:off x="4369908" y="2849207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40</a:t>
                  </a:r>
                </a:p>
              </p:txBody>
            </p:sp>
            <p:sp>
              <p:nvSpPr>
                <p:cNvPr id="57" name="ZoneTexte 12"/>
                <p:cNvSpPr txBox="1"/>
                <p:nvPr/>
              </p:nvSpPr>
              <p:spPr>
                <a:xfrm>
                  <a:off x="7111878" y="3980761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80</a:t>
                  </a:r>
                </a:p>
              </p:txBody>
            </p:sp>
            <p:sp>
              <p:nvSpPr>
                <p:cNvPr id="58" name="ZoneTexte 13"/>
                <p:cNvSpPr txBox="1"/>
                <p:nvPr/>
              </p:nvSpPr>
              <p:spPr>
                <a:xfrm>
                  <a:off x="7151780" y="4964875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90</a:t>
                  </a:r>
                </a:p>
              </p:txBody>
            </p:sp>
            <p:sp>
              <p:nvSpPr>
                <p:cNvPr id="59" name="ZoneTexte 14"/>
                <p:cNvSpPr txBox="1"/>
                <p:nvPr/>
              </p:nvSpPr>
              <p:spPr>
                <a:xfrm>
                  <a:off x="6823849" y="3352113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70</a:t>
                  </a:r>
                </a:p>
              </p:txBody>
            </p:sp>
            <p:sp>
              <p:nvSpPr>
                <p:cNvPr id="60" name="ZoneTexte 15"/>
                <p:cNvSpPr txBox="1"/>
                <p:nvPr/>
              </p:nvSpPr>
              <p:spPr>
                <a:xfrm>
                  <a:off x="6171611" y="2849207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60</a:t>
                  </a:r>
                </a:p>
              </p:txBody>
            </p:sp>
            <p:sp>
              <p:nvSpPr>
                <p:cNvPr id="61" name="ZoneTexte 7"/>
                <p:cNvSpPr txBox="1"/>
                <p:nvPr/>
              </p:nvSpPr>
              <p:spPr>
                <a:xfrm>
                  <a:off x="5176965" y="2399624"/>
                  <a:ext cx="927506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/>
                    <a:t>50</a:t>
                  </a:r>
                </a:p>
              </p:txBody>
            </p:sp>
          </p:grpSp>
        </p:grpSp>
        <p:graphicFrame>
          <p:nvGraphicFramePr>
            <p:cNvPr id="46" name="Graphique 25"/>
            <p:cNvGraphicFramePr/>
            <p:nvPr>
              <p:extLst>
                <p:ext uri="{D42A27DB-BD31-4B8C-83A1-F6EECF244321}">
                  <p14:modId xmlns:p14="http://schemas.microsoft.com/office/powerpoint/2010/main" val="2194952491"/>
                </p:ext>
              </p:extLst>
            </p:nvPr>
          </p:nvGraphicFramePr>
          <p:xfrm>
            <a:off x="2775962" y="2630691"/>
            <a:ext cx="3600400" cy="26245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grpSp>
        <p:nvGrpSpPr>
          <p:cNvPr id="65" name="组合 64"/>
          <p:cNvGrpSpPr/>
          <p:nvPr/>
        </p:nvGrpSpPr>
        <p:grpSpPr>
          <a:xfrm>
            <a:off x="681352" y="2715766"/>
            <a:ext cx="2051994" cy="1868277"/>
            <a:chOff x="2287342" y="1673323"/>
            <a:chExt cx="4545541" cy="4113911"/>
          </a:xfrm>
        </p:grpSpPr>
        <p:grpSp>
          <p:nvGrpSpPr>
            <p:cNvPr id="66" name="Groupe 1"/>
            <p:cNvGrpSpPr/>
            <p:nvPr/>
          </p:nvGrpSpPr>
          <p:grpSpPr>
            <a:xfrm>
              <a:off x="2287342" y="1673323"/>
              <a:ext cx="4545541" cy="4113911"/>
              <a:chOff x="2287342" y="1673323"/>
              <a:chExt cx="4545541" cy="4113911"/>
            </a:xfrm>
          </p:grpSpPr>
          <p:sp>
            <p:nvSpPr>
              <p:cNvPr id="68" name="Ellipse 17"/>
              <p:cNvSpPr/>
              <p:nvPr/>
            </p:nvSpPr>
            <p:spPr bwMode="auto">
              <a:xfrm>
                <a:off x="3673687" y="3052800"/>
                <a:ext cx="1782148" cy="180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 Unicode" pitchFamily="34" charset="0"/>
                </a:endParaRPr>
              </a:p>
            </p:txBody>
          </p:sp>
          <p:pic>
            <p:nvPicPr>
              <p:cNvPr id="69" name="Picture 50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65" t="3661" r="17478" b="17538"/>
              <a:stretch/>
            </p:blipFill>
            <p:spPr bwMode="auto">
              <a:xfrm>
                <a:off x="2784842" y="2220099"/>
                <a:ext cx="3669507" cy="3048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70" name="Groupe 18"/>
              <p:cNvGrpSpPr/>
              <p:nvPr/>
            </p:nvGrpSpPr>
            <p:grpSpPr>
              <a:xfrm>
                <a:off x="3185209" y="2558683"/>
                <a:ext cx="2759105" cy="2251075"/>
                <a:chOff x="4090987" y="1437481"/>
                <a:chExt cx="3560763" cy="2905125"/>
              </a:xfrm>
            </p:grpSpPr>
            <p:sp>
              <p:nvSpPr>
                <p:cNvPr id="83" name="Freeform 7"/>
                <p:cNvSpPr>
                  <a:spLocks/>
                </p:cNvSpPr>
                <p:nvPr/>
              </p:nvSpPr>
              <p:spPr bwMode="auto">
                <a:xfrm>
                  <a:off x="4745037" y="1437481"/>
                  <a:ext cx="2252663" cy="960438"/>
                </a:xfrm>
                <a:custGeom>
                  <a:avLst/>
                  <a:gdLst>
                    <a:gd name="T0" fmla="*/ 11823 w 11823"/>
                    <a:gd name="T1" fmla="*/ 3264 h 5038"/>
                    <a:gd name="T2" fmla="*/ 0 w 11823"/>
                    <a:gd name="T3" fmla="*/ 3264 h 5038"/>
                    <a:gd name="T4" fmla="*/ 1774 w 11823"/>
                    <a:gd name="T5" fmla="*/ 5038 h 5038"/>
                    <a:gd name="T6" fmla="*/ 10049 w 11823"/>
                    <a:gd name="T7" fmla="*/ 5038 h 5038"/>
                    <a:gd name="T8" fmla="*/ 11823 w 11823"/>
                    <a:gd name="T9" fmla="*/ 3264 h 5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23" h="5038">
                      <a:moveTo>
                        <a:pt x="11823" y="3264"/>
                      </a:moveTo>
                      <a:cubicBezTo>
                        <a:pt x="8558" y="0"/>
                        <a:pt x="3265" y="0"/>
                        <a:pt x="0" y="3264"/>
                      </a:cubicBezTo>
                      <a:lnTo>
                        <a:pt x="1774" y="5038"/>
                      </a:lnTo>
                      <a:cubicBezTo>
                        <a:pt x="4059" y="2752"/>
                        <a:pt x="7764" y="2752"/>
                        <a:pt x="10049" y="5038"/>
                      </a:cubicBezTo>
                      <a:lnTo>
                        <a:pt x="11823" y="3264"/>
                      </a:lnTo>
                      <a:close/>
                    </a:path>
                  </a:pathLst>
                </a:custGeom>
                <a:solidFill>
                  <a:srgbClr val="ECBD0B"/>
                </a:solidFill>
                <a:ln w="0">
                  <a:solidFill>
                    <a:srgbClr val="ECBD0B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/>
                </a:p>
              </p:txBody>
            </p:sp>
            <p:sp>
              <p:nvSpPr>
                <p:cNvPr id="84" name="Freeform 8"/>
                <p:cNvSpPr>
                  <a:spLocks/>
                </p:cNvSpPr>
                <p:nvPr/>
              </p:nvSpPr>
              <p:spPr bwMode="auto">
                <a:xfrm>
                  <a:off x="6691312" y="2091531"/>
                  <a:ext cx="960438" cy="2251075"/>
                </a:xfrm>
                <a:custGeom>
                  <a:avLst/>
                  <a:gdLst>
                    <a:gd name="T0" fmla="*/ 1774 w 5038"/>
                    <a:gd name="T1" fmla="*/ 11823 h 11823"/>
                    <a:gd name="T2" fmla="*/ 1774 w 5038"/>
                    <a:gd name="T3" fmla="*/ 0 h 11823"/>
                    <a:gd name="T4" fmla="*/ 1774 w 5038"/>
                    <a:gd name="T5" fmla="*/ 0 h 11823"/>
                    <a:gd name="T6" fmla="*/ 0 w 5038"/>
                    <a:gd name="T7" fmla="*/ 1774 h 11823"/>
                    <a:gd name="T8" fmla="*/ 0 w 5038"/>
                    <a:gd name="T9" fmla="*/ 10049 h 11823"/>
                    <a:gd name="T10" fmla="*/ 0 w 5038"/>
                    <a:gd name="T11" fmla="*/ 10049 h 11823"/>
                    <a:gd name="T12" fmla="*/ 1774 w 5038"/>
                    <a:gd name="T13" fmla="*/ 11823 h 11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38" h="11823">
                      <a:moveTo>
                        <a:pt x="1774" y="11823"/>
                      </a:moveTo>
                      <a:cubicBezTo>
                        <a:pt x="5038" y="8558"/>
                        <a:pt x="5038" y="3265"/>
                        <a:pt x="1774" y="0"/>
                      </a:cubicBezTo>
                      <a:cubicBezTo>
                        <a:pt x="1774" y="0"/>
                        <a:pt x="1774" y="0"/>
                        <a:pt x="1774" y="0"/>
                      </a:cubicBezTo>
                      <a:lnTo>
                        <a:pt x="0" y="1774"/>
                      </a:lnTo>
                      <a:cubicBezTo>
                        <a:pt x="2286" y="4059"/>
                        <a:pt x="2286" y="7764"/>
                        <a:pt x="0" y="10049"/>
                      </a:cubicBezTo>
                      <a:cubicBezTo>
                        <a:pt x="0" y="10049"/>
                        <a:pt x="0" y="10049"/>
                        <a:pt x="0" y="10049"/>
                      </a:cubicBezTo>
                      <a:lnTo>
                        <a:pt x="1774" y="11823"/>
                      </a:lnTo>
                      <a:close/>
                    </a:path>
                  </a:pathLst>
                </a:custGeom>
                <a:solidFill>
                  <a:srgbClr val="619D09"/>
                </a:solidFill>
                <a:ln w="0">
                  <a:solidFill>
                    <a:srgbClr val="619D0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/>
                </a:p>
              </p:txBody>
            </p:sp>
            <p:sp>
              <p:nvSpPr>
                <p:cNvPr id="85" name="Freeform 10"/>
                <p:cNvSpPr>
                  <a:spLocks/>
                </p:cNvSpPr>
                <p:nvPr/>
              </p:nvSpPr>
              <p:spPr bwMode="auto">
                <a:xfrm>
                  <a:off x="4090987" y="2091531"/>
                  <a:ext cx="960438" cy="2251075"/>
                </a:xfrm>
                <a:custGeom>
                  <a:avLst/>
                  <a:gdLst>
                    <a:gd name="T0" fmla="*/ 3265 w 5038"/>
                    <a:gd name="T1" fmla="*/ 0 h 11823"/>
                    <a:gd name="T2" fmla="*/ 3265 w 5038"/>
                    <a:gd name="T3" fmla="*/ 11823 h 11823"/>
                    <a:gd name="T4" fmla="*/ 3265 w 5038"/>
                    <a:gd name="T5" fmla="*/ 11823 h 11823"/>
                    <a:gd name="T6" fmla="*/ 5038 w 5038"/>
                    <a:gd name="T7" fmla="*/ 10049 h 11823"/>
                    <a:gd name="T8" fmla="*/ 5038 w 5038"/>
                    <a:gd name="T9" fmla="*/ 1774 h 11823"/>
                    <a:gd name="T10" fmla="*/ 5038 w 5038"/>
                    <a:gd name="T11" fmla="*/ 1774 h 11823"/>
                    <a:gd name="T12" fmla="*/ 3265 w 5038"/>
                    <a:gd name="T13" fmla="*/ 0 h 11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38" h="11823">
                      <a:moveTo>
                        <a:pt x="3265" y="0"/>
                      </a:moveTo>
                      <a:cubicBezTo>
                        <a:pt x="0" y="3265"/>
                        <a:pt x="0" y="8558"/>
                        <a:pt x="3265" y="11823"/>
                      </a:cubicBezTo>
                      <a:cubicBezTo>
                        <a:pt x="3265" y="11823"/>
                        <a:pt x="3265" y="11823"/>
                        <a:pt x="3265" y="11823"/>
                      </a:cubicBezTo>
                      <a:lnTo>
                        <a:pt x="5038" y="10049"/>
                      </a:lnTo>
                      <a:cubicBezTo>
                        <a:pt x="2753" y="7764"/>
                        <a:pt x="2753" y="4059"/>
                        <a:pt x="5038" y="1774"/>
                      </a:cubicBezTo>
                      <a:cubicBezTo>
                        <a:pt x="5038" y="1774"/>
                        <a:pt x="5038" y="1774"/>
                        <a:pt x="5038" y="1774"/>
                      </a:cubicBezTo>
                      <a:lnTo>
                        <a:pt x="3265" y="0"/>
                      </a:lnTo>
                      <a:close/>
                    </a:path>
                  </a:pathLst>
                </a:custGeom>
                <a:solidFill>
                  <a:srgbClr val="D12112"/>
                </a:solidFill>
                <a:ln w="0">
                  <a:solidFill>
                    <a:srgbClr val="D1211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/>
                </a:p>
              </p:txBody>
            </p:sp>
          </p:grpSp>
          <p:grpSp>
            <p:nvGrpSpPr>
              <p:cNvPr id="71" name="Groupe 4"/>
              <p:cNvGrpSpPr/>
              <p:nvPr/>
            </p:nvGrpSpPr>
            <p:grpSpPr>
              <a:xfrm>
                <a:off x="2287342" y="1673323"/>
                <a:ext cx="4545541" cy="4113911"/>
                <a:chOff x="3363300" y="2399624"/>
                <a:chExt cx="4545541" cy="4113911"/>
              </a:xfrm>
            </p:grpSpPr>
            <p:sp>
              <p:nvSpPr>
                <p:cNvPr id="72" name="ZoneTexte 5"/>
                <p:cNvSpPr txBox="1"/>
                <p:nvPr/>
              </p:nvSpPr>
              <p:spPr>
                <a:xfrm>
                  <a:off x="4000580" y="5700273"/>
                  <a:ext cx="668289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/>
                    <a:t>0</a:t>
                  </a:r>
                </a:p>
              </p:txBody>
            </p:sp>
            <p:sp>
              <p:nvSpPr>
                <p:cNvPr id="73" name="ZoneTexte 6"/>
                <p:cNvSpPr txBox="1"/>
                <p:nvPr/>
              </p:nvSpPr>
              <p:spPr>
                <a:xfrm>
                  <a:off x="6426910" y="5700273"/>
                  <a:ext cx="1186724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/>
                    <a:t>100</a:t>
                  </a:r>
                </a:p>
              </p:txBody>
            </p:sp>
            <p:sp>
              <p:nvSpPr>
                <p:cNvPr id="74" name="ZoneTexte 8"/>
                <p:cNvSpPr txBox="1"/>
                <p:nvPr/>
              </p:nvSpPr>
              <p:spPr>
                <a:xfrm>
                  <a:off x="3363300" y="3980761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20</a:t>
                  </a:r>
                </a:p>
              </p:txBody>
            </p:sp>
            <p:sp>
              <p:nvSpPr>
                <p:cNvPr id="75" name="ZoneTexte 9"/>
                <p:cNvSpPr txBox="1"/>
                <p:nvPr/>
              </p:nvSpPr>
              <p:spPr>
                <a:xfrm>
                  <a:off x="3390711" y="4964875"/>
                  <a:ext cx="757060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10</a:t>
                  </a:r>
                </a:p>
              </p:txBody>
            </p:sp>
            <p:sp>
              <p:nvSpPr>
                <p:cNvPr id="76" name="ZoneTexte 10"/>
                <p:cNvSpPr txBox="1"/>
                <p:nvPr/>
              </p:nvSpPr>
              <p:spPr>
                <a:xfrm>
                  <a:off x="3790923" y="3352113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30</a:t>
                  </a:r>
                </a:p>
              </p:txBody>
            </p:sp>
            <p:sp>
              <p:nvSpPr>
                <p:cNvPr id="77" name="ZoneTexte 11"/>
                <p:cNvSpPr txBox="1"/>
                <p:nvPr/>
              </p:nvSpPr>
              <p:spPr>
                <a:xfrm>
                  <a:off x="4369908" y="2849207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40</a:t>
                  </a:r>
                </a:p>
              </p:txBody>
            </p:sp>
            <p:sp>
              <p:nvSpPr>
                <p:cNvPr id="78" name="ZoneTexte 12"/>
                <p:cNvSpPr txBox="1"/>
                <p:nvPr/>
              </p:nvSpPr>
              <p:spPr>
                <a:xfrm>
                  <a:off x="7111878" y="3980761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80</a:t>
                  </a:r>
                </a:p>
              </p:txBody>
            </p:sp>
            <p:sp>
              <p:nvSpPr>
                <p:cNvPr id="79" name="ZoneTexte 13"/>
                <p:cNvSpPr txBox="1"/>
                <p:nvPr/>
              </p:nvSpPr>
              <p:spPr>
                <a:xfrm>
                  <a:off x="7151780" y="4964875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90</a:t>
                  </a:r>
                </a:p>
              </p:txBody>
            </p:sp>
            <p:sp>
              <p:nvSpPr>
                <p:cNvPr id="80" name="ZoneTexte 14"/>
                <p:cNvSpPr txBox="1"/>
                <p:nvPr/>
              </p:nvSpPr>
              <p:spPr>
                <a:xfrm>
                  <a:off x="6823849" y="3352113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70</a:t>
                  </a:r>
                </a:p>
              </p:txBody>
            </p:sp>
            <p:sp>
              <p:nvSpPr>
                <p:cNvPr id="81" name="ZoneTexte 15"/>
                <p:cNvSpPr txBox="1"/>
                <p:nvPr/>
              </p:nvSpPr>
              <p:spPr>
                <a:xfrm>
                  <a:off x="6171611" y="2849207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60</a:t>
                  </a:r>
                </a:p>
              </p:txBody>
            </p:sp>
            <p:sp>
              <p:nvSpPr>
                <p:cNvPr id="82" name="ZoneTexte 7"/>
                <p:cNvSpPr txBox="1"/>
                <p:nvPr/>
              </p:nvSpPr>
              <p:spPr>
                <a:xfrm>
                  <a:off x="5176965" y="2399624"/>
                  <a:ext cx="927506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/>
                    <a:t>50</a:t>
                  </a:r>
                </a:p>
              </p:txBody>
            </p:sp>
          </p:grpSp>
        </p:grpSp>
        <p:graphicFrame>
          <p:nvGraphicFramePr>
            <p:cNvPr id="67" name="Graphique 25"/>
            <p:cNvGraphicFramePr/>
            <p:nvPr>
              <p:extLst>
                <p:ext uri="{D42A27DB-BD31-4B8C-83A1-F6EECF244321}">
                  <p14:modId xmlns:p14="http://schemas.microsoft.com/office/powerpoint/2010/main" val="2344307600"/>
                </p:ext>
              </p:extLst>
            </p:nvPr>
          </p:nvGraphicFramePr>
          <p:xfrm>
            <a:off x="2775962" y="2630691"/>
            <a:ext cx="3600400" cy="26245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grpSp>
        <p:nvGrpSpPr>
          <p:cNvPr id="86" name="组合 85"/>
          <p:cNvGrpSpPr/>
          <p:nvPr/>
        </p:nvGrpSpPr>
        <p:grpSpPr>
          <a:xfrm>
            <a:off x="3377951" y="2715766"/>
            <a:ext cx="2051994" cy="1868277"/>
            <a:chOff x="2287342" y="1673323"/>
            <a:chExt cx="4545541" cy="4113911"/>
          </a:xfrm>
        </p:grpSpPr>
        <p:grpSp>
          <p:nvGrpSpPr>
            <p:cNvPr id="87" name="Groupe 1"/>
            <p:cNvGrpSpPr/>
            <p:nvPr/>
          </p:nvGrpSpPr>
          <p:grpSpPr>
            <a:xfrm>
              <a:off x="2287342" y="1673323"/>
              <a:ext cx="4545541" cy="4113911"/>
              <a:chOff x="2287342" y="1673323"/>
              <a:chExt cx="4545541" cy="4113911"/>
            </a:xfrm>
          </p:grpSpPr>
          <p:sp>
            <p:nvSpPr>
              <p:cNvPr id="89" name="Ellipse 17"/>
              <p:cNvSpPr/>
              <p:nvPr/>
            </p:nvSpPr>
            <p:spPr bwMode="auto">
              <a:xfrm>
                <a:off x="3673687" y="3052800"/>
                <a:ext cx="1782148" cy="180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 Unicode" pitchFamily="34" charset="0"/>
                </a:endParaRPr>
              </a:p>
            </p:txBody>
          </p:sp>
          <p:pic>
            <p:nvPicPr>
              <p:cNvPr id="90" name="Picture 50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65" t="3661" r="17478" b="17538"/>
              <a:stretch/>
            </p:blipFill>
            <p:spPr bwMode="auto">
              <a:xfrm>
                <a:off x="2784842" y="2220099"/>
                <a:ext cx="3669507" cy="3048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91" name="Groupe 18"/>
              <p:cNvGrpSpPr/>
              <p:nvPr/>
            </p:nvGrpSpPr>
            <p:grpSpPr>
              <a:xfrm>
                <a:off x="3185209" y="2558683"/>
                <a:ext cx="2759105" cy="2251075"/>
                <a:chOff x="4090987" y="1437481"/>
                <a:chExt cx="3560763" cy="2905125"/>
              </a:xfrm>
            </p:grpSpPr>
            <p:sp>
              <p:nvSpPr>
                <p:cNvPr id="104" name="Freeform 7"/>
                <p:cNvSpPr>
                  <a:spLocks/>
                </p:cNvSpPr>
                <p:nvPr/>
              </p:nvSpPr>
              <p:spPr bwMode="auto">
                <a:xfrm>
                  <a:off x="4745037" y="1437481"/>
                  <a:ext cx="2252663" cy="960438"/>
                </a:xfrm>
                <a:custGeom>
                  <a:avLst/>
                  <a:gdLst>
                    <a:gd name="T0" fmla="*/ 11823 w 11823"/>
                    <a:gd name="T1" fmla="*/ 3264 h 5038"/>
                    <a:gd name="T2" fmla="*/ 0 w 11823"/>
                    <a:gd name="T3" fmla="*/ 3264 h 5038"/>
                    <a:gd name="T4" fmla="*/ 1774 w 11823"/>
                    <a:gd name="T5" fmla="*/ 5038 h 5038"/>
                    <a:gd name="T6" fmla="*/ 10049 w 11823"/>
                    <a:gd name="T7" fmla="*/ 5038 h 5038"/>
                    <a:gd name="T8" fmla="*/ 11823 w 11823"/>
                    <a:gd name="T9" fmla="*/ 3264 h 5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23" h="5038">
                      <a:moveTo>
                        <a:pt x="11823" y="3264"/>
                      </a:moveTo>
                      <a:cubicBezTo>
                        <a:pt x="8558" y="0"/>
                        <a:pt x="3265" y="0"/>
                        <a:pt x="0" y="3264"/>
                      </a:cubicBezTo>
                      <a:lnTo>
                        <a:pt x="1774" y="5038"/>
                      </a:lnTo>
                      <a:cubicBezTo>
                        <a:pt x="4059" y="2752"/>
                        <a:pt x="7764" y="2752"/>
                        <a:pt x="10049" y="5038"/>
                      </a:cubicBezTo>
                      <a:lnTo>
                        <a:pt x="11823" y="3264"/>
                      </a:lnTo>
                      <a:close/>
                    </a:path>
                  </a:pathLst>
                </a:custGeom>
                <a:solidFill>
                  <a:srgbClr val="ECBD0B"/>
                </a:solidFill>
                <a:ln w="0">
                  <a:solidFill>
                    <a:srgbClr val="ECBD0B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/>
                </a:p>
              </p:txBody>
            </p:sp>
            <p:sp>
              <p:nvSpPr>
                <p:cNvPr id="105" name="Freeform 8"/>
                <p:cNvSpPr>
                  <a:spLocks/>
                </p:cNvSpPr>
                <p:nvPr/>
              </p:nvSpPr>
              <p:spPr bwMode="auto">
                <a:xfrm>
                  <a:off x="6691312" y="2091531"/>
                  <a:ext cx="960438" cy="2251075"/>
                </a:xfrm>
                <a:custGeom>
                  <a:avLst/>
                  <a:gdLst>
                    <a:gd name="T0" fmla="*/ 1774 w 5038"/>
                    <a:gd name="T1" fmla="*/ 11823 h 11823"/>
                    <a:gd name="T2" fmla="*/ 1774 w 5038"/>
                    <a:gd name="T3" fmla="*/ 0 h 11823"/>
                    <a:gd name="T4" fmla="*/ 1774 w 5038"/>
                    <a:gd name="T5" fmla="*/ 0 h 11823"/>
                    <a:gd name="T6" fmla="*/ 0 w 5038"/>
                    <a:gd name="T7" fmla="*/ 1774 h 11823"/>
                    <a:gd name="T8" fmla="*/ 0 w 5038"/>
                    <a:gd name="T9" fmla="*/ 10049 h 11823"/>
                    <a:gd name="T10" fmla="*/ 0 w 5038"/>
                    <a:gd name="T11" fmla="*/ 10049 h 11823"/>
                    <a:gd name="T12" fmla="*/ 1774 w 5038"/>
                    <a:gd name="T13" fmla="*/ 11823 h 11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38" h="11823">
                      <a:moveTo>
                        <a:pt x="1774" y="11823"/>
                      </a:moveTo>
                      <a:cubicBezTo>
                        <a:pt x="5038" y="8558"/>
                        <a:pt x="5038" y="3265"/>
                        <a:pt x="1774" y="0"/>
                      </a:cubicBezTo>
                      <a:cubicBezTo>
                        <a:pt x="1774" y="0"/>
                        <a:pt x="1774" y="0"/>
                        <a:pt x="1774" y="0"/>
                      </a:cubicBezTo>
                      <a:lnTo>
                        <a:pt x="0" y="1774"/>
                      </a:lnTo>
                      <a:cubicBezTo>
                        <a:pt x="2286" y="4059"/>
                        <a:pt x="2286" y="7764"/>
                        <a:pt x="0" y="10049"/>
                      </a:cubicBezTo>
                      <a:cubicBezTo>
                        <a:pt x="0" y="10049"/>
                        <a:pt x="0" y="10049"/>
                        <a:pt x="0" y="10049"/>
                      </a:cubicBezTo>
                      <a:lnTo>
                        <a:pt x="1774" y="11823"/>
                      </a:lnTo>
                      <a:close/>
                    </a:path>
                  </a:pathLst>
                </a:custGeom>
                <a:solidFill>
                  <a:srgbClr val="619D09"/>
                </a:solidFill>
                <a:ln w="0">
                  <a:solidFill>
                    <a:srgbClr val="619D0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/>
                </a:p>
              </p:txBody>
            </p:sp>
            <p:sp>
              <p:nvSpPr>
                <p:cNvPr id="106" name="Freeform 10"/>
                <p:cNvSpPr>
                  <a:spLocks/>
                </p:cNvSpPr>
                <p:nvPr/>
              </p:nvSpPr>
              <p:spPr bwMode="auto">
                <a:xfrm>
                  <a:off x="4090987" y="2091531"/>
                  <a:ext cx="960438" cy="2251075"/>
                </a:xfrm>
                <a:custGeom>
                  <a:avLst/>
                  <a:gdLst>
                    <a:gd name="T0" fmla="*/ 3265 w 5038"/>
                    <a:gd name="T1" fmla="*/ 0 h 11823"/>
                    <a:gd name="T2" fmla="*/ 3265 w 5038"/>
                    <a:gd name="T3" fmla="*/ 11823 h 11823"/>
                    <a:gd name="T4" fmla="*/ 3265 w 5038"/>
                    <a:gd name="T5" fmla="*/ 11823 h 11823"/>
                    <a:gd name="T6" fmla="*/ 5038 w 5038"/>
                    <a:gd name="T7" fmla="*/ 10049 h 11823"/>
                    <a:gd name="T8" fmla="*/ 5038 w 5038"/>
                    <a:gd name="T9" fmla="*/ 1774 h 11823"/>
                    <a:gd name="T10" fmla="*/ 5038 w 5038"/>
                    <a:gd name="T11" fmla="*/ 1774 h 11823"/>
                    <a:gd name="T12" fmla="*/ 3265 w 5038"/>
                    <a:gd name="T13" fmla="*/ 0 h 11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38" h="11823">
                      <a:moveTo>
                        <a:pt x="3265" y="0"/>
                      </a:moveTo>
                      <a:cubicBezTo>
                        <a:pt x="0" y="3265"/>
                        <a:pt x="0" y="8558"/>
                        <a:pt x="3265" y="11823"/>
                      </a:cubicBezTo>
                      <a:cubicBezTo>
                        <a:pt x="3265" y="11823"/>
                        <a:pt x="3265" y="11823"/>
                        <a:pt x="3265" y="11823"/>
                      </a:cubicBezTo>
                      <a:lnTo>
                        <a:pt x="5038" y="10049"/>
                      </a:lnTo>
                      <a:cubicBezTo>
                        <a:pt x="2753" y="7764"/>
                        <a:pt x="2753" y="4059"/>
                        <a:pt x="5038" y="1774"/>
                      </a:cubicBezTo>
                      <a:cubicBezTo>
                        <a:pt x="5038" y="1774"/>
                        <a:pt x="5038" y="1774"/>
                        <a:pt x="5038" y="1774"/>
                      </a:cubicBezTo>
                      <a:lnTo>
                        <a:pt x="3265" y="0"/>
                      </a:lnTo>
                      <a:close/>
                    </a:path>
                  </a:pathLst>
                </a:custGeom>
                <a:solidFill>
                  <a:srgbClr val="D12112"/>
                </a:solidFill>
                <a:ln w="0">
                  <a:solidFill>
                    <a:srgbClr val="D1211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/>
                </a:p>
              </p:txBody>
            </p:sp>
          </p:grpSp>
          <p:grpSp>
            <p:nvGrpSpPr>
              <p:cNvPr id="92" name="Groupe 4"/>
              <p:cNvGrpSpPr/>
              <p:nvPr/>
            </p:nvGrpSpPr>
            <p:grpSpPr>
              <a:xfrm>
                <a:off x="2287342" y="1673323"/>
                <a:ext cx="4545541" cy="4113911"/>
                <a:chOff x="3363300" y="2399624"/>
                <a:chExt cx="4545541" cy="4113911"/>
              </a:xfrm>
            </p:grpSpPr>
            <p:sp>
              <p:nvSpPr>
                <p:cNvPr id="93" name="ZoneTexte 5"/>
                <p:cNvSpPr txBox="1"/>
                <p:nvPr/>
              </p:nvSpPr>
              <p:spPr>
                <a:xfrm>
                  <a:off x="4000580" y="5700273"/>
                  <a:ext cx="668289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/>
                    <a:t>0</a:t>
                  </a:r>
                </a:p>
              </p:txBody>
            </p:sp>
            <p:sp>
              <p:nvSpPr>
                <p:cNvPr id="94" name="ZoneTexte 6"/>
                <p:cNvSpPr txBox="1"/>
                <p:nvPr/>
              </p:nvSpPr>
              <p:spPr>
                <a:xfrm>
                  <a:off x="6426910" y="5700273"/>
                  <a:ext cx="1186724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/>
                    <a:t>100</a:t>
                  </a:r>
                </a:p>
              </p:txBody>
            </p:sp>
            <p:sp>
              <p:nvSpPr>
                <p:cNvPr id="95" name="ZoneTexte 8"/>
                <p:cNvSpPr txBox="1"/>
                <p:nvPr/>
              </p:nvSpPr>
              <p:spPr>
                <a:xfrm>
                  <a:off x="3363300" y="3980761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20</a:t>
                  </a:r>
                </a:p>
              </p:txBody>
            </p:sp>
            <p:sp>
              <p:nvSpPr>
                <p:cNvPr id="96" name="ZoneTexte 9"/>
                <p:cNvSpPr txBox="1"/>
                <p:nvPr/>
              </p:nvSpPr>
              <p:spPr>
                <a:xfrm>
                  <a:off x="3390711" y="4964875"/>
                  <a:ext cx="757060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10</a:t>
                  </a:r>
                </a:p>
              </p:txBody>
            </p:sp>
            <p:sp>
              <p:nvSpPr>
                <p:cNvPr id="97" name="ZoneTexte 10"/>
                <p:cNvSpPr txBox="1"/>
                <p:nvPr/>
              </p:nvSpPr>
              <p:spPr>
                <a:xfrm>
                  <a:off x="3790923" y="3352113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30</a:t>
                  </a:r>
                </a:p>
              </p:txBody>
            </p:sp>
            <p:sp>
              <p:nvSpPr>
                <p:cNvPr id="98" name="ZoneTexte 11"/>
                <p:cNvSpPr txBox="1"/>
                <p:nvPr/>
              </p:nvSpPr>
              <p:spPr>
                <a:xfrm>
                  <a:off x="4369908" y="2849207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40</a:t>
                  </a:r>
                </a:p>
              </p:txBody>
            </p:sp>
            <p:sp>
              <p:nvSpPr>
                <p:cNvPr id="99" name="ZoneTexte 12"/>
                <p:cNvSpPr txBox="1"/>
                <p:nvPr/>
              </p:nvSpPr>
              <p:spPr>
                <a:xfrm>
                  <a:off x="7111878" y="3980761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80</a:t>
                  </a:r>
                </a:p>
              </p:txBody>
            </p:sp>
            <p:sp>
              <p:nvSpPr>
                <p:cNvPr id="100" name="ZoneTexte 13"/>
                <p:cNvSpPr txBox="1"/>
                <p:nvPr/>
              </p:nvSpPr>
              <p:spPr>
                <a:xfrm>
                  <a:off x="7151780" y="4964875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90</a:t>
                  </a:r>
                </a:p>
              </p:txBody>
            </p:sp>
            <p:sp>
              <p:nvSpPr>
                <p:cNvPr id="101" name="ZoneTexte 14"/>
                <p:cNvSpPr txBox="1"/>
                <p:nvPr/>
              </p:nvSpPr>
              <p:spPr>
                <a:xfrm>
                  <a:off x="6823849" y="3352113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70</a:t>
                  </a:r>
                </a:p>
              </p:txBody>
            </p:sp>
            <p:sp>
              <p:nvSpPr>
                <p:cNvPr id="102" name="ZoneTexte 15"/>
                <p:cNvSpPr txBox="1"/>
                <p:nvPr/>
              </p:nvSpPr>
              <p:spPr>
                <a:xfrm>
                  <a:off x="6171611" y="2849207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60</a:t>
                  </a:r>
                </a:p>
              </p:txBody>
            </p:sp>
            <p:sp>
              <p:nvSpPr>
                <p:cNvPr id="103" name="ZoneTexte 7"/>
                <p:cNvSpPr txBox="1"/>
                <p:nvPr/>
              </p:nvSpPr>
              <p:spPr>
                <a:xfrm>
                  <a:off x="5176965" y="2399624"/>
                  <a:ext cx="927506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/>
                    <a:t>50</a:t>
                  </a:r>
                </a:p>
              </p:txBody>
            </p:sp>
          </p:grpSp>
        </p:grpSp>
        <p:graphicFrame>
          <p:nvGraphicFramePr>
            <p:cNvPr id="88" name="Graphique 25"/>
            <p:cNvGraphicFramePr/>
            <p:nvPr>
              <p:extLst>
                <p:ext uri="{D42A27DB-BD31-4B8C-83A1-F6EECF244321}">
                  <p14:modId xmlns:p14="http://schemas.microsoft.com/office/powerpoint/2010/main" val="2744296381"/>
                </p:ext>
              </p:extLst>
            </p:nvPr>
          </p:nvGraphicFramePr>
          <p:xfrm>
            <a:off x="2775962" y="2630691"/>
            <a:ext cx="3600400" cy="26245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  <p:grpSp>
        <p:nvGrpSpPr>
          <p:cNvPr id="107" name="组合 106"/>
          <p:cNvGrpSpPr/>
          <p:nvPr/>
        </p:nvGrpSpPr>
        <p:grpSpPr>
          <a:xfrm>
            <a:off x="6074550" y="470916"/>
            <a:ext cx="2051994" cy="1868277"/>
            <a:chOff x="2287342" y="1673323"/>
            <a:chExt cx="4545541" cy="4113911"/>
          </a:xfrm>
        </p:grpSpPr>
        <p:grpSp>
          <p:nvGrpSpPr>
            <p:cNvPr id="108" name="Groupe 1"/>
            <p:cNvGrpSpPr/>
            <p:nvPr/>
          </p:nvGrpSpPr>
          <p:grpSpPr>
            <a:xfrm>
              <a:off x="2287342" y="1673323"/>
              <a:ext cx="4545541" cy="4113911"/>
              <a:chOff x="2287342" y="1673323"/>
              <a:chExt cx="4545541" cy="4113911"/>
            </a:xfrm>
          </p:grpSpPr>
          <p:sp>
            <p:nvSpPr>
              <p:cNvPr id="110" name="Ellipse 17"/>
              <p:cNvSpPr/>
              <p:nvPr/>
            </p:nvSpPr>
            <p:spPr bwMode="auto">
              <a:xfrm>
                <a:off x="3673687" y="3052800"/>
                <a:ext cx="1782148" cy="180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 Unicode" pitchFamily="34" charset="0"/>
                </a:endParaRPr>
              </a:p>
            </p:txBody>
          </p:sp>
          <p:pic>
            <p:nvPicPr>
              <p:cNvPr id="111" name="Picture 50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65" t="3661" r="17478" b="17538"/>
              <a:stretch/>
            </p:blipFill>
            <p:spPr bwMode="auto">
              <a:xfrm>
                <a:off x="2784842" y="2220099"/>
                <a:ext cx="3669507" cy="3048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12" name="Groupe 18"/>
              <p:cNvGrpSpPr/>
              <p:nvPr/>
            </p:nvGrpSpPr>
            <p:grpSpPr>
              <a:xfrm>
                <a:off x="3185209" y="2558683"/>
                <a:ext cx="2759105" cy="2251075"/>
                <a:chOff x="4090987" y="1437481"/>
                <a:chExt cx="3560763" cy="2905125"/>
              </a:xfrm>
            </p:grpSpPr>
            <p:sp>
              <p:nvSpPr>
                <p:cNvPr id="125" name="Freeform 7"/>
                <p:cNvSpPr>
                  <a:spLocks/>
                </p:cNvSpPr>
                <p:nvPr/>
              </p:nvSpPr>
              <p:spPr bwMode="auto">
                <a:xfrm>
                  <a:off x="4745037" y="1437481"/>
                  <a:ext cx="2252663" cy="960438"/>
                </a:xfrm>
                <a:custGeom>
                  <a:avLst/>
                  <a:gdLst>
                    <a:gd name="T0" fmla="*/ 11823 w 11823"/>
                    <a:gd name="T1" fmla="*/ 3264 h 5038"/>
                    <a:gd name="T2" fmla="*/ 0 w 11823"/>
                    <a:gd name="T3" fmla="*/ 3264 h 5038"/>
                    <a:gd name="T4" fmla="*/ 1774 w 11823"/>
                    <a:gd name="T5" fmla="*/ 5038 h 5038"/>
                    <a:gd name="T6" fmla="*/ 10049 w 11823"/>
                    <a:gd name="T7" fmla="*/ 5038 h 5038"/>
                    <a:gd name="T8" fmla="*/ 11823 w 11823"/>
                    <a:gd name="T9" fmla="*/ 3264 h 5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23" h="5038">
                      <a:moveTo>
                        <a:pt x="11823" y="3264"/>
                      </a:moveTo>
                      <a:cubicBezTo>
                        <a:pt x="8558" y="0"/>
                        <a:pt x="3265" y="0"/>
                        <a:pt x="0" y="3264"/>
                      </a:cubicBezTo>
                      <a:lnTo>
                        <a:pt x="1774" y="5038"/>
                      </a:lnTo>
                      <a:cubicBezTo>
                        <a:pt x="4059" y="2752"/>
                        <a:pt x="7764" y="2752"/>
                        <a:pt x="10049" y="5038"/>
                      </a:cubicBezTo>
                      <a:lnTo>
                        <a:pt x="11823" y="3264"/>
                      </a:lnTo>
                      <a:close/>
                    </a:path>
                  </a:pathLst>
                </a:custGeom>
                <a:solidFill>
                  <a:srgbClr val="ECBD0B"/>
                </a:solidFill>
                <a:ln w="0">
                  <a:solidFill>
                    <a:srgbClr val="ECBD0B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/>
                </a:p>
              </p:txBody>
            </p:sp>
            <p:sp>
              <p:nvSpPr>
                <p:cNvPr id="126" name="Freeform 8"/>
                <p:cNvSpPr>
                  <a:spLocks/>
                </p:cNvSpPr>
                <p:nvPr/>
              </p:nvSpPr>
              <p:spPr bwMode="auto">
                <a:xfrm>
                  <a:off x="6691312" y="2091531"/>
                  <a:ext cx="960438" cy="2251075"/>
                </a:xfrm>
                <a:custGeom>
                  <a:avLst/>
                  <a:gdLst>
                    <a:gd name="T0" fmla="*/ 1774 w 5038"/>
                    <a:gd name="T1" fmla="*/ 11823 h 11823"/>
                    <a:gd name="T2" fmla="*/ 1774 w 5038"/>
                    <a:gd name="T3" fmla="*/ 0 h 11823"/>
                    <a:gd name="T4" fmla="*/ 1774 w 5038"/>
                    <a:gd name="T5" fmla="*/ 0 h 11823"/>
                    <a:gd name="T6" fmla="*/ 0 w 5038"/>
                    <a:gd name="T7" fmla="*/ 1774 h 11823"/>
                    <a:gd name="T8" fmla="*/ 0 w 5038"/>
                    <a:gd name="T9" fmla="*/ 10049 h 11823"/>
                    <a:gd name="T10" fmla="*/ 0 w 5038"/>
                    <a:gd name="T11" fmla="*/ 10049 h 11823"/>
                    <a:gd name="T12" fmla="*/ 1774 w 5038"/>
                    <a:gd name="T13" fmla="*/ 11823 h 11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38" h="11823">
                      <a:moveTo>
                        <a:pt x="1774" y="11823"/>
                      </a:moveTo>
                      <a:cubicBezTo>
                        <a:pt x="5038" y="8558"/>
                        <a:pt x="5038" y="3265"/>
                        <a:pt x="1774" y="0"/>
                      </a:cubicBezTo>
                      <a:cubicBezTo>
                        <a:pt x="1774" y="0"/>
                        <a:pt x="1774" y="0"/>
                        <a:pt x="1774" y="0"/>
                      </a:cubicBezTo>
                      <a:lnTo>
                        <a:pt x="0" y="1774"/>
                      </a:lnTo>
                      <a:cubicBezTo>
                        <a:pt x="2286" y="4059"/>
                        <a:pt x="2286" y="7764"/>
                        <a:pt x="0" y="10049"/>
                      </a:cubicBezTo>
                      <a:cubicBezTo>
                        <a:pt x="0" y="10049"/>
                        <a:pt x="0" y="10049"/>
                        <a:pt x="0" y="10049"/>
                      </a:cubicBezTo>
                      <a:lnTo>
                        <a:pt x="1774" y="11823"/>
                      </a:lnTo>
                      <a:close/>
                    </a:path>
                  </a:pathLst>
                </a:custGeom>
                <a:solidFill>
                  <a:srgbClr val="619D09"/>
                </a:solidFill>
                <a:ln w="0">
                  <a:solidFill>
                    <a:srgbClr val="619D0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/>
                </a:p>
              </p:txBody>
            </p:sp>
            <p:sp>
              <p:nvSpPr>
                <p:cNvPr id="127" name="Freeform 10"/>
                <p:cNvSpPr>
                  <a:spLocks/>
                </p:cNvSpPr>
                <p:nvPr/>
              </p:nvSpPr>
              <p:spPr bwMode="auto">
                <a:xfrm>
                  <a:off x="4090987" y="2091531"/>
                  <a:ext cx="960438" cy="2251075"/>
                </a:xfrm>
                <a:custGeom>
                  <a:avLst/>
                  <a:gdLst>
                    <a:gd name="T0" fmla="*/ 3265 w 5038"/>
                    <a:gd name="T1" fmla="*/ 0 h 11823"/>
                    <a:gd name="T2" fmla="*/ 3265 w 5038"/>
                    <a:gd name="T3" fmla="*/ 11823 h 11823"/>
                    <a:gd name="T4" fmla="*/ 3265 w 5038"/>
                    <a:gd name="T5" fmla="*/ 11823 h 11823"/>
                    <a:gd name="T6" fmla="*/ 5038 w 5038"/>
                    <a:gd name="T7" fmla="*/ 10049 h 11823"/>
                    <a:gd name="T8" fmla="*/ 5038 w 5038"/>
                    <a:gd name="T9" fmla="*/ 1774 h 11823"/>
                    <a:gd name="T10" fmla="*/ 5038 w 5038"/>
                    <a:gd name="T11" fmla="*/ 1774 h 11823"/>
                    <a:gd name="T12" fmla="*/ 3265 w 5038"/>
                    <a:gd name="T13" fmla="*/ 0 h 11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38" h="11823">
                      <a:moveTo>
                        <a:pt x="3265" y="0"/>
                      </a:moveTo>
                      <a:cubicBezTo>
                        <a:pt x="0" y="3265"/>
                        <a:pt x="0" y="8558"/>
                        <a:pt x="3265" y="11823"/>
                      </a:cubicBezTo>
                      <a:cubicBezTo>
                        <a:pt x="3265" y="11823"/>
                        <a:pt x="3265" y="11823"/>
                        <a:pt x="3265" y="11823"/>
                      </a:cubicBezTo>
                      <a:lnTo>
                        <a:pt x="5038" y="10049"/>
                      </a:lnTo>
                      <a:cubicBezTo>
                        <a:pt x="2753" y="7764"/>
                        <a:pt x="2753" y="4059"/>
                        <a:pt x="5038" y="1774"/>
                      </a:cubicBezTo>
                      <a:cubicBezTo>
                        <a:pt x="5038" y="1774"/>
                        <a:pt x="5038" y="1774"/>
                        <a:pt x="5038" y="1774"/>
                      </a:cubicBezTo>
                      <a:lnTo>
                        <a:pt x="3265" y="0"/>
                      </a:lnTo>
                      <a:close/>
                    </a:path>
                  </a:pathLst>
                </a:custGeom>
                <a:solidFill>
                  <a:srgbClr val="D12112"/>
                </a:solidFill>
                <a:ln w="0">
                  <a:solidFill>
                    <a:srgbClr val="D1211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/>
                </a:p>
              </p:txBody>
            </p:sp>
          </p:grpSp>
          <p:grpSp>
            <p:nvGrpSpPr>
              <p:cNvPr id="113" name="Groupe 4"/>
              <p:cNvGrpSpPr/>
              <p:nvPr/>
            </p:nvGrpSpPr>
            <p:grpSpPr>
              <a:xfrm>
                <a:off x="2287342" y="1673323"/>
                <a:ext cx="4545541" cy="4113911"/>
                <a:chOff x="3363300" y="2399624"/>
                <a:chExt cx="4545541" cy="4113911"/>
              </a:xfrm>
            </p:grpSpPr>
            <p:sp>
              <p:nvSpPr>
                <p:cNvPr id="114" name="ZoneTexte 5"/>
                <p:cNvSpPr txBox="1"/>
                <p:nvPr/>
              </p:nvSpPr>
              <p:spPr>
                <a:xfrm>
                  <a:off x="4000580" y="5700273"/>
                  <a:ext cx="668289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/>
                    <a:t>0</a:t>
                  </a:r>
                </a:p>
              </p:txBody>
            </p:sp>
            <p:sp>
              <p:nvSpPr>
                <p:cNvPr id="115" name="ZoneTexte 6"/>
                <p:cNvSpPr txBox="1"/>
                <p:nvPr/>
              </p:nvSpPr>
              <p:spPr>
                <a:xfrm>
                  <a:off x="6426910" y="5700273"/>
                  <a:ext cx="1186724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/>
                    <a:t>100</a:t>
                  </a:r>
                </a:p>
              </p:txBody>
            </p:sp>
            <p:sp>
              <p:nvSpPr>
                <p:cNvPr id="116" name="ZoneTexte 8"/>
                <p:cNvSpPr txBox="1"/>
                <p:nvPr/>
              </p:nvSpPr>
              <p:spPr>
                <a:xfrm>
                  <a:off x="3363300" y="3980761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20</a:t>
                  </a:r>
                </a:p>
              </p:txBody>
            </p:sp>
            <p:sp>
              <p:nvSpPr>
                <p:cNvPr id="117" name="ZoneTexte 9"/>
                <p:cNvSpPr txBox="1"/>
                <p:nvPr/>
              </p:nvSpPr>
              <p:spPr>
                <a:xfrm>
                  <a:off x="3390711" y="4964875"/>
                  <a:ext cx="757060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10</a:t>
                  </a:r>
                </a:p>
              </p:txBody>
            </p:sp>
            <p:sp>
              <p:nvSpPr>
                <p:cNvPr id="118" name="ZoneTexte 10"/>
                <p:cNvSpPr txBox="1"/>
                <p:nvPr/>
              </p:nvSpPr>
              <p:spPr>
                <a:xfrm>
                  <a:off x="3790923" y="3352113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30</a:t>
                  </a:r>
                </a:p>
              </p:txBody>
            </p:sp>
            <p:sp>
              <p:nvSpPr>
                <p:cNvPr id="119" name="ZoneTexte 11"/>
                <p:cNvSpPr txBox="1"/>
                <p:nvPr/>
              </p:nvSpPr>
              <p:spPr>
                <a:xfrm>
                  <a:off x="4369908" y="2849207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40</a:t>
                  </a:r>
                </a:p>
              </p:txBody>
            </p:sp>
            <p:sp>
              <p:nvSpPr>
                <p:cNvPr id="120" name="ZoneTexte 12"/>
                <p:cNvSpPr txBox="1"/>
                <p:nvPr/>
              </p:nvSpPr>
              <p:spPr>
                <a:xfrm>
                  <a:off x="7111878" y="3980761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80</a:t>
                  </a:r>
                </a:p>
              </p:txBody>
            </p:sp>
            <p:sp>
              <p:nvSpPr>
                <p:cNvPr id="121" name="ZoneTexte 13"/>
                <p:cNvSpPr txBox="1"/>
                <p:nvPr/>
              </p:nvSpPr>
              <p:spPr>
                <a:xfrm>
                  <a:off x="7151780" y="4964875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90</a:t>
                  </a:r>
                </a:p>
              </p:txBody>
            </p:sp>
            <p:sp>
              <p:nvSpPr>
                <p:cNvPr id="122" name="ZoneTexte 14"/>
                <p:cNvSpPr txBox="1"/>
                <p:nvPr/>
              </p:nvSpPr>
              <p:spPr>
                <a:xfrm>
                  <a:off x="6823849" y="3352113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70</a:t>
                  </a:r>
                </a:p>
              </p:txBody>
            </p:sp>
            <p:sp>
              <p:nvSpPr>
                <p:cNvPr id="123" name="ZoneTexte 15"/>
                <p:cNvSpPr txBox="1"/>
                <p:nvPr/>
              </p:nvSpPr>
              <p:spPr>
                <a:xfrm>
                  <a:off x="6171611" y="2849207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60</a:t>
                  </a:r>
                </a:p>
              </p:txBody>
            </p:sp>
            <p:sp>
              <p:nvSpPr>
                <p:cNvPr id="124" name="ZoneTexte 7"/>
                <p:cNvSpPr txBox="1"/>
                <p:nvPr/>
              </p:nvSpPr>
              <p:spPr>
                <a:xfrm>
                  <a:off x="5176965" y="2399624"/>
                  <a:ext cx="927506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/>
                    <a:t>50</a:t>
                  </a:r>
                </a:p>
              </p:txBody>
            </p:sp>
          </p:grpSp>
        </p:grpSp>
        <p:graphicFrame>
          <p:nvGraphicFramePr>
            <p:cNvPr id="109" name="Graphique 25"/>
            <p:cNvGraphicFramePr/>
            <p:nvPr>
              <p:extLst>
                <p:ext uri="{D42A27DB-BD31-4B8C-83A1-F6EECF244321}">
                  <p14:modId xmlns:p14="http://schemas.microsoft.com/office/powerpoint/2010/main" val="462884270"/>
                </p:ext>
              </p:extLst>
            </p:nvPr>
          </p:nvGraphicFramePr>
          <p:xfrm>
            <a:off x="2775962" y="2630691"/>
            <a:ext cx="3600401" cy="26245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grpSp>
        <p:nvGrpSpPr>
          <p:cNvPr id="128" name="组合 127"/>
          <p:cNvGrpSpPr/>
          <p:nvPr/>
        </p:nvGrpSpPr>
        <p:grpSpPr>
          <a:xfrm>
            <a:off x="6074550" y="2715766"/>
            <a:ext cx="2051994" cy="1868277"/>
            <a:chOff x="2287342" y="1673323"/>
            <a:chExt cx="4545541" cy="4113911"/>
          </a:xfrm>
        </p:grpSpPr>
        <p:grpSp>
          <p:nvGrpSpPr>
            <p:cNvPr id="129" name="Groupe 1"/>
            <p:cNvGrpSpPr/>
            <p:nvPr/>
          </p:nvGrpSpPr>
          <p:grpSpPr>
            <a:xfrm>
              <a:off x="2287342" y="1673323"/>
              <a:ext cx="4545541" cy="4113911"/>
              <a:chOff x="2287342" y="1673323"/>
              <a:chExt cx="4545541" cy="4113911"/>
            </a:xfrm>
          </p:grpSpPr>
          <p:sp>
            <p:nvSpPr>
              <p:cNvPr id="131" name="Ellipse 17"/>
              <p:cNvSpPr/>
              <p:nvPr/>
            </p:nvSpPr>
            <p:spPr bwMode="auto">
              <a:xfrm>
                <a:off x="3673687" y="3052800"/>
                <a:ext cx="1782148" cy="180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 Unicode" pitchFamily="34" charset="0"/>
                </a:endParaRPr>
              </a:p>
            </p:txBody>
          </p:sp>
          <p:pic>
            <p:nvPicPr>
              <p:cNvPr id="132" name="Picture 50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65" t="3661" r="17478" b="17538"/>
              <a:stretch/>
            </p:blipFill>
            <p:spPr bwMode="auto">
              <a:xfrm>
                <a:off x="2784842" y="2220099"/>
                <a:ext cx="3669507" cy="3048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33" name="Groupe 18"/>
              <p:cNvGrpSpPr/>
              <p:nvPr/>
            </p:nvGrpSpPr>
            <p:grpSpPr>
              <a:xfrm>
                <a:off x="3185209" y="2558683"/>
                <a:ext cx="2759105" cy="2251075"/>
                <a:chOff x="4090987" y="1437481"/>
                <a:chExt cx="3560763" cy="2905125"/>
              </a:xfrm>
            </p:grpSpPr>
            <p:sp>
              <p:nvSpPr>
                <p:cNvPr id="146" name="Freeform 7"/>
                <p:cNvSpPr>
                  <a:spLocks/>
                </p:cNvSpPr>
                <p:nvPr/>
              </p:nvSpPr>
              <p:spPr bwMode="auto">
                <a:xfrm>
                  <a:off x="4745037" y="1437481"/>
                  <a:ext cx="2252663" cy="960438"/>
                </a:xfrm>
                <a:custGeom>
                  <a:avLst/>
                  <a:gdLst>
                    <a:gd name="T0" fmla="*/ 11823 w 11823"/>
                    <a:gd name="T1" fmla="*/ 3264 h 5038"/>
                    <a:gd name="T2" fmla="*/ 0 w 11823"/>
                    <a:gd name="T3" fmla="*/ 3264 h 5038"/>
                    <a:gd name="T4" fmla="*/ 1774 w 11823"/>
                    <a:gd name="T5" fmla="*/ 5038 h 5038"/>
                    <a:gd name="T6" fmla="*/ 10049 w 11823"/>
                    <a:gd name="T7" fmla="*/ 5038 h 5038"/>
                    <a:gd name="T8" fmla="*/ 11823 w 11823"/>
                    <a:gd name="T9" fmla="*/ 3264 h 5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23" h="5038">
                      <a:moveTo>
                        <a:pt x="11823" y="3264"/>
                      </a:moveTo>
                      <a:cubicBezTo>
                        <a:pt x="8558" y="0"/>
                        <a:pt x="3265" y="0"/>
                        <a:pt x="0" y="3264"/>
                      </a:cubicBezTo>
                      <a:lnTo>
                        <a:pt x="1774" y="5038"/>
                      </a:lnTo>
                      <a:cubicBezTo>
                        <a:pt x="4059" y="2752"/>
                        <a:pt x="7764" y="2752"/>
                        <a:pt x="10049" y="5038"/>
                      </a:cubicBezTo>
                      <a:lnTo>
                        <a:pt x="11823" y="3264"/>
                      </a:lnTo>
                      <a:close/>
                    </a:path>
                  </a:pathLst>
                </a:custGeom>
                <a:solidFill>
                  <a:srgbClr val="ECBD0B"/>
                </a:solidFill>
                <a:ln w="0">
                  <a:solidFill>
                    <a:srgbClr val="ECBD0B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/>
                </a:p>
              </p:txBody>
            </p:sp>
            <p:sp>
              <p:nvSpPr>
                <p:cNvPr id="147" name="Freeform 8"/>
                <p:cNvSpPr>
                  <a:spLocks/>
                </p:cNvSpPr>
                <p:nvPr/>
              </p:nvSpPr>
              <p:spPr bwMode="auto">
                <a:xfrm>
                  <a:off x="6691312" y="2091531"/>
                  <a:ext cx="960438" cy="2251075"/>
                </a:xfrm>
                <a:custGeom>
                  <a:avLst/>
                  <a:gdLst>
                    <a:gd name="T0" fmla="*/ 1774 w 5038"/>
                    <a:gd name="T1" fmla="*/ 11823 h 11823"/>
                    <a:gd name="T2" fmla="*/ 1774 w 5038"/>
                    <a:gd name="T3" fmla="*/ 0 h 11823"/>
                    <a:gd name="T4" fmla="*/ 1774 w 5038"/>
                    <a:gd name="T5" fmla="*/ 0 h 11823"/>
                    <a:gd name="T6" fmla="*/ 0 w 5038"/>
                    <a:gd name="T7" fmla="*/ 1774 h 11823"/>
                    <a:gd name="T8" fmla="*/ 0 w 5038"/>
                    <a:gd name="T9" fmla="*/ 10049 h 11823"/>
                    <a:gd name="T10" fmla="*/ 0 w 5038"/>
                    <a:gd name="T11" fmla="*/ 10049 h 11823"/>
                    <a:gd name="T12" fmla="*/ 1774 w 5038"/>
                    <a:gd name="T13" fmla="*/ 11823 h 11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38" h="11823">
                      <a:moveTo>
                        <a:pt x="1774" y="11823"/>
                      </a:moveTo>
                      <a:cubicBezTo>
                        <a:pt x="5038" y="8558"/>
                        <a:pt x="5038" y="3265"/>
                        <a:pt x="1774" y="0"/>
                      </a:cubicBezTo>
                      <a:cubicBezTo>
                        <a:pt x="1774" y="0"/>
                        <a:pt x="1774" y="0"/>
                        <a:pt x="1774" y="0"/>
                      </a:cubicBezTo>
                      <a:lnTo>
                        <a:pt x="0" y="1774"/>
                      </a:lnTo>
                      <a:cubicBezTo>
                        <a:pt x="2286" y="4059"/>
                        <a:pt x="2286" y="7764"/>
                        <a:pt x="0" y="10049"/>
                      </a:cubicBezTo>
                      <a:cubicBezTo>
                        <a:pt x="0" y="10049"/>
                        <a:pt x="0" y="10049"/>
                        <a:pt x="0" y="10049"/>
                      </a:cubicBezTo>
                      <a:lnTo>
                        <a:pt x="1774" y="11823"/>
                      </a:lnTo>
                      <a:close/>
                    </a:path>
                  </a:pathLst>
                </a:custGeom>
                <a:solidFill>
                  <a:srgbClr val="619D09"/>
                </a:solidFill>
                <a:ln w="0">
                  <a:solidFill>
                    <a:srgbClr val="619D0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/>
                </a:p>
              </p:txBody>
            </p:sp>
            <p:sp>
              <p:nvSpPr>
                <p:cNvPr id="148" name="Freeform 10"/>
                <p:cNvSpPr>
                  <a:spLocks/>
                </p:cNvSpPr>
                <p:nvPr/>
              </p:nvSpPr>
              <p:spPr bwMode="auto">
                <a:xfrm>
                  <a:off x="4090987" y="2091531"/>
                  <a:ext cx="960438" cy="2251075"/>
                </a:xfrm>
                <a:custGeom>
                  <a:avLst/>
                  <a:gdLst>
                    <a:gd name="T0" fmla="*/ 3265 w 5038"/>
                    <a:gd name="T1" fmla="*/ 0 h 11823"/>
                    <a:gd name="T2" fmla="*/ 3265 w 5038"/>
                    <a:gd name="T3" fmla="*/ 11823 h 11823"/>
                    <a:gd name="T4" fmla="*/ 3265 w 5038"/>
                    <a:gd name="T5" fmla="*/ 11823 h 11823"/>
                    <a:gd name="T6" fmla="*/ 5038 w 5038"/>
                    <a:gd name="T7" fmla="*/ 10049 h 11823"/>
                    <a:gd name="T8" fmla="*/ 5038 w 5038"/>
                    <a:gd name="T9" fmla="*/ 1774 h 11823"/>
                    <a:gd name="T10" fmla="*/ 5038 w 5038"/>
                    <a:gd name="T11" fmla="*/ 1774 h 11823"/>
                    <a:gd name="T12" fmla="*/ 3265 w 5038"/>
                    <a:gd name="T13" fmla="*/ 0 h 11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38" h="11823">
                      <a:moveTo>
                        <a:pt x="3265" y="0"/>
                      </a:moveTo>
                      <a:cubicBezTo>
                        <a:pt x="0" y="3265"/>
                        <a:pt x="0" y="8558"/>
                        <a:pt x="3265" y="11823"/>
                      </a:cubicBezTo>
                      <a:cubicBezTo>
                        <a:pt x="3265" y="11823"/>
                        <a:pt x="3265" y="11823"/>
                        <a:pt x="3265" y="11823"/>
                      </a:cubicBezTo>
                      <a:lnTo>
                        <a:pt x="5038" y="10049"/>
                      </a:lnTo>
                      <a:cubicBezTo>
                        <a:pt x="2753" y="7764"/>
                        <a:pt x="2753" y="4059"/>
                        <a:pt x="5038" y="1774"/>
                      </a:cubicBezTo>
                      <a:cubicBezTo>
                        <a:pt x="5038" y="1774"/>
                        <a:pt x="5038" y="1774"/>
                        <a:pt x="5038" y="1774"/>
                      </a:cubicBezTo>
                      <a:lnTo>
                        <a:pt x="3265" y="0"/>
                      </a:lnTo>
                      <a:close/>
                    </a:path>
                  </a:pathLst>
                </a:custGeom>
                <a:solidFill>
                  <a:srgbClr val="D12112"/>
                </a:solidFill>
                <a:ln w="0">
                  <a:solidFill>
                    <a:srgbClr val="D1211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/>
                </a:p>
              </p:txBody>
            </p:sp>
          </p:grpSp>
          <p:grpSp>
            <p:nvGrpSpPr>
              <p:cNvPr id="134" name="Groupe 4"/>
              <p:cNvGrpSpPr/>
              <p:nvPr/>
            </p:nvGrpSpPr>
            <p:grpSpPr>
              <a:xfrm>
                <a:off x="2287342" y="1673323"/>
                <a:ext cx="4545541" cy="4113911"/>
                <a:chOff x="3363300" y="2399624"/>
                <a:chExt cx="4545541" cy="4113911"/>
              </a:xfrm>
            </p:grpSpPr>
            <p:sp>
              <p:nvSpPr>
                <p:cNvPr id="135" name="ZoneTexte 5"/>
                <p:cNvSpPr txBox="1"/>
                <p:nvPr/>
              </p:nvSpPr>
              <p:spPr>
                <a:xfrm>
                  <a:off x="4000580" y="5700273"/>
                  <a:ext cx="668289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/>
                    <a:t>0</a:t>
                  </a:r>
                </a:p>
              </p:txBody>
            </p:sp>
            <p:sp>
              <p:nvSpPr>
                <p:cNvPr id="136" name="ZoneTexte 6"/>
                <p:cNvSpPr txBox="1"/>
                <p:nvPr/>
              </p:nvSpPr>
              <p:spPr>
                <a:xfrm>
                  <a:off x="6426910" y="5700273"/>
                  <a:ext cx="1186724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/>
                    <a:t>100</a:t>
                  </a:r>
                </a:p>
              </p:txBody>
            </p:sp>
            <p:sp>
              <p:nvSpPr>
                <p:cNvPr id="137" name="ZoneTexte 8"/>
                <p:cNvSpPr txBox="1"/>
                <p:nvPr/>
              </p:nvSpPr>
              <p:spPr>
                <a:xfrm>
                  <a:off x="3363300" y="3980761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20</a:t>
                  </a:r>
                </a:p>
              </p:txBody>
            </p:sp>
            <p:sp>
              <p:nvSpPr>
                <p:cNvPr id="138" name="ZoneTexte 9"/>
                <p:cNvSpPr txBox="1"/>
                <p:nvPr/>
              </p:nvSpPr>
              <p:spPr>
                <a:xfrm>
                  <a:off x="3390711" y="4964875"/>
                  <a:ext cx="757060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10</a:t>
                  </a:r>
                </a:p>
              </p:txBody>
            </p:sp>
            <p:sp>
              <p:nvSpPr>
                <p:cNvPr id="139" name="ZoneTexte 10"/>
                <p:cNvSpPr txBox="1"/>
                <p:nvPr/>
              </p:nvSpPr>
              <p:spPr>
                <a:xfrm>
                  <a:off x="3790923" y="3352113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30</a:t>
                  </a:r>
                </a:p>
              </p:txBody>
            </p:sp>
            <p:sp>
              <p:nvSpPr>
                <p:cNvPr id="140" name="ZoneTexte 11"/>
                <p:cNvSpPr txBox="1"/>
                <p:nvPr/>
              </p:nvSpPr>
              <p:spPr>
                <a:xfrm>
                  <a:off x="4369908" y="2849207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40</a:t>
                  </a:r>
                </a:p>
              </p:txBody>
            </p:sp>
            <p:sp>
              <p:nvSpPr>
                <p:cNvPr id="141" name="ZoneTexte 12"/>
                <p:cNvSpPr txBox="1"/>
                <p:nvPr/>
              </p:nvSpPr>
              <p:spPr>
                <a:xfrm>
                  <a:off x="7111878" y="3980761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80</a:t>
                  </a:r>
                </a:p>
              </p:txBody>
            </p:sp>
            <p:sp>
              <p:nvSpPr>
                <p:cNvPr id="142" name="ZoneTexte 13"/>
                <p:cNvSpPr txBox="1"/>
                <p:nvPr/>
              </p:nvSpPr>
              <p:spPr>
                <a:xfrm>
                  <a:off x="7151780" y="4964875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90</a:t>
                  </a:r>
                </a:p>
              </p:txBody>
            </p:sp>
            <p:sp>
              <p:nvSpPr>
                <p:cNvPr id="143" name="ZoneTexte 14"/>
                <p:cNvSpPr txBox="1"/>
                <p:nvPr/>
              </p:nvSpPr>
              <p:spPr>
                <a:xfrm>
                  <a:off x="6823849" y="3352113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70</a:t>
                  </a:r>
                </a:p>
              </p:txBody>
            </p:sp>
            <p:sp>
              <p:nvSpPr>
                <p:cNvPr id="144" name="ZoneTexte 15"/>
                <p:cNvSpPr txBox="1"/>
                <p:nvPr/>
              </p:nvSpPr>
              <p:spPr>
                <a:xfrm>
                  <a:off x="6171611" y="2849207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/>
                    <a:t>60</a:t>
                  </a:r>
                </a:p>
              </p:txBody>
            </p:sp>
            <p:sp>
              <p:nvSpPr>
                <p:cNvPr id="145" name="ZoneTexte 7"/>
                <p:cNvSpPr txBox="1"/>
                <p:nvPr/>
              </p:nvSpPr>
              <p:spPr>
                <a:xfrm>
                  <a:off x="5176965" y="2399624"/>
                  <a:ext cx="927506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/>
                    <a:t>50</a:t>
                  </a:r>
                </a:p>
              </p:txBody>
            </p:sp>
          </p:grpSp>
        </p:grpSp>
        <p:graphicFrame>
          <p:nvGraphicFramePr>
            <p:cNvPr id="130" name="Graphique 25"/>
            <p:cNvGraphicFramePr/>
            <p:nvPr>
              <p:extLst>
                <p:ext uri="{D42A27DB-BD31-4B8C-83A1-F6EECF244321}">
                  <p14:modId xmlns:p14="http://schemas.microsoft.com/office/powerpoint/2010/main" val="27679397"/>
                </p:ext>
              </p:extLst>
            </p:nvPr>
          </p:nvGraphicFramePr>
          <p:xfrm>
            <a:off x="2775962" y="2630691"/>
            <a:ext cx="3600400" cy="26245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</p:grpSp>
      <p:sp>
        <p:nvSpPr>
          <p:cNvPr id="150" name="矩形 149"/>
          <p:cNvSpPr/>
          <p:nvPr/>
        </p:nvSpPr>
        <p:spPr>
          <a:xfrm>
            <a:off x="467544" y="2499742"/>
            <a:ext cx="7848872" cy="216024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>
            <a:off x="2987824" y="339502"/>
            <a:ext cx="2808312" cy="43204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1045274" y="185613"/>
            <a:ext cx="126188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晨检风险指数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712725" y="185704"/>
            <a:ext cx="126188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天气风险指数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390293" y="185704"/>
            <a:ext cx="126188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晨检风险指数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1133449" y="2345762"/>
            <a:ext cx="126188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晨检风险指数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800900" y="2345853"/>
            <a:ext cx="126188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天气风险指数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6478468" y="2345853"/>
            <a:ext cx="126188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晨检风险指数</a:t>
            </a:r>
          </a:p>
        </p:txBody>
      </p:sp>
    </p:spTree>
    <p:extLst>
      <p:ext uri="{BB962C8B-B14F-4D97-AF65-F5344CB8AC3E}">
        <p14:creationId xmlns:p14="http://schemas.microsoft.com/office/powerpoint/2010/main" val="1069098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48"/>
          <p:cNvSpPr/>
          <p:nvPr/>
        </p:nvSpPr>
        <p:spPr>
          <a:xfrm>
            <a:off x="467544" y="-658737"/>
            <a:ext cx="5328592" cy="216024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81352" y="-527323"/>
            <a:ext cx="2051994" cy="1868277"/>
            <a:chOff x="2287342" y="1673323"/>
            <a:chExt cx="4545541" cy="4113911"/>
          </a:xfrm>
        </p:grpSpPr>
        <p:grpSp>
          <p:nvGrpSpPr>
            <p:cNvPr id="2" name="Groupe 1"/>
            <p:cNvGrpSpPr/>
            <p:nvPr/>
          </p:nvGrpSpPr>
          <p:grpSpPr>
            <a:xfrm>
              <a:off x="2287342" y="1673323"/>
              <a:ext cx="4545541" cy="4113911"/>
              <a:chOff x="2287342" y="1673323"/>
              <a:chExt cx="4545541" cy="4113911"/>
            </a:xfrm>
          </p:grpSpPr>
          <p:sp>
            <p:nvSpPr>
              <p:cNvPr id="3" name="Ellipse 17"/>
              <p:cNvSpPr/>
              <p:nvPr/>
            </p:nvSpPr>
            <p:spPr bwMode="auto">
              <a:xfrm>
                <a:off x="3673687" y="3052800"/>
                <a:ext cx="1782148" cy="180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16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Lucida Sans Unicode" pitchFamily="34" charset="0"/>
                </a:endParaRPr>
              </a:p>
            </p:txBody>
          </p:sp>
          <p:pic>
            <p:nvPicPr>
              <p:cNvPr id="4" name="Picture 50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65" t="3661" r="17478" b="17538"/>
              <a:stretch/>
            </p:blipFill>
            <p:spPr bwMode="auto">
              <a:xfrm>
                <a:off x="2784842" y="2220099"/>
                <a:ext cx="3669507" cy="3048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5" name="Groupe 18"/>
              <p:cNvGrpSpPr/>
              <p:nvPr/>
            </p:nvGrpSpPr>
            <p:grpSpPr>
              <a:xfrm>
                <a:off x="3185209" y="2558683"/>
                <a:ext cx="2759105" cy="2251075"/>
                <a:chOff x="4090987" y="1437481"/>
                <a:chExt cx="3560763" cy="2905125"/>
              </a:xfrm>
            </p:grpSpPr>
            <p:sp>
              <p:nvSpPr>
                <p:cNvPr id="18" name="Freeform 7"/>
                <p:cNvSpPr>
                  <a:spLocks/>
                </p:cNvSpPr>
                <p:nvPr/>
              </p:nvSpPr>
              <p:spPr bwMode="auto">
                <a:xfrm>
                  <a:off x="4745037" y="1437481"/>
                  <a:ext cx="2252663" cy="960438"/>
                </a:xfrm>
                <a:custGeom>
                  <a:avLst/>
                  <a:gdLst>
                    <a:gd name="T0" fmla="*/ 11823 w 11823"/>
                    <a:gd name="T1" fmla="*/ 3264 h 5038"/>
                    <a:gd name="T2" fmla="*/ 0 w 11823"/>
                    <a:gd name="T3" fmla="*/ 3264 h 5038"/>
                    <a:gd name="T4" fmla="*/ 1774 w 11823"/>
                    <a:gd name="T5" fmla="*/ 5038 h 5038"/>
                    <a:gd name="T6" fmla="*/ 10049 w 11823"/>
                    <a:gd name="T7" fmla="*/ 5038 h 5038"/>
                    <a:gd name="T8" fmla="*/ 11823 w 11823"/>
                    <a:gd name="T9" fmla="*/ 3264 h 5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23" h="5038">
                      <a:moveTo>
                        <a:pt x="11823" y="3264"/>
                      </a:moveTo>
                      <a:cubicBezTo>
                        <a:pt x="8558" y="0"/>
                        <a:pt x="3265" y="0"/>
                        <a:pt x="0" y="3264"/>
                      </a:cubicBezTo>
                      <a:lnTo>
                        <a:pt x="1774" y="5038"/>
                      </a:lnTo>
                      <a:cubicBezTo>
                        <a:pt x="4059" y="2752"/>
                        <a:pt x="7764" y="2752"/>
                        <a:pt x="10049" y="5038"/>
                      </a:cubicBezTo>
                      <a:lnTo>
                        <a:pt x="11823" y="3264"/>
                      </a:lnTo>
                      <a:close/>
                    </a:path>
                  </a:pathLst>
                </a:custGeom>
                <a:solidFill>
                  <a:srgbClr val="ECBD0B"/>
                </a:solidFill>
                <a:ln w="0">
                  <a:solidFill>
                    <a:srgbClr val="ECBD0B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Freeform 8"/>
                <p:cNvSpPr>
                  <a:spLocks/>
                </p:cNvSpPr>
                <p:nvPr/>
              </p:nvSpPr>
              <p:spPr bwMode="auto">
                <a:xfrm>
                  <a:off x="6691312" y="2091531"/>
                  <a:ext cx="960438" cy="2251075"/>
                </a:xfrm>
                <a:custGeom>
                  <a:avLst/>
                  <a:gdLst>
                    <a:gd name="T0" fmla="*/ 1774 w 5038"/>
                    <a:gd name="T1" fmla="*/ 11823 h 11823"/>
                    <a:gd name="T2" fmla="*/ 1774 w 5038"/>
                    <a:gd name="T3" fmla="*/ 0 h 11823"/>
                    <a:gd name="T4" fmla="*/ 1774 w 5038"/>
                    <a:gd name="T5" fmla="*/ 0 h 11823"/>
                    <a:gd name="T6" fmla="*/ 0 w 5038"/>
                    <a:gd name="T7" fmla="*/ 1774 h 11823"/>
                    <a:gd name="T8" fmla="*/ 0 w 5038"/>
                    <a:gd name="T9" fmla="*/ 10049 h 11823"/>
                    <a:gd name="T10" fmla="*/ 0 w 5038"/>
                    <a:gd name="T11" fmla="*/ 10049 h 11823"/>
                    <a:gd name="T12" fmla="*/ 1774 w 5038"/>
                    <a:gd name="T13" fmla="*/ 11823 h 11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38" h="11823">
                      <a:moveTo>
                        <a:pt x="1774" y="11823"/>
                      </a:moveTo>
                      <a:cubicBezTo>
                        <a:pt x="5038" y="8558"/>
                        <a:pt x="5038" y="3265"/>
                        <a:pt x="1774" y="0"/>
                      </a:cubicBezTo>
                      <a:cubicBezTo>
                        <a:pt x="1774" y="0"/>
                        <a:pt x="1774" y="0"/>
                        <a:pt x="1774" y="0"/>
                      </a:cubicBezTo>
                      <a:lnTo>
                        <a:pt x="0" y="1774"/>
                      </a:lnTo>
                      <a:cubicBezTo>
                        <a:pt x="2286" y="4059"/>
                        <a:pt x="2286" y="7764"/>
                        <a:pt x="0" y="10049"/>
                      </a:cubicBezTo>
                      <a:cubicBezTo>
                        <a:pt x="0" y="10049"/>
                        <a:pt x="0" y="10049"/>
                        <a:pt x="0" y="10049"/>
                      </a:cubicBezTo>
                      <a:lnTo>
                        <a:pt x="1774" y="11823"/>
                      </a:lnTo>
                      <a:close/>
                    </a:path>
                  </a:pathLst>
                </a:custGeom>
                <a:solidFill>
                  <a:srgbClr val="619D09"/>
                </a:solidFill>
                <a:ln w="0">
                  <a:solidFill>
                    <a:srgbClr val="619D0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Freeform 10"/>
                <p:cNvSpPr>
                  <a:spLocks/>
                </p:cNvSpPr>
                <p:nvPr/>
              </p:nvSpPr>
              <p:spPr bwMode="auto">
                <a:xfrm>
                  <a:off x="4090987" y="2091531"/>
                  <a:ext cx="960438" cy="2251075"/>
                </a:xfrm>
                <a:custGeom>
                  <a:avLst/>
                  <a:gdLst>
                    <a:gd name="T0" fmla="*/ 3265 w 5038"/>
                    <a:gd name="T1" fmla="*/ 0 h 11823"/>
                    <a:gd name="T2" fmla="*/ 3265 w 5038"/>
                    <a:gd name="T3" fmla="*/ 11823 h 11823"/>
                    <a:gd name="T4" fmla="*/ 3265 w 5038"/>
                    <a:gd name="T5" fmla="*/ 11823 h 11823"/>
                    <a:gd name="T6" fmla="*/ 5038 w 5038"/>
                    <a:gd name="T7" fmla="*/ 10049 h 11823"/>
                    <a:gd name="T8" fmla="*/ 5038 w 5038"/>
                    <a:gd name="T9" fmla="*/ 1774 h 11823"/>
                    <a:gd name="T10" fmla="*/ 5038 w 5038"/>
                    <a:gd name="T11" fmla="*/ 1774 h 11823"/>
                    <a:gd name="T12" fmla="*/ 3265 w 5038"/>
                    <a:gd name="T13" fmla="*/ 0 h 11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38" h="11823">
                      <a:moveTo>
                        <a:pt x="3265" y="0"/>
                      </a:moveTo>
                      <a:cubicBezTo>
                        <a:pt x="0" y="3265"/>
                        <a:pt x="0" y="8558"/>
                        <a:pt x="3265" y="11823"/>
                      </a:cubicBezTo>
                      <a:cubicBezTo>
                        <a:pt x="3265" y="11823"/>
                        <a:pt x="3265" y="11823"/>
                        <a:pt x="3265" y="11823"/>
                      </a:cubicBezTo>
                      <a:lnTo>
                        <a:pt x="5038" y="10049"/>
                      </a:lnTo>
                      <a:cubicBezTo>
                        <a:pt x="2753" y="7764"/>
                        <a:pt x="2753" y="4059"/>
                        <a:pt x="5038" y="1774"/>
                      </a:cubicBezTo>
                      <a:cubicBezTo>
                        <a:pt x="5038" y="1774"/>
                        <a:pt x="5038" y="1774"/>
                        <a:pt x="5038" y="1774"/>
                      </a:cubicBezTo>
                      <a:lnTo>
                        <a:pt x="3265" y="0"/>
                      </a:lnTo>
                      <a:close/>
                    </a:path>
                  </a:pathLst>
                </a:custGeom>
                <a:solidFill>
                  <a:srgbClr val="D12112"/>
                </a:solidFill>
                <a:ln w="0">
                  <a:solidFill>
                    <a:srgbClr val="D1211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" name="Groupe 4"/>
              <p:cNvGrpSpPr/>
              <p:nvPr/>
            </p:nvGrpSpPr>
            <p:grpSpPr>
              <a:xfrm>
                <a:off x="2287342" y="1673323"/>
                <a:ext cx="4545541" cy="4113911"/>
                <a:chOff x="3363300" y="2399624"/>
                <a:chExt cx="4545541" cy="4113911"/>
              </a:xfrm>
            </p:grpSpPr>
            <p:sp>
              <p:nvSpPr>
                <p:cNvPr id="7" name="ZoneTexte 5"/>
                <p:cNvSpPr txBox="1"/>
                <p:nvPr/>
              </p:nvSpPr>
              <p:spPr>
                <a:xfrm>
                  <a:off x="4000580" y="5700273"/>
                  <a:ext cx="668289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8" name="ZoneTexte 6"/>
                <p:cNvSpPr txBox="1"/>
                <p:nvPr/>
              </p:nvSpPr>
              <p:spPr>
                <a:xfrm>
                  <a:off x="6426910" y="5700273"/>
                  <a:ext cx="1186724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>
                      <a:solidFill>
                        <a:schemeClr val="bg1"/>
                      </a:solidFill>
                    </a:rPr>
                    <a:t>100</a:t>
                  </a:r>
                </a:p>
              </p:txBody>
            </p:sp>
            <p:sp>
              <p:nvSpPr>
                <p:cNvPr id="9" name="ZoneTexte 8"/>
                <p:cNvSpPr txBox="1"/>
                <p:nvPr/>
              </p:nvSpPr>
              <p:spPr>
                <a:xfrm>
                  <a:off x="3363300" y="3980761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20</a:t>
                  </a:r>
                </a:p>
              </p:txBody>
            </p:sp>
            <p:sp>
              <p:nvSpPr>
                <p:cNvPr id="10" name="ZoneTexte 9"/>
                <p:cNvSpPr txBox="1"/>
                <p:nvPr/>
              </p:nvSpPr>
              <p:spPr>
                <a:xfrm>
                  <a:off x="3390711" y="4964875"/>
                  <a:ext cx="757060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10</a:t>
                  </a:r>
                </a:p>
              </p:txBody>
            </p:sp>
            <p:sp>
              <p:nvSpPr>
                <p:cNvPr id="11" name="ZoneTexte 10"/>
                <p:cNvSpPr txBox="1"/>
                <p:nvPr/>
              </p:nvSpPr>
              <p:spPr>
                <a:xfrm>
                  <a:off x="3790923" y="3352113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30</a:t>
                  </a:r>
                </a:p>
              </p:txBody>
            </p:sp>
            <p:sp>
              <p:nvSpPr>
                <p:cNvPr id="12" name="ZoneTexte 11"/>
                <p:cNvSpPr txBox="1"/>
                <p:nvPr/>
              </p:nvSpPr>
              <p:spPr>
                <a:xfrm>
                  <a:off x="4369908" y="2849207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40</a:t>
                  </a:r>
                </a:p>
              </p:txBody>
            </p:sp>
            <p:sp>
              <p:nvSpPr>
                <p:cNvPr id="13" name="ZoneTexte 12"/>
                <p:cNvSpPr txBox="1"/>
                <p:nvPr/>
              </p:nvSpPr>
              <p:spPr>
                <a:xfrm>
                  <a:off x="7111878" y="3980761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80</a:t>
                  </a:r>
                </a:p>
              </p:txBody>
            </p:sp>
            <p:sp>
              <p:nvSpPr>
                <p:cNvPr id="14" name="ZoneTexte 13"/>
                <p:cNvSpPr txBox="1"/>
                <p:nvPr/>
              </p:nvSpPr>
              <p:spPr>
                <a:xfrm>
                  <a:off x="7151780" y="4964875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90</a:t>
                  </a:r>
                </a:p>
              </p:txBody>
            </p:sp>
            <p:sp>
              <p:nvSpPr>
                <p:cNvPr id="15" name="ZoneTexte 14"/>
                <p:cNvSpPr txBox="1"/>
                <p:nvPr/>
              </p:nvSpPr>
              <p:spPr>
                <a:xfrm>
                  <a:off x="6823849" y="3352113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70</a:t>
                  </a:r>
                </a:p>
              </p:txBody>
            </p:sp>
            <p:sp>
              <p:nvSpPr>
                <p:cNvPr id="16" name="ZoneTexte 15"/>
                <p:cNvSpPr txBox="1"/>
                <p:nvPr/>
              </p:nvSpPr>
              <p:spPr>
                <a:xfrm>
                  <a:off x="6171611" y="2849207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60</a:t>
                  </a:r>
                </a:p>
              </p:txBody>
            </p:sp>
            <p:sp>
              <p:nvSpPr>
                <p:cNvPr id="17" name="ZoneTexte 7"/>
                <p:cNvSpPr txBox="1"/>
                <p:nvPr/>
              </p:nvSpPr>
              <p:spPr>
                <a:xfrm>
                  <a:off x="5176965" y="2399624"/>
                  <a:ext cx="927506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>
                      <a:solidFill>
                        <a:schemeClr val="bg1"/>
                      </a:solidFill>
                    </a:rPr>
                    <a:t>50</a:t>
                  </a:r>
                </a:p>
              </p:txBody>
            </p:sp>
          </p:grpSp>
        </p:grpSp>
        <p:graphicFrame>
          <p:nvGraphicFramePr>
            <p:cNvPr id="21" name="Graphique 25"/>
            <p:cNvGraphicFramePr/>
            <p:nvPr>
              <p:extLst>
                <p:ext uri="{D42A27DB-BD31-4B8C-83A1-F6EECF244321}">
                  <p14:modId xmlns:p14="http://schemas.microsoft.com/office/powerpoint/2010/main" val="1639437341"/>
                </p:ext>
              </p:extLst>
            </p:nvPr>
          </p:nvGraphicFramePr>
          <p:xfrm>
            <a:off x="2775962" y="2630691"/>
            <a:ext cx="3600400" cy="26245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44" name="组合 43"/>
          <p:cNvGrpSpPr/>
          <p:nvPr/>
        </p:nvGrpSpPr>
        <p:grpSpPr>
          <a:xfrm>
            <a:off x="3377951" y="-527323"/>
            <a:ext cx="2051994" cy="1868277"/>
            <a:chOff x="2287342" y="1673323"/>
            <a:chExt cx="4545541" cy="4113911"/>
          </a:xfrm>
        </p:grpSpPr>
        <p:grpSp>
          <p:nvGrpSpPr>
            <p:cNvPr id="45" name="Groupe 1"/>
            <p:cNvGrpSpPr/>
            <p:nvPr/>
          </p:nvGrpSpPr>
          <p:grpSpPr>
            <a:xfrm>
              <a:off x="2287342" y="1673323"/>
              <a:ext cx="4545541" cy="4113911"/>
              <a:chOff x="2287342" y="1673323"/>
              <a:chExt cx="4545541" cy="4113911"/>
            </a:xfrm>
          </p:grpSpPr>
          <p:sp>
            <p:nvSpPr>
              <p:cNvPr id="47" name="Ellipse 17"/>
              <p:cNvSpPr/>
              <p:nvPr/>
            </p:nvSpPr>
            <p:spPr bwMode="auto">
              <a:xfrm>
                <a:off x="3673687" y="3052800"/>
                <a:ext cx="1782148" cy="180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16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Lucida Sans Unicode" pitchFamily="34" charset="0"/>
                </a:endParaRPr>
              </a:p>
            </p:txBody>
          </p:sp>
          <p:pic>
            <p:nvPicPr>
              <p:cNvPr id="48" name="Picture 50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65" t="3661" r="17478" b="17538"/>
              <a:stretch/>
            </p:blipFill>
            <p:spPr bwMode="auto">
              <a:xfrm>
                <a:off x="2784842" y="2220099"/>
                <a:ext cx="3669507" cy="3048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49" name="Groupe 18"/>
              <p:cNvGrpSpPr/>
              <p:nvPr/>
            </p:nvGrpSpPr>
            <p:grpSpPr>
              <a:xfrm>
                <a:off x="3185209" y="2558683"/>
                <a:ext cx="2759105" cy="2251075"/>
                <a:chOff x="4090987" y="1437481"/>
                <a:chExt cx="3560763" cy="2905125"/>
              </a:xfrm>
            </p:grpSpPr>
            <p:sp>
              <p:nvSpPr>
                <p:cNvPr id="62" name="Freeform 7"/>
                <p:cNvSpPr>
                  <a:spLocks/>
                </p:cNvSpPr>
                <p:nvPr/>
              </p:nvSpPr>
              <p:spPr bwMode="auto">
                <a:xfrm>
                  <a:off x="4745037" y="1437481"/>
                  <a:ext cx="2252663" cy="960438"/>
                </a:xfrm>
                <a:custGeom>
                  <a:avLst/>
                  <a:gdLst>
                    <a:gd name="T0" fmla="*/ 11823 w 11823"/>
                    <a:gd name="T1" fmla="*/ 3264 h 5038"/>
                    <a:gd name="T2" fmla="*/ 0 w 11823"/>
                    <a:gd name="T3" fmla="*/ 3264 h 5038"/>
                    <a:gd name="T4" fmla="*/ 1774 w 11823"/>
                    <a:gd name="T5" fmla="*/ 5038 h 5038"/>
                    <a:gd name="T6" fmla="*/ 10049 w 11823"/>
                    <a:gd name="T7" fmla="*/ 5038 h 5038"/>
                    <a:gd name="T8" fmla="*/ 11823 w 11823"/>
                    <a:gd name="T9" fmla="*/ 3264 h 5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23" h="5038">
                      <a:moveTo>
                        <a:pt x="11823" y="3264"/>
                      </a:moveTo>
                      <a:cubicBezTo>
                        <a:pt x="8558" y="0"/>
                        <a:pt x="3265" y="0"/>
                        <a:pt x="0" y="3264"/>
                      </a:cubicBezTo>
                      <a:lnTo>
                        <a:pt x="1774" y="5038"/>
                      </a:lnTo>
                      <a:cubicBezTo>
                        <a:pt x="4059" y="2752"/>
                        <a:pt x="7764" y="2752"/>
                        <a:pt x="10049" y="5038"/>
                      </a:cubicBezTo>
                      <a:lnTo>
                        <a:pt x="11823" y="3264"/>
                      </a:lnTo>
                      <a:close/>
                    </a:path>
                  </a:pathLst>
                </a:custGeom>
                <a:solidFill>
                  <a:srgbClr val="ECBD0B"/>
                </a:solidFill>
                <a:ln w="0">
                  <a:solidFill>
                    <a:srgbClr val="ECBD0B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3" name="Freeform 8"/>
                <p:cNvSpPr>
                  <a:spLocks/>
                </p:cNvSpPr>
                <p:nvPr/>
              </p:nvSpPr>
              <p:spPr bwMode="auto">
                <a:xfrm>
                  <a:off x="6691312" y="2091531"/>
                  <a:ext cx="960438" cy="2251075"/>
                </a:xfrm>
                <a:custGeom>
                  <a:avLst/>
                  <a:gdLst>
                    <a:gd name="T0" fmla="*/ 1774 w 5038"/>
                    <a:gd name="T1" fmla="*/ 11823 h 11823"/>
                    <a:gd name="T2" fmla="*/ 1774 w 5038"/>
                    <a:gd name="T3" fmla="*/ 0 h 11823"/>
                    <a:gd name="T4" fmla="*/ 1774 w 5038"/>
                    <a:gd name="T5" fmla="*/ 0 h 11823"/>
                    <a:gd name="T6" fmla="*/ 0 w 5038"/>
                    <a:gd name="T7" fmla="*/ 1774 h 11823"/>
                    <a:gd name="T8" fmla="*/ 0 w 5038"/>
                    <a:gd name="T9" fmla="*/ 10049 h 11823"/>
                    <a:gd name="T10" fmla="*/ 0 w 5038"/>
                    <a:gd name="T11" fmla="*/ 10049 h 11823"/>
                    <a:gd name="T12" fmla="*/ 1774 w 5038"/>
                    <a:gd name="T13" fmla="*/ 11823 h 11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38" h="11823">
                      <a:moveTo>
                        <a:pt x="1774" y="11823"/>
                      </a:moveTo>
                      <a:cubicBezTo>
                        <a:pt x="5038" y="8558"/>
                        <a:pt x="5038" y="3265"/>
                        <a:pt x="1774" y="0"/>
                      </a:cubicBezTo>
                      <a:cubicBezTo>
                        <a:pt x="1774" y="0"/>
                        <a:pt x="1774" y="0"/>
                        <a:pt x="1774" y="0"/>
                      </a:cubicBezTo>
                      <a:lnTo>
                        <a:pt x="0" y="1774"/>
                      </a:lnTo>
                      <a:cubicBezTo>
                        <a:pt x="2286" y="4059"/>
                        <a:pt x="2286" y="7764"/>
                        <a:pt x="0" y="10049"/>
                      </a:cubicBezTo>
                      <a:cubicBezTo>
                        <a:pt x="0" y="10049"/>
                        <a:pt x="0" y="10049"/>
                        <a:pt x="0" y="10049"/>
                      </a:cubicBezTo>
                      <a:lnTo>
                        <a:pt x="1774" y="11823"/>
                      </a:lnTo>
                      <a:close/>
                    </a:path>
                  </a:pathLst>
                </a:custGeom>
                <a:solidFill>
                  <a:srgbClr val="619D09"/>
                </a:solidFill>
                <a:ln w="0">
                  <a:solidFill>
                    <a:srgbClr val="619D0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4" name="Freeform 10"/>
                <p:cNvSpPr>
                  <a:spLocks/>
                </p:cNvSpPr>
                <p:nvPr/>
              </p:nvSpPr>
              <p:spPr bwMode="auto">
                <a:xfrm>
                  <a:off x="4090987" y="2091531"/>
                  <a:ext cx="960438" cy="2251075"/>
                </a:xfrm>
                <a:custGeom>
                  <a:avLst/>
                  <a:gdLst>
                    <a:gd name="T0" fmla="*/ 3265 w 5038"/>
                    <a:gd name="T1" fmla="*/ 0 h 11823"/>
                    <a:gd name="T2" fmla="*/ 3265 w 5038"/>
                    <a:gd name="T3" fmla="*/ 11823 h 11823"/>
                    <a:gd name="T4" fmla="*/ 3265 w 5038"/>
                    <a:gd name="T5" fmla="*/ 11823 h 11823"/>
                    <a:gd name="T6" fmla="*/ 5038 w 5038"/>
                    <a:gd name="T7" fmla="*/ 10049 h 11823"/>
                    <a:gd name="T8" fmla="*/ 5038 w 5038"/>
                    <a:gd name="T9" fmla="*/ 1774 h 11823"/>
                    <a:gd name="T10" fmla="*/ 5038 w 5038"/>
                    <a:gd name="T11" fmla="*/ 1774 h 11823"/>
                    <a:gd name="T12" fmla="*/ 3265 w 5038"/>
                    <a:gd name="T13" fmla="*/ 0 h 11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38" h="11823">
                      <a:moveTo>
                        <a:pt x="3265" y="0"/>
                      </a:moveTo>
                      <a:cubicBezTo>
                        <a:pt x="0" y="3265"/>
                        <a:pt x="0" y="8558"/>
                        <a:pt x="3265" y="11823"/>
                      </a:cubicBezTo>
                      <a:cubicBezTo>
                        <a:pt x="3265" y="11823"/>
                        <a:pt x="3265" y="11823"/>
                        <a:pt x="3265" y="11823"/>
                      </a:cubicBezTo>
                      <a:lnTo>
                        <a:pt x="5038" y="10049"/>
                      </a:lnTo>
                      <a:cubicBezTo>
                        <a:pt x="2753" y="7764"/>
                        <a:pt x="2753" y="4059"/>
                        <a:pt x="5038" y="1774"/>
                      </a:cubicBezTo>
                      <a:cubicBezTo>
                        <a:pt x="5038" y="1774"/>
                        <a:pt x="5038" y="1774"/>
                        <a:pt x="5038" y="1774"/>
                      </a:cubicBezTo>
                      <a:lnTo>
                        <a:pt x="3265" y="0"/>
                      </a:lnTo>
                      <a:close/>
                    </a:path>
                  </a:pathLst>
                </a:custGeom>
                <a:solidFill>
                  <a:srgbClr val="D12112"/>
                </a:solidFill>
                <a:ln w="0">
                  <a:solidFill>
                    <a:srgbClr val="D1211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0" name="Groupe 4"/>
              <p:cNvGrpSpPr/>
              <p:nvPr/>
            </p:nvGrpSpPr>
            <p:grpSpPr>
              <a:xfrm>
                <a:off x="2287342" y="1673323"/>
                <a:ext cx="4545541" cy="4113911"/>
                <a:chOff x="3363300" y="2399624"/>
                <a:chExt cx="4545541" cy="4113911"/>
              </a:xfrm>
            </p:grpSpPr>
            <p:sp>
              <p:nvSpPr>
                <p:cNvPr id="51" name="ZoneTexte 5"/>
                <p:cNvSpPr txBox="1"/>
                <p:nvPr/>
              </p:nvSpPr>
              <p:spPr>
                <a:xfrm>
                  <a:off x="4000580" y="5700273"/>
                  <a:ext cx="668289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52" name="ZoneTexte 6"/>
                <p:cNvSpPr txBox="1"/>
                <p:nvPr/>
              </p:nvSpPr>
              <p:spPr>
                <a:xfrm>
                  <a:off x="6426910" y="5700273"/>
                  <a:ext cx="1186724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>
                      <a:solidFill>
                        <a:schemeClr val="bg1"/>
                      </a:solidFill>
                    </a:rPr>
                    <a:t>100</a:t>
                  </a:r>
                </a:p>
              </p:txBody>
            </p:sp>
            <p:sp>
              <p:nvSpPr>
                <p:cNvPr id="53" name="ZoneTexte 8"/>
                <p:cNvSpPr txBox="1"/>
                <p:nvPr/>
              </p:nvSpPr>
              <p:spPr>
                <a:xfrm>
                  <a:off x="3363300" y="3980761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20</a:t>
                  </a:r>
                </a:p>
              </p:txBody>
            </p:sp>
            <p:sp>
              <p:nvSpPr>
                <p:cNvPr id="54" name="ZoneTexte 9"/>
                <p:cNvSpPr txBox="1"/>
                <p:nvPr/>
              </p:nvSpPr>
              <p:spPr>
                <a:xfrm>
                  <a:off x="3390711" y="4964875"/>
                  <a:ext cx="757060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10</a:t>
                  </a:r>
                </a:p>
              </p:txBody>
            </p:sp>
            <p:sp>
              <p:nvSpPr>
                <p:cNvPr id="55" name="ZoneTexte 10"/>
                <p:cNvSpPr txBox="1"/>
                <p:nvPr/>
              </p:nvSpPr>
              <p:spPr>
                <a:xfrm>
                  <a:off x="3790923" y="3352113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30</a:t>
                  </a:r>
                </a:p>
              </p:txBody>
            </p:sp>
            <p:sp>
              <p:nvSpPr>
                <p:cNvPr id="56" name="ZoneTexte 11"/>
                <p:cNvSpPr txBox="1"/>
                <p:nvPr/>
              </p:nvSpPr>
              <p:spPr>
                <a:xfrm>
                  <a:off x="4369908" y="2849207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40</a:t>
                  </a:r>
                </a:p>
              </p:txBody>
            </p:sp>
            <p:sp>
              <p:nvSpPr>
                <p:cNvPr id="57" name="ZoneTexte 12"/>
                <p:cNvSpPr txBox="1"/>
                <p:nvPr/>
              </p:nvSpPr>
              <p:spPr>
                <a:xfrm>
                  <a:off x="7111878" y="3980761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80</a:t>
                  </a:r>
                </a:p>
              </p:txBody>
            </p:sp>
            <p:sp>
              <p:nvSpPr>
                <p:cNvPr id="58" name="ZoneTexte 13"/>
                <p:cNvSpPr txBox="1"/>
                <p:nvPr/>
              </p:nvSpPr>
              <p:spPr>
                <a:xfrm>
                  <a:off x="7151780" y="4964875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90</a:t>
                  </a:r>
                </a:p>
              </p:txBody>
            </p:sp>
            <p:sp>
              <p:nvSpPr>
                <p:cNvPr id="59" name="ZoneTexte 14"/>
                <p:cNvSpPr txBox="1"/>
                <p:nvPr/>
              </p:nvSpPr>
              <p:spPr>
                <a:xfrm>
                  <a:off x="6823849" y="3352113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70</a:t>
                  </a:r>
                </a:p>
              </p:txBody>
            </p:sp>
            <p:sp>
              <p:nvSpPr>
                <p:cNvPr id="60" name="ZoneTexte 15"/>
                <p:cNvSpPr txBox="1"/>
                <p:nvPr/>
              </p:nvSpPr>
              <p:spPr>
                <a:xfrm>
                  <a:off x="6171611" y="2849207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60</a:t>
                  </a:r>
                </a:p>
              </p:txBody>
            </p:sp>
            <p:sp>
              <p:nvSpPr>
                <p:cNvPr id="61" name="ZoneTexte 7"/>
                <p:cNvSpPr txBox="1"/>
                <p:nvPr/>
              </p:nvSpPr>
              <p:spPr>
                <a:xfrm>
                  <a:off x="5176965" y="2399624"/>
                  <a:ext cx="927506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>
                      <a:solidFill>
                        <a:schemeClr val="bg1"/>
                      </a:solidFill>
                    </a:rPr>
                    <a:t>50</a:t>
                  </a:r>
                </a:p>
              </p:txBody>
            </p:sp>
          </p:grpSp>
        </p:grpSp>
        <p:graphicFrame>
          <p:nvGraphicFramePr>
            <p:cNvPr id="46" name="Graphique 25"/>
            <p:cNvGraphicFramePr/>
            <p:nvPr>
              <p:extLst>
                <p:ext uri="{D42A27DB-BD31-4B8C-83A1-F6EECF244321}">
                  <p14:modId xmlns:p14="http://schemas.microsoft.com/office/powerpoint/2010/main" val="2818718115"/>
                </p:ext>
              </p:extLst>
            </p:nvPr>
          </p:nvGraphicFramePr>
          <p:xfrm>
            <a:off x="2775962" y="2630691"/>
            <a:ext cx="3600400" cy="26245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grpSp>
        <p:nvGrpSpPr>
          <p:cNvPr id="65" name="组合 64"/>
          <p:cNvGrpSpPr/>
          <p:nvPr/>
        </p:nvGrpSpPr>
        <p:grpSpPr>
          <a:xfrm>
            <a:off x="681352" y="1717527"/>
            <a:ext cx="2051994" cy="1868277"/>
            <a:chOff x="2287342" y="1673323"/>
            <a:chExt cx="4545541" cy="4113911"/>
          </a:xfrm>
        </p:grpSpPr>
        <p:grpSp>
          <p:nvGrpSpPr>
            <p:cNvPr id="66" name="Groupe 1"/>
            <p:cNvGrpSpPr/>
            <p:nvPr/>
          </p:nvGrpSpPr>
          <p:grpSpPr>
            <a:xfrm>
              <a:off x="2287342" y="1673323"/>
              <a:ext cx="4545541" cy="4113911"/>
              <a:chOff x="2287342" y="1673323"/>
              <a:chExt cx="4545541" cy="4113911"/>
            </a:xfrm>
          </p:grpSpPr>
          <p:sp>
            <p:nvSpPr>
              <p:cNvPr id="68" name="Ellipse 17"/>
              <p:cNvSpPr/>
              <p:nvPr/>
            </p:nvSpPr>
            <p:spPr bwMode="auto">
              <a:xfrm>
                <a:off x="3673687" y="3052800"/>
                <a:ext cx="1782148" cy="180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16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Lucida Sans Unicode" pitchFamily="34" charset="0"/>
                </a:endParaRPr>
              </a:p>
            </p:txBody>
          </p:sp>
          <p:pic>
            <p:nvPicPr>
              <p:cNvPr id="69" name="Picture 50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65" t="3661" r="17478" b="17538"/>
              <a:stretch/>
            </p:blipFill>
            <p:spPr bwMode="auto">
              <a:xfrm>
                <a:off x="2784842" y="2220099"/>
                <a:ext cx="3669507" cy="3048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70" name="Groupe 18"/>
              <p:cNvGrpSpPr/>
              <p:nvPr/>
            </p:nvGrpSpPr>
            <p:grpSpPr>
              <a:xfrm>
                <a:off x="3185209" y="2558683"/>
                <a:ext cx="2759105" cy="2251075"/>
                <a:chOff x="4090987" y="1437481"/>
                <a:chExt cx="3560763" cy="2905125"/>
              </a:xfrm>
            </p:grpSpPr>
            <p:sp>
              <p:nvSpPr>
                <p:cNvPr id="83" name="Freeform 7"/>
                <p:cNvSpPr>
                  <a:spLocks/>
                </p:cNvSpPr>
                <p:nvPr/>
              </p:nvSpPr>
              <p:spPr bwMode="auto">
                <a:xfrm>
                  <a:off x="4745037" y="1437481"/>
                  <a:ext cx="2252663" cy="960438"/>
                </a:xfrm>
                <a:custGeom>
                  <a:avLst/>
                  <a:gdLst>
                    <a:gd name="T0" fmla="*/ 11823 w 11823"/>
                    <a:gd name="T1" fmla="*/ 3264 h 5038"/>
                    <a:gd name="T2" fmla="*/ 0 w 11823"/>
                    <a:gd name="T3" fmla="*/ 3264 h 5038"/>
                    <a:gd name="T4" fmla="*/ 1774 w 11823"/>
                    <a:gd name="T5" fmla="*/ 5038 h 5038"/>
                    <a:gd name="T6" fmla="*/ 10049 w 11823"/>
                    <a:gd name="T7" fmla="*/ 5038 h 5038"/>
                    <a:gd name="T8" fmla="*/ 11823 w 11823"/>
                    <a:gd name="T9" fmla="*/ 3264 h 5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23" h="5038">
                      <a:moveTo>
                        <a:pt x="11823" y="3264"/>
                      </a:moveTo>
                      <a:cubicBezTo>
                        <a:pt x="8558" y="0"/>
                        <a:pt x="3265" y="0"/>
                        <a:pt x="0" y="3264"/>
                      </a:cubicBezTo>
                      <a:lnTo>
                        <a:pt x="1774" y="5038"/>
                      </a:lnTo>
                      <a:cubicBezTo>
                        <a:pt x="4059" y="2752"/>
                        <a:pt x="7764" y="2752"/>
                        <a:pt x="10049" y="5038"/>
                      </a:cubicBezTo>
                      <a:lnTo>
                        <a:pt x="11823" y="3264"/>
                      </a:lnTo>
                      <a:close/>
                    </a:path>
                  </a:pathLst>
                </a:custGeom>
                <a:solidFill>
                  <a:srgbClr val="ECBD0B"/>
                </a:solidFill>
                <a:ln w="0">
                  <a:solidFill>
                    <a:srgbClr val="ECBD0B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4" name="Freeform 8"/>
                <p:cNvSpPr>
                  <a:spLocks/>
                </p:cNvSpPr>
                <p:nvPr/>
              </p:nvSpPr>
              <p:spPr bwMode="auto">
                <a:xfrm>
                  <a:off x="6691312" y="2091531"/>
                  <a:ext cx="960438" cy="2251075"/>
                </a:xfrm>
                <a:custGeom>
                  <a:avLst/>
                  <a:gdLst>
                    <a:gd name="T0" fmla="*/ 1774 w 5038"/>
                    <a:gd name="T1" fmla="*/ 11823 h 11823"/>
                    <a:gd name="T2" fmla="*/ 1774 w 5038"/>
                    <a:gd name="T3" fmla="*/ 0 h 11823"/>
                    <a:gd name="T4" fmla="*/ 1774 w 5038"/>
                    <a:gd name="T5" fmla="*/ 0 h 11823"/>
                    <a:gd name="T6" fmla="*/ 0 w 5038"/>
                    <a:gd name="T7" fmla="*/ 1774 h 11823"/>
                    <a:gd name="T8" fmla="*/ 0 w 5038"/>
                    <a:gd name="T9" fmla="*/ 10049 h 11823"/>
                    <a:gd name="T10" fmla="*/ 0 w 5038"/>
                    <a:gd name="T11" fmla="*/ 10049 h 11823"/>
                    <a:gd name="T12" fmla="*/ 1774 w 5038"/>
                    <a:gd name="T13" fmla="*/ 11823 h 11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38" h="11823">
                      <a:moveTo>
                        <a:pt x="1774" y="11823"/>
                      </a:moveTo>
                      <a:cubicBezTo>
                        <a:pt x="5038" y="8558"/>
                        <a:pt x="5038" y="3265"/>
                        <a:pt x="1774" y="0"/>
                      </a:cubicBezTo>
                      <a:cubicBezTo>
                        <a:pt x="1774" y="0"/>
                        <a:pt x="1774" y="0"/>
                        <a:pt x="1774" y="0"/>
                      </a:cubicBezTo>
                      <a:lnTo>
                        <a:pt x="0" y="1774"/>
                      </a:lnTo>
                      <a:cubicBezTo>
                        <a:pt x="2286" y="4059"/>
                        <a:pt x="2286" y="7764"/>
                        <a:pt x="0" y="10049"/>
                      </a:cubicBezTo>
                      <a:cubicBezTo>
                        <a:pt x="0" y="10049"/>
                        <a:pt x="0" y="10049"/>
                        <a:pt x="0" y="10049"/>
                      </a:cubicBezTo>
                      <a:lnTo>
                        <a:pt x="1774" y="11823"/>
                      </a:lnTo>
                      <a:close/>
                    </a:path>
                  </a:pathLst>
                </a:custGeom>
                <a:solidFill>
                  <a:srgbClr val="619D09"/>
                </a:solidFill>
                <a:ln w="0">
                  <a:solidFill>
                    <a:srgbClr val="619D0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5" name="Freeform 10"/>
                <p:cNvSpPr>
                  <a:spLocks/>
                </p:cNvSpPr>
                <p:nvPr/>
              </p:nvSpPr>
              <p:spPr bwMode="auto">
                <a:xfrm>
                  <a:off x="4090987" y="2091531"/>
                  <a:ext cx="960438" cy="2251075"/>
                </a:xfrm>
                <a:custGeom>
                  <a:avLst/>
                  <a:gdLst>
                    <a:gd name="T0" fmla="*/ 3265 w 5038"/>
                    <a:gd name="T1" fmla="*/ 0 h 11823"/>
                    <a:gd name="T2" fmla="*/ 3265 w 5038"/>
                    <a:gd name="T3" fmla="*/ 11823 h 11823"/>
                    <a:gd name="T4" fmla="*/ 3265 w 5038"/>
                    <a:gd name="T5" fmla="*/ 11823 h 11823"/>
                    <a:gd name="T6" fmla="*/ 5038 w 5038"/>
                    <a:gd name="T7" fmla="*/ 10049 h 11823"/>
                    <a:gd name="T8" fmla="*/ 5038 w 5038"/>
                    <a:gd name="T9" fmla="*/ 1774 h 11823"/>
                    <a:gd name="T10" fmla="*/ 5038 w 5038"/>
                    <a:gd name="T11" fmla="*/ 1774 h 11823"/>
                    <a:gd name="T12" fmla="*/ 3265 w 5038"/>
                    <a:gd name="T13" fmla="*/ 0 h 11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38" h="11823">
                      <a:moveTo>
                        <a:pt x="3265" y="0"/>
                      </a:moveTo>
                      <a:cubicBezTo>
                        <a:pt x="0" y="3265"/>
                        <a:pt x="0" y="8558"/>
                        <a:pt x="3265" y="11823"/>
                      </a:cubicBezTo>
                      <a:cubicBezTo>
                        <a:pt x="3265" y="11823"/>
                        <a:pt x="3265" y="11823"/>
                        <a:pt x="3265" y="11823"/>
                      </a:cubicBezTo>
                      <a:lnTo>
                        <a:pt x="5038" y="10049"/>
                      </a:lnTo>
                      <a:cubicBezTo>
                        <a:pt x="2753" y="7764"/>
                        <a:pt x="2753" y="4059"/>
                        <a:pt x="5038" y="1774"/>
                      </a:cubicBezTo>
                      <a:cubicBezTo>
                        <a:pt x="5038" y="1774"/>
                        <a:pt x="5038" y="1774"/>
                        <a:pt x="5038" y="1774"/>
                      </a:cubicBezTo>
                      <a:lnTo>
                        <a:pt x="3265" y="0"/>
                      </a:lnTo>
                      <a:close/>
                    </a:path>
                  </a:pathLst>
                </a:custGeom>
                <a:solidFill>
                  <a:srgbClr val="D12112"/>
                </a:solidFill>
                <a:ln w="0">
                  <a:solidFill>
                    <a:srgbClr val="D1211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71" name="Groupe 4"/>
              <p:cNvGrpSpPr/>
              <p:nvPr/>
            </p:nvGrpSpPr>
            <p:grpSpPr>
              <a:xfrm>
                <a:off x="2287342" y="1673323"/>
                <a:ext cx="4545541" cy="4113911"/>
                <a:chOff x="3363300" y="2399624"/>
                <a:chExt cx="4545541" cy="4113911"/>
              </a:xfrm>
            </p:grpSpPr>
            <p:sp>
              <p:nvSpPr>
                <p:cNvPr id="72" name="ZoneTexte 5"/>
                <p:cNvSpPr txBox="1"/>
                <p:nvPr/>
              </p:nvSpPr>
              <p:spPr>
                <a:xfrm>
                  <a:off x="4000580" y="5700273"/>
                  <a:ext cx="668289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73" name="ZoneTexte 6"/>
                <p:cNvSpPr txBox="1"/>
                <p:nvPr/>
              </p:nvSpPr>
              <p:spPr>
                <a:xfrm>
                  <a:off x="6426910" y="5700273"/>
                  <a:ext cx="1186724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>
                      <a:solidFill>
                        <a:schemeClr val="bg1"/>
                      </a:solidFill>
                    </a:rPr>
                    <a:t>100</a:t>
                  </a:r>
                </a:p>
              </p:txBody>
            </p:sp>
            <p:sp>
              <p:nvSpPr>
                <p:cNvPr id="74" name="ZoneTexte 8"/>
                <p:cNvSpPr txBox="1"/>
                <p:nvPr/>
              </p:nvSpPr>
              <p:spPr>
                <a:xfrm>
                  <a:off x="3363300" y="3980761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20</a:t>
                  </a:r>
                </a:p>
              </p:txBody>
            </p:sp>
            <p:sp>
              <p:nvSpPr>
                <p:cNvPr id="75" name="ZoneTexte 9"/>
                <p:cNvSpPr txBox="1"/>
                <p:nvPr/>
              </p:nvSpPr>
              <p:spPr>
                <a:xfrm>
                  <a:off x="3390711" y="4964875"/>
                  <a:ext cx="757060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10</a:t>
                  </a:r>
                </a:p>
              </p:txBody>
            </p:sp>
            <p:sp>
              <p:nvSpPr>
                <p:cNvPr id="76" name="ZoneTexte 10"/>
                <p:cNvSpPr txBox="1"/>
                <p:nvPr/>
              </p:nvSpPr>
              <p:spPr>
                <a:xfrm>
                  <a:off x="3790923" y="3352113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30</a:t>
                  </a:r>
                </a:p>
              </p:txBody>
            </p:sp>
            <p:sp>
              <p:nvSpPr>
                <p:cNvPr id="77" name="ZoneTexte 11"/>
                <p:cNvSpPr txBox="1"/>
                <p:nvPr/>
              </p:nvSpPr>
              <p:spPr>
                <a:xfrm>
                  <a:off x="4369908" y="2849207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40</a:t>
                  </a:r>
                </a:p>
              </p:txBody>
            </p:sp>
            <p:sp>
              <p:nvSpPr>
                <p:cNvPr id="78" name="ZoneTexte 12"/>
                <p:cNvSpPr txBox="1"/>
                <p:nvPr/>
              </p:nvSpPr>
              <p:spPr>
                <a:xfrm>
                  <a:off x="7111878" y="3980761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80</a:t>
                  </a:r>
                </a:p>
              </p:txBody>
            </p:sp>
            <p:sp>
              <p:nvSpPr>
                <p:cNvPr id="79" name="ZoneTexte 13"/>
                <p:cNvSpPr txBox="1"/>
                <p:nvPr/>
              </p:nvSpPr>
              <p:spPr>
                <a:xfrm>
                  <a:off x="7151780" y="4964875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90</a:t>
                  </a:r>
                </a:p>
              </p:txBody>
            </p:sp>
            <p:sp>
              <p:nvSpPr>
                <p:cNvPr id="80" name="ZoneTexte 14"/>
                <p:cNvSpPr txBox="1"/>
                <p:nvPr/>
              </p:nvSpPr>
              <p:spPr>
                <a:xfrm>
                  <a:off x="6823849" y="3352113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70</a:t>
                  </a:r>
                </a:p>
              </p:txBody>
            </p:sp>
            <p:sp>
              <p:nvSpPr>
                <p:cNvPr id="81" name="ZoneTexte 15"/>
                <p:cNvSpPr txBox="1"/>
                <p:nvPr/>
              </p:nvSpPr>
              <p:spPr>
                <a:xfrm>
                  <a:off x="6171611" y="2849207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60</a:t>
                  </a:r>
                </a:p>
              </p:txBody>
            </p:sp>
            <p:sp>
              <p:nvSpPr>
                <p:cNvPr id="82" name="ZoneTexte 7"/>
                <p:cNvSpPr txBox="1"/>
                <p:nvPr/>
              </p:nvSpPr>
              <p:spPr>
                <a:xfrm>
                  <a:off x="5176965" y="2399624"/>
                  <a:ext cx="927506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>
                      <a:solidFill>
                        <a:schemeClr val="bg1"/>
                      </a:solidFill>
                    </a:rPr>
                    <a:t>50</a:t>
                  </a:r>
                </a:p>
              </p:txBody>
            </p:sp>
          </p:grpSp>
        </p:grpSp>
        <p:graphicFrame>
          <p:nvGraphicFramePr>
            <p:cNvPr id="67" name="Graphique 25"/>
            <p:cNvGraphicFramePr/>
            <p:nvPr>
              <p:extLst>
                <p:ext uri="{D42A27DB-BD31-4B8C-83A1-F6EECF244321}">
                  <p14:modId xmlns:p14="http://schemas.microsoft.com/office/powerpoint/2010/main" val="4278942877"/>
                </p:ext>
              </p:extLst>
            </p:nvPr>
          </p:nvGraphicFramePr>
          <p:xfrm>
            <a:off x="2775962" y="2630691"/>
            <a:ext cx="3600400" cy="26245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grpSp>
        <p:nvGrpSpPr>
          <p:cNvPr id="86" name="组合 85"/>
          <p:cNvGrpSpPr/>
          <p:nvPr/>
        </p:nvGrpSpPr>
        <p:grpSpPr>
          <a:xfrm>
            <a:off x="3377951" y="1717527"/>
            <a:ext cx="2051994" cy="1868277"/>
            <a:chOff x="2287342" y="1673323"/>
            <a:chExt cx="4545541" cy="4113911"/>
          </a:xfrm>
        </p:grpSpPr>
        <p:grpSp>
          <p:nvGrpSpPr>
            <p:cNvPr id="87" name="Groupe 1"/>
            <p:cNvGrpSpPr/>
            <p:nvPr/>
          </p:nvGrpSpPr>
          <p:grpSpPr>
            <a:xfrm>
              <a:off x="2287342" y="1673323"/>
              <a:ext cx="4545541" cy="4113911"/>
              <a:chOff x="2287342" y="1673323"/>
              <a:chExt cx="4545541" cy="4113911"/>
            </a:xfrm>
          </p:grpSpPr>
          <p:sp>
            <p:nvSpPr>
              <p:cNvPr id="89" name="Ellipse 17"/>
              <p:cNvSpPr/>
              <p:nvPr/>
            </p:nvSpPr>
            <p:spPr bwMode="auto">
              <a:xfrm>
                <a:off x="3673687" y="3052800"/>
                <a:ext cx="1782148" cy="180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16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Lucida Sans Unicode" pitchFamily="34" charset="0"/>
                </a:endParaRPr>
              </a:p>
            </p:txBody>
          </p:sp>
          <p:pic>
            <p:nvPicPr>
              <p:cNvPr id="90" name="Picture 50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65" t="3661" r="17478" b="17538"/>
              <a:stretch/>
            </p:blipFill>
            <p:spPr bwMode="auto">
              <a:xfrm>
                <a:off x="2784842" y="2220099"/>
                <a:ext cx="3669507" cy="3048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91" name="Groupe 18"/>
              <p:cNvGrpSpPr/>
              <p:nvPr/>
            </p:nvGrpSpPr>
            <p:grpSpPr>
              <a:xfrm>
                <a:off x="3185209" y="2558683"/>
                <a:ext cx="2759105" cy="2251075"/>
                <a:chOff x="4090987" y="1437481"/>
                <a:chExt cx="3560763" cy="2905125"/>
              </a:xfrm>
            </p:grpSpPr>
            <p:sp>
              <p:nvSpPr>
                <p:cNvPr id="104" name="Freeform 7"/>
                <p:cNvSpPr>
                  <a:spLocks/>
                </p:cNvSpPr>
                <p:nvPr/>
              </p:nvSpPr>
              <p:spPr bwMode="auto">
                <a:xfrm>
                  <a:off x="4745037" y="1437481"/>
                  <a:ext cx="2252663" cy="960438"/>
                </a:xfrm>
                <a:custGeom>
                  <a:avLst/>
                  <a:gdLst>
                    <a:gd name="T0" fmla="*/ 11823 w 11823"/>
                    <a:gd name="T1" fmla="*/ 3264 h 5038"/>
                    <a:gd name="T2" fmla="*/ 0 w 11823"/>
                    <a:gd name="T3" fmla="*/ 3264 h 5038"/>
                    <a:gd name="T4" fmla="*/ 1774 w 11823"/>
                    <a:gd name="T5" fmla="*/ 5038 h 5038"/>
                    <a:gd name="T6" fmla="*/ 10049 w 11823"/>
                    <a:gd name="T7" fmla="*/ 5038 h 5038"/>
                    <a:gd name="T8" fmla="*/ 11823 w 11823"/>
                    <a:gd name="T9" fmla="*/ 3264 h 5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23" h="5038">
                      <a:moveTo>
                        <a:pt x="11823" y="3264"/>
                      </a:moveTo>
                      <a:cubicBezTo>
                        <a:pt x="8558" y="0"/>
                        <a:pt x="3265" y="0"/>
                        <a:pt x="0" y="3264"/>
                      </a:cubicBezTo>
                      <a:lnTo>
                        <a:pt x="1774" y="5038"/>
                      </a:lnTo>
                      <a:cubicBezTo>
                        <a:pt x="4059" y="2752"/>
                        <a:pt x="7764" y="2752"/>
                        <a:pt x="10049" y="5038"/>
                      </a:cubicBezTo>
                      <a:lnTo>
                        <a:pt x="11823" y="3264"/>
                      </a:lnTo>
                      <a:close/>
                    </a:path>
                  </a:pathLst>
                </a:custGeom>
                <a:solidFill>
                  <a:srgbClr val="ECBD0B"/>
                </a:solidFill>
                <a:ln w="0">
                  <a:solidFill>
                    <a:srgbClr val="ECBD0B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5" name="Freeform 8"/>
                <p:cNvSpPr>
                  <a:spLocks/>
                </p:cNvSpPr>
                <p:nvPr/>
              </p:nvSpPr>
              <p:spPr bwMode="auto">
                <a:xfrm>
                  <a:off x="6691312" y="2091531"/>
                  <a:ext cx="960438" cy="2251075"/>
                </a:xfrm>
                <a:custGeom>
                  <a:avLst/>
                  <a:gdLst>
                    <a:gd name="T0" fmla="*/ 1774 w 5038"/>
                    <a:gd name="T1" fmla="*/ 11823 h 11823"/>
                    <a:gd name="T2" fmla="*/ 1774 w 5038"/>
                    <a:gd name="T3" fmla="*/ 0 h 11823"/>
                    <a:gd name="T4" fmla="*/ 1774 w 5038"/>
                    <a:gd name="T5" fmla="*/ 0 h 11823"/>
                    <a:gd name="T6" fmla="*/ 0 w 5038"/>
                    <a:gd name="T7" fmla="*/ 1774 h 11823"/>
                    <a:gd name="T8" fmla="*/ 0 w 5038"/>
                    <a:gd name="T9" fmla="*/ 10049 h 11823"/>
                    <a:gd name="T10" fmla="*/ 0 w 5038"/>
                    <a:gd name="T11" fmla="*/ 10049 h 11823"/>
                    <a:gd name="T12" fmla="*/ 1774 w 5038"/>
                    <a:gd name="T13" fmla="*/ 11823 h 11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38" h="11823">
                      <a:moveTo>
                        <a:pt x="1774" y="11823"/>
                      </a:moveTo>
                      <a:cubicBezTo>
                        <a:pt x="5038" y="8558"/>
                        <a:pt x="5038" y="3265"/>
                        <a:pt x="1774" y="0"/>
                      </a:cubicBezTo>
                      <a:cubicBezTo>
                        <a:pt x="1774" y="0"/>
                        <a:pt x="1774" y="0"/>
                        <a:pt x="1774" y="0"/>
                      </a:cubicBezTo>
                      <a:lnTo>
                        <a:pt x="0" y="1774"/>
                      </a:lnTo>
                      <a:cubicBezTo>
                        <a:pt x="2286" y="4059"/>
                        <a:pt x="2286" y="7764"/>
                        <a:pt x="0" y="10049"/>
                      </a:cubicBezTo>
                      <a:cubicBezTo>
                        <a:pt x="0" y="10049"/>
                        <a:pt x="0" y="10049"/>
                        <a:pt x="0" y="10049"/>
                      </a:cubicBezTo>
                      <a:lnTo>
                        <a:pt x="1774" y="11823"/>
                      </a:lnTo>
                      <a:close/>
                    </a:path>
                  </a:pathLst>
                </a:custGeom>
                <a:solidFill>
                  <a:srgbClr val="619D09"/>
                </a:solidFill>
                <a:ln w="0">
                  <a:solidFill>
                    <a:srgbClr val="619D0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6" name="Freeform 10"/>
                <p:cNvSpPr>
                  <a:spLocks/>
                </p:cNvSpPr>
                <p:nvPr/>
              </p:nvSpPr>
              <p:spPr bwMode="auto">
                <a:xfrm>
                  <a:off x="4090987" y="2091531"/>
                  <a:ext cx="960438" cy="2251075"/>
                </a:xfrm>
                <a:custGeom>
                  <a:avLst/>
                  <a:gdLst>
                    <a:gd name="T0" fmla="*/ 3265 w 5038"/>
                    <a:gd name="T1" fmla="*/ 0 h 11823"/>
                    <a:gd name="T2" fmla="*/ 3265 w 5038"/>
                    <a:gd name="T3" fmla="*/ 11823 h 11823"/>
                    <a:gd name="T4" fmla="*/ 3265 w 5038"/>
                    <a:gd name="T5" fmla="*/ 11823 h 11823"/>
                    <a:gd name="T6" fmla="*/ 5038 w 5038"/>
                    <a:gd name="T7" fmla="*/ 10049 h 11823"/>
                    <a:gd name="T8" fmla="*/ 5038 w 5038"/>
                    <a:gd name="T9" fmla="*/ 1774 h 11823"/>
                    <a:gd name="T10" fmla="*/ 5038 w 5038"/>
                    <a:gd name="T11" fmla="*/ 1774 h 11823"/>
                    <a:gd name="T12" fmla="*/ 3265 w 5038"/>
                    <a:gd name="T13" fmla="*/ 0 h 11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38" h="11823">
                      <a:moveTo>
                        <a:pt x="3265" y="0"/>
                      </a:moveTo>
                      <a:cubicBezTo>
                        <a:pt x="0" y="3265"/>
                        <a:pt x="0" y="8558"/>
                        <a:pt x="3265" y="11823"/>
                      </a:cubicBezTo>
                      <a:cubicBezTo>
                        <a:pt x="3265" y="11823"/>
                        <a:pt x="3265" y="11823"/>
                        <a:pt x="3265" y="11823"/>
                      </a:cubicBezTo>
                      <a:lnTo>
                        <a:pt x="5038" y="10049"/>
                      </a:lnTo>
                      <a:cubicBezTo>
                        <a:pt x="2753" y="7764"/>
                        <a:pt x="2753" y="4059"/>
                        <a:pt x="5038" y="1774"/>
                      </a:cubicBezTo>
                      <a:cubicBezTo>
                        <a:pt x="5038" y="1774"/>
                        <a:pt x="5038" y="1774"/>
                        <a:pt x="5038" y="1774"/>
                      </a:cubicBezTo>
                      <a:lnTo>
                        <a:pt x="3265" y="0"/>
                      </a:lnTo>
                      <a:close/>
                    </a:path>
                  </a:pathLst>
                </a:custGeom>
                <a:solidFill>
                  <a:srgbClr val="D12112"/>
                </a:solidFill>
                <a:ln w="0">
                  <a:solidFill>
                    <a:srgbClr val="D1211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2" name="Groupe 4"/>
              <p:cNvGrpSpPr/>
              <p:nvPr/>
            </p:nvGrpSpPr>
            <p:grpSpPr>
              <a:xfrm>
                <a:off x="2287342" y="1673323"/>
                <a:ext cx="4545541" cy="4113911"/>
                <a:chOff x="3363300" y="2399624"/>
                <a:chExt cx="4545541" cy="4113911"/>
              </a:xfrm>
            </p:grpSpPr>
            <p:sp>
              <p:nvSpPr>
                <p:cNvPr id="93" name="ZoneTexte 5"/>
                <p:cNvSpPr txBox="1"/>
                <p:nvPr/>
              </p:nvSpPr>
              <p:spPr>
                <a:xfrm>
                  <a:off x="4000580" y="5700273"/>
                  <a:ext cx="668289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94" name="ZoneTexte 6"/>
                <p:cNvSpPr txBox="1"/>
                <p:nvPr/>
              </p:nvSpPr>
              <p:spPr>
                <a:xfrm>
                  <a:off x="6426910" y="5700273"/>
                  <a:ext cx="1186724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>
                      <a:solidFill>
                        <a:schemeClr val="bg1"/>
                      </a:solidFill>
                    </a:rPr>
                    <a:t>100</a:t>
                  </a:r>
                </a:p>
              </p:txBody>
            </p:sp>
            <p:sp>
              <p:nvSpPr>
                <p:cNvPr id="95" name="ZoneTexte 8"/>
                <p:cNvSpPr txBox="1"/>
                <p:nvPr/>
              </p:nvSpPr>
              <p:spPr>
                <a:xfrm>
                  <a:off x="3363300" y="3980761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20</a:t>
                  </a:r>
                </a:p>
              </p:txBody>
            </p:sp>
            <p:sp>
              <p:nvSpPr>
                <p:cNvPr id="96" name="ZoneTexte 9"/>
                <p:cNvSpPr txBox="1"/>
                <p:nvPr/>
              </p:nvSpPr>
              <p:spPr>
                <a:xfrm>
                  <a:off x="3390711" y="4964875"/>
                  <a:ext cx="757060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10</a:t>
                  </a:r>
                </a:p>
              </p:txBody>
            </p:sp>
            <p:sp>
              <p:nvSpPr>
                <p:cNvPr id="97" name="ZoneTexte 10"/>
                <p:cNvSpPr txBox="1"/>
                <p:nvPr/>
              </p:nvSpPr>
              <p:spPr>
                <a:xfrm>
                  <a:off x="3790923" y="3352113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30</a:t>
                  </a:r>
                </a:p>
              </p:txBody>
            </p:sp>
            <p:sp>
              <p:nvSpPr>
                <p:cNvPr id="98" name="ZoneTexte 11"/>
                <p:cNvSpPr txBox="1"/>
                <p:nvPr/>
              </p:nvSpPr>
              <p:spPr>
                <a:xfrm>
                  <a:off x="4369908" y="2849207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40</a:t>
                  </a:r>
                </a:p>
              </p:txBody>
            </p:sp>
            <p:sp>
              <p:nvSpPr>
                <p:cNvPr id="99" name="ZoneTexte 12"/>
                <p:cNvSpPr txBox="1"/>
                <p:nvPr/>
              </p:nvSpPr>
              <p:spPr>
                <a:xfrm>
                  <a:off x="7111878" y="3980761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80</a:t>
                  </a:r>
                </a:p>
              </p:txBody>
            </p:sp>
            <p:sp>
              <p:nvSpPr>
                <p:cNvPr id="100" name="ZoneTexte 13"/>
                <p:cNvSpPr txBox="1"/>
                <p:nvPr/>
              </p:nvSpPr>
              <p:spPr>
                <a:xfrm>
                  <a:off x="7151780" y="4964875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90</a:t>
                  </a:r>
                </a:p>
              </p:txBody>
            </p:sp>
            <p:sp>
              <p:nvSpPr>
                <p:cNvPr id="101" name="ZoneTexte 14"/>
                <p:cNvSpPr txBox="1"/>
                <p:nvPr/>
              </p:nvSpPr>
              <p:spPr>
                <a:xfrm>
                  <a:off x="6823849" y="3352113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70</a:t>
                  </a:r>
                </a:p>
              </p:txBody>
            </p:sp>
            <p:sp>
              <p:nvSpPr>
                <p:cNvPr id="102" name="ZoneTexte 15"/>
                <p:cNvSpPr txBox="1"/>
                <p:nvPr/>
              </p:nvSpPr>
              <p:spPr>
                <a:xfrm>
                  <a:off x="6171611" y="2849207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60</a:t>
                  </a:r>
                </a:p>
              </p:txBody>
            </p:sp>
            <p:sp>
              <p:nvSpPr>
                <p:cNvPr id="103" name="ZoneTexte 7"/>
                <p:cNvSpPr txBox="1"/>
                <p:nvPr/>
              </p:nvSpPr>
              <p:spPr>
                <a:xfrm>
                  <a:off x="5176965" y="2399624"/>
                  <a:ext cx="927506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>
                      <a:solidFill>
                        <a:schemeClr val="bg1"/>
                      </a:solidFill>
                    </a:rPr>
                    <a:t>50</a:t>
                  </a:r>
                </a:p>
              </p:txBody>
            </p:sp>
          </p:grpSp>
        </p:grpSp>
        <p:graphicFrame>
          <p:nvGraphicFramePr>
            <p:cNvPr id="88" name="Graphique 25"/>
            <p:cNvGraphicFramePr/>
            <p:nvPr>
              <p:extLst>
                <p:ext uri="{D42A27DB-BD31-4B8C-83A1-F6EECF244321}">
                  <p14:modId xmlns:p14="http://schemas.microsoft.com/office/powerpoint/2010/main" val="2903097655"/>
                </p:ext>
              </p:extLst>
            </p:nvPr>
          </p:nvGraphicFramePr>
          <p:xfrm>
            <a:off x="2775962" y="2630691"/>
            <a:ext cx="3600400" cy="26245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  <p:grpSp>
        <p:nvGrpSpPr>
          <p:cNvPr id="107" name="组合 106"/>
          <p:cNvGrpSpPr/>
          <p:nvPr/>
        </p:nvGrpSpPr>
        <p:grpSpPr>
          <a:xfrm>
            <a:off x="650219" y="3939941"/>
            <a:ext cx="2051994" cy="1868277"/>
            <a:chOff x="2287342" y="1673323"/>
            <a:chExt cx="4545541" cy="4113911"/>
          </a:xfrm>
        </p:grpSpPr>
        <p:grpSp>
          <p:nvGrpSpPr>
            <p:cNvPr id="108" name="Groupe 1"/>
            <p:cNvGrpSpPr/>
            <p:nvPr/>
          </p:nvGrpSpPr>
          <p:grpSpPr>
            <a:xfrm>
              <a:off x="2287342" y="1673323"/>
              <a:ext cx="4545541" cy="4113911"/>
              <a:chOff x="2287342" y="1673323"/>
              <a:chExt cx="4545541" cy="4113911"/>
            </a:xfrm>
          </p:grpSpPr>
          <p:sp>
            <p:nvSpPr>
              <p:cNvPr id="110" name="Ellipse 17"/>
              <p:cNvSpPr/>
              <p:nvPr/>
            </p:nvSpPr>
            <p:spPr bwMode="auto">
              <a:xfrm>
                <a:off x="3673687" y="3052800"/>
                <a:ext cx="1782148" cy="180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16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Lucida Sans Unicode" pitchFamily="34" charset="0"/>
                </a:endParaRPr>
              </a:p>
            </p:txBody>
          </p:sp>
          <p:pic>
            <p:nvPicPr>
              <p:cNvPr id="111" name="Picture 50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65" t="3661" r="17478" b="17538"/>
              <a:stretch/>
            </p:blipFill>
            <p:spPr bwMode="auto">
              <a:xfrm>
                <a:off x="2784842" y="2220099"/>
                <a:ext cx="3669507" cy="3048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12" name="Groupe 18"/>
              <p:cNvGrpSpPr/>
              <p:nvPr/>
            </p:nvGrpSpPr>
            <p:grpSpPr>
              <a:xfrm>
                <a:off x="3185209" y="2558683"/>
                <a:ext cx="2759105" cy="2251075"/>
                <a:chOff x="4090987" y="1437481"/>
                <a:chExt cx="3560763" cy="2905125"/>
              </a:xfrm>
            </p:grpSpPr>
            <p:sp>
              <p:nvSpPr>
                <p:cNvPr id="125" name="Freeform 7"/>
                <p:cNvSpPr>
                  <a:spLocks/>
                </p:cNvSpPr>
                <p:nvPr/>
              </p:nvSpPr>
              <p:spPr bwMode="auto">
                <a:xfrm>
                  <a:off x="4745037" y="1437481"/>
                  <a:ext cx="2252663" cy="960438"/>
                </a:xfrm>
                <a:custGeom>
                  <a:avLst/>
                  <a:gdLst>
                    <a:gd name="T0" fmla="*/ 11823 w 11823"/>
                    <a:gd name="T1" fmla="*/ 3264 h 5038"/>
                    <a:gd name="T2" fmla="*/ 0 w 11823"/>
                    <a:gd name="T3" fmla="*/ 3264 h 5038"/>
                    <a:gd name="T4" fmla="*/ 1774 w 11823"/>
                    <a:gd name="T5" fmla="*/ 5038 h 5038"/>
                    <a:gd name="T6" fmla="*/ 10049 w 11823"/>
                    <a:gd name="T7" fmla="*/ 5038 h 5038"/>
                    <a:gd name="T8" fmla="*/ 11823 w 11823"/>
                    <a:gd name="T9" fmla="*/ 3264 h 5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23" h="5038">
                      <a:moveTo>
                        <a:pt x="11823" y="3264"/>
                      </a:moveTo>
                      <a:cubicBezTo>
                        <a:pt x="8558" y="0"/>
                        <a:pt x="3265" y="0"/>
                        <a:pt x="0" y="3264"/>
                      </a:cubicBezTo>
                      <a:lnTo>
                        <a:pt x="1774" y="5038"/>
                      </a:lnTo>
                      <a:cubicBezTo>
                        <a:pt x="4059" y="2752"/>
                        <a:pt x="7764" y="2752"/>
                        <a:pt x="10049" y="5038"/>
                      </a:cubicBezTo>
                      <a:lnTo>
                        <a:pt x="11823" y="3264"/>
                      </a:lnTo>
                      <a:close/>
                    </a:path>
                  </a:pathLst>
                </a:custGeom>
                <a:solidFill>
                  <a:srgbClr val="ECBD0B"/>
                </a:solidFill>
                <a:ln w="0">
                  <a:solidFill>
                    <a:srgbClr val="ECBD0B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6" name="Freeform 8"/>
                <p:cNvSpPr>
                  <a:spLocks/>
                </p:cNvSpPr>
                <p:nvPr/>
              </p:nvSpPr>
              <p:spPr bwMode="auto">
                <a:xfrm>
                  <a:off x="6691312" y="2091531"/>
                  <a:ext cx="960438" cy="2251075"/>
                </a:xfrm>
                <a:custGeom>
                  <a:avLst/>
                  <a:gdLst>
                    <a:gd name="T0" fmla="*/ 1774 w 5038"/>
                    <a:gd name="T1" fmla="*/ 11823 h 11823"/>
                    <a:gd name="T2" fmla="*/ 1774 w 5038"/>
                    <a:gd name="T3" fmla="*/ 0 h 11823"/>
                    <a:gd name="T4" fmla="*/ 1774 w 5038"/>
                    <a:gd name="T5" fmla="*/ 0 h 11823"/>
                    <a:gd name="T6" fmla="*/ 0 w 5038"/>
                    <a:gd name="T7" fmla="*/ 1774 h 11823"/>
                    <a:gd name="T8" fmla="*/ 0 w 5038"/>
                    <a:gd name="T9" fmla="*/ 10049 h 11823"/>
                    <a:gd name="T10" fmla="*/ 0 w 5038"/>
                    <a:gd name="T11" fmla="*/ 10049 h 11823"/>
                    <a:gd name="T12" fmla="*/ 1774 w 5038"/>
                    <a:gd name="T13" fmla="*/ 11823 h 11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38" h="11823">
                      <a:moveTo>
                        <a:pt x="1774" y="11823"/>
                      </a:moveTo>
                      <a:cubicBezTo>
                        <a:pt x="5038" y="8558"/>
                        <a:pt x="5038" y="3265"/>
                        <a:pt x="1774" y="0"/>
                      </a:cubicBezTo>
                      <a:cubicBezTo>
                        <a:pt x="1774" y="0"/>
                        <a:pt x="1774" y="0"/>
                        <a:pt x="1774" y="0"/>
                      </a:cubicBezTo>
                      <a:lnTo>
                        <a:pt x="0" y="1774"/>
                      </a:lnTo>
                      <a:cubicBezTo>
                        <a:pt x="2286" y="4059"/>
                        <a:pt x="2286" y="7764"/>
                        <a:pt x="0" y="10049"/>
                      </a:cubicBezTo>
                      <a:cubicBezTo>
                        <a:pt x="0" y="10049"/>
                        <a:pt x="0" y="10049"/>
                        <a:pt x="0" y="10049"/>
                      </a:cubicBezTo>
                      <a:lnTo>
                        <a:pt x="1774" y="11823"/>
                      </a:lnTo>
                      <a:close/>
                    </a:path>
                  </a:pathLst>
                </a:custGeom>
                <a:solidFill>
                  <a:srgbClr val="619D09"/>
                </a:solidFill>
                <a:ln w="0">
                  <a:solidFill>
                    <a:srgbClr val="619D0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7" name="Freeform 10"/>
                <p:cNvSpPr>
                  <a:spLocks/>
                </p:cNvSpPr>
                <p:nvPr/>
              </p:nvSpPr>
              <p:spPr bwMode="auto">
                <a:xfrm>
                  <a:off x="4090987" y="2091531"/>
                  <a:ext cx="960438" cy="2251075"/>
                </a:xfrm>
                <a:custGeom>
                  <a:avLst/>
                  <a:gdLst>
                    <a:gd name="T0" fmla="*/ 3265 w 5038"/>
                    <a:gd name="T1" fmla="*/ 0 h 11823"/>
                    <a:gd name="T2" fmla="*/ 3265 w 5038"/>
                    <a:gd name="T3" fmla="*/ 11823 h 11823"/>
                    <a:gd name="T4" fmla="*/ 3265 w 5038"/>
                    <a:gd name="T5" fmla="*/ 11823 h 11823"/>
                    <a:gd name="T6" fmla="*/ 5038 w 5038"/>
                    <a:gd name="T7" fmla="*/ 10049 h 11823"/>
                    <a:gd name="T8" fmla="*/ 5038 w 5038"/>
                    <a:gd name="T9" fmla="*/ 1774 h 11823"/>
                    <a:gd name="T10" fmla="*/ 5038 w 5038"/>
                    <a:gd name="T11" fmla="*/ 1774 h 11823"/>
                    <a:gd name="T12" fmla="*/ 3265 w 5038"/>
                    <a:gd name="T13" fmla="*/ 0 h 11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38" h="11823">
                      <a:moveTo>
                        <a:pt x="3265" y="0"/>
                      </a:moveTo>
                      <a:cubicBezTo>
                        <a:pt x="0" y="3265"/>
                        <a:pt x="0" y="8558"/>
                        <a:pt x="3265" y="11823"/>
                      </a:cubicBezTo>
                      <a:cubicBezTo>
                        <a:pt x="3265" y="11823"/>
                        <a:pt x="3265" y="11823"/>
                        <a:pt x="3265" y="11823"/>
                      </a:cubicBezTo>
                      <a:lnTo>
                        <a:pt x="5038" y="10049"/>
                      </a:lnTo>
                      <a:cubicBezTo>
                        <a:pt x="2753" y="7764"/>
                        <a:pt x="2753" y="4059"/>
                        <a:pt x="5038" y="1774"/>
                      </a:cubicBezTo>
                      <a:cubicBezTo>
                        <a:pt x="5038" y="1774"/>
                        <a:pt x="5038" y="1774"/>
                        <a:pt x="5038" y="1774"/>
                      </a:cubicBezTo>
                      <a:lnTo>
                        <a:pt x="3265" y="0"/>
                      </a:lnTo>
                      <a:close/>
                    </a:path>
                  </a:pathLst>
                </a:custGeom>
                <a:solidFill>
                  <a:srgbClr val="D12112"/>
                </a:solidFill>
                <a:ln w="0">
                  <a:solidFill>
                    <a:srgbClr val="D1211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13" name="Groupe 4"/>
              <p:cNvGrpSpPr/>
              <p:nvPr/>
            </p:nvGrpSpPr>
            <p:grpSpPr>
              <a:xfrm>
                <a:off x="2287342" y="1673323"/>
                <a:ext cx="4545541" cy="4113911"/>
                <a:chOff x="3363300" y="2399624"/>
                <a:chExt cx="4545541" cy="4113911"/>
              </a:xfrm>
            </p:grpSpPr>
            <p:sp>
              <p:nvSpPr>
                <p:cNvPr id="114" name="ZoneTexte 5"/>
                <p:cNvSpPr txBox="1"/>
                <p:nvPr/>
              </p:nvSpPr>
              <p:spPr>
                <a:xfrm>
                  <a:off x="4000580" y="5700273"/>
                  <a:ext cx="668289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115" name="ZoneTexte 6"/>
                <p:cNvSpPr txBox="1"/>
                <p:nvPr/>
              </p:nvSpPr>
              <p:spPr>
                <a:xfrm>
                  <a:off x="6426910" y="5700273"/>
                  <a:ext cx="1186724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>
                      <a:solidFill>
                        <a:schemeClr val="bg1"/>
                      </a:solidFill>
                    </a:rPr>
                    <a:t>100</a:t>
                  </a:r>
                </a:p>
              </p:txBody>
            </p:sp>
            <p:sp>
              <p:nvSpPr>
                <p:cNvPr id="116" name="ZoneTexte 8"/>
                <p:cNvSpPr txBox="1"/>
                <p:nvPr/>
              </p:nvSpPr>
              <p:spPr>
                <a:xfrm>
                  <a:off x="3363300" y="3980761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20</a:t>
                  </a:r>
                </a:p>
              </p:txBody>
            </p:sp>
            <p:sp>
              <p:nvSpPr>
                <p:cNvPr id="117" name="ZoneTexte 9"/>
                <p:cNvSpPr txBox="1"/>
                <p:nvPr/>
              </p:nvSpPr>
              <p:spPr>
                <a:xfrm>
                  <a:off x="3390711" y="4964875"/>
                  <a:ext cx="757060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10</a:t>
                  </a:r>
                </a:p>
              </p:txBody>
            </p:sp>
            <p:sp>
              <p:nvSpPr>
                <p:cNvPr id="118" name="ZoneTexte 10"/>
                <p:cNvSpPr txBox="1"/>
                <p:nvPr/>
              </p:nvSpPr>
              <p:spPr>
                <a:xfrm>
                  <a:off x="3790923" y="3352113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30</a:t>
                  </a:r>
                </a:p>
              </p:txBody>
            </p:sp>
            <p:sp>
              <p:nvSpPr>
                <p:cNvPr id="119" name="ZoneTexte 11"/>
                <p:cNvSpPr txBox="1"/>
                <p:nvPr/>
              </p:nvSpPr>
              <p:spPr>
                <a:xfrm>
                  <a:off x="4369908" y="2849207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40</a:t>
                  </a:r>
                </a:p>
              </p:txBody>
            </p:sp>
            <p:sp>
              <p:nvSpPr>
                <p:cNvPr id="120" name="ZoneTexte 12"/>
                <p:cNvSpPr txBox="1"/>
                <p:nvPr/>
              </p:nvSpPr>
              <p:spPr>
                <a:xfrm>
                  <a:off x="7111878" y="3980761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80</a:t>
                  </a:r>
                </a:p>
              </p:txBody>
            </p:sp>
            <p:sp>
              <p:nvSpPr>
                <p:cNvPr id="121" name="ZoneTexte 13"/>
                <p:cNvSpPr txBox="1"/>
                <p:nvPr/>
              </p:nvSpPr>
              <p:spPr>
                <a:xfrm>
                  <a:off x="7151780" y="4964875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90</a:t>
                  </a:r>
                </a:p>
              </p:txBody>
            </p:sp>
            <p:sp>
              <p:nvSpPr>
                <p:cNvPr id="122" name="ZoneTexte 14"/>
                <p:cNvSpPr txBox="1"/>
                <p:nvPr/>
              </p:nvSpPr>
              <p:spPr>
                <a:xfrm>
                  <a:off x="6823849" y="3352113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70</a:t>
                  </a:r>
                </a:p>
              </p:txBody>
            </p:sp>
            <p:sp>
              <p:nvSpPr>
                <p:cNvPr id="123" name="ZoneTexte 15"/>
                <p:cNvSpPr txBox="1"/>
                <p:nvPr/>
              </p:nvSpPr>
              <p:spPr>
                <a:xfrm>
                  <a:off x="6171611" y="2849207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60</a:t>
                  </a:r>
                </a:p>
              </p:txBody>
            </p:sp>
            <p:sp>
              <p:nvSpPr>
                <p:cNvPr id="124" name="ZoneTexte 7"/>
                <p:cNvSpPr txBox="1"/>
                <p:nvPr/>
              </p:nvSpPr>
              <p:spPr>
                <a:xfrm>
                  <a:off x="5176965" y="2399624"/>
                  <a:ext cx="927506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>
                      <a:solidFill>
                        <a:schemeClr val="bg1"/>
                      </a:solidFill>
                    </a:rPr>
                    <a:t>50</a:t>
                  </a:r>
                </a:p>
              </p:txBody>
            </p:sp>
          </p:grpSp>
        </p:grpSp>
        <p:graphicFrame>
          <p:nvGraphicFramePr>
            <p:cNvPr id="109" name="Graphique 25"/>
            <p:cNvGraphicFramePr/>
            <p:nvPr>
              <p:extLst>
                <p:ext uri="{D42A27DB-BD31-4B8C-83A1-F6EECF244321}">
                  <p14:modId xmlns:p14="http://schemas.microsoft.com/office/powerpoint/2010/main" val="1485376907"/>
                </p:ext>
              </p:extLst>
            </p:nvPr>
          </p:nvGraphicFramePr>
          <p:xfrm>
            <a:off x="2775962" y="2630691"/>
            <a:ext cx="3600401" cy="26245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grpSp>
        <p:nvGrpSpPr>
          <p:cNvPr id="128" name="组合 127"/>
          <p:cNvGrpSpPr/>
          <p:nvPr/>
        </p:nvGrpSpPr>
        <p:grpSpPr>
          <a:xfrm>
            <a:off x="3317670" y="3709106"/>
            <a:ext cx="2051994" cy="1868277"/>
            <a:chOff x="2287342" y="1673323"/>
            <a:chExt cx="4545541" cy="4113911"/>
          </a:xfrm>
        </p:grpSpPr>
        <p:grpSp>
          <p:nvGrpSpPr>
            <p:cNvPr id="129" name="Groupe 1"/>
            <p:cNvGrpSpPr/>
            <p:nvPr/>
          </p:nvGrpSpPr>
          <p:grpSpPr>
            <a:xfrm>
              <a:off x="2287342" y="1673323"/>
              <a:ext cx="4545541" cy="4113911"/>
              <a:chOff x="2287342" y="1673323"/>
              <a:chExt cx="4545541" cy="4113911"/>
            </a:xfrm>
          </p:grpSpPr>
          <p:sp>
            <p:nvSpPr>
              <p:cNvPr id="131" name="Ellipse 17"/>
              <p:cNvSpPr/>
              <p:nvPr/>
            </p:nvSpPr>
            <p:spPr bwMode="auto">
              <a:xfrm>
                <a:off x="3673687" y="3052800"/>
                <a:ext cx="1782148" cy="180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16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Lucida Sans Unicode" pitchFamily="34" charset="0"/>
                </a:endParaRPr>
              </a:p>
            </p:txBody>
          </p:sp>
          <p:pic>
            <p:nvPicPr>
              <p:cNvPr id="132" name="Picture 50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65" t="3661" r="17478" b="17538"/>
              <a:stretch/>
            </p:blipFill>
            <p:spPr bwMode="auto">
              <a:xfrm>
                <a:off x="2784842" y="2220099"/>
                <a:ext cx="3669507" cy="3048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33" name="Groupe 18"/>
              <p:cNvGrpSpPr/>
              <p:nvPr/>
            </p:nvGrpSpPr>
            <p:grpSpPr>
              <a:xfrm>
                <a:off x="3185209" y="2558683"/>
                <a:ext cx="2759105" cy="2251075"/>
                <a:chOff x="4090987" y="1437481"/>
                <a:chExt cx="3560763" cy="2905125"/>
              </a:xfrm>
            </p:grpSpPr>
            <p:sp>
              <p:nvSpPr>
                <p:cNvPr id="146" name="Freeform 7"/>
                <p:cNvSpPr>
                  <a:spLocks/>
                </p:cNvSpPr>
                <p:nvPr/>
              </p:nvSpPr>
              <p:spPr bwMode="auto">
                <a:xfrm>
                  <a:off x="4745037" y="1437481"/>
                  <a:ext cx="2252663" cy="960438"/>
                </a:xfrm>
                <a:custGeom>
                  <a:avLst/>
                  <a:gdLst>
                    <a:gd name="T0" fmla="*/ 11823 w 11823"/>
                    <a:gd name="T1" fmla="*/ 3264 h 5038"/>
                    <a:gd name="T2" fmla="*/ 0 w 11823"/>
                    <a:gd name="T3" fmla="*/ 3264 h 5038"/>
                    <a:gd name="T4" fmla="*/ 1774 w 11823"/>
                    <a:gd name="T5" fmla="*/ 5038 h 5038"/>
                    <a:gd name="T6" fmla="*/ 10049 w 11823"/>
                    <a:gd name="T7" fmla="*/ 5038 h 5038"/>
                    <a:gd name="T8" fmla="*/ 11823 w 11823"/>
                    <a:gd name="T9" fmla="*/ 3264 h 5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23" h="5038">
                      <a:moveTo>
                        <a:pt x="11823" y="3264"/>
                      </a:moveTo>
                      <a:cubicBezTo>
                        <a:pt x="8558" y="0"/>
                        <a:pt x="3265" y="0"/>
                        <a:pt x="0" y="3264"/>
                      </a:cubicBezTo>
                      <a:lnTo>
                        <a:pt x="1774" y="5038"/>
                      </a:lnTo>
                      <a:cubicBezTo>
                        <a:pt x="4059" y="2752"/>
                        <a:pt x="7764" y="2752"/>
                        <a:pt x="10049" y="5038"/>
                      </a:cubicBezTo>
                      <a:lnTo>
                        <a:pt x="11823" y="3264"/>
                      </a:lnTo>
                      <a:close/>
                    </a:path>
                  </a:pathLst>
                </a:custGeom>
                <a:solidFill>
                  <a:srgbClr val="ECBD0B"/>
                </a:solidFill>
                <a:ln w="0">
                  <a:solidFill>
                    <a:srgbClr val="ECBD0B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7" name="Freeform 8"/>
                <p:cNvSpPr>
                  <a:spLocks/>
                </p:cNvSpPr>
                <p:nvPr/>
              </p:nvSpPr>
              <p:spPr bwMode="auto">
                <a:xfrm>
                  <a:off x="6691312" y="2091531"/>
                  <a:ext cx="960438" cy="2251075"/>
                </a:xfrm>
                <a:custGeom>
                  <a:avLst/>
                  <a:gdLst>
                    <a:gd name="T0" fmla="*/ 1774 w 5038"/>
                    <a:gd name="T1" fmla="*/ 11823 h 11823"/>
                    <a:gd name="T2" fmla="*/ 1774 w 5038"/>
                    <a:gd name="T3" fmla="*/ 0 h 11823"/>
                    <a:gd name="T4" fmla="*/ 1774 w 5038"/>
                    <a:gd name="T5" fmla="*/ 0 h 11823"/>
                    <a:gd name="T6" fmla="*/ 0 w 5038"/>
                    <a:gd name="T7" fmla="*/ 1774 h 11823"/>
                    <a:gd name="T8" fmla="*/ 0 w 5038"/>
                    <a:gd name="T9" fmla="*/ 10049 h 11823"/>
                    <a:gd name="T10" fmla="*/ 0 w 5038"/>
                    <a:gd name="T11" fmla="*/ 10049 h 11823"/>
                    <a:gd name="T12" fmla="*/ 1774 w 5038"/>
                    <a:gd name="T13" fmla="*/ 11823 h 11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38" h="11823">
                      <a:moveTo>
                        <a:pt x="1774" y="11823"/>
                      </a:moveTo>
                      <a:cubicBezTo>
                        <a:pt x="5038" y="8558"/>
                        <a:pt x="5038" y="3265"/>
                        <a:pt x="1774" y="0"/>
                      </a:cubicBezTo>
                      <a:cubicBezTo>
                        <a:pt x="1774" y="0"/>
                        <a:pt x="1774" y="0"/>
                        <a:pt x="1774" y="0"/>
                      </a:cubicBezTo>
                      <a:lnTo>
                        <a:pt x="0" y="1774"/>
                      </a:lnTo>
                      <a:cubicBezTo>
                        <a:pt x="2286" y="4059"/>
                        <a:pt x="2286" y="7764"/>
                        <a:pt x="0" y="10049"/>
                      </a:cubicBezTo>
                      <a:cubicBezTo>
                        <a:pt x="0" y="10049"/>
                        <a:pt x="0" y="10049"/>
                        <a:pt x="0" y="10049"/>
                      </a:cubicBezTo>
                      <a:lnTo>
                        <a:pt x="1774" y="11823"/>
                      </a:lnTo>
                      <a:close/>
                    </a:path>
                  </a:pathLst>
                </a:custGeom>
                <a:solidFill>
                  <a:srgbClr val="619D09"/>
                </a:solidFill>
                <a:ln w="0">
                  <a:solidFill>
                    <a:srgbClr val="619D0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8" name="Freeform 10"/>
                <p:cNvSpPr>
                  <a:spLocks/>
                </p:cNvSpPr>
                <p:nvPr/>
              </p:nvSpPr>
              <p:spPr bwMode="auto">
                <a:xfrm>
                  <a:off x="4090987" y="2091531"/>
                  <a:ext cx="960438" cy="2251075"/>
                </a:xfrm>
                <a:custGeom>
                  <a:avLst/>
                  <a:gdLst>
                    <a:gd name="T0" fmla="*/ 3265 w 5038"/>
                    <a:gd name="T1" fmla="*/ 0 h 11823"/>
                    <a:gd name="T2" fmla="*/ 3265 w 5038"/>
                    <a:gd name="T3" fmla="*/ 11823 h 11823"/>
                    <a:gd name="T4" fmla="*/ 3265 w 5038"/>
                    <a:gd name="T5" fmla="*/ 11823 h 11823"/>
                    <a:gd name="T6" fmla="*/ 5038 w 5038"/>
                    <a:gd name="T7" fmla="*/ 10049 h 11823"/>
                    <a:gd name="T8" fmla="*/ 5038 w 5038"/>
                    <a:gd name="T9" fmla="*/ 1774 h 11823"/>
                    <a:gd name="T10" fmla="*/ 5038 w 5038"/>
                    <a:gd name="T11" fmla="*/ 1774 h 11823"/>
                    <a:gd name="T12" fmla="*/ 3265 w 5038"/>
                    <a:gd name="T13" fmla="*/ 0 h 11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38" h="11823">
                      <a:moveTo>
                        <a:pt x="3265" y="0"/>
                      </a:moveTo>
                      <a:cubicBezTo>
                        <a:pt x="0" y="3265"/>
                        <a:pt x="0" y="8558"/>
                        <a:pt x="3265" y="11823"/>
                      </a:cubicBezTo>
                      <a:cubicBezTo>
                        <a:pt x="3265" y="11823"/>
                        <a:pt x="3265" y="11823"/>
                        <a:pt x="3265" y="11823"/>
                      </a:cubicBezTo>
                      <a:lnTo>
                        <a:pt x="5038" y="10049"/>
                      </a:lnTo>
                      <a:cubicBezTo>
                        <a:pt x="2753" y="7764"/>
                        <a:pt x="2753" y="4059"/>
                        <a:pt x="5038" y="1774"/>
                      </a:cubicBezTo>
                      <a:cubicBezTo>
                        <a:pt x="5038" y="1774"/>
                        <a:pt x="5038" y="1774"/>
                        <a:pt x="5038" y="1774"/>
                      </a:cubicBezTo>
                      <a:lnTo>
                        <a:pt x="3265" y="0"/>
                      </a:lnTo>
                      <a:close/>
                    </a:path>
                  </a:pathLst>
                </a:custGeom>
                <a:solidFill>
                  <a:srgbClr val="D12112"/>
                </a:solidFill>
                <a:ln w="0">
                  <a:solidFill>
                    <a:srgbClr val="D1211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34" name="Groupe 4"/>
              <p:cNvGrpSpPr/>
              <p:nvPr/>
            </p:nvGrpSpPr>
            <p:grpSpPr>
              <a:xfrm>
                <a:off x="2287342" y="1673323"/>
                <a:ext cx="4545541" cy="4113911"/>
                <a:chOff x="3363300" y="2399624"/>
                <a:chExt cx="4545541" cy="4113911"/>
              </a:xfrm>
            </p:grpSpPr>
            <p:sp>
              <p:nvSpPr>
                <p:cNvPr id="135" name="ZoneTexte 5"/>
                <p:cNvSpPr txBox="1"/>
                <p:nvPr/>
              </p:nvSpPr>
              <p:spPr>
                <a:xfrm>
                  <a:off x="4000580" y="5700273"/>
                  <a:ext cx="668289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136" name="ZoneTexte 6"/>
                <p:cNvSpPr txBox="1"/>
                <p:nvPr/>
              </p:nvSpPr>
              <p:spPr>
                <a:xfrm>
                  <a:off x="6426910" y="5700273"/>
                  <a:ext cx="1186724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>
                      <a:solidFill>
                        <a:schemeClr val="bg1"/>
                      </a:solidFill>
                    </a:rPr>
                    <a:t>100</a:t>
                  </a:r>
                </a:p>
              </p:txBody>
            </p:sp>
            <p:sp>
              <p:nvSpPr>
                <p:cNvPr id="137" name="ZoneTexte 8"/>
                <p:cNvSpPr txBox="1"/>
                <p:nvPr/>
              </p:nvSpPr>
              <p:spPr>
                <a:xfrm>
                  <a:off x="3363300" y="3980761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20</a:t>
                  </a:r>
                </a:p>
              </p:txBody>
            </p:sp>
            <p:sp>
              <p:nvSpPr>
                <p:cNvPr id="138" name="ZoneTexte 9"/>
                <p:cNvSpPr txBox="1"/>
                <p:nvPr/>
              </p:nvSpPr>
              <p:spPr>
                <a:xfrm>
                  <a:off x="3390711" y="4964875"/>
                  <a:ext cx="757060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10</a:t>
                  </a:r>
                </a:p>
              </p:txBody>
            </p:sp>
            <p:sp>
              <p:nvSpPr>
                <p:cNvPr id="139" name="ZoneTexte 10"/>
                <p:cNvSpPr txBox="1"/>
                <p:nvPr/>
              </p:nvSpPr>
              <p:spPr>
                <a:xfrm>
                  <a:off x="3790923" y="3352113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30</a:t>
                  </a:r>
                </a:p>
              </p:txBody>
            </p:sp>
            <p:sp>
              <p:nvSpPr>
                <p:cNvPr id="140" name="ZoneTexte 11"/>
                <p:cNvSpPr txBox="1"/>
                <p:nvPr/>
              </p:nvSpPr>
              <p:spPr>
                <a:xfrm>
                  <a:off x="4369908" y="2849207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40</a:t>
                  </a:r>
                </a:p>
              </p:txBody>
            </p:sp>
            <p:sp>
              <p:nvSpPr>
                <p:cNvPr id="141" name="ZoneTexte 12"/>
                <p:cNvSpPr txBox="1"/>
                <p:nvPr/>
              </p:nvSpPr>
              <p:spPr>
                <a:xfrm>
                  <a:off x="7111878" y="3980761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80</a:t>
                  </a:r>
                </a:p>
              </p:txBody>
            </p:sp>
            <p:sp>
              <p:nvSpPr>
                <p:cNvPr id="142" name="ZoneTexte 13"/>
                <p:cNvSpPr txBox="1"/>
                <p:nvPr/>
              </p:nvSpPr>
              <p:spPr>
                <a:xfrm>
                  <a:off x="7151780" y="4964875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90</a:t>
                  </a:r>
                </a:p>
              </p:txBody>
            </p:sp>
            <p:sp>
              <p:nvSpPr>
                <p:cNvPr id="143" name="ZoneTexte 14"/>
                <p:cNvSpPr txBox="1"/>
                <p:nvPr/>
              </p:nvSpPr>
              <p:spPr>
                <a:xfrm>
                  <a:off x="6823849" y="3352113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70</a:t>
                  </a:r>
                </a:p>
              </p:txBody>
            </p:sp>
            <p:sp>
              <p:nvSpPr>
                <p:cNvPr id="144" name="ZoneTexte 15"/>
                <p:cNvSpPr txBox="1"/>
                <p:nvPr/>
              </p:nvSpPr>
              <p:spPr>
                <a:xfrm>
                  <a:off x="6171611" y="2849207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60</a:t>
                  </a:r>
                </a:p>
              </p:txBody>
            </p:sp>
            <p:sp>
              <p:nvSpPr>
                <p:cNvPr id="145" name="ZoneTexte 7"/>
                <p:cNvSpPr txBox="1"/>
                <p:nvPr/>
              </p:nvSpPr>
              <p:spPr>
                <a:xfrm>
                  <a:off x="5176965" y="2399624"/>
                  <a:ext cx="927506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>
                      <a:solidFill>
                        <a:schemeClr val="bg1"/>
                      </a:solidFill>
                    </a:rPr>
                    <a:t>50</a:t>
                  </a:r>
                </a:p>
              </p:txBody>
            </p:sp>
          </p:grpSp>
        </p:grpSp>
        <p:graphicFrame>
          <p:nvGraphicFramePr>
            <p:cNvPr id="130" name="Graphique 25"/>
            <p:cNvGraphicFramePr/>
            <p:nvPr>
              <p:extLst>
                <p:ext uri="{D42A27DB-BD31-4B8C-83A1-F6EECF244321}">
                  <p14:modId xmlns:p14="http://schemas.microsoft.com/office/powerpoint/2010/main" val="2347659011"/>
                </p:ext>
              </p:extLst>
            </p:nvPr>
          </p:nvGraphicFramePr>
          <p:xfrm>
            <a:off x="2775962" y="2630691"/>
            <a:ext cx="3600400" cy="26245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</p:grpSp>
      <p:sp>
        <p:nvSpPr>
          <p:cNvPr id="150" name="矩形 149"/>
          <p:cNvSpPr/>
          <p:nvPr/>
        </p:nvSpPr>
        <p:spPr>
          <a:xfrm>
            <a:off x="467544" y="1501503"/>
            <a:ext cx="5328592" cy="216024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2987824" y="-658647"/>
            <a:ext cx="2808312" cy="65427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712725" y="-812535"/>
            <a:ext cx="1261884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天气风险指数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659430" y="3503281"/>
            <a:ext cx="1261884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晨检风险指数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1133449" y="1347523"/>
            <a:ext cx="1261884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晨检风险指数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800900" y="1347614"/>
            <a:ext cx="1261884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天气风险指数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047372" y="3507854"/>
            <a:ext cx="1261884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晨检风险指数</a:t>
            </a:r>
          </a:p>
        </p:txBody>
      </p:sp>
      <p:sp>
        <p:nvSpPr>
          <p:cNvPr id="158" name="矩形 157"/>
          <p:cNvSpPr/>
          <p:nvPr/>
        </p:nvSpPr>
        <p:spPr>
          <a:xfrm>
            <a:off x="467544" y="-658737"/>
            <a:ext cx="2520280" cy="65428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045274" y="-812626"/>
            <a:ext cx="1261884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晨检风险指数</a:t>
            </a:r>
          </a:p>
        </p:txBody>
      </p:sp>
    </p:spTree>
    <p:extLst>
      <p:ext uri="{BB962C8B-B14F-4D97-AF65-F5344CB8AC3E}">
        <p14:creationId xmlns:p14="http://schemas.microsoft.com/office/powerpoint/2010/main" val="2706415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16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467544" y="699541"/>
            <a:ext cx="5328592" cy="216024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81352" y="830955"/>
            <a:ext cx="2051994" cy="1868277"/>
            <a:chOff x="2287342" y="1673323"/>
            <a:chExt cx="4545541" cy="4113911"/>
          </a:xfrm>
        </p:grpSpPr>
        <p:grpSp>
          <p:nvGrpSpPr>
            <p:cNvPr id="2" name="Groupe 1"/>
            <p:cNvGrpSpPr/>
            <p:nvPr/>
          </p:nvGrpSpPr>
          <p:grpSpPr>
            <a:xfrm>
              <a:off x="2287342" y="1673323"/>
              <a:ext cx="4545541" cy="4113911"/>
              <a:chOff x="2287342" y="1673323"/>
              <a:chExt cx="4545541" cy="4113911"/>
            </a:xfrm>
          </p:grpSpPr>
          <p:sp>
            <p:nvSpPr>
              <p:cNvPr id="3" name="Ellipse 17"/>
              <p:cNvSpPr/>
              <p:nvPr/>
            </p:nvSpPr>
            <p:spPr bwMode="auto">
              <a:xfrm>
                <a:off x="3673687" y="3052800"/>
                <a:ext cx="1782148" cy="180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16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Lucida Sans Unicode" pitchFamily="34" charset="0"/>
                </a:endParaRPr>
              </a:p>
            </p:txBody>
          </p:sp>
          <p:pic>
            <p:nvPicPr>
              <p:cNvPr id="4" name="Picture 50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65" t="3661" r="17478" b="17538"/>
              <a:stretch/>
            </p:blipFill>
            <p:spPr bwMode="auto">
              <a:xfrm>
                <a:off x="2784842" y="2220099"/>
                <a:ext cx="3669507" cy="3048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5" name="Groupe 18"/>
              <p:cNvGrpSpPr/>
              <p:nvPr/>
            </p:nvGrpSpPr>
            <p:grpSpPr>
              <a:xfrm>
                <a:off x="3185209" y="2558683"/>
                <a:ext cx="2759105" cy="2251075"/>
                <a:chOff x="4090987" y="1437481"/>
                <a:chExt cx="3560763" cy="2905125"/>
              </a:xfrm>
            </p:grpSpPr>
            <p:sp>
              <p:nvSpPr>
                <p:cNvPr id="18" name="Freeform 7"/>
                <p:cNvSpPr>
                  <a:spLocks/>
                </p:cNvSpPr>
                <p:nvPr/>
              </p:nvSpPr>
              <p:spPr bwMode="auto">
                <a:xfrm>
                  <a:off x="4745037" y="1437481"/>
                  <a:ext cx="2252663" cy="960438"/>
                </a:xfrm>
                <a:custGeom>
                  <a:avLst/>
                  <a:gdLst>
                    <a:gd name="T0" fmla="*/ 11823 w 11823"/>
                    <a:gd name="T1" fmla="*/ 3264 h 5038"/>
                    <a:gd name="T2" fmla="*/ 0 w 11823"/>
                    <a:gd name="T3" fmla="*/ 3264 h 5038"/>
                    <a:gd name="T4" fmla="*/ 1774 w 11823"/>
                    <a:gd name="T5" fmla="*/ 5038 h 5038"/>
                    <a:gd name="T6" fmla="*/ 10049 w 11823"/>
                    <a:gd name="T7" fmla="*/ 5038 h 5038"/>
                    <a:gd name="T8" fmla="*/ 11823 w 11823"/>
                    <a:gd name="T9" fmla="*/ 3264 h 5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23" h="5038">
                      <a:moveTo>
                        <a:pt x="11823" y="3264"/>
                      </a:moveTo>
                      <a:cubicBezTo>
                        <a:pt x="8558" y="0"/>
                        <a:pt x="3265" y="0"/>
                        <a:pt x="0" y="3264"/>
                      </a:cubicBezTo>
                      <a:lnTo>
                        <a:pt x="1774" y="5038"/>
                      </a:lnTo>
                      <a:cubicBezTo>
                        <a:pt x="4059" y="2752"/>
                        <a:pt x="7764" y="2752"/>
                        <a:pt x="10049" y="5038"/>
                      </a:cubicBezTo>
                      <a:lnTo>
                        <a:pt x="11823" y="3264"/>
                      </a:lnTo>
                      <a:close/>
                    </a:path>
                  </a:pathLst>
                </a:custGeom>
                <a:solidFill>
                  <a:srgbClr val="ECBD0B"/>
                </a:solidFill>
                <a:ln w="0">
                  <a:solidFill>
                    <a:srgbClr val="ECBD0B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Freeform 8"/>
                <p:cNvSpPr>
                  <a:spLocks/>
                </p:cNvSpPr>
                <p:nvPr/>
              </p:nvSpPr>
              <p:spPr bwMode="auto">
                <a:xfrm>
                  <a:off x="6691312" y="2091531"/>
                  <a:ext cx="960438" cy="2251075"/>
                </a:xfrm>
                <a:custGeom>
                  <a:avLst/>
                  <a:gdLst>
                    <a:gd name="T0" fmla="*/ 1774 w 5038"/>
                    <a:gd name="T1" fmla="*/ 11823 h 11823"/>
                    <a:gd name="T2" fmla="*/ 1774 w 5038"/>
                    <a:gd name="T3" fmla="*/ 0 h 11823"/>
                    <a:gd name="T4" fmla="*/ 1774 w 5038"/>
                    <a:gd name="T5" fmla="*/ 0 h 11823"/>
                    <a:gd name="T6" fmla="*/ 0 w 5038"/>
                    <a:gd name="T7" fmla="*/ 1774 h 11823"/>
                    <a:gd name="T8" fmla="*/ 0 w 5038"/>
                    <a:gd name="T9" fmla="*/ 10049 h 11823"/>
                    <a:gd name="T10" fmla="*/ 0 w 5038"/>
                    <a:gd name="T11" fmla="*/ 10049 h 11823"/>
                    <a:gd name="T12" fmla="*/ 1774 w 5038"/>
                    <a:gd name="T13" fmla="*/ 11823 h 11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38" h="11823">
                      <a:moveTo>
                        <a:pt x="1774" y="11823"/>
                      </a:moveTo>
                      <a:cubicBezTo>
                        <a:pt x="5038" y="8558"/>
                        <a:pt x="5038" y="3265"/>
                        <a:pt x="1774" y="0"/>
                      </a:cubicBezTo>
                      <a:cubicBezTo>
                        <a:pt x="1774" y="0"/>
                        <a:pt x="1774" y="0"/>
                        <a:pt x="1774" y="0"/>
                      </a:cubicBezTo>
                      <a:lnTo>
                        <a:pt x="0" y="1774"/>
                      </a:lnTo>
                      <a:cubicBezTo>
                        <a:pt x="2286" y="4059"/>
                        <a:pt x="2286" y="7764"/>
                        <a:pt x="0" y="10049"/>
                      </a:cubicBezTo>
                      <a:cubicBezTo>
                        <a:pt x="0" y="10049"/>
                        <a:pt x="0" y="10049"/>
                        <a:pt x="0" y="10049"/>
                      </a:cubicBezTo>
                      <a:lnTo>
                        <a:pt x="1774" y="11823"/>
                      </a:lnTo>
                      <a:close/>
                    </a:path>
                  </a:pathLst>
                </a:custGeom>
                <a:solidFill>
                  <a:srgbClr val="619D09"/>
                </a:solidFill>
                <a:ln w="0">
                  <a:solidFill>
                    <a:srgbClr val="619D0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Freeform 10"/>
                <p:cNvSpPr>
                  <a:spLocks/>
                </p:cNvSpPr>
                <p:nvPr/>
              </p:nvSpPr>
              <p:spPr bwMode="auto">
                <a:xfrm>
                  <a:off x="4090987" y="2091531"/>
                  <a:ext cx="960438" cy="2251075"/>
                </a:xfrm>
                <a:custGeom>
                  <a:avLst/>
                  <a:gdLst>
                    <a:gd name="T0" fmla="*/ 3265 w 5038"/>
                    <a:gd name="T1" fmla="*/ 0 h 11823"/>
                    <a:gd name="T2" fmla="*/ 3265 w 5038"/>
                    <a:gd name="T3" fmla="*/ 11823 h 11823"/>
                    <a:gd name="T4" fmla="*/ 3265 w 5038"/>
                    <a:gd name="T5" fmla="*/ 11823 h 11823"/>
                    <a:gd name="T6" fmla="*/ 5038 w 5038"/>
                    <a:gd name="T7" fmla="*/ 10049 h 11823"/>
                    <a:gd name="T8" fmla="*/ 5038 w 5038"/>
                    <a:gd name="T9" fmla="*/ 1774 h 11823"/>
                    <a:gd name="T10" fmla="*/ 5038 w 5038"/>
                    <a:gd name="T11" fmla="*/ 1774 h 11823"/>
                    <a:gd name="T12" fmla="*/ 3265 w 5038"/>
                    <a:gd name="T13" fmla="*/ 0 h 11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38" h="11823">
                      <a:moveTo>
                        <a:pt x="3265" y="0"/>
                      </a:moveTo>
                      <a:cubicBezTo>
                        <a:pt x="0" y="3265"/>
                        <a:pt x="0" y="8558"/>
                        <a:pt x="3265" y="11823"/>
                      </a:cubicBezTo>
                      <a:cubicBezTo>
                        <a:pt x="3265" y="11823"/>
                        <a:pt x="3265" y="11823"/>
                        <a:pt x="3265" y="11823"/>
                      </a:cubicBezTo>
                      <a:lnTo>
                        <a:pt x="5038" y="10049"/>
                      </a:lnTo>
                      <a:cubicBezTo>
                        <a:pt x="2753" y="7764"/>
                        <a:pt x="2753" y="4059"/>
                        <a:pt x="5038" y="1774"/>
                      </a:cubicBezTo>
                      <a:cubicBezTo>
                        <a:pt x="5038" y="1774"/>
                        <a:pt x="5038" y="1774"/>
                        <a:pt x="5038" y="1774"/>
                      </a:cubicBezTo>
                      <a:lnTo>
                        <a:pt x="3265" y="0"/>
                      </a:lnTo>
                      <a:close/>
                    </a:path>
                  </a:pathLst>
                </a:custGeom>
                <a:solidFill>
                  <a:srgbClr val="D12112"/>
                </a:solidFill>
                <a:ln w="0">
                  <a:solidFill>
                    <a:srgbClr val="D1211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" name="Groupe 4"/>
              <p:cNvGrpSpPr/>
              <p:nvPr/>
            </p:nvGrpSpPr>
            <p:grpSpPr>
              <a:xfrm>
                <a:off x="2287342" y="1673323"/>
                <a:ext cx="4545541" cy="4113911"/>
                <a:chOff x="3363300" y="2399624"/>
                <a:chExt cx="4545541" cy="4113911"/>
              </a:xfrm>
            </p:grpSpPr>
            <p:sp>
              <p:nvSpPr>
                <p:cNvPr id="7" name="ZoneTexte 5"/>
                <p:cNvSpPr txBox="1"/>
                <p:nvPr/>
              </p:nvSpPr>
              <p:spPr>
                <a:xfrm>
                  <a:off x="4000580" y="5700273"/>
                  <a:ext cx="668289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8" name="ZoneTexte 6"/>
                <p:cNvSpPr txBox="1"/>
                <p:nvPr/>
              </p:nvSpPr>
              <p:spPr>
                <a:xfrm>
                  <a:off x="6426910" y="5700273"/>
                  <a:ext cx="1186724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>
                      <a:solidFill>
                        <a:schemeClr val="bg1"/>
                      </a:solidFill>
                    </a:rPr>
                    <a:t>100</a:t>
                  </a:r>
                </a:p>
              </p:txBody>
            </p:sp>
            <p:sp>
              <p:nvSpPr>
                <p:cNvPr id="9" name="ZoneTexte 8"/>
                <p:cNvSpPr txBox="1"/>
                <p:nvPr/>
              </p:nvSpPr>
              <p:spPr>
                <a:xfrm>
                  <a:off x="3363300" y="3980761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20</a:t>
                  </a:r>
                </a:p>
              </p:txBody>
            </p:sp>
            <p:sp>
              <p:nvSpPr>
                <p:cNvPr id="10" name="ZoneTexte 9"/>
                <p:cNvSpPr txBox="1"/>
                <p:nvPr/>
              </p:nvSpPr>
              <p:spPr>
                <a:xfrm>
                  <a:off x="3390711" y="4964875"/>
                  <a:ext cx="757060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10</a:t>
                  </a:r>
                </a:p>
              </p:txBody>
            </p:sp>
            <p:sp>
              <p:nvSpPr>
                <p:cNvPr id="11" name="ZoneTexte 10"/>
                <p:cNvSpPr txBox="1"/>
                <p:nvPr/>
              </p:nvSpPr>
              <p:spPr>
                <a:xfrm>
                  <a:off x="3790923" y="3352113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30</a:t>
                  </a:r>
                </a:p>
              </p:txBody>
            </p:sp>
            <p:sp>
              <p:nvSpPr>
                <p:cNvPr id="12" name="ZoneTexte 11"/>
                <p:cNvSpPr txBox="1"/>
                <p:nvPr/>
              </p:nvSpPr>
              <p:spPr>
                <a:xfrm>
                  <a:off x="4369908" y="2849207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40</a:t>
                  </a:r>
                </a:p>
              </p:txBody>
            </p:sp>
            <p:sp>
              <p:nvSpPr>
                <p:cNvPr id="13" name="ZoneTexte 12"/>
                <p:cNvSpPr txBox="1"/>
                <p:nvPr/>
              </p:nvSpPr>
              <p:spPr>
                <a:xfrm>
                  <a:off x="7111878" y="3980761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80</a:t>
                  </a:r>
                </a:p>
              </p:txBody>
            </p:sp>
            <p:sp>
              <p:nvSpPr>
                <p:cNvPr id="14" name="ZoneTexte 13"/>
                <p:cNvSpPr txBox="1"/>
                <p:nvPr/>
              </p:nvSpPr>
              <p:spPr>
                <a:xfrm>
                  <a:off x="7151780" y="4964875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90</a:t>
                  </a:r>
                </a:p>
              </p:txBody>
            </p:sp>
            <p:sp>
              <p:nvSpPr>
                <p:cNvPr id="15" name="ZoneTexte 14"/>
                <p:cNvSpPr txBox="1"/>
                <p:nvPr/>
              </p:nvSpPr>
              <p:spPr>
                <a:xfrm>
                  <a:off x="6823849" y="3352113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70</a:t>
                  </a:r>
                </a:p>
              </p:txBody>
            </p:sp>
            <p:sp>
              <p:nvSpPr>
                <p:cNvPr id="16" name="ZoneTexte 15"/>
                <p:cNvSpPr txBox="1"/>
                <p:nvPr/>
              </p:nvSpPr>
              <p:spPr>
                <a:xfrm>
                  <a:off x="6171611" y="2849207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60</a:t>
                  </a:r>
                </a:p>
              </p:txBody>
            </p:sp>
            <p:sp>
              <p:nvSpPr>
                <p:cNvPr id="17" name="ZoneTexte 7"/>
                <p:cNvSpPr txBox="1"/>
                <p:nvPr/>
              </p:nvSpPr>
              <p:spPr>
                <a:xfrm>
                  <a:off x="5176965" y="2399624"/>
                  <a:ext cx="927506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>
                      <a:solidFill>
                        <a:schemeClr val="bg1"/>
                      </a:solidFill>
                    </a:rPr>
                    <a:t>50</a:t>
                  </a:r>
                </a:p>
              </p:txBody>
            </p:sp>
          </p:grpSp>
        </p:grpSp>
        <p:graphicFrame>
          <p:nvGraphicFramePr>
            <p:cNvPr id="21" name="Graphique 25"/>
            <p:cNvGraphicFramePr/>
            <p:nvPr>
              <p:extLst>
                <p:ext uri="{D42A27DB-BD31-4B8C-83A1-F6EECF244321}">
                  <p14:modId xmlns:p14="http://schemas.microsoft.com/office/powerpoint/2010/main" val="3624760061"/>
                </p:ext>
              </p:extLst>
            </p:nvPr>
          </p:nvGraphicFramePr>
          <p:xfrm>
            <a:off x="2775962" y="2630691"/>
            <a:ext cx="3600400" cy="26245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44" name="组合 43"/>
          <p:cNvGrpSpPr/>
          <p:nvPr/>
        </p:nvGrpSpPr>
        <p:grpSpPr>
          <a:xfrm>
            <a:off x="3377951" y="830955"/>
            <a:ext cx="2051994" cy="1868277"/>
            <a:chOff x="2287342" y="1673323"/>
            <a:chExt cx="4545541" cy="4113911"/>
          </a:xfrm>
        </p:grpSpPr>
        <p:grpSp>
          <p:nvGrpSpPr>
            <p:cNvPr id="45" name="Groupe 1"/>
            <p:cNvGrpSpPr/>
            <p:nvPr/>
          </p:nvGrpSpPr>
          <p:grpSpPr>
            <a:xfrm>
              <a:off x="2287342" y="1673323"/>
              <a:ext cx="4545541" cy="4113911"/>
              <a:chOff x="2287342" y="1673323"/>
              <a:chExt cx="4545541" cy="4113911"/>
            </a:xfrm>
          </p:grpSpPr>
          <p:sp>
            <p:nvSpPr>
              <p:cNvPr id="47" name="Ellipse 17"/>
              <p:cNvSpPr/>
              <p:nvPr/>
            </p:nvSpPr>
            <p:spPr bwMode="auto">
              <a:xfrm>
                <a:off x="3673687" y="3052800"/>
                <a:ext cx="1782148" cy="180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16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Lucida Sans Unicode" pitchFamily="34" charset="0"/>
                </a:endParaRPr>
              </a:p>
            </p:txBody>
          </p:sp>
          <p:pic>
            <p:nvPicPr>
              <p:cNvPr id="48" name="Picture 50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65" t="3661" r="17478" b="17538"/>
              <a:stretch/>
            </p:blipFill>
            <p:spPr bwMode="auto">
              <a:xfrm>
                <a:off x="2784842" y="2220099"/>
                <a:ext cx="3669507" cy="3048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49" name="Groupe 18"/>
              <p:cNvGrpSpPr/>
              <p:nvPr/>
            </p:nvGrpSpPr>
            <p:grpSpPr>
              <a:xfrm>
                <a:off x="3185209" y="2558683"/>
                <a:ext cx="2759105" cy="2251075"/>
                <a:chOff x="4090987" y="1437481"/>
                <a:chExt cx="3560763" cy="2905125"/>
              </a:xfrm>
            </p:grpSpPr>
            <p:sp>
              <p:nvSpPr>
                <p:cNvPr id="62" name="Freeform 7"/>
                <p:cNvSpPr>
                  <a:spLocks/>
                </p:cNvSpPr>
                <p:nvPr/>
              </p:nvSpPr>
              <p:spPr bwMode="auto">
                <a:xfrm>
                  <a:off x="4745037" y="1437481"/>
                  <a:ext cx="2252663" cy="960438"/>
                </a:xfrm>
                <a:custGeom>
                  <a:avLst/>
                  <a:gdLst>
                    <a:gd name="T0" fmla="*/ 11823 w 11823"/>
                    <a:gd name="T1" fmla="*/ 3264 h 5038"/>
                    <a:gd name="T2" fmla="*/ 0 w 11823"/>
                    <a:gd name="T3" fmla="*/ 3264 h 5038"/>
                    <a:gd name="T4" fmla="*/ 1774 w 11823"/>
                    <a:gd name="T5" fmla="*/ 5038 h 5038"/>
                    <a:gd name="T6" fmla="*/ 10049 w 11823"/>
                    <a:gd name="T7" fmla="*/ 5038 h 5038"/>
                    <a:gd name="T8" fmla="*/ 11823 w 11823"/>
                    <a:gd name="T9" fmla="*/ 3264 h 5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23" h="5038">
                      <a:moveTo>
                        <a:pt x="11823" y="3264"/>
                      </a:moveTo>
                      <a:cubicBezTo>
                        <a:pt x="8558" y="0"/>
                        <a:pt x="3265" y="0"/>
                        <a:pt x="0" y="3264"/>
                      </a:cubicBezTo>
                      <a:lnTo>
                        <a:pt x="1774" y="5038"/>
                      </a:lnTo>
                      <a:cubicBezTo>
                        <a:pt x="4059" y="2752"/>
                        <a:pt x="7764" y="2752"/>
                        <a:pt x="10049" y="5038"/>
                      </a:cubicBezTo>
                      <a:lnTo>
                        <a:pt x="11823" y="3264"/>
                      </a:lnTo>
                      <a:close/>
                    </a:path>
                  </a:pathLst>
                </a:custGeom>
                <a:solidFill>
                  <a:srgbClr val="ECBD0B"/>
                </a:solidFill>
                <a:ln w="0">
                  <a:solidFill>
                    <a:srgbClr val="ECBD0B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3" name="Freeform 8"/>
                <p:cNvSpPr>
                  <a:spLocks/>
                </p:cNvSpPr>
                <p:nvPr/>
              </p:nvSpPr>
              <p:spPr bwMode="auto">
                <a:xfrm>
                  <a:off x="6691312" y="2091531"/>
                  <a:ext cx="960438" cy="2251075"/>
                </a:xfrm>
                <a:custGeom>
                  <a:avLst/>
                  <a:gdLst>
                    <a:gd name="T0" fmla="*/ 1774 w 5038"/>
                    <a:gd name="T1" fmla="*/ 11823 h 11823"/>
                    <a:gd name="T2" fmla="*/ 1774 w 5038"/>
                    <a:gd name="T3" fmla="*/ 0 h 11823"/>
                    <a:gd name="T4" fmla="*/ 1774 w 5038"/>
                    <a:gd name="T5" fmla="*/ 0 h 11823"/>
                    <a:gd name="T6" fmla="*/ 0 w 5038"/>
                    <a:gd name="T7" fmla="*/ 1774 h 11823"/>
                    <a:gd name="T8" fmla="*/ 0 w 5038"/>
                    <a:gd name="T9" fmla="*/ 10049 h 11823"/>
                    <a:gd name="T10" fmla="*/ 0 w 5038"/>
                    <a:gd name="T11" fmla="*/ 10049 h 11823"/>
                    <a:gd name="T12" fmla="*/ 1774 w 5038"/>
                    <a:gd name="T13" fmla="*/ 11823 h 11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38" h="11823">
                      <a:moveTo>
                        <a:pt x="1774" y="11823"/>
                      </a:moveTo>
                      <a:cubicBezTo>
                        <a:pt x="5038" y="8558"/>
                        <a:pt x="5038" y="3265"/>
                        <a:pt x="1774" y="0"/>
                      </a:cubicBezTo>
                      <a:cubicBezTo>
                        <a:pt x="1774" y="0"/>
                        <a:pt x="1774" y="0"/>
                        <a:pt x="1774" y="0"/>
                      </a:cubicBezTo>
                      <a:lnTo>
                        <a:pt x="0" y="1774"/>
                      </a:lnTo>
                      <a:cubicBezTo>
                        <a:pt x="2286" y="4059"/>
                        <a:pt x="2286" y="7764"/>
                        <a:pt x="0" y="10049"/>
                      </a:cubicBezTo>
                      <a:cubicBezTo>
                        <a:pt x="0" y="10049"/>
                        <a:pt x="0" y="10049"/>
                        <a:pt x="0" y="10049"/>
                      </a:cubicBezTo>
                      <a:lnTo>
                        <a:pt x="1774" y="11823"/>
                      </a:lnTo>
                      <a:close/>
                    </a:path>
                  </a:pathLst>
                </a:custGeom>
                <a:solidFill>
                  <a:srgbClr val="619D09"/>
                </a:solidFill>
                <a:ln w="0">
                  <a:solidFill>
                    <a:srgbClr val="619D0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4" name="Freeform 10"/>
                <p:cNvSpPr>
                  <a:spLocks/>
                </p:cNvSpPr>
                <p:nvPr/>
              </p:nvSpPr>
              <p:spPr bwMode="auto">
                <a:xfrm>
                  <a:off x="4090987" y="2091531"/>
                  <a:ext cx="960438" cy="2251075"/>
                </a:xfrm>
                <a:custGeom>
                  <a:avLst/>
                  <a:gdLst>
                    <a:gd name="T0" fmla="*/ 3265 w 5038"/>
                    <a:gd name="T1" fmla="*/ 0 h 11823"/>
                    <a:gd name="T2" fmla="*/ 3265 w 5038"/>
                    <a:gd name="T3" fmla="*/ 11823 h 11823"/>
                    <a:gd name="T4" fmla="*/ 3265 w 5038"/>
                    <a:gd name="T5" fmla="*/ 11823 h 11823"/>
                    <a:gd name="T6" fmla="*/ 5038 w 5038"/>
                    <a:gd name="T7" fmla="*/ 10049 h 11823"/>
                    <a:gd name="T8" fmla="*/ 5038 w 5038"/>
                    <a:gd name="T9" fmla="*/ 1774 h 11823"/>
                    <a:gd name="T10" fmla="*/ 5038 w 5038"/>
                    <a:gd name="T11" fmla="*/ 1774 h 11823"/>
                    <a:gd name="T12" fmla="*/ 3265 w 5038"/>
                    <a:gd name="T13" fmla="*/ 0 h 11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38" h="11823">
                      <a:moveTo>
                        <a:pt x="3265" y="0"/>
                      </a:moveTo>
                      <a:cubicBezTo>
                        <a:pt x="0" y="3265"/>
                        <a:pt x="0" y="8558"/>
                        <a:pt x="3265" y="11823"/>
                      </a:cubicBezTo>
                      <a:cubicBezTo>
                        <a:pt x="3265" y="11823"/>
                        <a:pt x="3265" y="11823"/>
                        <a:pt x="3265" y="11823"/>
                      </a:cubicBezTo>
                      <a:lnTo>
                        <a:pt x="5038" y="10049"/>
                      </a:lnTo>
                      <a:cubicBezTo>
                        <a:pt x="2753" y="7764"/>
                        <a:pt x="2753" y="4059"/>
                        <a:pt x="5038" y="1774"/>
                      </a:cubicBezTo>
                      <a:cubicBezTo>
                        <a:pt x="5038" y="1774"/>
                        <a:pt x="5038" y="1774"/>
                        <a:pt x="5038" y="1774"/>
                      </a:cubicBezTo>
                      <a:lnTo>
                        <a:pt x="3265" y="0"/>
                      </a:lnTo>
                      <a:close/>
                    </a:path>
                  </a:pathLst>
                </a:custGeom>
                <a:solidFill>
                  <a:srgbClr val="D12112"/>
                </a:solidFill>
                <a:ln w="0">
                  <a:solidFill>
                    <a:srgbClr val="D1211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0" name="Groupe 4"/>
              <p:cNvGrpSpPr/>
              <p:nvPr/>
            </p:nvGrpSpPr>
            <p:grpSpPr>
              <a:xfrm>
                <a:off x="2287342" y="1673323"/>
                <a:ext cx="4545541" cy="4113911"/>
                <a:chOff x="3363300" y="2399624"/>
                <a:chExt cx="4545541" cy="4113911"/>
              </a:xfrm>
            </p:grpSpPr>
            <p:sp>
              <p:nvSpPr>
                <p:cNvPr id="51" name="ZoneTexte 5"/>
                <p:cNvSpPr txBox="1"/>
                <p:nvPr/>
              </p:nvSpPr>
              <p:spPr>
                <a:xfrm>
                  <a:off x="4000580" y="5700273"/>
                  <a:ext cx="668289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52" name="ZoneTexte 6"/>
                <p:cNvSpPr txBox="1"/>
                <p:nvPr/>
              </p:nvSpPr>
              <p:spPr>
                <a:xfrm>
                  <a:off x="6426910" y="5700273"/>
                  <a:ext cx="1186724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>
                      <a:solidFill>
                        <a:schemeClr val="bg1"/>
                      </a:solidFill>
                    </a:rPr>
                    <a:t>100</a:t>
                  </a:r>
                </a:p>
              </p:txBody>
            </p:sp>
            <p:sp>
              <p:nvSpPr>
                <p:cNvPr id="53" name="ZoneTexte 8"/>
                <p:cNvSpPr txBox="1"/>
                <p:nvPr/>
              </p:nvSpPr>
              <p:spPr>
                <a:xfrm>
                  <a:off x="3363300" y="3980761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20</a:t>
                  </a:r>
                </a:p>
              </p:txBody>
            </p:sp>
            <p:sp>
              <p:nvSpPr>
                <p:cNvPr id="54" name="ZoneTexte 9"/>
                <p:cNvSpPr txBox="1"/>
                <p:nvPr/>
              </p:nvSpPr>
              <p:spPr>
                <a:xfrm>
                  <a:off x="3390711" y="4964875"/>
                  <a:ext cx="757060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10</a:t>
                  </a:r>
                </a:p>
              </p:txBody>
            </p:sp>
            <p:sp>
              <p:nvSpPr>
                <p:cNvPr id="55" name="ZoneTexte 10"/>
                <p:cNvSpPr txBox="1"/>
                <p:nvPr/>
              </p:nvSpPr>
              <p:spPr>
                <a:xfrm>
                  <a:off x="3790923" y="3352113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30</a:t>
                  </a:r>
                </a:p>
              </p:txBody>
            </p:sp>
            <p:sp>
              <p:nvSpPr>
                <p:cNvPr id="56" name="ZoneTexte 11"/>
                <p:cNvSpPr txBox="1"/>
                <p:nvPr/>
              </p:nvSpPr>
              <p:spPr>
                <a:xfrm>
                  <a:off x="4369908" y="2849207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40</a:t>
                  </a:r>
                </a:p>
              </p:txBody>
            </p:sp>
            <p:sp>
              <p:nvSpPr>
                <p:cNvPr id="57" name="ZoneTexte 12"/>
                <p:cNvSpPr txBox="1"/>
                <p:nvPr/>
              </p:nvSpPr>
              <p:spPr>
                <a:xfrm>
                  <a:off x="7111878" y="3980761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80</a:t>
                  </a:r>
                </a:p>
              </p:txBody>
            </p:sp>
            <p:sp>
              <p:nvSpPr>
                <p:cNvPr id="58" name="ZoneTexte 13"/>
                <p:cNvSpPr txBox="1"/>
                <p:nvPr/>
              </p:nvSpPr>
              <p:spPr>
                <a:xfrm>
                  <a:off x="7151780" y="4964875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90</a:t>
                  </a:r>
                </a:p>
              </p:txBody>
            </p:sp>
            <p:sp>
              <p:nvSpPr>
                <p:cNvPr id="59" name="ZoneTexte 14"/>
                <p:cNvSpPr txBox="1"/>
                <p:nvPr/>
              </p:nvSpPr>
              <p:spPr>
                <a:xfrm>
                  <a:off x="6823849" y="3352113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70</a:t>
                  </a:r>
                </a:p>
              </p:txBody>
            </p:sp>
            <p:sp>
              <p:nvSpPr>
                <p:cNvPr id="60" name="ZoneTexte 15"/>
                <p:cNvSpPr txBox="1"/>
                <p:nvPr/>
              </p:nvSpPr>
              <p:spPr>
                <a:xfrm>
                  <a:off x="6171611" y="2849207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60</a:t>
                  </a:r>
                </a:p>
              </p:txBody>
            </p:sp>
            <p:sp>
              <p:nvSpPr>
                <p:cNvPr id="61" name="ZoneTexte 7"/>
                <p:cNvSpPr txBox="1"/>
                <p:nvPr/>
              </p:nvSpPr>
              <p:spPr>
                <a:xfrm>
                  <a:off x="5176965" y="2399624"/>
                  <a:ext cx="927506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>
                      <a:solidFill>
                        <a:schemeClr val="bg1"/>
                      </a:solidFill>
                    </a:rPr>
                    <a:t>50</a:t>
                  </a:r>
                </a:p>
              </p:txBody>
            </p:sp>
          </p:grpSp>
        </p:grpSp>
        <p:graphicFrame>
          <p:nvGraphicFramePr>
            <p:cNvPr id="46" name="Graphique 25"/>
            <p:cNvGraphicFramePr/>
            <p:nvPr>
              <p:extLst>
                <p:ext uri="{D42A27DB-BD31-4B8C-83A1-F6EECF244321}">
                  <p14:modId xmlns:p14="http://schemas.microsoft.com/office/powerpoint/2010/main" val="568989534"/>
                </p:ext>
              </p:extLst>
            </p:nvPr>
          </p:nvGraphicFramePr>
          <p:xfrm>
            <a:off x="2775962" y="2630691"/>
            <a:ext cx="3600400" cy="26245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sp>
        <p:nvSpPr>
          <p:cNvPr id="151" name="矩形 150"/>
          <p:cNvSpPr/>
          <p:nvPr/>
        </p:nvSpPr>
        <p:spPr>
          <a:xfrm>
            <a:off x="2987824" y="699632"/>
            <a:ext cx="2808312" cy="216015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712725" y="545743"/>
            <a:ext cx="1441420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传染病流行指数</a:t>
            </a:r>
          </a:p>
        </p:txBody>
      </p:sp>
      <p:sp>
        <p:nvSpPr>
          <p:cNvPr id="158" name="矩形 157"/>
          <p:cNvSpPr/>
          <p:nvPr/>
        </p:nvSpPr>
        <p:spPr>
          <a:xfrm>
            <a:off x="467544" y="699541"/>
            <a:ext cx="2520280" cy="216024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115616" y="545652"/>
            <a:ext cx="1261884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天气风险指数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1352" y="2931790"/>
            <a:ext cx="4970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本月重点关注：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</a:rPr>
              <a:t>手足口病</a:t>
            </a:r>
          </a:p>
        </p:txBody>
      </p:sp>
      <p:sp>
        <p:nvSpPr>
          <p:cNvPr id="159" name="矩形 158"/>
          <p:cNvSpPr/>
          <p:nvPr/>
        </p:nvSpPr>
        <p:spPr>
          <a:xfrm>
            <a:off x="467544" y="2859782"/>
            <a:ext cx="5328592" cy="7903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157940" y="2931790"/>
            <a:ext cx="4970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</a:rPr>
              <a:t>疱疹性咽峡炎</a:t>
            </a:r>
          </a:p>
        </p:txBody>
      </p:sp>
    </p:spTree>
    <p:extLst>
      <p:ext uri="{BB962C8B-B14F-4D97-AF65-F5344CB8AC3E}">
        <p14:creationId xmlns:p14="http://schemas.microsoft.com/office/powerpoint/2010/main" val="1785336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793510843"/>
              </p:ext>
            </p:extLst>
          </p:nvPr>
        </p:nvGraphicFramePr>
        <p:xfrm>
          <a:off x="179512" y="843558"/>
          <a:ext cx="6048672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55876" y="195486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班级健康工作评比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72200" y="915566"/>
            <a:ext cx="25202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重点关注：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出现传染病例：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5113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小二班、中二班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请病假较多：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5113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中三班、小二班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漏检人次：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5113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小三班、中二班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班级卫生消毒：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5113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小二班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家园健康沟通：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5113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小四班</a:t>
            </a:r>
          </a:p>
          <a:p>
            <a:pPr indent="265113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7347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274937978"/>
              </p:ext>
            </p:extLst>
          </p:nvPr>
        </p:nvGraphicFramePr>
        <p:xfrm>
          <a:off x="179512" y="843558"/>
          <a:ext cx="6552728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76256" y="771550"/>
            <a:ext cx="18722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重点关注：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出现传染病例：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5113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小二班、中二班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请病假较多：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5113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中三班、小二班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漏检人次：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5113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小三班、中二班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班级卫生消毒：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5113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小二班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家园健康沟通：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5113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小四班</a:t>
            </a:r>
          </a:p>
          <a:p>
            <a:pPr indent="265113">
              <a:lnSpc>
                <a:spcPct val="150000"/>
              </a:lnSpc>
            </a:pP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406963136"/>
              </p:ext>
            </p:extLst>
          </p:nvPr>
        </p:nvGraphicFramePr>
        <p:xfrm>
          <a:off x="331912" y="3219822"/>
          <a:ext cx="2943944" cy="16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277509188"/>
              </p:ext>
            </p:extLst>
          </p:nvPr>
        </p:nvGraphicFramePr>
        <p:xfrm>
          <a:off x="3729136" y="3219822"/>
          <a:ext cx="3003105" cy="172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矩形 7"/>
          <p:cNvSpPr/>
          <p:nvPr/>
        </p:nvSpPr>
        <p:spPr>
          <a:xfrm>
            <a:off x="179512" y="595596"/>
            <a:ext cx="6552728" cy="24802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512" y="3075806"/>
            <a:ext cx="3384376" cy="1800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63889" y="3075806"/>
            <a:ext cx="3168352" cy="18023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432996"/>
            <a:ext cx="1872208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班级健康工作评比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8200" y="2931790"/>
            <a:ext cx="999729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病假人数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1650" y="2931790"/>
            <a:ext cx="900100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传染病例</a:t>
            </a:r>
          </a:p>
        </p:txBody>
      </p:sp>
    </p:spTree>
    <p:extLst>
      <p:ext uri="{BB962C8B-B14F-4D97-AF65-F5344CB8AC3E}">
        <p14:creationId xmlns:p14="http://schemas.microsoft.com/office/powerpoint/2010/main" val="3016823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211404634"/>
              </p:ext>
            </p:extLst>
          </p:nvPr>
        </p:nvGraphicFramePr>
        <p:xfrm>
          <a:off x="395536" y="539750"/>
          <a:ext cx="619268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340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03598"/>
            <a:ext cx="7704856" cy="2448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8769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1723" y="843559"/>
            <a:ext cx="9144000" cy="34563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843558"/>
            <a:ext cx="91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0" y="2569796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0" y="4299942"/>
            <a:ext cx="91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0" y="843559"/>
            <a:ext cx="11723" cy="345638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9144001" y="843559"/>
            <a:ext cx="11722" cy="345638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3617" y="885258"/>
            <a:ext cx="1818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幼儿园健康管理系统</a:t>
            </a:r>
          </a:p>
        </p:txBody>
      </p:sp>
      <p:sp>
        <p:nvSpPr>
          <p:cNvPr id="23" name="矩形 22"/>
          <p:cNvSpPr/>
          <p:nvPr/>
        </p:nvSpPr>
        <p:spPr>
          <a:xfrm>
            <a:off x="1" y="0"/>
            <a:ext cx="9144000" cy="843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" y="4299942"/>
            <a:ext cx="9144000" cy="843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740352" y="885258"/>
            <a:ext cx="1818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pic>
        <p:nvPicPr>
          <p:cNvPr id="28" name="Picture 2" descr="C:\Users\Airo\Desktop\fc1f4134970a304ef2ad48c0d3c8a786c9175c7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67" y="885258"/>
            <a:ext cx="255750" cy="2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016057" y="1275606"/>
            <a:ext cx="1251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每日晨检分析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72274" y="2715766"/>
            <a:ext cx="15662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月度健康指标趋势分析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946156" y="1264045"/>
            <a:ext cx="12516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健康风险分析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847227" y="1275606"/>
            <a:ext cx="15662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班级健康工作评比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9596" y="2705875"/>
            <a:ext cx="15662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月度健康指标趋势分析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-1" y="843558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-1" y="4299942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5861" y="841604"/>
            <a:ext cx="0" cy="34563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9136184" y="841603"/>
            <a:ext cx="0" cy="34563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6" y="2969682"/>
            <a:ext cx="3022997" cy="1287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直接连接符 36"/>
          <p:cNvCxnSpPr/>
          <p:nvPr/>
        </p:nvCxnSpPr>
        <p:spPr>
          <a:xfrm>
            <a:off x="-7816" y="1178140"/>
            <a:ext cx="9144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059723" y="843559"/>
            <a:ext cx="0" cy="34563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6107723" y="843558"/>
            <a:ext cx="0" cy="3456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29" y="1537216"/>
            <a:ext cx="2370237" cy="97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01" y="1722396"/>
            <a:ext cx="2141070" cy="786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461" y="1537216"/>
            <a:ext cx="2101078" cy="99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3789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1723" y="843559"/>
            <a:ext cx="9144000" cy="34563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843558"/>
            <a:ext cx="91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0" y="2569796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0" y="4299942"/>
            <a:ext cx="91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0" y="843559"/>
            <a:ext cx="11723" cy="345638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9144001" y="843559"/>
            <a:ext cx="11722" cy="345638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" y="0"/>
            <a:ext cx="9144000" cy="843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" y="4319966"/>
            <a:ext cx="9144000" cy="843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" descr="C:\Users\Airo\Desktop\fc1f4134970a304ef2ad48c0d3c8a786c9175c7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67" y="885258"/>
            <a:ext cx="255750" cy="2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782438" y="899391"/>
            <a:ext cx="18823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日晨检分析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16521" y="911923"/>
            <a:ext cx="12516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健康风险分析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401730" y="959200"/>
            <a:ext cx="24482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近两年月度请病假人次对比分析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-1" y="843558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-1" y="4299942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5861" y="841604"/>
            <a:ext cx="0" cy="34563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9136184" y="841603"/>
            <a:ext cx="0" cy="34563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059723" y="843559"/>
            <a:ext cx="0" cy="34563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6107723" y="843558"/>
            <a:ext cx="0" cy="3456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2" y="1258384"/>
            <a:ext cx="2868264" cy="1225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58BC2BA-02D3-4B3F-832E-C92E9975D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2204" y="1165839"/>
            <a:ext cx="2544053" cy="1307346"/>
          </a:xfrm>
          <a:prstGeom prst="rect">
            <a:avLst/>
          </a:prstGeom>
        </p:spPr>
      </p:pic>
      <p:sp>
        <p:nvSpPr>
          <p:cNvPr id="33" name="TextBox 33">
            <a:extLst>
              <a:ext uri="{FF2B5EF4-FFF2-40B4-BE49-F238E27FC236}">
                <a16:creationId xmlns:a16="http://schemas.microsoft.com/office/drawing/2014/main" id="{DE73CE35-ECF0-49A7-98BF-1E5584B0CCFD}"/>
              </a:ext>
            </a:extLst>
          </p:cNvPr>
          <p:cNvSpPr txBox="1"/>
          <p:nvPr/>
        </p:nvSpPr>
        <p:spPr>
          <a:xfrm>
            <a:off x="3425440" y="2641047"/>
            <a:ext cx="22449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上周各班级健康工作完成情况分析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8AA334-A5A5-4D5B-A7D2-2F6F30071A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1527" y="2859782"/>
            <a:ext cx="2850633" cy="1395322"/>
          </a:xfrm>
          <a:prstGeom prst="rect">
            <a:avLst/>
          </a:prstGeom>
        </p:spPr>
      </p:pic>
      <p:sp>
        <p:nvSpPr>
          <p:cNvPr id="35" name="TextBox 33">
            <a:extLst>
              <a:ext uri="{FF2B5EF4-FFF2-40B4-BE49-F238E27FC236}">
                <a16:creationId xmlns:a16="http://schemas.microsoft.com/office/drawing/2014/main" id="{01C55BB0-577E-43E9-B389-B6D614F1F3F0}"/>
              </a:ext>
            </a:extLst>
          </p:cNvPr>
          <p:cNvSpPr txBox="1"/>
          <p:nvPr/>
        </p:nvSpPr>
        <p:spPr>
          <a:xfrm>
            <a:off x="417179" y="2641047"/>
            <a:ext cx="22449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今日健康工作动态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74FDA2-6825-4840-8E7B-DB67121C90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20" y="2898754"/>
            <a:ext cx="2742071" cy="1321297"/>
          </a:xfrm>
          <a:prstGeom prst="rect">
            <a:avLst/>
          </a:prstGeom>
        </p:spPr>
      </p:pic>
      <p:sp>
        <p:nvSpPr>
          <p:cNvPr id="37" name="TextBox 53">
            <a:extLst>
              <a:ext uri="{FF2B5EF4-FFF2-40B4-BE49-F238E27FC236}">
                <a16:creationId xmlns:a16="http://schemas.microsoft.com/office/drawing/2014/main" id="{1D6A53DD-6CCA-4FB2-BDD4-A14BE5950E0C}"/>
              </a:ext>
            </a:extLst>
          </p:cNvPr>
          <p:cNvSpPr txBox="1"/>
          <p:nvPr/>
        </p:nvSpPr>
        <p:spPr>
          <a:xfrm>
            <a:off x="6203287" y="2626442"/>
            <a:ext cx="2831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年春季学期体检幼儿生长发育评价情况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A5A3CFB-1BD9-46E9-B029-6E04A6847D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3818" y="1404679"/>
            <a:ext cx="2904085" cy="90355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7F7B378-13DB-4449-A2A9-0DC3F61700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6005" y="2962478"/>
            <a:ext cx="2942289" cy="125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08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1723" y="843559"/>
            <a:ext cx="9144000" cy="34563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843558"/>
            <a:ext cx="91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0" y="2569796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0" y="4299942"/>
            <a:ext cx="91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0" y="843559"/>
            <a:ext cx="11723" cy="345638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9144001" y="843559"/>
            <a:ext cx="11722" cy="345638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" y="0"/>
            <a:ext cx="9144000" cy="843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" y="4319966"/>
            <a:ext cx="9144000" cy="843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" descr="C:\Users\Airo\Desktop\fc1f4134970a304ef2ad48c0d3c8a786c9175c7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67" y="885258"/>
            <a:ext cx="255750" cy="2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782438" y="899391"/>
            <a:ext cx="18823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日晨检分析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16521" y="911923"/>
            <a:ext cx="12516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健康风险分析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401730" y="959200"/>
            <a:ext cx="24482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本学期幼儿常见病月发病情况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-1" y="843558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-1" y="4299942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5861" y="841604"/>
            <a:ext cx="0" cy="34563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9136184" y="841603"/>
            <a:ext cx="0" cy="34563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059723" y="843559"/>
            <a:ext cx="0" cy="34563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6107723" y="843558"/>
            <a:ext cx="0" cy="3456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2" y="1258384"/>
            <a:ext cx="2868264" cy="1225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3">
            <a:extLst>
              <a:ext uri="{FF2B5EF4-FFF2-40B4-BE49-F238E27FC236}">
                <a16:creationId xmlns:a16="http://schemas.microsoft.com/office/drawing/2014/main" id="{DE73CE35-ECF0-49A7-98BF-1E5584B0CCFD}"/>
              </a:ext>
            </a:extLst>
          </p:cNvPr>
          <p:cNvSpPr txBox="1"/>
          <p:nvPr/>
        </p:nvSpPr>
        <p:spPr>
          <a:xfrm>
            <a:off x="3425440" y="2641047"/>
            <a:ext cx="22449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上周各班级健康工作完成情况分析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8AA334-A5A5-4D5B-A7D2-2F6F30071A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1527" y="2859782"/>
            <a:ext cx="2850633" cy="1395322"/>
          </a:xfrm>
          <a:prstGeom prst="rect">
            <a:avLst/>
          </a:prstGeom>
        </p:spPr>
      </p:pic>
      <p:sp>
        <p:nvSpPr>
          <p:cNvPr id="35" name="TextBox 33">
            <a:extLst>
              <a:ext uri="{FF2B5EF4-FFF2-40B4-BE49-F238E27FC236}">
                <a16:creationId xmlns:a16="http://schemas.microsoft.com/office/drawing/2014/main" id="{01C55BB0-577E-43E9-B389-B6D614F1F3F0}"/>
              </a:ext>
            </a:extLst>
          </p:cNvPr>
          <p:cNvSpPr txBox="1"/>
          <p:nvPr/>
        </p:nvSpPr>
        <p:spPr>
          <a:xfrm>
            <a:off x="417179" y="2641047"/>
            <a:ext cx="22449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今日健康工作动态</a:t>
            </a:r>
          </a:p>
        </p:txBody>
      </p:sp>
      <p:sp>
        <p:nvSpPr>
          <p:cNvPr id="37" name="TextBox 53">
            <a:extLst>
              <a:ext uri="{FF2B5EF4-FFF2-40B4-BE49-F238E27FC236}">
                <a16:creationId xmlns:a16="http://schemas.microsoft.com/office/drawing/2014/main" id="{1D6A53DD-6CCA-4FB2-BDD4-A14BE5950E0C}"/>
              </a:ext>
            </a:extLst>
          </p:cNvPr>
          <p:cNvSpPr txBox="1"/>
          <p:nvPr/>
        </p:nvSpPr>
        <p:spPr>
          <a:xfrm>
            <a:off x="6203287" y="2626442"/>
            <a:ext cx="2831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全园幼儿过敏源分布情况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B83F912-5CD1-4C55-B4BA-3D3787F244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3287" y="1247637"/>
            <a:ext cx="2831484" cy="126551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23DC862-3248-42B5-ACBC-910070A4BC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261" y="2871302"/>
            <a:ext cx="2751929" cy="13838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C9AA0C-F7C7-4575-965C-54264BC599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5287" y="1129502"/>
            <a:ext cx="2775845" cy="13541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809F64E-CAEC-4FDD-8105-89480241D2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8201" y="2854720"/>
            <a:ext cx="2821951" cy="135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12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16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467544" y="1131589"/>
            <a:ext cx="3024335" cy="216024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007838" y="1263003"/>
            <a:ext cx="2051994" cy="1868277"/>
            <a:chOff x="2287342" y="1673323"/>
            <a:chExt cx="4545541" cy="4113911"/>
          </a:xfrm>
        </p:grpSpPr>
        <p:grpSp>
          <p:nvGrpSpPr>
            <p:cNvPr id="2" name="Groupe 1"/>
            <p:cNvGrpSpPr/>
            <p:nvPr/>
          </p:nvGrpSpPr>
          <p:grpSpPr>
            <a:xfrm>
              <a:off x="2287342" y="1673323"/>
              <a:ext cx="4545541" cy="4113911"/>
              <a:chOff x="2287342" y="1673323"/>
              <a:chExt cx="4545541" cy="4113911"/>
            </a:xfrm>
          </p:grpSpPr>
          <p:sp>
            <p:nvSpPr>
              <p:cNvPr id="3" name="Ellipse 17"/>
              <p:cNvSpPr/>
              <p:nvPr/>
            </p:nvSpPr>
            <p:spPr bwMode="auto">
              <a:xfrm>
                <a:off x="3673687" y="3052800"/>
                <a:ext cx="1782148" cy="180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16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Lucida Sans Unicode" pitchFamily="34" charset="0"/>
                </a:endParaRPr>
              </a:p>
            </p:txBody>
          </p:sp>
          <p:pic>
            <p:nvPicPr>
              <p:cNvPr id="4" name="Picture 50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65" t="3661" r="17478" b="17538"/>
              <a:stretch/>
            </p:blipFill>
            <p:spPr bwMode="auto">
              <a:xfrm>
                <a:off x="2784842" y="2220099"/>
                <a:ext cx="3669507" cy="3048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5" name="Groupe 18"/>
              <p:cNvGrpSpPr/>
              <p:nvPr/>
            </p:nvGrpSpPr>
            <p:grpSpPr>
              <a:xfrm>
                <a:off x="3185209" y="2558683"/>
                <a:ext cx="2759105" cy="2251075"/>
                <a:chOff x="4090987" y="1437481"/>
                <a:chExt cx="3560763" cy="2905125"/>
              </a:xfrm>
            </p:grpSpPr>
            <p:sp>
              <p:nvSpPr>
                <p:cNvPr id="18" name="Freeform 7"/>
                <p:cNvSpPr>
                  <a:spLocks/>
                </p:cNvSpPr>
                <p:nvPr/>
              </p:nvSpPr>
              <p:spPr bwMode="auto">
                <a:xfrm>
                  <a:off x="4745037" y="1437481"/>
                  <a:ext cx="2252663" cy="960438"/>
                </a:xfrm>
                <a:custGeom>
                  <a:avLst/>
                  <a:gdLst>
                    <a:gd name="T0" fmla="*/ 11823 w 11823"/>
                    <a:gd name="T1" fmla="*/ 3264 h 5038"/>
                    <a:gd name="T2" fmla="*/ 0 w 11823"/>
                    <a:gd name="T3" fmla="*/ 3264 h 5038"/>
                    <a:gd name="T4" fmla="*/ 1774 w 11823"/>
                    <a:gd name="T5" fmla="*/ 5038 h 5038"/>
                    <a:gd name="T6" fmla="*/ 10049 w 11823"/>
                    <a:gd name="T7" fmla="*/ 5038 h 5038"/>
                    <a:gd name="T8" fmla="*/ 11823 w 11823"/>
                    <a:gd name="T9" fmla="*/ 3264 h 5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23" h="5038">
                      <a:moveTo>
                        <a:pt x="11823" y="3264"/>
                      </a:moveTo>
                      <a:cubicBezTo>
                        <a:pt x="8558" y="0"/>
                        <a:pt x="3265" y="0"/>
                        <a:pt x="0" y="3264"/>
                      </a:cubicBezTo>
                      <a:lnTo>
                        <a:pt x="1774" y="5038"/>
                      </a:lnTo>
                      <a:cubicBezTo>
                        <a:pt x="4059" y="2752"/>
                        <a:pt x="7764" y="2752"/>
                        <a:pt x="10049" y="5038"/>
                      </a:cubicBezTo>
                      <a:lnTo>
                        <a:pt x="11823" y="3264"/>
                      </a:lnTo>
                      <a:close/>
                    </a:path>
                  </a:pathLst>
                </a:custGeom>
                <a:solidFill>
                  <a:srgbClr val="ECBD0B"/>
                </a:solidFill>
                <a:ln w="0">
                  <a:solidFill>
                    <a:srgbClr val="ECBD0B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Freeform 8"/>
                <p:cNvSpPr>
                  <a:spLocks/>
                </p:cNvSpPr>
                <p:nvPr/>
              </p:nvSpPr>
              <p:spPr bwMode="auto">
                <a:xfrm>
                  <a:off x="6691312" y="2091531"/>
                  <a:ext cx="960438" cy="2251075"/>
                </a:xfrm>
                <a:custGeom>
                  <a:avLst/>
                  <a:gdLst>
                    <a:gd name="T0" fmla="*/ 1774 w 5038"/>
                    <a:gd name="T1" fmla="*/ 11823 h 11823"/>
                    <a:gd name="T2" fmla="*/ 1774 w 5038"/>
                    <a:gd name="T3" fmla="*/ 0 h 11823"/>
                    <a:gd name="T4" fmla="*/ 1774 w 5038"/>
                    <a:gd name="T5" fmla="*/ 0 h 11823"/>
                    <a:gd name="T6" fmla="*/ 0 w 5038"/>
                    <a:gd name="T7" fmla="*/ 1774 h 11823"/>
                    <a:gd name="T8" fmla="*/ 0 w 5038"/>
                    <a:gd name="T9" fmla="*/ 10049 h 11823"/>
                    <a:gd name="T10" fmla="*/ 0 w 5038"/>
                    <a:gd name="T11" fmla="*/ 10049 h 11823"/>
                    <a:gd name="T12" fmla="*/ 1774 w 5038"/>
                    <a:gd name="T13" fmla="*/ 11823 h 11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38" h="11823">
                      <a:moveTo>
                        <a:pt x="1774" y="11823"/>
                      </a:moveTo>
                      <a:cubicBezTo>
                        <a:pt x="5038" y="8558"/>
                        <a:pt x="5038" y="3265"/>
                        <a:pt x="1774" y="0"/>
                      </a:cubicBezTo>
                      <a:cubicBezTo>
                        <a:pt x="1774" y="0"/>
                        <a:pt x="1774" y="0"/>
                        <a:pt x="1774" y="0"/>
                      </a:cubicBezTo>
                      <a:lnTo>
                        <a:pt x="0" y="1774"/>
                      </a:lnTo>
                      <a:cubicBezTo>
                        <a:pt x="2286" y="4059"/>
                        <a:pt x="2286" y="7764"/>
                        <a:pt x="0" y="10049"/>
                      </a:cubicBezTo>
                      <a:cubicBezTo>
                        <a:pt x="0" y="10049"/>
                        <a:pt x="0" y="10049"/>
                        <a:pt x="0" y="10049"/>
                      </a:cubicBezTo>
                      <a:lnTo>
                        <a:pt x="1774" y="11823"/>
                      </a:lnTo>
                      <a:close/>
                    </a:path>
                  </a:pathLst>
                </a:custGeom>
                <a:solidFill>
                  <a:srgbClr val="619D09"/>
                </a:solidFill>
                <a:ln w="0">
                  <a:solidFill>
                    <a:srgbClr val="619D0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Freeform 10"/>
                <p:cNvSpPr>
                  <a:spLocks/>
                </p:cNvSpPr>
                <p:nvPr/>
              </p:nvSpPr>
              <p:spPr bwMode="auto">
                <a:xfrm>
                  <a:off x="4090987" y="2091531"/>
                  <a:ext cx="960438" cy="2251075"/>
                </a:xfrm>
                <a:custGeom>
                  <a:avLst/>
                  <a:gdLst>
                    <a:gd name="T0" fmla="*/ 3265 w 5038"/>
                    <a:gd name="T1" fmla="*/ 0 h 11823"/>
                    <a:gd name="T2" fmla="*/ 3265 w 5038"/>
                    <a:gd name="T3" fmla="*/ 11823 h 11823"/>
                    <a:gd name="T4" fmla="*/ 3265 w 5038"/>
                    <a:gd name="T5" fmla="*/ 11823 h 11823"/>
                    <a:gd name="T6" fmla="*/ 5038 w 5038"/>
                    <a:gd name="T7" fmla="*/ 10049 h 11823"/>
                    <a:gd name="T8" fmla="*/ 5038 w 5038"/>
                    <a:gd name="T9" fmla="*/ 1774 h 11823"/>
                    <a:gd name="T10" fmla="*/ 5038 w 5038"/>
                    <a:gd name="T11" fmla="*/ 1774 h 11823"/>
                    <a:gd name="T12" fmla="*/ 3265 w 5038"/>
                    <a:gd name="T13" fmla="*/ 0 h 11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38" h="11823">
                      <a:moveTo>
                        <a:pt x="3265" y="0"/>
                      </a:moveTo>
                      <a:cubicBezTo>
                        <a:pt x="0" y="3265"/>
                        <a:pt x="0" y="8558"/>
                        <a:pt x="3265" y="11823"/>
                      </a:cubicBezTo>
                      <a:cubicBezTo>
                        <a:pt x="3265" y="11823"/>
                        <a:pt x="3265" y="11823"/>
                        <a:pt x="3265" y="11823"/>
                      </a:cubicBezTo>
                      <a:lnTo>
                        <a:pt x="5038" y="10049"/>
                      </a:lnTo>
                      <a:cubicBezTo>
                        <a:pt x="2753" y="7764"/>
                        <a:pt x="2753" y="4059"/>
                        <a:pt x="5038" y="1774"/>
                      </a:cubicBezTo>
                      <a:cubicBezTo>
                        <a:pt x="5038" y="1774"/>
                        <a:pt x="5038" y="1774"/>
                        <a:pt x="5038" y="1774"/>
                      </a:cubicBezTo>
                      <a:lnTo>
                        <a:pt x="3265" y="0"/>
                      </a:lnTo>
                      <a:close/>
                    </a:path>
                  </a:pathLst>
                </a:custGeom>
                <a:solidFill>
                  <a:srgbClr val="D12112"/>
                </a:solidFill>
                <a:ln w="0">
                  <a:solidFill>
                    <a:srgbClr val="D1211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" name="Groupe 4"/>
              <p:cNvGrpSpPr/>
              <p:nvPr/>
            </p:nvGrpSpPr>
            <p:grpSpPr>
              <a:xfrm>
                <a:off x="2287342" y="1673323"/>
                <a:ext cx="4545541" cy="4113911"/>
                <a:chOff x="3363300" y="2399624"/>
                <a:chExt cx="4545541" cy="4113911"/>
              </a:xfrm>
            </p:grpSpPr>
            <p:sp>
              <p:nvSpPr>
                <p:cNvPr id="7" name="ZoneTexte 5"/>
                <p:cNvSpPr txBox="1"/>
                <p:nvPr/>
              </p:nvSpPr>
              <p:spPr>
                <a:xfrm>
                  <a:off x="4000580" y="5700273"/>
                  <a:ext cx="668289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8" name="ZoneTexte 6"/>
                <p:cNvSpPr txBox="1"/>
                <p:nvPr/>
              </p:nvSpPr>
              <p:spPr>
                <a:xfrm>
                  <a:off x="6426910" y="5700273"/>
                  <a:ext cx="1186724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>
                      <a:solidFill>
                        <a:schemeClr val="bg1"/>
                      </a:solidFill>
                    </a:rPr>
                    <a:t>100</a:t>
                  </a:r>
                </a:p>
              </p:txBody>
            </p:sp>
            <p:sp>
              <p:nvSpPr>
                <p:cNvPr id="9" name="ZoneTexte 8"/>
                <p:cNvSpPr txBox="1"/>
                <p:nvPr/>
              </p:nvSpPr>
              <p:spPr>
                <a:xfrm>
                  <a:off x="3363300" y="3980761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20</a:t>
                  </a:r>
                </a:p>
              </p:txBody>
            </p:sp>
            <p:sp>
              <p:nvSpPr>
                <p:cNvPr id="10" name="ZoneTexte 9"/>
                <p:cNvSpPr txBox="1"/>
                <p:nvPr/>
              </p:nvSpPr>
              <p:spPr>
                <a:xfrm>
                  <a:off x="3390711" y="4964875"/>
                  <a:ext cx="757060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10</a:t>
                  </a:r>
                </a:p>
              </p:txBody>
            </p:sp>
            <p:sp>
              <p:nvSpPr>
                <p:cNvPr id="11" name="ZoneTexte 10"/>
                <p:cNvSpPr txBox="1"/>
                <p:nvPr/>
              </p:nvSpPr>
              <p:spPr>
                <a:xfrm>
                  <a:off x="3790923" y="3352113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30</a:t>
                  </a:r>
                </a:p>
              </p:txBody>
            </p:sp>
            <p:sp>
              <p:nvSpPr>
                <p:cNvPr id="12" name="ZoneTexte 11"/>
                <p:cNvSpPr txBox="1"/>
                <p:nvPr/>
              </p:nvSpPr>
              <p:spPr>
                <a:xfrm>
                  <a:off x="4369908" y="2849207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40</a:t>
                  </a:r>
                </a:p>
              </p:txBody>
            </p:sp>
            <p:sp>
              <p:nvSpPr>
                <p:cNvPr id="13" name="ZoneTexte 12"/>
                <p:cNvSpPr txBox="1"/>
                <p:nvPr/>
              </p:nvSpPr>
              <p:spPr>
                <a:xfrm>
                  <a:off x="7111878" y="3980761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80</a:t>
                  </a:r>
                </a:p>
              </p:txBody>
            </p:sp>
            <p:sp>
              <p:nvSpPr>
                <p:cNvPr id="14" name="ZoneTexte 13"/>
                <p:cNvSpPr txBox="1"/>
                <p:nvPr/>
              </p:nvSpPr>
              <p:spPr>
                <a:xfrm>
                  <a:off x="7151780" y="4964875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90</a:t>
                  </a:r>
                </a:p>
              </p:txBody>
            </p:sp>
            <p:sp>
              <p:nvSpPr>
                <p:cNvPr id="15" name="ZoneTexte 14"/>
                <p:cNvSpPr txBox="1"/>
                <p:nvPr/>
              </p:nvSpPr>
              <p:spPr>
                <a:xfrm>
                  <a:off x="6823849" y="3352113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70</a:t>
                  </a:r>
                </a:p>
              </p:txBody>
            </p:sp>
            <p:sp>
              <p:nvSpPr>
                <p:cNvPr id="16" name="ZoneTexte 15"/>
                <p:cNvSpPr txBox="1"/>
                <p:nvPr/>
              </p:nvSpPr>
              <p:spPr>
                <a:xfrm>
                  <a:off x="6171611" y="2849207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60</a:t>
                  </a:r>
                </a:p>
              </p:txBody>
            </p:sp>
            <p:sp>
              <p:nvSpPr>
                <p:cNvPr id="17" name="ZoneTexte 7"/>
                <p:cNvSpPr txBox="1"/>
                <p:nvPr/>
              </p:nvSpPr>
              <p:spPr>
                <a:xfrm>
                  <a:off x="5176965" y="2399624"/>
                  <a:ext cx="927506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>
                      <a:solidFill>
                        <a:schemeClr val="bg1"/>
                      </a:solidFill>
                    </a:rPr>
                    <a:t>50</a:t>
                  </a:r>
                </a:p>
              </p:txBody>
            </p:sp>
          </p:grpSp>
        </p:grpSp>
        <p:graphicFrame>
          <p:nvGraphicFramePr>
            <p:cNvPr id="21" name="Graphique 25"/>
            <p:cNvGraphicFramePr/>
            <p:nvPr>
              <p:extLst>
                <p:ext uri="{D42A27DB-BD31-4B8C-83A1-F6EECF244321}">
                  <p14:modId xmlns:p14="http://schemas.microsoft.com/office/powerpoint/2010/main" val="936590574"/>
                </p:ext>
              </p:extLst>
            </p:nvPr>
          </p:nvGraphicFramePr>
          <p:xfrm>
            <a:off x="2775963" y="2630692"/>
            <a:ext cx="3600400" cy="285739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44" name="组合 43"/>
          <p:cNvGrpSpPr/>
          <p:nvPr/>
        </p:nvGrpSpPr>
        <p:grpSpPr>
          <a:xfrm>
            <a:off x="4176190" y="1263003"/>
            <a:ext cx="2051994" cy="1868277"/>
            <a:chOff x="2287342" y="1673323"/>
            <a:chExt cx="4545541" cy="4113911"/>
          </a:xfrm>
        </p:grpSpPr>
        <p:grpSp>
          <p:nvGrpSpPr>
            <p:cNvPr id="45" name="Groupe 1"/>
            <p:cNvGrpSpPr/>
            <p:nvPr/>
          </p:nvGrpSpPr>
          <p:grpSpPr>
            <a:xfrm>
              <a:off x="2287342" y="1673323"/>
              <a:ext cx="4545541" cy="4113911"/>
              <a:chOff x="2287342" y="1673323"/>
              <a:chExt cx="4545541" cy="4113911"/>
            </a:xfrm>
          </p:grpSpPr>
          <p:sp>
            <p:nvSpPr>
              <p:cNvPr id="47" name="Ellipse 17"/>
              <p:cNvSpPr/>
              <p:nvPr/>
            </p:nvSpPr>
            <p:spPr bwMode="auto">
              <a:xfrm>
                <a:off x="3673687" y="3052800"/>
                <a:ext cx="1782148" cy="180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16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Lucida Sans Unicode" pitchFamily="34" charset="0"/>
                </a:endParaRPr>
              </a:p>
            </p:txBody>
          </p:sp>
          <p:pic>
            <p:nvPicPr>
              <p:cNvPr id="48" name="Picture 50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65" t="3661" r="17478" b="17538"/>
              <a:stretch/>
            </p:blipFill>
            <p:spPr bwMode="auto">
              <a:xfrm>
                <a:off x="2784842" y="2220099"/>
                <a:ext cx="3669507" cy="3048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49" name="Groupe 18"/>
              <p:cNvGrpSpPr/>
              <p:nvPr/>
            </p:nvGrpSpPr>
            <p:grpSpPr>
              <a:xfrm>
                <a:off x="3185209" y="2558683"/>
                <a:ext cx="2759105" cy="2251075"/>
                <a:chOff x="4090987" y="1437481"/>
                <a:chExt cx="3560763" cy="2905125"/>
              </a:xfrm>
            </p:grpSpPr>
            <p:sp>
              <p:nvSpPr>
                <p:cNvPr id="62" name="Freeform 7"/>
                <p:cNvSpPr>
                  <a:spLocks/>
                </p:cNvSpPr>
                <p:nvPr/>
              </p:nvSpPr>
              <p:spPr bwMode="auto">
                <a:xfrm>
                  <a:off x="4745037" y="1437481"/>
                  <a:ext cx="2252663" cy="960438"/>
                </a:xfrm>
                <a:custGeom>
                  <a:avLst/>
                  <a:gdLst>
                    <a:gd name="T0" fmla="*/ 11823 w 11823"/>
                    <a:gd name="T1" fmla="*/ 3264 h 5038"/>
                    <a:gd name="T2" fmla="*/ 0 w 11823"/>
                    <a:gd name="T3" fmla="*/ 3264 h 5038"/>
                    <a:gd name="T4" fmla="*/ 1774 w 11823"/>
                    <a:gd name="T5" fmla="*/ 5038 h 5038"/>
                    <a:gd name="T6" fmla="*/ 10049 w 11823"/>
                    <a:gd name="T7" fmla="*/ 5038 h 5038"/>
                    <a:gd name="T8" fmla="*/ 11823 w 11823"/>
                    <a:gd name="T9" fmla="*/ 3264 h 5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23" h="5038">
                      <a:moveTo>
                        <a:pt x="11823" y="3264"/>
                      </a:moveTo>
                      <a:cubicBezTo>
                        <a:pt x="8558" y="0"/>
                        <a:pt x="3265" y="0"/>
                        <a:pt x="0" y="3264"/>
                      </a:cubicBezTo>
                      <a:lnTo>
                        <a:pt x="1774" y="5038"/>
                      </a:lnTo>
                      <a:cubicBezTo>
                        <a:pt x="4059" y="2752"/>
                        <a:pt x="7764" y="2752"/>
                        <a:pt x="10049" y="5038"/>
                      </a:cubicBezTo>
                      <a:lnTo>
                        <a:pt x="11823" y="3264"/>
                      </a:lnTo>
                      <a:close/>
                    </a:path>
                  </a:pathLst>
                </a:custGeom>
                <a:solidFill>
                  <a:srgbClr val="ECBD0B"/>
                </a:solidFill>
                <a:ln w="0">
                  <a:solidFill>
                    <a:srgbClr val="ECBD0B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3" name="Freeform 8"/>
                <p:cNvSpPr>
                  <a:spLocks/>
                </p:cNvSpPr>
                <p:nvPr/>
              </p:nvSpPr>
              <p:spPr bwMode="auto">
                <a:xfrm>
                  <a:off x="6691312" y="2091531"/>
                  <a:ext cx="960438" cy="2251075"/>
                </a:xfrm>
                <a:custGeom>
                  <a:avLst/>
                  <a:gdLst>
                    <a:gd name="T0" fmla="*/ 1774 w 5038"/>
                    <a:gd name="T1" fmla="*/ 11823 h 11823"/>
                    <a:gd name="T2" fmla="*/ 1774 w 5038"/>
                    <a:gd name="T3" fmla="*/ 0 h 11823"/>
                    <a:gd name="T4" fmla="*/ 1774 w 5038"/>
                    <a:gd name="T5" fmla="*/ 0 h 11823"/>
                    <a:gd name="T6" fmla="*/ 0 w 5038"/>
                    <a:gd name="T7" fmla="*/ 1774 h 11823"/>
                    <a:gd name="T8" fmla="*/ 0 w 5038"/>
                    <a:gd name="T9" fmla="*/ 10049 h 11823"/>
                    <a:gd name="T10" fmla="*/ 0 w 5038"/>
                    <a:gd name="T11" fmla="*/ 10049 h 11823"/>
                    <a:gd name="T12" fmla="*/ 1774 w 5038"/>
                    <a:gd name="T13" fmla="*/ 11823 h 11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38" h="11823">
                      <a:moveTo>
                        <a:pt x="1774" y="11823"/>
                      </a:moveTo>
                      <a:cubicBezTo>
                        <a:pt x="5038" y="8558"/>
                        <a:pt x="5038" y="3265"/>
                        <a:pt x="1774" y="0"/>
                      </a:cubicBezTo>
                      <a:cubicBezTo>
                        <a:pt x="1774" y="0"/>
                        <a:pt x="1774" y="0"/>
                        <a:pt x="1774" y="0"/>
                      </a:cubicBezTo>
                      <a:lnTo>
                        <a:pt x="0" y="1774"/>
                      </a:lnTo>
                      <a:cubicBezTo>
                        <a:pt x="2286" y="4059"/>
                        <a:pt x="2286" y="7764"/>
                        <a:pt x="0" y="10049"/>
                      </a:cubicBezTo>
                      <a:cubicBezTo>
                        <a:pt x="0" y="10049"/>
                        <a:pt x="0" y="10049"/>
                        <a:pt x="0" y="10049"/>
                      </a:cubicBezTo>
                      <a:lnTo>
                        <a:pt x="1774" y="11823"/>
                      </a:lnTo>
                      <a:close/>
                    </a:path>
                  </a:pathLst>
                </a:custGeom>
                <a:solidFill>
                  <a:srgbClr val="619D09"/>
                </a:solidFill>
                <a:ln w="0">
                  <a:solidFill>
                    <a:srgbClr val="619D0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4" name="Freeform 10"/>
                <p:cNvSpPr>
                  <a:spLocks/>
                </p:cNvSpPr>
                <p:nvPr/>
              </p:nvSpPr>
              <p:spPr bwMode="auto">
                <a:xfrm>
                  <a:off x="4090987" y="2091531"/>
                  <a:ext cx="960438" cy="2251075"/>
                </a:xfrm>
                <a:custGeom>
                  <a:avLst/>
                  <a:gdLst>
                    <a:gd name="T0" fmla="*/ 3265 w 5038"/>
                    <a:gd name="T1" fmla="*/ 0 h 11823"/>
                    <a:gd name="T2" fmla="*/ 3265 w 5038"/>
                    <a:gd name="T3" fmla="*/ 11823 h 11823"/>
                    <a:gd name="T4" fmla="*/ 3265 w 5038"/>
                    <a:gd name="T5" fmla="*/ 11823 h 11823"/>
                    <a:gd name="T6" fmla="*/ 5038 w 5038"/>
                    <a:gd name="T7" fmla="*/ 10049 h 11823"/>
                    <a:gd name="T8" fmla="*/ 5038 w 5038"/>
                    <a:gd name="T9" fmla="*/ 1774 h 11823"/>
                    <a:gd name="T10" fmla="*/ 5038 w 5038"/>
                    <a:gd name="T11" fmla="*/ 1774 h 11823"/>
                    <a:gd name="T12" fmla="*/ 3265 w 5038"/>
                    <a:gd name="T13" fmla="*/ 0 h 11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38" h="11823">
                      <a:moveTo>
                        <a:pt x="3265" y="0"/>
                      </a:moveTo>
                      <a:cubicBezTo>
                        <a:pt x="0" y="3265"/>
                        <a:pt x="0" y="8558"/>
                        <a:pt x="3265" y="11823"/>
                      </a:cubicBezTo>
                      <a:cubicBezTo>
                        <a:pt x="3265" y="11823"/>
                        <a:pt x="3265" y="11823"/>
                        <a:pt x="3265" y="11823"/>
                      </a:cubicBezTo>
                      <a:lnTo>
                        <a:pt x="5038" y="10049"/>
                      </a:lnTo>
                      <a:cubicBezTo>
                        <a:pt x="2753" y="7764"/>
                        <a:pt x="2753" y="4059"/>
                        <a:pt x="5038" y="1774"/>
                      </a:cubicBezTo>
                      <a:cubicBezTo>
                        <a:pt x="5038" y="1774"/>
                        <a:pt x="5038" y="1774"/>
                        <a:pt x="5038" y="1774"/>
                      </a:cubicBezTo>
                      <a:lnTo>
                        <a:pt x="3265" y="0"/>
                      </a:lnTo>
                      <a:close/>
                    </a:path>
                  </a:pathLst>
                </a:custGeom>
                <a:solidFill>
                  <a:srgbClr val="D12112"/>
                </a:solidFill>
                <a:ln w="0">
                  <a:solidFill>
                    <a:srgbClr val="D1211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0" name="Groupe 4"/>
              <p:cNvGrpSpPr/>
              <p:nvPr/>
            </p:nvGrpSpPr>
            <p:grpSpPr>
              <a:xfrm>
                <a:off x="2287342" y="1673323"/>
                <a:ext cx="4545541" cy="4113911"/>
                <a:chOff x="3363300" y="2399624"/>
                <a:chExt cx="4545541" cy="4113911"/>
              </a:xfrm>
            </p:grpSpPr>
            <p:sp>
              <p:nvSpPr>
                <p:cNvPr id="51" name="ZoneTexte 5"/>
                <p:cNvSpPr txBox="1"/>
                <p:nvPr/>
              </p:nvSpPr>
              <p:spPr>
                <a:xfrm>
                  <a:off x="4000580" y="5700273"/>
                  <a:ext cx="668289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52" name="ZoneTexte 6"/>
                <p:cNvSpPr txBox="1"/>
                <p:nvPr/>
              </p:nvSpPr>
              <p:spPr>
                <a:xfrm>
                  <a:off x="6426910" y="5700273"/>
                  <a:ext cx="1186724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>
                      <a:solidFill>
                        <a:schemeClr val="bg1"/>
                      </a:solidFill>
                    </a:rPr>
                    <a:t>100</a:t>
                  </a:r>
                </a:p>
              </p:txBody>
            </p:sp>
            <p:sp>
              <p:nvSpPr>
                <p:cNvPr id="53" name="ZoneTexte 8"/>
                <p:cNvSpPr txBox="1"/>
                <p:nvPr/>
              </p:nvSpPr>
              <p:spPr>
                <a:xfrm>
                  <a:off x="3363300" y="3980761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20</a:t>
                  </a:r>
                </a:p>
              </p:txBody>
            </p:sp>
            <p:sp>
              <p:nvSpPr>
                <p:cNvPr id="54" name="ZoneTexte 9"/>
                <p:cNvSpPr txBox="1"/>
                <p:nvPr/>
              </p:nvSpPr>
              <p:spPr>
                <a:xfrm>
                  <a:off x="3390711" y="4964875"/>
                  <a:ext cx="757060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10</a:t>
                  </a:r>
                </a:p>
              </p:txBody>
            </p:sp>
            <p:sp>
              <p:nvSpPr>
                <p:cNvPr id="55" name="ZoneTexte 10"/>
                <p:cNvSpPr txBox="1"/>
                <p:nvPr/>
              </p:nvSpPr>
              <p:spPr>
                <a:xfrm>
                  <a:off x="3790923" y="3352113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30</a:t>
                  </a:r>
                </a:p>
              </p:txBody>
            </p:sp>
            <p:sp>
              <p:nvSpPr>
                <p:cNvPr id="56" name="ZoneTexte 11"/>
                <p:cNvSpPr txBox="1"/>
                <p:nvPr/>
              </p:nvSpPr>
              <p:spPr>
                <a:xfrm>
                  <a:off x="4369908" y="2849207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40</a:t>
                  </a:r>
                </a:p>
              </p:txBody>
            </p:sp>
            <p:sp>
              <p:nvSpPr>
                <p:cNvPr id="57" name="ZoneTexte 12"/>
                <p:cNvSpPr txBox="1"/>
                <p:nvPr/>
              </p:nvSpPr>
              <p:spPr>
                <a:xfrm>
                  <a:off x="7111878" y="3980761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80</a:t>
                  </a:r>
                </a:p>
              </p:txBody>
            </p:sp>
            <p:sp>
              <p:nvSpPr>
                <p:cNvPr id="58" name="ZoneTexte 13"/>
                <p:cNvSpPr txBox="1"/>
                <p:nvPr/>
              </p:nvSpPr>
              <p:spPr>
                <a:xfrm>
                  <a:off x="7151780" y="4964875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90</a:t>
                  </a:r>
                </a:p>
              </p:txBody>
            </p:sp>
            <p:sp>
              <p:nvSpPr>
                <p:cNvPr id="59" name="ZoneTexte 14"/>
                <p:cNvSpPr txBox="1"/>
                <p:nvPr/>
              </p:nvSpPr>
              <p:spPr>
                <a:xfrm>
                  <a:off x="6823849" y="3352113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70</a:t>
                  </a:r>
                </a:p>
              </p:txBody>
            </p:sp>
            <p:sp>
              <p:nvSpPr>
                <p:cNvPr id="60" name="ZoneTexte 15"/>
                <p:cNvSpPr txBox="1"/>
                <p:nvPr/>
              </p:nvSpPr>
              <p:spPr>
                <a:xfrm>
                  <a:off x="6171611" y="2849207"/>
                  <a:ext cx="757061" cy="6099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</a:rPr>
                    <a:t>60</a:t>
                  </a:r>
                </a:p>
              </p:txBody>
            </p:sp>
            <p:sp>
              <p:nvSpPr>
                <p:cNvPr id="61" name="ZoneTexte 7"/>
                <p:cNvSpPr txBox="1"/>
                <p:nvPr/>
              </p:nvSpPr>
              <p:spPr>
                <a:xfrm>
                  <a:off x="5176965" y="2399624"/>
                  <a:ext cx="927506" cy="8132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b="1" dirty="0">
                      <a:solidFill>
                        <a:schemeClr val="bg1"/>
                      </a:solidFill>
                    </a:rPr>
                    <a:t>50</a:t>
                  </a:r>
                </a:p>
              </p:txBody>
            </p:sp>
          </p:grpSp>
        </p:grpSp>
        <p:graphicFrame>
          <p:nvGraphicFramePr>
            <p:cNvPr id="46" name="Graphique 25"/>
            <p:cNvGraphicFramePr/>
            <p:nvPr>
              <p:extLst>
                <p:ext uri="{D42A27DB-BD31-4B8C-83A1-F6EECF244321}">
                  <p14:modId xmlns:p14="http://schemas.microsoft.com/office/powerpoint/2010/main" val="1605862095"/>
                </p:ext>
              </p:extLst>
            </p:nvPr>
          </p:nvGraphicFramePr>
          <p:xfrm>
            <a:off x="2775963" y="2630692"/>
            <a:ext cx="3600400" cy="28758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sp>
        <p:nvSpPr>
          <p:cNvPr id="151" name="矩形 150"/>
          <p:cNvSpPr/>
          <p:nvPr/>
        </p:nvSpPr>
        <p:spPr>
          <a:xfrm>
            <a:off x="3491879" y="1131680"/>
            <a:ext cx="3167663" cy="216015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498732" y="977791"/>
            <a:ext cx="1441420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传染病流行指数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437908" y="977700"/>
            <a:ext cx="1261884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天气风险指数</a:t>
            </a:r>
          </a:p>
        </p:txBody>
      </p:sp>
      <p:sp>
        <p:nvSpPr>
          <p:cNvPr id="159" name="矩形 158"/>
          <p:cNvSpPr/>
          <p:nvPr/>
        </p:nvSpPr>
        <p:spPr>
          <a:xfrm>
            <a:off x="467544" y="3291830"/>
            <a:ext cx="8568952" cy="12241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20272" y="1511314"/>
            <a:ext cx="1656184" cy="383919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手足口</a:t>
            </a:r>
          </a:p>
        </p:txBody>
      </p:sp>
      <p:sp>
        <p:nvSpPr>
          <p:cNvPr id="65" name="矩形 64"/>
          <p:cNvSpPr/>
          <p:nvPr/>
        </p:nvSpPr>
        <p:spPr>
          <a:xfrm>
            <a:off x="7020272" y="2117752"/>
            <a:ext cx="1656184" cy="383919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疱疹性咽峡炎</a:t>
            </a:r>
          </a:p>
        </p:txBody>
      </p:sp>
      <p:sp>
        <p:nvSpPr>
          <p:cNvPr id="66" name="矩形 65"/>
          <p:cNvSpPr/>
          <p:nvPr/>
        </p:nvSpPr>
        <p:spPr>
          <a:xfrm>
            <a:off x="6659543" y="1140912"/>
            <a:ext cx="2376953" cy="21509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92280" y="987025"/>
            <a:ext cx="1368152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本月重点关注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17205" y="3147814"/>
            <a:ext cx="1620957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传染病例分布统计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882140" y="3555496"/>
            <a:ext cx="108234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肠道传染病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076525" y="3555496"/>
            <a:ext cx="723275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禽流感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644835" y="3555496"/>
            <a:ext cx="543739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689387" y="3555496"/>
            <a:ext cx="1261884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流行性腮腺炎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018758" y="3555496"/>
            <a:ext cx="543739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麻疹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270912" y="3555496"/>
            <a:ext cx="723275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红眼病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033609" y="3555496"/>
            <a:ext cx="902811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诺如病毒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345165" y="3555496"/>
            <a:ext cx="1261884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疱疹性咽峡炎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39552" y="3555496"/>
            <a:ext cx="723275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手足口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11560" y="3859183"/>
            <a:ext cx="617477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695732" y="3859183"/>
            <a:ext cx="617477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162435" y="3859183"/>
            <a:ext cx="556563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6"/>
                </a:solidFill>
                <a:latin typeface="Calibri"/>
                <a:ea typeface="微软雅黑" panose="020B0503020204020204" pitchFamily="34" charset="-122"/>
              </a:rPr>
              <a:t>―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211960" y="3859183"/>
            <a:ext cx="556563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6"/>
                </a:solidFill>
                <a:ea typeface="微软雅黑" panose="020B0503020204020204" pitchFamily="34" charset="-122"/>
              </a:rPr>
              <a:t>―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004048" y="3859183"/>
            <a:ext cx="556563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6"/>
                </a:solidFill>
                <a:ea typeface="微软雅黑" panose="020B0503020204020204" pitchFamily="34" charset="-122"/>
              </a:rPr>
              <a:t>―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652120" y="3859183"/>
            <a:ext cx="556563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6"/>
                </a:solidFill>
                <a:ea typeface="微软雅黑" panose="020B0503020204020204" pitchFamily="34" charset="-122"/>
              </a:rPr>
              <a:t>―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183789" y="3859183"/>
            <a:ext cx="556563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6"/>
                </a:solidFill>
                <a:ea typeface="微软雅黑" panose="020B0503020204020204" pitchFamily="34" charset="-122"/>
              </a:rPr>
              <a:t>―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200767" y="3859183"/>
            <a:ext cx="556563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6"/>
                </a:solidFill>
                <a:ea typeface="微软雅黑" panose="020B0503020204020204" pitchFamily="34" charset="-122"/>
              </a:rPr>
              <a:t>―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391701" y="3859183"/>
            <a:ext cx="556563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6"/>
                </a:solidFill>
                <a:ea typeface="微软雅黑" panose="020B0503020204020204" pitchFamily="34" charset="-122"/>
              </a:rPr>
              <a:t>―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Box 40">
            <a:extLst>
              <a:ext uri="{FF2B5EF4-FFF2-40B4-BE49-F238E27FC236}">
                <a16:creationId xmlns:a16="http://schemas.microsoft.com/office/drawing/2014/main" id="{FF25C9A1-9C53-4387-9229-9CA46811E07C}"/>
              </a:ext>
            </a:extLst>
          </p:cNvPr>
          <p:cNvSpPr txBox="1"/>
          <p:nvPr/>
        </p:nvSpPr>
        <p:spPr>
          <a:xfrm>
            <a:off x="3299929" y="256417"/>
            <a:ext cx="2794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健康风险分析</a:t>
            </a:r>
          </a:p>
        </p:txBody>
      </p:sp>
    </p:spTree>
    <p:extLst>
      <p:ext uri="{BB962C8B-B14F-4D97-AF65-F5344CB8AC3E}">
        <p14:creationId xmlns:p14="http://schemas.microsoft.com/office/powerpoint/2010/main" val="1379869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-55002"/>
            <a:ext cx="91440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77297" y="215678"/>
            <a:ext cx="2088232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今日健康工作动态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58B75FB-97FE-45BE-AA6A-03CEE67C0C37}"/>
              </a:ext>
            </a:extLst>
          </p:cNvPr>
          <p:cNvSpPr/>
          <p:nvPr/>
        </p:nvSpPr>
        <p:spPr>
          <a:xfrm>
            <a:off x="375830" y="843558"/>
            <a:ext cx="4844242" cy="1800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TextBox 49">
            <a:extLst>
              <a:ext uri="{FF2B5EF4-FFF2-40B4-BE49-F238E27FC236}">
                <a16:creationId xmlns:a16="http://schemas.microsoft.com/office/drawing/2014/main" id="{8BF02E56-8F95-43EF-91C4-0EB2E907763B}"/>
              </a:ext>
            </a:extLst>
          </p:cNvPr>
          <p:cNvSpPr txBox="1"/>
          <p:nvPr/>
        </p:nvSpPr>
        <p:spPr>
          <a:xfrm>
            <a:off x="1094998" y="682861"/>
            <a:ext cx="1620957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晨检异常跟踪名单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1663D73-0A19-47B5-B863-13E9B756D7CE}"/>
              </a:ext>
            </a:extLst>
          </p:cNvPr>
          <p:cNvSpPr/>
          <p:nvPr/>
        </p:nvSpPr>
        <p:spPr>
          <a:xfrm>
            <a:off x="5507720" y="857875"/>
            <a:ext cx="3112276" cy="1800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TextBox 49">
            <a:extLst>
              <a:ext uri="{FF2B5EF4-FFF2-40B4-BE49-F238E27FC236}">
                <a16:creationId xmlns:a16="http://schemas.microsoft.com/office/drawing/2014/main" id="{BB7F0D8A-176B-49FF-8D88-C11717CEB16C}"/>
              </a:ext>
            </a:extLst>
          </p:cNvPr>
          <p:cNvSpPr txBox="1"/>
          <p:nvPr/>
        </p:nvSpPr>
        <p:spPr>
          <a:xfrm>
            <a:off x="6343148" y="701440"/>
            <a:ext cx="1441420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请病假跟踪名单</a:t>
            </a:r>
          </a:p>
        </p:txBody>
      </p:sp>
      <p:sp>
        <p:nvSpPr>
          <p:cNvPr id="13" name="TextBox 49">
            <a:extLst>
              <a:ext uri="{FF2B5EF4-FFF2-40B4-BE49-F238E27FC236}">
                <a16:creationId xmlns:a16="http://schemas.microsoft.com/office/drawing/2014/main" id="{11216499-DF6D-453D-B67A-666215B31F89}"/>
              </a:ext>
            </a:extLst>
          </p:cNvPr>
          <p:cNvSpPr txBox="1"/>
          <p:nvPr/>
        </p:nvSpPr>
        <p:spPr>
          <a:xfrm>
            <a:off x="475125" y="1088777"/>
            <a:ext cx="4384907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          姓名          异常症状               跟踪状态      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8B7C609-97AC-40D5-AF35-DC037B745FC8}"/>
              </a:ext>
            </a:extLst>
          </p:cNvPr>
          <p:cNvSpPr/>
          <p:nvPr/>
        </p:nvSpPr>
        <p:spPr>
          <a:xfrm>
            <a:off x="5508104" y="2933200"/>
            <a:ext cx="3112276" cy="18707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TextBox 49">
            <a:extLst>
              <a:ext uri="{FF2B5EF4-FFF2-40B4-BE49-F238E27FC236}">
                <a16:creationId xmlns:a16="http://schemas.microsoft.com/office/drawing/2014/main" id="{185F3031-C37C-4FB8-8FA4-6E48DC8575AC}"/>
              </a:ext>
            </a:extLst>
          </p:cNvPr>
          <p:cNvSpPr txBox="1"/>
          <p:nvPr/>
        </p:nvSpPr>
        <p:spPr>
          <a:xfrm>
            <a:off x="6309263" y="2766118"/>
            <a:ext cx="1441420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需服药跟踪名单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F9EC8F6-B4D4-4A32-BAFD-3A21F9725BFE}"/>
              </a:ext>
            </a:extLst>
          </p:cNvPr>
          <p:cNvSpPr/>
          <p:nvPr/>
        </p:nvSpPr>
        <p:spPr>
          <a:xfrm>
            <a:off x="375830" y="2913179"/>
            <a:ext cx="4844242" cy="18908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TextBox 49">
            <a:extLst>
              <a:ext uri="{FF2B5EF4-FFF2-40B4-BE49-F238E27FC236}">
                <a16:creationId xmlns:a16="http://schemas.microsoft.com/office/drawing/2014/main" id="{580FE9F0-F0AE-422F-ADBC-FEAF5924F44B}"/>
              </a:ext>
            </a:extLst>
          </p:cNvPr>
          <p:cNvSpPr txBox="1"/>
          <p:nvPr/>
        </p:nvSpPr>
        <p:spPr>
          <a:xfrm>
            <a:off x="1094998" y="2752483"/>
            <a:ext cx="1261884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忌食安排名单</a:t>
            </a:r>
          </a:p>
        </p:txBody>
      </p:sp>
      <p:sp>
        <p:nvSpPr>
          <p:cNvPr id="30" name="TextBox 49">
            <a:extLst>
              <a:ext uri="{FF2B5EF4-FFF2-40B4-BE49-F238E27FC236}">
                <a16:creationId xmlns:a16="http://schemas.microsoft.com/office/drawing/2014/main" id="{775FB331-9158-43D7-8F8A-F286078FFEA5}"/>
              </a:ext>
            </a:extLst>
          </p:cNvPr>
          <p:cNvSpPr txBox="1"/>
          <p:nvPr/>
        </p:nvSpPr>
        <p:spPr>
          <a:xfrm>
            <a:off x="489357" y="3370171"/>
            <a:ext cx="4658707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小一班      邓颖            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拉肚子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忌食油腻与辛辣食物</a:t>
            </a:r>
          </a:p>
        </p:txBody>
      </p:sp>
      <p:sp>
        <p:nvSpPr>
          <p:cNvPr id="31" name="TextBox 49">
            <a:extLst>
              <a:ext uri="{FF2B5EF4-FFF2-40B4-BE49-F238E27FC236}">
                <a16:creationId xmlns:a16="http://schemas.microsoft.com/office/drawing/2014/main" id="{FD017650-0ACB-4EDF-B6CC-BF6B7AD7E0C8}"/>
              </a:ext>
            </a:extLst>
          </p:cNvPr>
          <p:cNvSpPr txBox="1"/>
          <p:nvPr/>
        </p:nvSpPr>
        <p:spPr>
          <a:xfrm>
            <a:off x="5594440" y="3432655"/>
            <a:ext cx="2638864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小一班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张丽丽            午餐后   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49">
            <a:extLst>
              <a:ext uri="{FF2B5EF4-FFF2-40B4-BE49-F238E27FC236}">
                <a16:creationId xmlns:a16="http://schemas.microsoft.com/office/drawing/2014/main" id="{2B8D8A50-DCA4-461F-A91A-512704661CFD}"/>
              </a:ext>
            </a:extLst>
          </p:cNvPr>
          <p:cNvSpPr txBox="1"/>
          <p:nvPr/>
        </p:nvSpPr>
        <p:spPr>
          <a:xfrm>
            <a:off x="448007" y="1444369"/>
            <a:ext cx="4548812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小一班      李明文       喉咙发炎                 已完成      </a:t>
            </a:r>
          </a:p>
        </p:txBody>
      </p:sp>
      <p:sp>
        <p:nvSpPr>
          <p:cNvPr id="43" name="TextBox 49">
            <a:extLst>
              <a:ext uri="{FF2B5EF4-FFF2-40B4-BE49-F238E27FC236}">
                <a16:creationId xmlns:a16="http://schemas.microsoft.com/office/drawing/2014/main" id="{FE3CFA4B-7D98-4C6C-A553-DD0DC96AAADF}"/>
              </a:ext>
            </a:extLst>
          </p:cNvPr>
          <p:cNvSpPr txBox="1"/>
          <p:nvPr/>
        </p:nvSpPr>
        <p:spPr>
          <a:xfrm>
            <a:off x="434257" y="1812095"/>
            <a:ext cx="4456915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小一班      黄丽丽       腹泻                        待完成      </a:t>
            </a:r>
          </a:p>
        </p:txBody>
      </p:sp>
      <p:sp>
        <p:nvSpPr>
          <p:cNvPr id="44" name="TextBox 49">
            <a:extLst>
              <a:ext uri="{FF2B5EF4-FFF2-40B4-BE49-F238E27FC236}">
                <a16:creationId xmlns:a16="http://schemas.microsoft.com/office/drawing/2014/main" id="{1B7F2A6C-EA93-4F19-A37E-3D6713DEF1B6}"/>
              </a:ext>
            </a:extLst>
          </p:cNvPr>
          <p:cNvSpPr txBox="1"/>
          <p:nvPr/>
        </p:nvSpPr>
        <p:spPr>
          <a:xfrm>
            <a:off x="448007" y="2181045"/>
            <a:ext cx="4456915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小一班      陈浩宇       流鼻涕                    待完成      </a:t>
            </a:r>
          </a:p>
        </p:txBody>
      </p:sp>
      <p:sp>
        <p:nvSpPr>
          <p:cNvPr id="45" name="TextBox 49">
            <a:extLst>
              <a:ext uri="{FF2B5EF4-FFF2-40B4-BE49-F238E27FC236}">
                <a16:creationId xmlns:a16="http://schemas.microsoft.com/office/drawing/2014/main" id="{5DA40756-418F-445A-BCBD-E439C9F8D36F}"/>
              </a:ext>
            </a:extLst>
          </p:cNvPr>
          <p:cNvSpPr txBox="1"/>
          <p:nvPr/>
        </p:nvSpPr>
        <p:spPr>
          <a:xfrm>
            <a:off x="523620" y="2987787"/>
            <a:ext cx="4384907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          姓名                   忌食叮嘱事项       </a:t>
            </a:r>
          </a:p>
        </p:txBody>
      </p:sp>
      <p:sp>
        <p:nvSpPr>
          <p:cNvPr id="46" name="TextBox 49">
            <a:extLst>
              <a:ext uri="{FF2B5EF4-FFF2-40B4-BE49-F238E27FC236}">
                <a16:creationId xmlns:a16="http://schemas.microsoft.com/office/drawing/2014/main" id="{64D9D44A-2A83-4B4A-8A64-20060DA041D8}"/>
              </a:ext>
            </a:extLst>
          </p:cNvPr>
          <p:cNvSpPr txBox="1"/>
          <p:nvPr/>
        </p:nvSpPr>
        <p:spPr>
          <a:xfrm>
            <a:off x="496163" y="3744694"/>
            <a:ext cx="4515779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小一班      张强强        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咳嗽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忌食上火与冰冷食物</a:t>
            </a:r>
          </a:p>
        </p:txBody>
      </p:sp>
      <p:sp>
        <p:nvSpPr>
          <p:cNvPr id="47" name="TextBox 49">
            <a:extLst>
              <a:ext uri="{FF2B5EF4-FFF2-40B4-BE49-F238E27FC236}">
                <a16:creationId xmlns:a16="http://schemas.microsoft.com/office/drawing/2014/main" id="{D90EEBF1-6CFD-4BE9-B82F-7E41B52E3294}"/>
              </a:ext>
            </a:extLst>
          </p:cNvPr>
          <p:cNvSpPr txBox="1"/>
          <p:nvPr/>
        </p:nvSpPr>
        <p:spPr>
          <a:xfrm>
            <a:off x="496163" y="4168004"/>
            <a:ext cx="4658707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小一班      李明博        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流鼻涕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清炎饮食为主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9">
            <a:extLst>
              <a:ext uri="{FF2B5EF4-FFF2-40B4-BE49-F238E27FC236}">
                <a16:creationId xmlns:a16="http://schemas.microsoft.com/office/drawing/2014/main" id="{6916AF3E-F43A-4C79-A0C9-79144C199AB7}"/>
              </a:ext>
            </a:extLst>
          </p:cNvPr>
          <p:cNvSpPr txBox="1"/>
          <p:nvPr/>
        </p:nvSpPr>
        <p:spPr>
          <a:xfrm>
            <a:off x="5565529" y="3058328"/>
            <a:ext cx="2966911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          姓名           服药时间</a:t>
            </a:r>
          </a:p>
        </p:txBody>
      </p:sp>
      <p:sp>
        <p:nvSpPr>
          <p:cNvPr id="49" name="TextBox 49">
            <a:extLst>
              <a:ext uri="{FF2B5EF4-FFF2-40B4-BE49-F238E27FC236}">
                <a16:creationId xmlns:a16="http://schemas.microsoft.com/office/drawing/2014/main" id="{833A07AF-5219-4080-B231-8F0C1C8E820A}"/>
              </a:ext>
            </a:extLst>
          </p:cNvPr>
          <p:cNvSpPr txBox="1"/>
          <p:nvPr/>
        </p:nvSpPr>
        <p:spPr>
          <a:xfrm>
            <a:off x="5606002" y="3846279"/>
            <a:ext cx="2638864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小二班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李杰颖            午餐后   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3DC583-972A-4075-9CE3-0636490FED6B}"/>
              </a:ext>
            </a:extLst>
          </p:cNvPr>
          <p:cNvSpPr txBox="1"/>
          <p:nvPr/>
        </p:nvSpPr>
        <p:spPr>
          <a:xfrm>
            <a:off x="5606002" y="4251193"/>
            <a:ext cx="2638864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小二班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李杰颖            午餐后   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49">
            <a:extLst>
              <a:ext uri="{FF2B5EF4-FFF2-40B4-BE49-F238E27FC236}">
                <a16:creationId xmlns:a16="http://schemas.microsoft.com/office/drawing/2014/main" id="{E6588F82-DFFA-40CE-A114-90D240300393}"/>
              </a:ext>
            </a:extLst>
          </p:cNvPr>
          <p:cNvSpPr txBox="1"/>
          <p:nvPr/>
        </p:nvSpPr>
        <p:spPr>
          <a:xfrm>
            <a:off x="5606002" y="1089401"/>
            <a:ext cx="2966911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          姓名           病假原因</a:t>
            </a:r>
          </a:p>
        </p:txBody>
      </p:sp>
      <p:sp>
        <p:nvSpPr>
          <p:cNvPr id="52" name="TextBox 49">
            <a:extLst>
              <a:ext uri="{FF2B5EF4-FFF2-40B4-BE49-F238E27FC236}">
                <a16:creationId xmlns:a16="http://schemas.microsoft.com/office/drawing/2014/main" id="{01F99E74-9C33-4F24-85F9-81D278C09365}"/>
              </a:ext>
            </a:extLst>
          </p:cNvPr>
          <p:cNvSpPr txBox="1"/>
          <p:nvPr/>
        </p:nvSpPr>
        <p:spPr>
          <a:xfrm>
            <a:off x="5606002" y="1446442"/>
            <a:ext cx="2484976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小一班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张丽丽            咳嗽   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49">
            <a:extLst>
              <a:ext uri="{FF2B5EF4-FFF2-40B4-BE49-F238E27FC236}">
                <a16:creationId xmlns:a16="http://schemas.microsoft.com/office/drawing/2014/main" id="{D545817C-C6E0-4810-88E3-F8147E278740}"/>
              </a:ext>
            </a:extLst>
          </p:cNvPr>
          <p:cNvSpPr txBox="1"/>
          <p:nvPr/>
        </p:nvSpPr>
        <p:spPr>
          <a:xfrm>
            <a:off x="5606002" y="1805849"/>
            <a:ext cx="2484976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小一班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张丽丽            上炎   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49">
            <a:extLst>
              <a:ext uri="{FF2B5EF4-FFF2-40B4-BE49-F238E27FC236}">
                <a16:creationId xmlns:a16="http://schemas.microsoft.com/office/drawing/2014/main" id="{2850FFBE-D601-4EFD-9D27-242F9CFB1E9A}"/>
              </a:ext>
            </a:extLst>
          </p:cNvPr>
          <p:cNvSpPr txBox="1"/>
          <p:nvPr/>
        </p:nvSpPr>
        <p:spPr>
          <a:xfrm>
            <a:off x="5606002" y="2154943"/>
            <a:ext cx="2484976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小一班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张丽丽            发烧   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012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-20538"/>
            <a:ext cx="91440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/>
          </p:nvPr>
        </p:nvGraphicFramePr>
        <p:xfrm>
          <a:off x="287664" y="1984082"/>
          <a:ext cx="4176464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/>
          </p:nvPr>
        </p:nvGraphicFramePr>
        <p:xfrm>
          <a:off x="4824028" y="2067694"/>
          <a:ext cx="3888432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矩形 7"/>
          <p:cNvSpPr/>
          <p:nvPr/>
        </p:nvSpPr>
        <p:spPr>
          <a:xfrm>
            <a:off x="107505" y="1635646"/>
            <a:ext cx="4464496" cy="331236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2000" y="1635646"/>
            <a:ext cx="4464496" cy="331236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CE264E8-893A-47C9-865A-2DF52232273B}"/>
              </a:ext>
            </a:extLst>
          </p:cNvPr>
          <p:cNvGrpSpPr/>
          <p:nvPr/>
        </p:nvGrpSpPr>
        <p:grpSpPr>
          <a:xfrm>
            <a:off x="408001" y="973686"/>
            <a:ext cx="870641" cy="229913"/>
            <a:chOff x="4070738" y="1528291"/>
            <a:chExt cx="1007417" cy="1007417"/>
          </a:xfrm>
          <a:solidFill>
            <a:schemeClr val="accent3"/>
          </a:solidFill>
        </p:grpSpPr>
        <p:sp>
          <p:nvSpPr>
            <p:cNvPr id="12" name="椭圆 5">
              <a:extLst>
                <a:ext uri="{FF2B5EF4-FFF2-40B4-BE49-F238E27FC236}">
                  <a16:creationId xmlns:a16="http://schemas.microsoft.com/office/drawing/2014/main" id="{357D224C-8FCD-48CF-B3B2-AAA006EFC692}"/>
                </a:ext>
              </a:extLst>
            </p:cNvPr>
            <p:cNvSpPr/>
            <p:nvPr/>
          </p:nvSpPr>
          <p:spPr>
            <a:xfrm>
              <a:off x="4070738" y="1528291"/>
              <a:ext cx="1007417" cy="100741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椭圆 4">
              <a:extLst>
                <a:ext uri="{FF2B5EF4-FFF2-40B4-BE49-F238E27FC236}">
                  <a16:creationId xmlns:a16="http://schemas.microsoft.com/office/drawing/2014/main" id="{0A8F0673-DF29-4FAD-B808-E8F869262ACF}"/>
                </a:ext>
              </a:extLst>
            </p:cNvPr>
            <p:cNvSpPr/>
            <p:nvPr/>
          </p:nvSpPr>
          <p:spPr>
            <a:xfrm>
              <a:off x="4218271" y="1675824"/>
              <a:ext cx="712351" cy="71235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algn="ctr" defTabSz="8445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rPr>
                <a:t>235</a:t>
              </a:r>
              <a:r>
                <a:rPr lang="zh-CN" altLang="en-US" sz="1600" dirty="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rPr>
                <a:t>人</a:t>
              </a:r>
            </a:p>
          </p:txBody>
        </p:sp>
      </p:grpSp>
      <p:sp>
        <p:nvSpPr>
          <p:cNvPr id="14" name="TextBox 35">
            <a:extLst>
              <a:ext uri="{FF2B5EF4-FFF2-40B4-BE49-F238E27FC236}">
                <a16:creationId xmlns:a16="http://schemas.microsoft.com/office/drawing/2014/main" id="{CFBA769E-8B79-4C9B-B484-7A763D9DEBF2}"/>
              </a:ext>
            </a:extLst>
          </p:cNvPr>
          <p:cNvSpPr txBox="1"/>
          <p:nvPr/>
        </p:nvSpPr>
        <p:spPr>
          <a:xfrm>
            <a:off x="375831" y="544164"/>
            <a:ext cx="902811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defTabSz="914378"/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晨检正常</a:t>
            </a:r>
          </a:p>
        </p:txBody>
      </p:sp>
      <p:sp>
        <p:nvSpPr>
          <p:cNvPr id="15" name="TextBox 36">
            <a:extLst>
              <a:ext uri="{FF2B5EF4-FFF2-40B4-BE49-F238E27FC236}">
                <a16:creationId xmlns:a16="http://schemas.microsoft.com/office/drawing/2014/main" id="{CC817F15-22F2-475D-8A90-1B1CB90CB9AE}"/>
              </a:ext>
            </a:extLst>
          </p:cNvPr>
          <p:cNvSpPr txBox="1"/>
          <p:nvPr/>
        </p:nvSpPr>
        <p:spPr>
          <a:xfrm>
            <a:off x="1798606" y="544164"/>
            <a:ext cx="902811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defTabSz="914378"/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晨检异常</a:t>
            </a:r>
          </a:p>
        </p:txBody>
      </p:sp>
      <p:sp>
        <p:nvSpPr>
          <p:cNvPr id="16" name="TextBox 37">
            <a:extLst>
              <a:ext uri="{FF2B5EF4-FFF2-40B4-BE49-F238E27FC236}">
                <a16:creationId xmlns:a16="http://schemas.microsoft.com/office/drawing/2014/main" id="{8BEC117B-5D3A-4FEE-9263-7C1E3FC5D942}"/>
              </a:ext>
            </a:extLst>
          </p:cNvPr>
          <p:cNvSpPr txBox="1"/>
          <p:nvPr/>
        </p:nvSpPr>
        <p:spPr>
          <a:xfrm>
            <a:off x="3169081" y="544164"/>
            <a:ext cx="902811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defTabSz="914378"/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重点观察</a:t>
            </a:r>
          </a:p>
        </p:txBody>
      </p:sp>
      <p:sp>
        <p:nvSpPr>
          <p:cNvPr id="17" name="TextBox 38">
            <a:extLst>
              <a:ext uri="{FF2B5EF4-FFF2-40B4-BE49-F238E27FC236}">
                <a16:creationId xmlns:a16="http://schemas.microsoft.com/office/drawing/2014/main" id="{50C4C974-BFA4-4A21-B6B9-14DFA9FD5FAD}"/>
              </a:ext>
            </a:extLst>
          </p:cNvPr>
          <p:cNvSpPr txBox="1"/>
          <p:nvPr/>
        </p:nvSpPr>
        <p:spPr>
          <a:xfrm>
            <a:off x="4605292" y="544164"/>
            <a:ext cx="902811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defTabSz="914378"/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服药叮嘱</a:t>
            </a:r>
          </a:p>
        </p:txBody>
      </p:sp>
      <p:sp>
        <p:nvSpPr>
          <p:cNvPr id="18" name="TextBox 39">
            <a:extLst>
              <a:ext uri="{FF2B5EF4-FFF2-40B4-BE49-F238E27FC236}">
                <a16:creationId xmlns:a16="http://schemas.microsoft.com/office/drawing/2014/main" id="{A1FEC09A-7018-4384-B973-996549A262C0}"/>
              </a:ext>
            </a:extLst>
          </p:cNvPr>
          <p:cNvSpPr txBox="1"/>
          <p:nvPr/>
        </p:nvSpPr>
        <p:spPr>
          <a:xfrm>
            <a:off x="6089475" y="544164"/>
            <a:ext cx="902811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defTabSz="914378"/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忌食安排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0DBABA5-D93A-4EE3-B82D-A3EBFF9C1A4D}"/>
              </a:ext>
            </a:extLst>
          </p:cNvPr>
          <p:cNvGrpSpPr/>
          <p:nvPr/>
        </p:nvGrpSpPr>
        <p:grpSpPr>
          <a:xfrm>
            <a:off x="1829152" y="973366"/>
            <a:ext cx="870641" cy="229913"/>
            <a:chOff x="4070738" y="1528291"/>
            <a:chExt cx="1007417" cy="1007417"/>
          </a:xfrm>
          <a:solidFill>
            <a:schemeClr val="accent6"/>
          </a:solidFill>
        </p:grpSpPr>
        <p:sp>
          <p:nvSpPr>
            <p:cNvPr id="20" name="椭圆 5">
              <a:extLst>
                <a:ext uri="{FF2B5EF4-FFF2-40B4-BE49-F238E27FC236}">
                  <a16:creationId xmlns:a16="http://schemas.microsoft.com/office/drawing/2014/main" id="{6521C353-FEA6-4806-B313-C9EAD26BC2FD}"/>
                </a:ext>
              </a:extLst>
            </p:cNvPr>
            <p:cNvSpPr/>
            <p:nvPr/>
          </p:nvSpPr>
          <p:spPr>
            <a:xfrm>
              <a:off x="4070738" y="1528291"/>
              <a:ext cx="1007417" cy="100741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椭圆 4">
              <a:extLst>
                <a:ext uri="{FF2B5EF4-FFF2-40B4-BE49-F238E27FC236}">
                  <a16:creationId xmlns:a16="http://schemas.microsoft.com/office/drawing/2014/main" id="{09727B67-7B8A-4EB0-A5AE-B2F25E153D02}"/>
                </a:ext>
              </a:extLst>
            </p:cNvPr>
            <p:cNvSpPr/>
            <p:nvPr/>
          </p:nvSpPr>
          <p:spPr>
            <a:xfrm>
              <a:off x="4218271" y="1675824"/>
              <a:ext cx="712351" cy="7123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algn="ctr" defTabSz="8445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rPr>
                <a:t>10</a:t>
              </a:r>
              <a:r>
                <a:rPr lang="zh-CN" altLang="en-US" sz="1600" dirty="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rPr>
                <a:t>人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1DE9E42-409D-4701-B7ED-2A076561CF6D}"/>
              </a:ext>
            </a:extLst>
          </p:cNvPr>
          <p:cNvGrpSpPr/>
          <p:nvPr/>
        </p:nvGrpSpPr>
        <p:grpSpPr>
          <a:xfrm>
            <a:off x="3219933" y="973685"/>
            <a:ext cx="870641" cy="229913"/>
            <a:chOff x="4070738" y="1528291"/>
            <a:chExt cx="1007417" cy="1007417"/>
          </a:xfrm>
          <a:solidFill>
            <a:schemeClr val="accent3"/>
          </a:solidFill>
        </p:grpSpPr>
        <p:sp>
          <p:nvSpPr>
            <p:cNvPr id="23" name="椭圆 5">
              <a:extLst>
                <a:ext uri="{FF2B5EF4-FFF2-40B4-BE49-F238E27FC236}">
                  <a16:creationId xmlns:a16="http://schemas.microsoft.com/office/drawing/2014/main" id="{CAD44268-79F2-449F-ABC9-15735D3E090A}"/>
                </a:ext>
              </a:extLst>
            </p:cNvPr>
            <p:cNvSpPr/>
            <p:nvPr/>
          </p:nvSpPr>
          <p:spPr>
            <a:xfrm>
              <a:off x="4070738" y="1528291"/>
              <a:ext cx="1007417" cy="100741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椭圆 4">
              <a:extLst>
                <a:ext uri="{FF2B5EF4-FFF2-40B4-BE49-F238E27FC236}">
                  <a16:creationId xmlns:a16="http://schemas.microsoft.com/office/drawing/2014/main" id="{C7371ACA-C141-44F5-AB42-307E539FEE51}"/>
                </a:ext>
              </a:extLst>
            </p:cNvPr>
            <p:cNvSpPr/>
            <p:nvPr/>
          </p:nvSpPr>
          <p:spPr>
            <a:xfrm>
              <a:off x="4218271" y="1675824"/>
              <a:ext cx="712351" cy="71235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algn="ctr" defTabSz="8445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rPr>
                <a:t>10</a:t>
              </a:r>
              <a:r>
                <a:rPr lang="zh-CN" altLang="en-US" sz="1600" dirty="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rPr>
                <a:t>人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EE079EC-7DE3-4F25-9695-52DD7993CA12}"/>
              </a:ext>
            </a:extLst>
          </p:cNvPr>
          <p:cNvGrpSpPr/>
          <p:nvPr/>
        </p:nvGrpSpPr>
        <p:grpSpPr>
          <a:xfrm>
            <a:off x="4660244" y="974781"/>
            <a:ext cx="870641" cy="229913"/>
            <a:chOff x="4070738" y="1528291"/>
            <a:chExt cx="1007417" cy="1007417"/>
          </a:xfrm>
          <a:solidFill>
            <a:schemeClr val="accent6"/>
          </a:solidFill>
        </p:grpSpPr>
        <p:sp>
          <p:nvSpPr>
            <p:cNvPr id="26" name="椭圆 5">
              <a:extLst>
                <a:ext uri="{FF2B5EF4-FFF2-40B4-BE49-F238E27FC236}">
                  <a16:creationId xmlns:a16="http://schemas.microsoft.com/office/drawing/2014/main" id="{ECAB5F0A-23F0-4381-ADDE-AB0F14BD5EBB}"/>
                </a:ext>
              </a:extLst>
            </p:cNvPr>
            <p:cNvSpPr/>
            <p:nvPr/>
          </p:nvSpPr>
          <p:spPr>
            <a:xfrm>
              <a:off x="4070738" y="1528291"/>
              <a:ext cx="1007417" cy="100741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椭圆 4">
              <a:extLst>
                <a:ext uri="{FF2B5EF4-FFF2-40B4-BE49-F238E27FC236}">
                  <a16:creationId xmlns:a16="http://schemas.microsoft.com/office/drawing/2014/main" id="{72E8540D-7D42-406B-8D13-C18149476A61}"/>
                </a:ext>
              </a:extLst>
            </p:cNvPr>
            <p:cNvSpPr/>
            <p:nvPr/>
          </p:nvSpPr>
          <p:spPr>
            <a:xfrm>
              <a:off x="4218271" y="1675824"/>
              <a:ext cx="712351" cy="7123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algn="ctr" defTabSz="8445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rPr>
                <a:t>5</a:t>
              </a:r>
              <a:r>
                <a:rPr lang="zh-CN" altLang="en-US" sz="1600" dirty="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rPr>
                <a:t>人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5CCDD90-6C9D-491A-8500-E9309A57C043}"/>
              </a:ext>
            </a:extLst>
          </p:cNvPr>
          <p:cNvGrpSpPr/>
          <p:nvPr/>
        </p:nvGrpSpPr>
        <p:grpSpPr>
          <a:xfrm>
            <a:off x="6149632" y="971049"/>
            <a:ext cx="870641" cy="229913"/>
            <a:chOff x="4070738" y="1528291"/>
            <a:chExt cx="1007417" cy="1007417"/>
          </a:xfrm>
          <a:solidFill>
            <a:schemeClr val="accent6"/>
          </a:solidFill>
        </p:grpSpPr>
        <p:sp>
          <p:nvSpPr>
            <p:cNvPr id="29" name="椭圆 5">
              <a:extLst>
                <a:ext uri="{FF2B5EF4-FFF2-40B4-BE49-F238E27FC236}">
                  <a16:creationId xmlns:a16="http://schemas.microsoft.com/office/drawing/2014/main" id="{E0DF0853-C1DC-400F-9F4A-B48D4EC71233}"/>
                </a:ext>
              </a:extLst>
            </p:cNvPr>
            <p:cNvSpPr/>
            <p:nvPr/>
          </p:nvSpPr>
          <p:spPr>
            <a:xfrm>
              <a:off x="4070738" y="1528291"/>
              <a:ext cx="1007417" cy="100741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椭圆 4">
              <a:extLst>
                <a:ext uri="{FF2B5EF4-FFF2-40B4-BE49-F238E27FC236}">
                  <a16:creationId xmlns:a16="http://schemas.microsoft.com/office/drawing/2014/main" id="{789A0AB7-CFA7-43CA-BAD9-E60BBC68C553}"/>
                </a:ext>
              </a:extLst>
            </p:cNvPr>
            <p:cNvSpPr/>
            <p:nvPr/>
          </p:nvSpPr>
          <p:spPr>
            <a:xfrm>
              <a:off x="4218271" y="1675824"/>
              <a:ext cx="712351" cy="7123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algn="ctr" defTabSz="8445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rPr>
                <a:t>2</a:t>
              </a:r>
              <a:r>
                <a:rPr lang="zh-CN" altLang="en-US" sz="1600" dirty="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rPr>
                <a:t>人</a:t>
              </a:r>
            </a:p>
          </p:txBody>
        </p:sp>
      </p:grpSp>
      <p:sp>
        <p:nvSpPr>
          <p:cNvPr id="31" name="TextBox 39">
            <a:extLst>
              <a:ext uri="{FF2B5EF4-FFF2-40B4-BE49-F238E27FC236}">
                <a16:creationId xmlns:a16="http://schemas.microsoft.com/office/drawing/2014/main" id="{0D23DFBA-1582-4E86-9CB0-44A9FB065042}"/>
              </a:ext>
            </a:extLst>
          </p:cNvPr>
          <p:cNvSpPr txBox="1"/>
          <p:nvPr/>
        </p:nvSpPr>
        <p:spPr>
          <a:xfrm>
            <a:off x="7596337" y="544162"/>
            <a:ext cx="723275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defTabSz="914378"/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请病假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048DEE1-4AF9-4024-B568-49DF83B02921}"/>
              </a:ext>
            </a:extLst>
          </p:cNvPr>
          <p:cNvGrpSpPr/>
          <p:nvPr/>
        </p:nvGrpSpPr>
        <p:grpSpPr>
          <a:xfrm>
            <a:off x="7615364" y="973366"/>
            <a:ext cx="870641" cy="229913"/>
            <a:chOff x="4070738" y="1528291"/>
            <a:chExt cx="1007417" cy="1007417"/>
          </a:xfrm>
          <a:solidFill>
            <a:schemeClr val="accent6"/>
          </a:solidFill>
        </p:grpSpPr>
        <p:sp>
          <p:nvSpPr>
            <p:cNvPr id="33" name="椭圆 5">
              <a:extLst>
                <a:ext uri="{FF2B5EF4-FFF2-40B4-BE49-F238E27FC236}">
                  <a16:creationId xmlns:a16="http://schemas.microsoft.com/office/drawing/2014/main" id="{E781565E-A53E-46B4-81C2-51FEE6051255}"/>
                </a:ext>
              </a:extLst>
            </p:cNvPr>
            <p:cNvSpPr/>
            <p:nvPr/>
          </p:nvSpPr>
          <p:spPr>
            <a:xfrm>
              <a:off x="4070738" y="1528291"/>
              <a:ext cx="1007417" cy="100741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椭圆 4">
              <a:extLst>
                <a:ext uri="{FF2B5EF4-FFF2-40B4-BE49-F238E27FC236}">
                  <a16:creationId xmlns:a16="http://schemas.microsoft.com/office/drawing/2014/main" id="{9C775A0B-1CCD-4CC6-AC13-886549BC5FE6}"/>
                </a:ext>
              </a:extLst>
            </p:cNvPr>
            <p:cNvSpPr/>
            <p:nvPr/>
          </p:nvSpPr>
          <p:spPr>
            <a:xfrm>
              <a:off x="4218271" y="1675824"/>
              <a:ext cx="712351" cy="7123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algn="ctr" defTabSz="8445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rPr>
                <a:t>2</a:t>
              </a:r>
              <a:r>
                <a:rPr lang="zh-CN" altLang="en-US" sz="1600" dirty="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rPr>
                <a:t>人</a:t>
              </a:r>
            </a:p>
          </p:txBody>
        </p:sp>
      </p:grpSp>
      <p:sp>
        <p:nvSpPr>
          <p:cNvPr id="36" name="TextBox 49">
            <a:extLst>
              <a:ext uri="{FF2B5EF4-FFF2-40B4-BE49-F238E27FC236}">
                <a16:creationId xmlns:a16="http://schemas.microsoft.com/office/drawing/2014/main" id="{657B6CDE-BB77-41FC-B5A3-C85289010127}"/>
              </a:ext>
            </a:extLst>
          </p:cNvPr>
          <p:cNvSpPr txBox="1"/>
          <p:nvPr/>
        </p:nvSpPr>
        <p:spPr>
          <a:xfrm>
            <a:off x="1473848" y="1502088"/>
            <a:ext cx="1261884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defTabSz="914378"/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异常症状分布</a:t>
            </a:r>
          </a:p>
        </p:txBody>
      </p:sp>
      <p:sp>
        <p:nvSpPr>
          <p:cNvPr id="37" name="TextBox 49">
            <a:extLst>
              <a:ext uri="{FF2B5EF4-FFF2-40B4-BE49-F238E27FC236}">
                <a16:creationId xmlns:a16="http://schemas.microsoft.com/office/drawing/2014/main" id="{9AA73FFF-2052-42F7-9376-16E8CADEDFA8}"/>
              </a:ext>
            </a:extLst>
          </p:cNvPr>
          <p:cNvSpPr txBox="1"/>
          <p:nvPr/>
        </p:nvSpPr>
        <p:spPr>
          <a:xfrm>
            <a:off x="6002259" y="1479120"/>
            <a:ext cx="1620957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defTabSz="914378"/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重点关注班级分布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88DA7B2-59E0-4064-BAB9-B0A3A66388A3}"/>
              </a:ext>
            </a:extLst>
          </p:cNvPr>
          <p:cNvSpPr/>
          <p:nvPr/>
        </p:nvSpPr>
        <p:spPr>
          <a:xfrm>
            <a:off x="107505" y="411510"/>
            <a:ext cx="8928991" cy="104918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5" name="TextBox 36">
            <a:extLst>
              <a:ext uri="{FF2B5EF4-FFF2-40B4-BE49-F238E27FC236}">
                <a16:creationId xmlns:a16="http://schemas.microsoft.com/office/drawing/2014/main" id="{6641CD47-344B-4D14-B202-DCBE8FD92BDC}"/>
              </a:ext>
            </a:extLst>
          </p:cNvPr>
          <p:cNvSpPr txBox="1"/>
          <p:nvPr/>
        </p:nvSpPr>
        <p:spPr>
          <a:xfrm>
            <a:off x="3562594" y="61885"/>
            <a:ext cx="2648328" cy="3000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135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35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35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35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35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135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日晨检分析</a:t>
            </a:r>
          </a:p>
        </p:txBody>
      </p:sp>
    </p:spTree>
    <p:extLst>
      <p:ext uri="{BB962C8B-B14F-4D97-AF65-F5344CB8AC3E}">
        <p14:creationId xmlns:p14="http://schemas.microsoft.com/office/powerpoint/2010/main" val="1884868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39752" y="195486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上周各班级健康工作完成情况分析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7E55C5-4AA1-461C-8912-98F96BBEDA28}"/>
              </a:ext>
            </a:extLst>
          </p:cNvPr>
          <p:cNvSpPr/>
          <p:nvPr/>
        </p:nvSpPr>
        <p:spPr>
          <a:xfrm>
            <a:off x="6228184" y="936536"/>
            <a:ext cx="2448272" cy="5966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TextBox 49">
            <a:extLst>
              <a:ext uri="{FF2B5EF4-FFF2-40B4-BE49-F238E27FC236}">
                <a16:creationId xmlns:a16="http://schemas.microsoft.com/office/drawing/2014/main" id="{17339B5F-A89E-4204-9BED-50C4DC5F4967}"/>
              </a:ext>
            </a:extLst>
          </p:cNvPr>
          <p:cNvSpPr txBox="1"/>
          <p:nvPr/>
        </p:nvSpPr>
        <p:spPr>
          <a:xfrm>
            <a:off x="6359176" y="771550"/>
            <a:ext cx="1441420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请病假多的班级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440BC6-159D-4AAA-8375-85D510CF09D4}"/>
              </a:ext>
            </a:extLst>
          </p:cNvPr>
          <p:cNvSpPr/>
          <p:nvPr/>
        </p:nvSpPr>
        <p:spPr>
          <a:xfrm>
            <a:off x="6228184" y="1975148"/>
            <a:ext cx="2448272" cy="5966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49">
            <a:extLst>
              <a:ext uri="{FF2B5EF4-FFF2-40B4-BE49-F238E27FC236}">
                <a16:creationId xmlns:a16="http://schemas.microsoft.com/office/drawing/2014/main" id="{6BB7ABFD-E2B1-40DA-B10E-FC4BD49A6EBE}"/>
              </a:ext>
            </a:extLst>
          </p:cNvPr>
          <p:cNvSpPr txBox="1"/>
          <p:nvPr/>
        </p:nvSpPr>
        <p:spPr>
          <a:xfrm>
            <a:off x="6372200" y="1811280"/>
            <a:ext cx="1620957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漏检人次多的班级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40D354C-7740-4536-AFF6-D5646B1F2BB7}"/>
              </a:ext>
            </a:extLst>
          </p:cNvPr>
          <p:cNvSpPr/>
          <p:nvPr/>
        </p:nvSpPr>
        <p:spPr>
          <a:xfrm>
            <a:off x="6245932" y="3150450"/>
            <a:ext cx="2448272" cy="6454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2FA480-6EC7-4F71-8E46-A8B9AE48E338}"/>
              </a:ext>
            </a:extLst>
          </p:cNvPr>
          <p:cNvSpPr/>
          <p:nvPr/>
        </p:nvSpPr>
        <p:spPr>
          <a:xfrm>
            <a:off x="6263080" y="4230570"/>
            <a:ext cx="2448272" cy="6454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TextBox 49">
            <a:extLst>
              <a:ext uri="{FF2B5EF4-FFF2-40B4-BE49-F238E27FC236}">
                <a16:creationId xmlns:a16="http://schemas.microsoft.com/office/drawing/2014/main" id="{E5E4F7A4-D0A9-46CB-8D23-67496E715B32}"/>
              </a:ext>
            </a:extLst>
          </p:cNvPr>
          <p:cNvSpPr txBox="1"/>
          <p:nvPr/>
        </p:nvSpPr>
        <p:spPr>
          <a:xfrm>
            <a:off x="6389948" y="1163208"/>
            <a:ext cx="1441420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小一班、小三班</a:t>
            </a:r>
          </a:p>
        </p:txBody>
      </p:sp>
      <p:graphicFrame>
        <p:nvGraphicFramePr>
          <p:cNvPr id="26" name="图表 25">
            <a:extLst>
              <a:ext uri="{FF2B5EF4-FFF2-40B4-BE49-F238E27FC236}">
                <a16:creationId xmlns:a16="http://schemas.microsoft.com/office/drawing/2014/main" id="{4DC53B96-E793-4FBA-B71B-59ECF2054D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716562"/>
              </p:ext>
            </p:extLst>
          </p:nvPr>
        </p:nvGraphicFramePr>
        <p:xfrm>
          <a:off x="323527" y="915566"/>
          <a:ext cx="5382522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TextBox 49">
            <a:extLst>
              <a:ext uri="{FF2B5EF4-FFF2-40B4-BE49-F238E27FC236}">
                <a16:creationId xmlns:a16="http://schemas.microsoft.com/office/drawing/2014/main" id="{4AE2520D-0973-4029-9185-2A3F1A5B99BB}"/>
              </a:ext>
            </a:extLst>
          </p:cNvPr>
          <p:cNvSpPr txBox="1"/>
          <p:nvPr/>
        </p:nvSpPr>
        <p:spPr>
          <a:xfrm>
            <a:off x="6407096" y="2965354"/>
            <a:ext cx="1620957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忌食叮嘱多的班级</a:t>
            </a:r>
          </a:p>
        </p:txBody>
      </p:sp>
      <p:sp>
        <p:nvSpPr>
          <p:cNvPr id="28" name="TextBox 49">
            <a:extLst>
              <a:ext uri="{FF2B5EF4-FFF2-40B4-BE49-F238E27FC236}">
                <a16:creationId xmlns:a16="http://schemas.microsoft.com/office/drawing/2014/main" id="{90CC7E47-4C52-4C76-9C4F-01FA6E6A1659}"/>
              </a:ext>
            </a:extLst>
          </p:cNvPr>
          <p:cNvSpPr txBox="1"/>
          <p:nvPr/>
        </p:nvSpPr>
        <p:spPr>
          <a:xfrm>
            <a:off x="6407095" y="4076681"/>
            <a:ext cx="1620957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服药叮嘱多的班级</a:t>
            </a:r>
          </a:p>
        </p:txBody>
      </p:sp>
      <p:sp>
        <p:nvSpPr>
          <p:cNvPr id="29" name="TextBox 49">
            <a:extLst>
              <a:ext uri="{FF2B5EF4-FFF2-40B4-BE49-F238E27FC236}">
                <a16:creationId xmlns:a16="http://schemas.microsoft.com/office/drawing/2014/main" id="{F6440578-4833-4C1F-80F1-54BFB61ED318}"/>
              </a:ext>
            </a:extLst>
          </p:cNvPr>
          <p:cNvSpPr txBox="1"/>
          <p:nvPr/>
        </p:nvSpPr>
        <p:spPr>
          <a:xfrm>
            <a:off x="6461968" y="2191515"/>
            <a:ext cx="1441420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小一班、小三班</a:t>
            </a:r>
          </a:p>
        </p:txBody>
      </p:sp>
      <p:sp>
        <p:nvSpPr>
          <p:cNvPr id="30" name="TextBox 49">
            <a:extLst>
              <a:ext uri="{FF2B5EF4-FFF2-40B4-BE49-F238E27FC236}">
                <a16:creationId xmlns:a16="http://schemas.microsoft.com/office/drawing/2014/main" id="{98485E71-E8AB-4C6B-B0D1-55880EC4ACCF}"/>
              </a:ext>
            </a:extLst>
          </p:cNvPr>
          <p:cNvSpPr txBox="1"/>
          <p:nvPr/>
        </p:nvSpPr>
        <p:spPr>
          <a:xfrm>
            <a:off x="6416143" y="3365016"/>
            <a:ext cx="1441420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小一班、小三班</a:t>
            </a:r>
          </a:p>
        </p:txBody>
      </p:sp>
      <p:sp>
        <p:nvSpPr>
          <p:cNvPr id="31" name="TextBox 49">
            <a:extLst>
              <a:ext uri="{FF2B5EF4-FFF2-40B4-BE49-F238E27FC236}">
                <a16:creationId xmlns:a16="http://schemas.microsoft.com/office/drawing/2014/main" id="{30181D04-2CC8-426B-AF24-0D1A795A8798}"/>
              </a:ext>
            </a:extLst>
          </p:cNvPr>
          <p:cNvSpPr txBox="1"/>
          <p:nvPr/>
        </p:nvSpPr>
        <p:spPr>
          <a:xfrm>
            <a:off x="6435061" y="4435880"/>
            <a:ext cx="1441420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小一班、小三班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60EE181-4CB5-4018-87E0-7531E4A197F5}"/>
              </a:ext>
            </a:extLst>
          </p:cNvPr>
          <p:cNvSpPr/>
          <p:nvPr/>
        </p:nvSpPr>
        <p:spPr>
          <a:xfrm>
            <a:off x="323526" y="915566"/>
            <a:ext cx="5616625" cy="396044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451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E30677A-1C4C-41FD-8A59-ED87898DE1FC}"/>
              </a:ext>
            </a:extLst>
          </p:cNvPr>
          <p:cNvSpPr/>
          <p:nvPr/>
        </p:nvSpPr>
        <p:spPr>
          <a:xfrm>
            <a:off x="899592" y="1275606"/>
            <a:ext cx="7488832" cy="32403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2B56528A-630E-4366-A221-82B9A26C7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4466716"/>
              </p:ext>
            </p:extLst>
          </p:nvPr>
        </p:nvGraphicFramePr>
        <p:xfrm>
          <a:off x="1331640" y="1635646"/>
          <a:ext cx="6840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53">
            <a:extLst>
              <a:ext uri="{FF2B5EF4-FFF2-40B4-BE49-F238E27FC236}">
                <a16:creationId xmlns:a16="http://schemas.microsoft.com/office/drawing/2014/main" id="{1260C0DE-11B3-472A-97DB-9D6B87C59E52}"/>
              </a:ext>
            </a:extLst>
          </p:cNvPr>
          <p:cNvSpPr txBox="1"/>
          <p:nvPr/>
        </p:nvSpPr>
        <p:spPr>
          <a:xfrm>
            <a:off x="2771800" y="33950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本学期幼儿常见病月发病情况</a:t>
            </a:r>
          </a:p>
        </p:txBody>
      </p:sp>
    </p:spTree>
    <p:extLst>
      <p:ext uri="{BB962C8B-B14F-4D97-AF65-F5344CB8AC3E}">
        <p14:creationId xmlns:p14="http://schemas.microsoft.com/office/powerpoint/2010/main" val="2540951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-55002"/>
            <a:ext cx="91440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440921" y="180682"/>
            <a:ext cx="4420807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幼儿过敏情况一览表（滚屏显示）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1663D73-0A19-47B5-B863-13E9B756D7CE}"/>
              </a:ext>
            </a:extLst>
          </p:cNvPr>
          <p:cNvSpPr/>
          <p:nvPr/>
        </p:nvSpPr>
        <p:spPr>
          <a:xfrm>
            <a:off x="755576" y="781422"/>
            <a:ext cx="1712328" cy="40447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TextBox 49">
            <a:extLst>
              <a:ext uri="{FF2B5EF4-FFF2-40B4-BE49-F238E27FC236}">
                <a16:creationId xmlns:a16="http://schemas.microsoft.com/office/drawing/2014/main" id="{BB7F0D8A-176B-49FF-8D88-C11717CEB16C}"/>
              </a:ext>
            </a:extLst>
          </p:cNvPr>
          <p:cNvSpPr txBox="1"/>
          <p:nvPr/>
        </p:nvSpPr>
        <p:spPr>
          <a:xfrm>
            <a:off x="924582" y="627534"/>
            <a:ext cx="543739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牛奶</a:t>
            </a:r>
          </a:p>
        </p:txBody>
      </p:sp>
      <p:sp>
        <p:nvSpPr>
          <p:cNvPr id="51" name="TextBox 49">
            <a:extLst>
              <a:ext uri="{FF2B5EF4-FFF2-40B4-BE49-F238E27FC236}">
                <a16:creationId xmlns:a16="http://schemas.microsoft.com/office/drawing/2014/main" id="{E6588F82-DFFA-40CE-A114-90D240300393}"/>
              </a:ext>
            </a:extLst>
          </p:cNvPr>
          <p:cNvSpPr txBox="1"/>
          <p:nvPr/>
        </p:nvSpPr>
        <p:spPr>
          <a:xfrm>
            <a:off x="899592" y="1009772"/>
            <a:ext cx="151216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          姓名</a:t>
            </a:r>
          </a:p>
        </p:txBody>
      </p:sp>
      <p:sp>
        <p:nvSpPr>
          <p:cNvPr id="52" name="TextBox 49">
            <a:extLst>
              <a:ext uri="{FF2B5EF4-FFF2-40B4-BE49-F238E27FC236}">
                <a16:creationId xmlns:a16="http://schemas.microsoft.com/office/drawing/2014/main" id="{01F99E74-9C33-4F24-85F9-81D278C09365}"/>
              </a:ext>
            </a:extLst>
          </p:cNvPr>
          <p:cNvSpPr txBox="1"/>
          <p:nvPr/>
        </p:nvSpPr>
        <p:spPr>
          <a:xfrm>
            <a:off x="899591" y="1366813"/>
            <a:ext cx="1522194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小一班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张丽丽     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49">
            <a:extLst>
              <a:ext uri="{FF2B5EF4-FFF2-40B4-BE49-F238E27FC236}">
                <a16:creationId xmlns:a16="http://schemas.microsoft.com/office/drawing/2014/main" id="{D545817C-C6E0-4810-88E3-F8147E278740}"/>
              </a:ext>
            </a:extLst>
          </p:cNvPr>
          <p:cNvSpPr txBox="1"/>
          <p:nvPr/>
        </p:nvSpPr>
        <p:spPr>
          <a:xfrm>
            <a:off x="899591" y="1723451"/>
            <a:ext cx="1479892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小一班        李杰颖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49">
            <a:extLst>
              <a:ext uri="{FF2B5EF4-FFF2-40B4-BE49-F238E27FC236}">
                <a16:creationId xmlns:a16="http://schemas.microsoft.com/office/drawing/2014/main" id="{2850FFBE-D601-4EFD-9D27-242F9CFB1E9A}"/>
              </a:ext>
            </a:extLst>
          </p:cNvPr>
          <p:cNvSpPr txBox="1"/>
          <p:nvPr/>
        </p:nvSpPr>
        <p:spPr>
          <a:xfrm>
            <a:off x="899591" y="2072545"/>
            <a:ext cx="1512169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小一班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张森淼   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49">
            <a:extLst>
              <a:ext uri="{FF2B5EF4-FFF2-40B4-BE49-F238E27FC236}">
                <a16:creationId xmlns:a16="http://schemas.microsoft.com/office/drawing/2014/main" id="{621DEE18-B97C-43D1-AFFA-0A145873228F}"/>
              </a:ext>
            </a:extLst>
          </p:cNvPr>
          <p:cNvSpPr txBox="1"/>
          <p:nvPr/>
        </p:nvSpPr>
        <p:spPr>
          <a:xfrm>
            <a:off x="889566" y="2411821"/>
            <a:ext cx="1522194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小一班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张丽丽     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49">
            <a:extLst>
              <a:ext uri="{FF2B5EF4-FFF2-40B4-BE49-F238E27FC236}">
                <a16:creationId xmlns:a16="http://schemas.microsoft.com/office/drawing/2014/main" id="{2874BC56-4C40-47EC-9E79-F84295B4ADE3}"/>
              </a:ext>
            </a:extLst>
          </p:cNvPr>
          <p:cNvSpPr txBox="1"/>
          <p:nvPr/>
        </p:nvSpPr>
        <p:spPr>
          <a:xfrm>
            <a:off x="889566" y="2768459"/>
            <a:ext cx="1479892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小一班        李杰颖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49">
            <a:extLst>
              <a:ext uri="{FF2B5EF4-FFF2-40B4-BE49-F238E27FC236}">
                <a16:creationId xmlns:a16="http://schemas.microsoft.com/office/drawing/2014/main" id="{A744971E-92AD-443D-932F-09A6698E6322}"/>
              </a:ext>
            </a:extLst>
          </p:cNvPr>
          <p:cNvSpPr txBox="1"/>
          <p:nvPr/>
        </p:nvSpPr>
        <p:spPr>
          <a:xfrm>
            <a:off x="889566" y="3117553"/>
            <a:ext cx="1522194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小一班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张森淼   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9E2F080-BBF6-40AD-8BE9-4F4FEE6EDBC0}"/>
              </a:ext>
            </a:extLst>
          </p:cNvPr>
          <p:cNvSpPr/>
          <p:nvPr/>
        </p:nvSpPr>
        <p:spPr>
          <a:xfrm>
            <a:off x="2699792" y="781422"/>
            <a:ext cx="1712328" cy="40447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0" name="TextBox 49">
            <a:extLst>
              <a:ext uri="{FF2B5EF4-FFF2-40B4-BE49-F238E27FC236}">
                <a16:creationId xmlns:a16="http://schemas.microsoft.com/office/drawing/2014/main" id="{CD33D755-BE18-473B-9ED4-910B2DC86909}"/>
              </a:ext>
            </a:extLst>
          </p:cNvPr>
          <p:cNvSpPr txBox="1"/>
          <p:nvPr/>
        </p:nvSpPr>
        <p:spPr>
          <a:xfrm>
            <a:off x="2868798" y="627534"/>
            <a:ext cx="543739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蛋白</a:t>
            </a:r>
          </a:p>
        </p:txBody>
      </p:sp>
      <p:sp>
        <p:nvSpPr>
          <p:cNvPr id="61" name="TextBox 49">
            <a:extLst>
              <a:ext uri="{FF2B5EF4-FFF2-40B4-BE49-F238E27FC236}">
                <a16:creationId xmlns:a16="http://schemas.microsoft.com/office/drawing/2014/main" id="{76064834-5A79-4231-B5CA-1DFD9031A9CF}"/>
              </a:ext>
            </a:extLst>
          </p:cNvPr>
          <p:cNvSpPr txBox="1"/>
          <p:nvPr/>
        </p:nvSpPr>
        <p:spPr>
          <a:xfrm>
            <a:off x="2843808" y="1009772"/>
            <a:ext cx="151216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          姓名</a:t>
            </a:r>
          </a:p>
        </p:txBody>
      </p:sp>
      <p:sp>
        <p:nvSpPr>
          <p:cNvPr id="62" name="TextBox 49">
            <a:extLst>
              <a:ext uri="{FF2B5EF4-FFF2-40B4-BE49-F238E27FC236}">
                <a16:creationId xmlns:a16="http://schemas.microsoft.com/office/drawing/2014/main" id="{A3339D66-799A-49FB-8344-A6CD4EC9A6E7}"/>
              </a:ext>
            </a:extLst>
          </p:cNvPr>
          <p:cNvSpPr txBox="1"/>
          <p:nvPr/>
        </p:nvSpPr>
        <p:spPr>
          <a:xfrm>
            <a:off x="2843807" y="1366813"/>
            <a:ext cx="1522194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小一班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张丽丽     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49">
            <a:extLst>
              <a:ext uri="{FF2B5EF4-FFF2-40B4-BE49-F238E27FC236}">
                <a16:creationId xmlns:a16="http://schemas.microsoft.com/office/drawing/2014/main" id="{AD4A5237-0CA3-4A32-BB65-3B745742EC08}"/>
              </a:ext>
            </a:extLst>
          </p:cNvPr>
          <p:cNvSpPr txBox="1"/>
          <p:nvPr/>
        </p:nvSpPr>
        <p:spPr>
          <a:xfrm>
            <a:off x="2843807" y="1723451"/>
            <a:ext cx="1479892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小一班        李杰颖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49">
            <a:extLst>
              <a:ext uri="{FF2B5EF4-FFF2-40B4-BE49-F238E27FC236}">
                <a16:creationId xmlns:a16="http://schemas.microsoft.com/office/drawing/2014/main" id="{E898980C-500B-451B-83D7-6D5DD3A0E10B}"/>
              </a:ext>
            </a:extLst>
          </p:cNvPr>
          <p:cNvSpPr txBox="1"/>
          <p:nvPr/>
        </p:nvSpPr>
        <p:spPr>
          <a:xfrm>
            <a:off x="2843807" y="2072545"/>
            <a:ext cx="1512169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小一班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张森淼   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49">
            <a:extLst>
              <a:ext uri="{FF2B5EF4-FFF2-40B4-BE49-F238E27FC236}">
                <a16:creationId xmlns:a16="http://schemas.microsoft.com/office/drawing/2014/main" id="{1F8B1224-CB5B-4DDB-ABA5-C4E616D90E37}"/>
              </a:ext>
            </a:extLst>
          </p:cNvPr>
          <p:cNvSpPr txBox="1"/>
          <p:nvPr/>
        </p:nvSpPr>
        <p:spPr>
          <a:xfrm>
            <a:off x="2833782" y="2411821"/>
            <a:ext cx="1522194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小一班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张丽丽     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49">
            <a:extLst>
              <a:ext uri="{FF2B5EF4-FFF2-40B4-BE49-F238E27FC236}">
                <a16:creationId xmlns:a16="http://schemas.microsoft.com/office/drawing/2014/main" id="{57FA2BE4-FEE8-4722-92C6-C7C6EBE7F645}"/>
              </a:ext>
            </a:extLst>
          </p:cNvPr>
          <p:cNvSpPr txBox="1"/>
          <p:nvPr/>
        </p:nvSpPr>
        <p:spPr>
          <a:xfrm>
            <a:off x="2833782" y="2768459"/>
            <a:ext cx="1479892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小一班        李杰颖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49">
            <a:extLst>
              <a:ext uri="{FF2B5EF4-FFF2-40B4-BE49-F238E27FC236}">
                <a16:creationId xmlns:a16="http://schemas.microsoft.com/office/drawing/2014/main" id="{2120A79A-7669-4E4E-A115-6151BF42DCBE}"/>
              </a:ext>
            </a:extLst>
          </p:cNvPr>
          <p:cNvSpPr txBox="1"/>
          <p:nvPr/>
        </p:nvSpPr>
        <p:spPr>
          <a:xfrm>
            <a:off x="2833782" y="3117553"/>
            <a:ext cx="1522194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小一班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张森淼   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2BD00F59-5B75-4799-B6D4-D8174E8B2282}"/>
              </a:ext>
            </a:extLst>
          </p:cNvPr>
          <p:cNvSpPr/>
          <p:nvPr/>
        </p:nvSpPr>
        <p:spPr>
          <a:xfrm>
            <a:off x="4636471" y="785097"/>
            <a:ext cx="1712328" cy="40447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9" name="TextBox 49">
            <a:extLst>
              <a:ext uri="{FF2B5EF4-FFF2-40B4-BE49-F238E27FC236}">
                <a16:creationId xmlns:a16="http://schemas.microsoft.com/office/drawing/2014/main" id="{30D324B3-0DE1-439C-8938-03A15BC8E986}"/>
              </a:ext>
            </a:extLst>
          </p:cNvPr>
          <p:cNvSpPr txBox="1"/>
          <p:nvPr/>
        </p:nvSpPr>
        <p:spPr>
          <a:xfrm>
            <a:off x="4805477" y="631209"/>
            <a:ext cx="555793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花生</a:t>
            </a:r>
          </a:p>
        </p:txBody>
      </p:sp>
      <p:sp>
        <p:nvSpPr>
          <p:cNvPr id="80" name="TextBox 49">
            <a:extLst>
              <a:ext uri="{FF2B5EF4-FFF2-40B4-BE49-F238E27FC236}">
                <a16:creationId xmlns:a16="http://schemas.microsoft.com/office/drawing/2014/main" id="{156A9B9B-8759-4D09-852C-EC6667D7C777}"/>
              </a:ext>
            </a:extLst>
          </p:cNvPr>
          <p:cNvSpPr txBox="1"/>
          <p:nvPr/>
        </p:nvSpPr>
        <p:spPr>
          <a:xfrm>
            <a:off x="4780487" y="1013447"/>
            <a:ext cx="151216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          姓名</a:t>
            </a:r>
          </a:p>
        </p:txBody>
      </p:sp>
      <p:sp>
        <p:nvSpPr>
          <p:cNvPr id="81" name="TextBox 49">
            <a:extLst>
              <a:ext uri="{FF2B5EF4-FFF2-40B4-BE49-F238E27FC236}">
                <a16:creationId xmlns:a16="http://schemas.microsoft.com/office/drawing/2014/main" id="{F29EBE4A-E708-4A72-8546-4B025E351DFD}"/>
              </a:ext>
            </a:extLst>
          </p:cNvPr>
          <p:cNvSpPr txBox="1"/>
          <p:nvPr/>
        </p:nvSpPr>
        <p:spPr>
          <a:xfrm>
            <a:off x="4780486" y="1370488"/>
            <a:ext cx="1522194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小一班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张丽丽     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TextBox 49">
            <a:extLst>
              <a:ext uri="{FF2B5EF4-FFF2-40B4-BE49-F238E27FC236}">
                <a16:creationId xmlns:a16="http://schemas.microsoft.com/office/drawing/2014/main" id="{63A7CEBC-71BC-4C1F-A98B-3ACFD5E458F1}"/>
              </a:ext>
            </a:extLst>
          </p:cNvPr>
          <p:cNvSpPr txBox="1"/>
          <p:nvPr/>
        </p:nvSpPr>
        <p:spPr>
          <a:xfrm>
            <a:off x="4780486" y="1727126"/>
            <a:ext cx="1479892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小一班        李杰颖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TextBox 49">
            <a:extLst>
              <a:ext uri="{FF2B5EF4-FFF2-40B4-BE49-F238E27FC236}">
                <a16:creationId xmlns:a16="http://schemas.microsoft.com/office/drawing/2014/main" id="{ABCE4FE4-C63F-4B51-9591-DC5E25714677}"/>
              </a:ext>
            </a:extLst>
          </p:cNvPr>
          <p:cNvSpPr txBox="1"/>
          <p:nvPr/>
        </p:nvSpPr>
        <p:spPr>
          <a:xfrm>
            <a:off x="4780486" y="2076220"/>
            <a:ext cx="1512169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小一班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张森淼   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TextBox 49">
            <a:extLst>
              <a:ext uri="{FF2B5EF4-FFF2-40B4-BE49-F238E27FC236}">
                <a16:creationId xmlns:a16="http://schemas.microsoft.com/office/drawing/2014/main" id="{3CBDEF73-7963-470C-8D71-1ECEB49C0A36}"/>
              </a:ext>
            </a:extLst>
          </p:cNvPr>
          <p:cNvSpPr txBox="1"/>
          <p:nvPr/>
        </p:nvSpPr>
        <p:spPr>
          <a:xfrm>
            <a:off x="4770461" y="2415496"/>
            <a:ext cx="1522194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小一班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张丽丽     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TextBox 49">
            <a:extLst>
              <a:ext uri="{FF2B5EF4-FFF2-40B4-BE49-F238E27FC236}">
                <a16:creationId xmlns:a16="http://schemas.microsoft.com/office/drawing/2014/main" id="{2E76F7F8-F804-4BE5-A38A-3821318D46ED}"/>
              </a:ext>
            </a:extLst>
          </p:cNvPr>
          <p:cNvSpPr txBox="1"/>
          <p:nvPr/>
        </p:nvSpPr>
        <p:spPr>
          <a:xfrm>
            <a:off x="4770461" y="2772134"/>
            <a:ext cx="1479892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小一班        李杰颖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Box 49">
            <a:extLst>
              <a:ext uri="{FF2B5EF4-FFF2-40B4-BE49-F238E27FC236}">
                <a16:creationId xmlns:a16="http://schemas.microsoft.com/office/drawing/2014/main" id="{F09C2721-5190-46AC-83D7-25363AF6887B}"/>
              </a:ext>
            </a:extLst>
          </p:cNvPr>
          <p:cNvSpPr txBox="1"/>
          <p:nvPr/>
        </p:nvSpPr>
        <p:spPr>
          <a:xfrm>
            <a:off x="4770461" y="3121228"/>
            <a:ext cx="1522194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小一班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张森淼   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C4B5AB08-FAAC-4A84-AD9B-B7D4D34940DD}"/>
              </a:ext>
            </a:extLst>
          </p:cNvPr>
          <p:cNvSpPr/>
          <p:nvPr/>
        </p:nvSpPr>
        <p:spPr>
          <a:xfrm>
            <a:off x="6653735" y="781422"/>
            <a:ext cx="1712328" cy="40447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8" name="TextBox 49">
            <a:extLst>
              <a:ext uri="{FF2B5EF4-FFF2-40B4-BE49-F238E27FC236}">
                <a16:creationId xmlns:a16="http://schemas.microsoft.com/office/drawing/2014/main" id="{E349F353-52F8-499B-84D0-19A879C6D61C}"/>
              </a:ext>
            </a:extLst>
          </p:cNvPr>
          <p:cNvSpPr txBox="1"/>
          <p:nvPr/>
        </p:nvSpPr>
        <p:spPr>
          <a:xfrm>
            <a:off x="6822741" y="627534"/>
            <a:ext cx="543739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花粉</a:t>
            </a:r>
          </a:p>
        </p:txBody>
      </p:sp>
      <p:sp>
        <p:nvSpPr>
          <p:cNvPr id="89" name="TextBox 49">
            <a:extLst>
              <a:ext uri="{FF2B5EF4-FFF2-40B4-BE49-F238E27FC236}">
                <a16:creationId xmlns:a16="http://schemas.microsoft.com/office/drawing/2014/main" id="{008B4CE8-6AC2-4E58-B16B-B10AA06B9A54}"/>
              </a:ext>
            </a:extLst>
          </p:cNvPr>
          <p:cNvSpPr txBox="1"/>
          <p:nvPr/>
        </p:nvSpPr>
        <p:spPr>
          <a:xfrm>
            <a:off x="6797751" y="1009772"/>
            <a:ext cx="151216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          姓名</a:t>
            </a:r>
          </a:p>
        </p:txBody>
      </p:sp>
      <p:sp>
        <p:nvSpPr>
          <p:cNvPr id="90" name="TextBox 49">
            <a:extLst>
              <a:ext uri="{FF2B5EF4-FFF2-40B4-BE49-F238E27FC236}">
                <a16:creationId xmlns:a16="http://schemas.microsoft.com/office/drawing/2014/main" id="{0268F81F-62D7-43D8-A6B1-CA076DC6BC07}"/>
              </a:ext>
            </a:extLst>
          </p:cNvPr>
          <p:cNvSpPr txBox="1"/>
          <p:nvPr/>
        </p:nvSpPr>
        <p:spPr>
          <a:xfrm>
            <a:off x="6797750" y="1366813"/>
            <a:ext cx="1522194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小一班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张丽丽     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TextBox 49">
            <a:extLst>
              <a:ext uri="{FF2B5EF4-FFF2-40B4-BE49-F238E27FC236}">
                <a16:creationId xmlns:a16="http://schemas.microsoft.com/office/drawing/2014/main" id="{62BF666C-34E3-4743-9997-DFA6D2296083}"/>
              </a:ext>
            </a:extLst>
          </p:cNvPr>
          <p:cNvSpPr txBox="1"/>
          <p:nvPr/>
        </p:nvSpPr>
        <p:spPr>
          <a:xfrm>
            <a:off x="6797750" y="1723451"/>
            <a:ext cx="1479892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小一班        李杰颖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TextBox 49">
            <a:extLst>
              <a:ext uri="{FF2B5EF4-FFF2-40B4-BE49-F238E27FC236}">
                <a16:creationId xmlns:a16="http://schemas.microsoft.com/office/drawing/2014/main" id="{6E3B23C5-2EDF-4A0F-A08F-4CF07388E6E7}"/>
              </a:ext>
            </a:extLst>
          </p:cNvPr>
          <p:cNvSpPr txBox="1"/>
          <p:nvPr/>
        </p:nvSpPr>
        <p:spPr>
          <a:xfrm>
            <a:off x="6797750" y="2072545"/>
            <a:ext cx="1512169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小一班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张森淼   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49">
            <a:extLst>
              <a:ext uri="{FF2B5EF4-FFF2-40B4-BE49-F238E27FC236}">
                <a16:creationId xmlns:a16="http://schemas.microsoft.com/office/drawing/2014/main" id="{243B8F53-DCEF-4127-A743-B8A9D092A2F8}"/>
              </a:ext>
            </a:extLst>
          </p:cNvPr>
          <p:cNvSpPr txBox="1"/>
          <p:nvPr/>
        </p:nvSpPr>
        <p:spPr>
          <a:xfrm>
            <a:off x="6787725" y="2411821"/>
            <a:ext cx="1522194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小一班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张丽丽     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TextBox 49">
            <a:extLst>
              <a:ext uri="{FF2B5EF4-FFF2-40B4-BE49-F238E27FC236}">
                <a16:creationId xmlns:a16="http://schemas.microsoft.com/office/drawing/2014/main" id="{058A5C8C-73F5-4AFD-AA56-8ACBA1FE0856}"/>
              </a:ext>
            </a:extLst>
          </p:cNvPr>
          <p:cNvSpPr txBox="1"/>
          <p:nvPr/>
        </p:nvSpPr>
        <p:spPr>
          <a:xfrm>
            <a:off x="6787725" y="2768459"/>
            <a:ext cx="1479892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小一班        李杰颖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TextBox 49">
            <a:extLst>
              <a:ext uri="{FF2B5EF4-FFF2-40B4-BE49-F238E27FC236}">
                <a16:creationId xmlns:a16="http://schemas.microsoft.com/office/drawing/2014/main" id="{DCF964A3-F815-4D7B-808C-2E461F21772E}"/>
              </a:ext>
            </a:extLst>
          </p:cNvPr>
          <p:cNvSpPr txBox="1"/>
          <p:nvPr/>
        </p:nvSpPr>
        <p:spPr>
          <a:xfrm>
            <a:off x="6787725" y="3117553"/>
            <a:ext cx="1522194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小一班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张森淼   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497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23528" y="1127574"/>
            <a:ext cx="1007417" cy="1007417"/>
            <a:chOff x="4070738" y="1528291"/>
            <a:chExt cx="1007417" cy="1007417"/>
          </a:xfrm>
          <a:solidFill>
            <a:schemeClr val="accent3"/>
          </a:solidFill>
        </p:grpSpPr>
        <p:sp>
          <p:nvSpPr>
            <p:cNvPr id="6" name="椭圆 5"/>
            <p:cNvSpPr/>
            <p:nvPr/>
          </p:nvSpPr>
          <p:spPr>
            <a:xfrm>
              <a:off x="4070738" y="1528291"/>
              <a:ext cx="1007417" cy="100741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椭圆 4"/>
            <p:cNvSpPr/>
            <p:nvPr/>
          </p:nvSpPr>
          <p:spPr>
            <a:xfrm>
              <a:off x="4218271" y="1675824"/>
              <a:ext cx="712351" cy="7123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kern="120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746304" y="1127574"/>
            <a:ext cx="1007417" cy="1007417"/>
            <a:chOff x="4070738" y="1528291"/>
            <a:chExt cx="1007417" cy="1007417"/>
          </a:xfrm>
          <a:solidFill>
            <a:schemeClr val="accent3"/>
          </a:solidFill>
        </p:grpSpPr>
        <p:sp>
          <p:nvSpPr>
            <p:cNvPr id="9" name="椭圆 8"/>
            <p:cNvSpPr/>
            <p:nvPr/>
          </p:nvSpPr>
          <p:spPr>
            <a:xfrm>
              <a:off x="4070738" y="1528291"/>
              <a:ext cx="1007417" cy="100741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椭圆 4"/>
            <p:cNvSpPr/>
            <p:nvPr/>
          </p:nvSpPr>
          <p:spPr>
            <a:xfrm>
              <a:off x="4218271" y="1675824"/>
              <a:ext cx="712351" cy="7123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kern="120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23528" y="2805554"/>
            <a:ext cx="1007417" cy="1007417"/>
            <a:chOff x="4070738" y="1528291"/>
            <a:chExt cx="1007417" cy="1007417"/>
          </a:xfrm>
          <a:solidFill>
            <a:schemeClr val="bg1">
              <a:lumMod val="75000"/>
            </a:schemeClr>
          </a:solidFill>
        </p:grpSpPr>
        <p:sp>
          <p:nvSpPr>
            <p:cNvPr id="12" name="椭圆 11"/>
            <p:cNvSpPr/>
            <p:nvPr/>
          </p:nvSpPr>
          <p:spPr>
            <a:xfrm>
              <a:off x="4070738" y="1528291"/>
              <a:ext cx="1007417" cy="100741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椭圆 4"/>
            <p:cNvSpPr/>
            <p:nvPr/>
          </p:nvSpPr>
          <p:spPr>
            <a:xfrm>
              <a:off x="4218271" y="1675824"/>
              <a:ext cx="712351" cy="7123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kern="120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746304" y="2805554"/>
            <a:ext cx="1007417" cy="1007417"/>
            <a:chOff x="4070738" y="1528291"/>
            <a:chExt cx="1007417" cy="1007417"/>
          </a:xfrm>
          <a:solidFill>
            <a:schemeClr val="accent3"/>
          </a:solidFill>
        </p:grpSpPr>
        <p:sp>
          <p:nvSpPr>
            <p:cNvPr id="15" name="椭圆 14"/>
            <p:cNvSpPr/>
            <p:nvPr/>
          </p:nvSpPr>
          <p:spPr>
            <a:xfrm>
              <a:off x="4070738" y="1528291"/>
              <a:ext cx="1007417" cy="100741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椭圆 4"/>
            <p:cNvSpPr/>
            <p:nvPr/>
          </p:nvSpPr>
          <p:spPr>
            <a:xfrm>
              <a:off x="4218271" y="1675824"/>
              <a:ext cx="712351" cy="7123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kern="120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169080" y="2805554"/>
            <a:ext cx="1007417" cy="1007417"/>
            <a:chOff x="4070738" y="1528291"/>
            <a:chExt cx="1007417" cy="1007417"/>
          </a:xfrm>
          <a:solidFill>
            <a:schemeClr val="accent3"/>
          </a:solidFill>
        </p:grpSpPr>
        <p:sp>
          <p:nvSpPr>
            <p:cNvPr id="18" name="椭圆 17"/>
            <p:cNvSpPr/>
            <p:nvPr/>
          </p:nvSpPr>
          <p:spPr>
            <a:xfrm>
              <a:off x="4070738" y="1528291"/>
              <a:ext cx="1007417" cy="100741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椭圆 4"/>
            <p:cNvSpPr/>
            <p:nvPr/>
          </p:nvSpPr>
          <p:spPr>
            <a:xfrm>
              <a:off x="4218271" y="1675824"/>
              <a:ext cx="712351" cy="7123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kern="120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591856" y="2805554"/>
            <a:ext cx="1007417" cy="1007417"/>
            <a:chOff x="4070738" y="1528291"/>
            <a:chExt cx="1007417" cy="1007417"/>
          </a:xfrm>
          <a:solidFill>
            <a:schemeClr val="accent3"/>
          </a:solidFill>
        </p:grpSpPr>
        <p:sp>
          <p:nvSpPr>
            <p:cNvPr id="21" name="椭圆 20"/>
            <p:cNvSpPr/>
            <p:nvPr/>
          </p:nvSpPr>
          <p:spPr>
            <a:xfrm>
              <a:off x="4070738" y="1528291"/>
              <a:ext cx="1007417" cy="100741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椭圆 4"/>
            <p:cNvSpPr/>
            <p:nvPr/>
          </p:nvSpPr>
          <p:spPr>
            <a:xfrm>
              <a:off x="4218271" y="1675824"/>
              <a:ext cx="712351" cy="7123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kern="120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591856" y="1127574"/>
            <a:ext cx="1007417" cy="1007417"/>
            <a:chOff x="4070738" y="1528291"/>
            <a:chExt cx="1007417" cy="1007417"/>
          </a:xfrm>
          <a:solidFill>
            <a:schemeClr val="accent3"/>
          </a:solidFill>
        </p:grpSpPr>
        <p:sp>
          <p:nvSpPr>
            <p:cNvPr id="24" name="椭圆 23"/>
            <p:cNvSpPr/>
            <p:nvPr/>
          </p:nvSpPr>
          <p:spPr>
            <a:xfrm>
              <a:off x="4070738" y="1528291"/>
              <a:ext cx="1007417" cy="100741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椭圆 4"/>
            <p:cNvSpPr/>
            <p:nvPr/>
          </p:nvSpPr>
          <p:spPr>
            <a:xfrm>
              <a:off x="4218271" y="1675824"/>
              <a:ext cx="712351" cy="7123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kern="120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169080" y="1127574"/>
            <a:ext cx="1007417" cy="1007417"/>
            <a:chOff x="4070738" y="1528291"/>
            <a:chExt cx="1007417" cy="1007417"/>
          </a:xfrm>
          <a:solidFill>
            <a:schemeClr val="accent6"/>
          </a:solidFill>
        </p:grpSpPr>
        <p:sp>
          <p:nvSpPr>
            <p:cNvPr id="27" name="椭圆 26"/>
            <p:cNvSpPr/>
            <p:nvPr/>
          </p:nvSpPr>
          <p:spPr>
            <a:xfrm>
              <a:off x="4070738" y="1528291"/>
              <a:ext cx="1007417" cy="100741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椭圆 4"/>
            <p:cNvSpPr/>
            <p:nvPr/>
          </p:nvSpPr>
          <p:spPr>
            <a:xfrm>
              <a:off x="4218271" y="1675824"/>
              <a:ext cx="712351" cy="7123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kern="12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014634" y="1127574"/>
            <a:ext cx="1007417" cy="1007417"/>
            <a:chOff x="4070738" y="1528291"/>
            <a:chExt cx="1007417" cy="1007417"/>
          </a:xfrm>
          <a:solidFill>
            <a:schemeClr val="accent3"/>
          </a:solidFill>
        </p:grpSpPr>
        <p:sp>
          <p:nvSpPr>
            <p:cNvPr id="30" name="椭圆 29"/>
            <p:cNvSpPr/>
            <p:nvPr/>
          </p:nvSpPr>
          <p:spPr>
            <a:xfrm>
              <a:off x="4070738" y="1528291"/>
              <a:ext cx="1007417" cy="100741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椭圆 4"/>
            <p:cNvSpPr/>
            <p:nvPr/>
          </p:nvSpPr>
          <p:spPr>
            <a:xfrm>
              <a:off x="4218271" y="1675824"/>
              <a:ext cx="712351" cy="7123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kern="120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014634" y="2805554"/>
            <a:ext cx="1007417" cy="1007417"/>
            <a:chOff x="4070738" y="1528291"/>
            <a:chExt cx="1007417" cy="1007417"/>
          </a:xfrm>
          <a:solidFill>
            <a:schemeClr val="accent3"/>
          </a:solidFill>
        </p:grpSpPr>
        <p:sp>
          <p:nvSpPr>
            <p:cNvPr id="33" name="椭圆 32"/>
            <p:cNvSpPr/>
            <p:nvPr/>
          </p:nvSpPr>
          <p:spPr>
            <a:xfrm>
              <a:off x="4070738" y="1528291"/>
              <a:ext cx="1007417" cy="100741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椭圆 4"/>
            <p:cNvSpPr/>
            <p:nvPr/>
          </p:nvSpPr>
          <p:spPr>
            <a:xfrm>
              <a:off x="4218271" y="1675824"/>
              <a:ext cx="712351" cy="7123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kern="120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75830" y="544163"/>
            <a:ext cx="902811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每日晨检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98606" y="544163"/>
            <a:ext cx="902811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午后检查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69080" y="544163"/>
            <a:ext cx="902811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每日服药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05292" y="544163"/>
            <a:ext cx="902811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家长叮嘱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71707" y="544163"/>
            <a:ext cx="902811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忌食安排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6294" y="2335981"/>
            <a:ext cx="1261884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教室卫生消毒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904509" y="2335981"/>
            <a:ext cx="723275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晒被子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203848" y="2335981"/>
            <a:ext cx="902811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玩具消毒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05293" y="2335981"/>
            <a:ext cx="902811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食物留样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66936" y="2327347"/>
            <a:ext cx="902811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户外消毒</a:t>
            </a:r>
          </a:p>
        </p:txBody>
      </p:sp>
    </p:spTree>
    <p:extLst>
      <p:ext uri="{BB962C8B-B14F-4D97-AF65-F5344CB8AC3E}">
        <p14:creationId xmlns:p14="http://schemas.microsoft.com/office/powerpoint/2010/main" val="184750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71550"/>
            <a:ext cx="6109667" cy="286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2124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08000" y="973685"/>
            <a:ext cx="870641" cy="229913"/>
            <a:chOff x="4070738" y="1528291"/>
            <a:chExt cx="1007417" cy="1007417"/>
          </a:xfrm>
          <a:solidFill>
            <a:schemeClr val="accent3"/>
          </a:solidFill>
        </p:grpSpPr>
        <p:sp>
          <p:nvSpPr>
            <p:cNvPr id="6" name="椭圆 5"/>
            <p:cNvSpPr/>
            <p:nvPr/>
          </p:nvSpPr>
          <p:spPr>
            <a:xfrm>
              <a:off x="4070738" y="1528291"/>
              <a:ext cx="1007417" cy="100741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椭圆 4"/>
            <p:cNvSpPr/>
            <p:nvPr/>
          </p:nvSpPr>
          <p:spPr>
            <a:xfrm>
              <a:off x="4218271" y="1675824"/>
              <a:ext cx="712351" cy="7123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/>
                <a:t>235</a:t>
              </a:r>
              <a:r>
                <a:rPr lang="zh-CN" altLang="en-US" sz="1600" kern="1200" dirty="0"/>
                <a:t>人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75830" y="544163"/>
            <a:ext cx="902811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晨检正常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98606" y="544163"/>
            <a:ext cx="902811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晨检异常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69080" y="544163"/>
            <a:ext cx="902811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重点观察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05292" y="544163"/>
            <a:ext cx="902811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服药叮嘱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71707" y="544163"/>
            <a:ext cx="902811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忌食安排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FFF66A7-DDB7-47B3-A9BD-219751C325FB}"/>
              </a:ext>
            </a:extLst>
          </p:cNvPr>
          <p:cNvGrpSpPr/>
          <p:nvPr/>
        </p:nvGrpSpPr>
        <p:grpSpPr>
          <a:xfrm>
            <a:off x="1865090" y="973365"/>
            <a:ext cx="870641" cy="229913"/>
            <a:chOff x="4070738" y="1528291"/>
            <a:chExt cx="1007417" cy="1007417"/>
          </a:xfrm>
          <a:solidFill>
            <a:schemeClr val="accent3"/>
          </a:solidFill>
        </p:grpSpPr>
        <p:sp>
          <p:nvSpPr>
            <p:cNvPr id="47" name="椭圆 5">
              <a:extLst>
                <a:ext uri="{FF2B5EF4-FFF2-40B4-BE49-F238E27FC236}">
                  <a16:creationId xmlns:a16="http://schemas.microsoft.com/office/drawing/2014/main" id="{27456074-2ABE-40B0-B2A8-47F223FA1C4F}"/>
                </a:ext>
              </a:extLst>
            </p:cNvPr>
            <p:cNvSpPr/>
            <p:nvPr/>
          </p:nvSpPr>
          <p:spPr>
            <a:xfrm>
              <a:off x="4070738" y="1528291"/>
              <a:ext cx="1007417" cy="100741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椭圆 4">
              <a:extLst>
                <a:ext uri="{FF2B5EF4-FFF2-40B4-BE49-F238E27FC236}">
                  <a16:creationId xmlns:a16="http://schemas.microsoft.com/office/drawing/2014/main" id="{D3614552-D9CB-420F-92E4-9F8C00789BC1}"/>
                </a:ext>
              </a:extLst>
            </p:cNvPr>
            <p:cNvSpPr/>
            <p:nvPr/>
          </p:nvSpPr>
          <p:spPr>
            <a:xfrm>
              <a:off x="4218271" y="1675824"/>
              <a:ext cx="712351" cy="7123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/>
                <a:t>10</a:t>
              </a:r>
              <a:r>
                <a:rPr lang="zh-CN" altLang="en-US" sz="1600" kern="1200" dirty="0"/>
                <a:t>人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3A08DC48-079C-41C4-A32D-7B24671E467B}"/>
              </a:ext>
            </a:extLst>
          </p:cNvPr>
          <p:cNvGrpSpPr/>
          <p:nvPr/>
        </p:nvGrpSpPr>
        <p:grpSpPr>
          <a:xfrm>
            <a:off x="3219932" y="973684"/>
            <a:ext cx="870641" cy="229913"/>
            <a:chOff x="4070738" y="1528291"/>
            <a:chExt cx="1007417" cy="1007417"/>
          </a:xfrm>
          <a:solidFill>
            <a:schemeClr val="accent3"/>
          </a:solidFill>
        </p:grpSpPr>
        <p:sp>
          <p:nvSpPr>
            <p:cNvPr id="50" name="椭圆 5">
              <a:extLst>
                <a:ext uri="{FF2B5EF4-FFF2-40B4-BE49-F238E27FC236}">
                  <a16:creationId xmlns:a16="http://schemas.microsoft.com/office/drawing/2014/main" id="{536F285D-2154-476E-BCD0-5D6E4ED749F3}"/>
                </a:ext>
              </a:extLst>
            </p:cNvPr>
            <p:cNvSpPr/>
            <p:nvPr/>
          </p:nvSpPr>
          <p:spPr>
            <a:xfrm>
              <a:off x="4070738" y="1528291"/>
              <a:ext cx="1007417" cy="100741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椭圆 4">
              <a:extLst>
                <a:ext uri="{FF2B5EF4-FFF2-40B4-BE49-F238E27FC236}">
                  <a16:creationId xmlns:a16="http://schemas.microsoft.com/office/drawing/2014/main" id="{E4507CE1-2E07-4CC8-95FD-B0FDF8EB74A2}"/>
                </a:ext>
              </a:extLst>
            </p:cNvPr>
            <p:cNvSpPr/>
            <p:nvPr/>
          </p:nvSpPr>
          <p:spPr>
            <a:xfrm>
              <a:off x="4218271" y="1675824"/>
              <a:ext cx="712351" cy="7123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/>
                <a:t>10</a:t>
              </a:r>
              <a:r>
                <a:rPr lang="zh-CN" altLang="en-US" sz="1600" kern="1200" dirty="0"/>
                <a:t>人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672916F-9AA1-439C-9448-085BBF2D0A10}"/>
              </a:ext>
            </a:extLst>
          </p:cNvPr>
          <p:cNvGrpSpPr/>
          <p:nvPr/>
        </p:nvGrpSpPr>
        <p:grpSpPr>
          <a:xfrm>
            <a:off x="4660243" y="974780"/>
            <a:ext cx="870641" cy="229913"/>
            <a:chOff x="4070738" y="1528291"/>
            <a:chExt cx="1007417" cy="1007417"/>
          </a:xfrm>
          <a:solidFill>
            <a:schemeClr val="accent3"/>
          </a:solidFill>
        </p:grpSpPr>
        <p:sp>
          <p:nvSpPr>
            <p:cNvPr id="53" name="椭圆 5">
              <a:extLst>
                <a:ext uri="{FF2B5EF4-FFF2-40B4-BE49-F238E27FC236}">
                  <a16:creationId xmlns:a16="http://schemas.microsoft.com/office/drawing/2014/main" id="{8F5B69F9-FB85-4368-A009-A26A8BF409DE}"/>
                </a:ext>
              </a:extLst>
            </p:cNvPr>
            <p:cNvSpPr/>
            <p:nvPr/>
          </p:nvSpPr>
          <p:spPr>
            <a:xfrm>
              <a:off x="4070738" y="1528291"/>
              <a:ext cx="1007417" cy="100741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椭圆 4">
              <a:extLst>
                <a:ext uri="{FF2B5EF4-FFF2-40B4-BE49-F238E27FC236}">
                  <a16:creationId xmlns:a16="http://schemas.microsoft.com/office/drawing/2014/main" id="{503476FD-5BCD-46CF-9188-F90AFF355CB9}"/>
                </a:ext>
              </a:extLst>
            </p:cNvPr>
            <p:cNvSpPr/>
            <p:nvPr/>
          </p:nvSpPr>
          <p:spPr>
            <a:xfrm>
              <a:off x="4218271" y="1675824"/>
              <a:ext cx="712351" cy="7123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/>
                <a:t>5</a:t>
              </a:r>
              <a:r>
                <a:rPr lang="zh-CN" altLang="en-US" sz="1600" kern="1200" dirty="0"/>
                <a:t>人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DF31489-EAF8-4508-A5FB-9AE30674C6F2}"/>
              </a:ext>
            </a:extLst>
          </p:cNvPr>
          <p:cNvGrpSpPr/>
          <p:nvPr/>
        </p:nvGrpSpPr>
        <p:grpSpPr>
          <a:xfrm>
            <a:off x="6031864" y="971048"/>
            <a:ext cx="870641" cy="229913"/>
            <a:chOff x="4070738" y="1528291"/>
            <a:chExt cx="1007417" cy="1007417"/>
          </a:xfrm>
          <a:solidFill>
            <a:schemeClr val="accent3"/>
          </a:solidFill>
        </p:grpSpPr>
        <p:sp>
          <p:nvSpPr>
            <p:cNvPr id="56" name="椭圆 5">
              <a:extLst>
                <a:ext uri="{FF2B5EF4-FFF2-40B4-BE49-F238E27FC236}">
                  <a16:creationId xmlns:a16="http://schemas.microsoft.com/office/drawing/2014/main" id="{F1DCF7BC-A15A-4944-A952-99CD232B176E}"/>
                </a:ext>
              </a:extLst>
            </p:cNvPr>
            <p:cNvSpPr/>
            <p:nvPr/>
          </p:nvSpPr>
          <p:spPr>
            <a:xfrm>
              <a:off x="4070738" y="1528291"/>
              <a:ext cx="1007417" cy="100741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椭圆 4">
              <a:extLst>
                <a:ext uri="{FF2B5EF4-FFF2-40B4-BE49-F238E27FC236}">
                  <a16:creationId xmlns:a16="http://schemas.microsoft.com/office/drawing/2014/main" id="{4D9A4111-541F-45D8-A207-6E5E03C6476D}"/>
                </a:ext>
              </a:extLst>
            </p:cNvPr>
            <p:cNvSpPr/>
            <p:nvPr/>
          </p:nvSpPr>
          <p:spPr>
            <a:xfrm>
              <a:off x="4218271" y="1675824"/>
              <a:ext cx="712351" cy="7123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/>
                <a:t>2</a:t>
              </a:r>
              <a:r>
                <a:rPr lang="zh-CN" altLang="en-US" sz="1600" kern="1200" dirty="0"/>
                <a:t>人</a:t>
              </a:r>
            </a:p>
          </p:txBody>
        </p:sp>
      </p:grpSp>
      <p:sp>
        <p:nvSpPr>
          <p:cNvPr id="58" name="TextBox 39">
            <a:extLst>
              <a:ext uri="{FF2B5EF4-FFF2-40B4-BE49-F238E27FC236}">
                <a16:creationId xmlns:a16="http://schemas.microsoft.com/office/drawing/2014/main" id="{A8155A0A-72E9-4E81-B4DB-634B6D442BDA}"/>
              </a:ext>
            </a:extLst>
          </p:cNvPr>
          <p:cNvSpPr txBox="1"/>
          <p:nvPr/>
        </p:nvSpPr>
        <p:spPr>
          <a:xfrm>
            <a:off x="7596336" y="544162"/>
            <a:ext cx="723275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请病假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44324322-C605-47C8-97F1-8E20DCD3D8A9}"/>
              </a:ext>
            </a:extLst>
          </p:cNvPr>
          <p:cNvGrpSpPr/>
          <p:nvPr/>
        </p:nvGrpSpPr>
        <p:grpSpPr>
          <a:xfrm>
            <a:off x="7615363" y="973365"/>
            <a:ext cx="870641" cy="229913"/>
            <a:chOff x="4070738" y="1528291"/>
            <a:chExt cx="1007417" cy="1007417"/>
          </a:xfrm>
          <a:solidFill>
            <a:schemeClr val="accent3"/>
          </a:solidFill>
        </p:grpSpPr>
        <p:sp>
          <p:nvSpPr>
            <p:cNvPr id="60" name="椭圆 5">
              <a:extLst>
                <a:ext uri="{FF2B5EF4-FFF2-40B4-BE49-F238E27FC236}">
                  <a16:creationId xmlns:a16="http://schemas.microsoft.com/office/drawing/2014/main" id="{759E1B15-3D65-428E-B57C-4DDE32C3230A}"/>
                </a:ext>
              </a:extLst>
            </p:cNvPr>
            <p:cNvSpPr/>
            <p:nvPr/>
          </p:nvSpPr>
          <p:spPr>
            <a:xfrm>
              <a:off x="4070738" y="1528291"/>
              <a:ext cx="1007417" cy="100741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椭圆 4">
              <a:extLst>
                <a:ext uri="{FF2B5EF4-FFF2-40B4-BE49-F238E27FC236}">
                  <a16:creationId xmlns:a16="http://schemas.microsoft.com/office/drawing/2014/main" id="{C0C3EF67-657E-4C22-9611-661F2CFEBD8A}"/>
                </a:ext>
              </a:extLst>
            </p:cNvPr>
            <p:cNvSpPr/>
            <p:nvPr/>
          </p:nvSpPr>
          <p:spPr>
            <a:xfrm>
              <a:off x="4218271" y="1675824"/>
              <a:ext cx="712351" cy="7123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/>
                <a:t>2</a:t>
              </a:r>
              <a:r>
                <a:rPr lang="zh-CN" altLang="en-US" sz="1600" kern="1200" dirty="0"/>
                <a:t>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3507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E30677A-1C4C-41FD-8A59-ED87898DE1FC}"/>
              </a:ext>
            </a:extLst>
          </p:cNvPr>
          <p:cNvSpPr/>
          <p:nvPr/>
        </p:nvSpPr>
        <p:spPr>
          <a:xfrm>
            <a:off x="375829" y="1275606"/>
            <a:ext cx="4060555" cy="345638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2A1C6A5-11A8-4D83-B5FD-0DE57FCF7939}"/>
              </a:ext>
            </a:extLst>
          </p:cNvPr>
          <p:cNvSpPr/>
          <p:nvPr/>
        </p:nvSpPr>
        <p:spPr>
          <a:xfrm>
            <a:off x="4687906" y="1275605"/>
            <a:ext cx="4204573" cy="345856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TextBox 49">
            <a:extLst>
              <a:ext uri="{FF2B5EF4-FFF2-40B4-BE49-F238E27FC236}">
                <a16:creationId xmlns:a16="http://schemas.microsoft.com/office/drawing/2014/main" id="{9DE7E9C2-8A4E-4CB0-8042-35F18AC67692}"/>
              </a:ext>
            </a:extLst>
          </p:cNvPr>
          <p:cNvSpPr txBox="1"/>
          <p:nvPr/>
        </p:nvSpPr>
        <p:spPr>
          <a:xfrm>
            <a:off x="1763688" y="1121716"/>
            <a:ext cx="1261884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体重评价情况</a:t>
            </a:r>
          </a:p>
        </p:txBody>
      </p:sp>
      <p:sp>
        <p:nvSpPr>
          <p:cNvPr id="33" name="TextBox 49">
            <a:extLst>
              <a:ext uri="{FF2B5EF4-FFF2-40B4-BE49-F238E27FC236}">
                <a16:creationId xmlns:a16="http://schemas.microsoft.com/office/drawing/2014/main" id="{D7C38862-AA2F-4279-AB62-EA0CCBBAB459}"/>
              </a:ext>
            </a:extLst>
          </p:cNvPr>
          <p:cNvSpPr txBox="1"/>
          <p:nvPr/>
        </p:nvSpPr>
        <p:spPr>
          <a:xfrm>
            <a:off x="6200072" y="1121716"/>
            <a:ext cx="1261884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身高评价情况</a:t>
            </a: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2E8DED82-A70B-4ADA-BB1D-47BF62770D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5402534"/>
              </p:ext>
            </p:extLst>
          </p:nvPr>
        </p:nvGraphicFramePr>
        <p:xfrm>
          <a:off x="467544" y="1635646"/>
          <a:ext cx="3816424" cy="2897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ED939FBB-1B2C-45B6-9767-A602F08E1C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5342388"/>
              </p:ext>
            </p:extLst>
          </p:nvPr>
        </p:nvGraphicFramePr>
        <p:xfrm>
          <a:off x="4756501" y="1707654"/>
          <a:ext cx="4011670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60814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835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220505"/>
              </p:ext>
            </p:extLst>
          </p:nvPr>
        </p:nvGraphicFramePr>
        <p:xfrm>
          <a:off x="1316037" y="2067694"/>
          <a:ext cx="6511925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9741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771550"/>
            <a:ext cx="1728192" cy="40324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979712" y="771550"/>
            <a:ext cx="1728192" cy="40324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707904" y="771550"/>
            <a:ext cx="1728192" cy="40324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436096" y="771550"/>
            <a:ext cx="1728192" cy="40324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164288" y="774186"/>
            <a:ext cx="1728192" cy="40324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67544" y="607130"/>
            <a:ext cx="1261884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每日健康检查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29996" y="607130"/>
            <a:ext cx="1261884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日常健康服务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29229" y="607130"/>
            <a:ext cx="902811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每日服药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848786" y="620297"/>
            <a:ext cx="902811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家长叮嘱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70759" y="620297"/>
            <a:ext cx="902811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忌食安排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785248" y="1203597"/>
            <a:ext cx="626476" cy="629971"/>
            <a:chOff x="4070738" y="1528291"/>
            <a:chExt cx="1007417" cy="1007417"/>
          </a:xfrm>
          <a:solidFill>
            <a:schemeClr val="accent3"/>
          </a:solidFill>
        </p:grpSpPr>
        <p:sp>
          <p:nvSpPr>
            <p:cNvPr id="56" name="椭圆 5"/>
            <p:cNvSpPr/>
            <p:nvPr/>
          </p:nvSpPr>
          <p:spPr>
            <a:xfrm>
              <a:off x="4070738" y="1528291"/>
              <a:ext cx="1007417" cy="100741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椭圆 4"/>
            <p:cNvSpPr/>
            <p:nvPr/>
          </p:nvSpPr>
          <p:spPr>
            <a:xfrm>
              <a:off x="4218271" y="1675824"/>
              <a:ext cx="712351" cy="7123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kern="120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774624" y="2427734"/>
            <a:ext cx="647724" cy="629971"/>
            <a:chOff x="4070738" y="1528291"/>
            <a:chExt cx="1007417" cy="1007417"/>
          </a:xfrm>
          <a:solidFill>
            <a:schemeClr val="bg1">
              <a:lumMod val="65000"/>
            </a:schemeClr>
          </a:solidFill>
        </p:grpSpPr>
        <p:sp>
          <p:nvSpPr>
            <p:cNvPr id="59" name="椭圆 8"/>
            <p:cNvSpPr/>
            <p:nvPr/>
          </p:nvSpPr>
          <p:spPr>
            <a:xfrm>
              <a:off x="4070738" y="1528291"/>
              <a:ext cx="1007417" cy="100741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椭圆 4"/>
            <p:cNvSpPr/>
            <p:nvPr/>
          </p:nvSpPr>
          <p:spPr>
            <a:xfrm>
              <a:off x="4218271" y="1675824"/>
              <a:ext cx="712351" cy="7123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kern="120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647080" y="2002137"/>
            <a:ext cx="902811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每日晨检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7079" y="3219822"/>
            <a:ext cx="902811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午后检查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411760" y="2002136"/>
            <a:ext cx="902811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每日服药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392402" y="3219822"/>
            <a:ext cx="902811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家长叮嘱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392401" y="4443958"/>
            <a:ext cx="902811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忌食安排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2547700" y="1203596"/>
            <a:ext cx="626476" cy="629971"/>
            <a:chOff x="4070738" y="1528291"/>
            <a:chExt cx="1007417" cy="1007417"/>
          </a:xfrm>
          <a:solidFill>
            <a:schemeClr val="accent6"/>
          </a:solidFill>
        </p:grpSpPr>
        <p:sp>
          <p:nvSpPr>
            <p:cNvPr id="67" name="椭圆 5"/>
            <p:cNvSpPr/>
            <p:nvPr/>
          </p:nvSpPr>
          <p:spPr>
            <a:xfrm>
              <a:off x="4070738" y="1528291"/>
              <a:ext cx="1007417" cy="100741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椭圆 4"/>
            <p:cNvSpPr/>
            <p:nvPr/>
          </p:nvSpPr>
          <p:spPr>
            <a:xfrm>
              <a:off x="4218271" y="1675824"/>
              <a:ext cx="712351" cy="7123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kern="120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547700" y="2427734"/>
            <a:ext cx="626476" cy="629971"/>
            <a:chOff x="4070738" y="1528291"/>
            <a:chExt cx="1007417" cy="1007417"/>
          </a:xfrm>
          <a:solidFill>
            <a:schemeClr val="accent3"/>
          </a:solidFill>
        </p:grpSpPr>
        <p:sp>
          <p:nvSpPr>
            <p:cNvPr id="70" name="椭圆 5"/>
            <p:cNvSpPr/>
            <p:nvPr/>
          </p:nvSpPr>
          <p:spPr>
            <a:xfrm>
              <a:off x="4070738" y="1528291"/>
              <a:ext cx="1007417" cy="100741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椭圆 4"/>
            <p:cNvSpPr/>
            <p:nvPr/>
          </p:nvSpPr>
          <p:spPr>
            <a:xfrm>
              <a:off x="4218271" y="1675824"/>
              <a:ext cx="712351" cy="7123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kern="1200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302530" y="2427733"/>
            <a:ext cx="626476" cy="629971"/>
            <a:chOff x="4070738" y="1528291"/>
            <a:chExt cx="1007417" cy="1007417"/>
          </a:xfrm>
          <a:solidFill>
            <a:schemeClr val="accent3"/>
          </a:solidFill>
        </p:grpSpPr>
        <p:sp>
          <p:nvSpPr>
            <p:cNvPr id="73" name="椭圆 5"/>
            <p:cNvSpPr/>
            <p:nvPr/>
          </p:nvSpPr>
          <p:spPr>
            <a:xfrm>
              <a:off x="4070738" y="1528291"/>
              <a:ext cx="1007417" cy="100741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椭圆 4"/>
            <p:cNvSpPr/>
            <p:nvPr/>
          </p:nvSpPr>
          <p:spPr>
            <a:xfrm>
              <a:off x="4218271" y="1675824"/>
              <a:ext cx="712351" cy="7123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kern="1200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547700" y="3723299"/>
            <a:ext cx="626476" cy="629971"/>
            <a:chOff x="4070738" y="1528291"/>
            <a:chExt cx="1007417" cy="1007417"/>
          </a:xfrm>
          <a:solidFill>
            <a:schemeClr val="accent3"/>
          </a:solidFill>
        </p:grpSpPr>
        <p:sp>
          <p:nvSpPr>
            <p:cNvPr id="76" name="椭圆 5"/>
            <p:cNvSpPr/>
            <p:nvPr/>
          </p:nvSpPr>
          <p:spPr>
            <a:xfrm>
              <a:off x="4070738" y="1528291"/>
              <a:ext cx="1007417" cy="100741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椭圆 4"/>
            <p:cNvSpPr/>
            <p:nvPr/>
          </p:nvSpPr>
          <p:spPr>
            <a:xfrm>
              <a:off x="4218271" y="1675824"/>
              <a:ext cx="712351" cy="7123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kern="1200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302531" y="1203597"/>
            <a:ext cx="626476" cy="629971"/>
            <a:chOff x="4070738" y="1528291"/>
            <a:chExt cx="1007417" cy="1007417"/>
          </a:xfrm>
          <a:solidFill>
            <a:schemeClr val="accent3"/>
          </a:solidFill>
        </p:grpSpPr>
        <p:sp>
          <p:nvSpPr>
            <p:cNvPr id="79" name="椭圆 5"/>
            <p:cNvSpPr/>
            <p:nvPr/>
          </p:nvSpPr>
          <p:spPr>
            <a:xfrm>
              <a:off x="4070738" y="1528291"/>
              <a:ext cx="1007417" cy="100741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椭圆 4"/>
            <p:cNvSpPr/>
            <p:nvPr/>
          </p:nvSpPr>
          <p:spPr>
            <a:xfrm>
              <a:off x="4218271" y="1675824"/>
              <a:ext cx="712351" cy="7123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kern="120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181494" y="4443957"/>
            <a:ext cx="902811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忌食安排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4336793" y="3723298"/>
            <a:ext cx="626476" cy="629971"/>
            <a:chOff x="4070738" y="1528291"/>
            <a:chExt cx="1007417" cy="1007417"/>
          </a:xfrm>
          <a:solidFill>
            <a:schemeClr val="accent3"/>
          </a:solidFill>
        </p:grpSpPr>
        <p:sp>
          <p:nvSpPr>
            <p:cNvPr id="83" name="椭圆 5"/>
            <p:cNvSpPr/>
            <p:nvPr/>
          </p:nvSpPr>
          <p:spPr>
            <a:xfrm>
              <a:off x="4070738" y="1528291"/>
              <a:ext cx="1007417" cy="100741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4" name="椭圆 4"/>
            <p:cNvSpPr/>
            <p:nvPr/>
          </p:nvSpPr>
          <p:spPr>
            <a:xfrm>
              <a:off x="4218271" y="1675824"/>
              <a:ext cx="712351" cy="7123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kern="120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5851341" y="2002137"/>
            <a:ext cx="902811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每日服药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31983" y="3219823"/>
            <a:ext cx="902811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家长叮嘱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831982" y="4443959"/>
            <a:ext cx="902811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忌食安排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5987281" y="1203597"/>
            <a:ext cx="626476" cy="629971"/>
            <a:chOff x="4070738" y="1528291"/>
            <a:chExt cx="1007417" cy="1007417"/>
          </a:xfrm>
          <a:solidFill>
            <a:schemeClr val="accent3"/>
          </a:solidFill>
        </p:grpSpPr>
        <p:sp>
          <p:nvSpPr>
            <p:cNvPr id="89" name="椭圆 5"/>
            <p:cNvSpPr/>
            <p:nvPr/>
          </p:nvSpPr>
          <p:spPr>
            <a:xfrm>
              <a:off x="4070738" y="1528291"/>
              <a:ext cx="1007417" cy="100741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椭圆 4"/>
            <p:cNvSpPr/>
            <p:nvPr/>
          </p:nvSpPr>
          <p:spPr>
            <a:xfrm>
              <a:off x="4218271" y="1675824"/>
              <a:ext cx="712351" cy="7123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kern="1200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5987281" y="2427735"/>
            <a:ext cx="626476" cy="629971"/>
            <a:chOff x="4070738" y="1528291"/>
            <a:chExt cx="1007417" cy="1007417"/>
          </a:xfrm>
          <a:solidFill>
            <a:schemeClr val="accent3"/>
          </a:solidFill>
        </p:grpSpPr>
        <p:sp>
          <p:nvSpPr>
            <p:cNvPr id="92" name="椭圆 5"/>
            <p:cNvSpPr/>
            <p:nvPr/>
          </p:nvSpPr>
          <p:spPr>
            <a:xfrm>
              <a:off x="4070738" y="1528291"/>
              <a:ext cx="1007417" cy="100741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椭圆 4"/>
            <p:cNvSpPr/>
            <p:nvPr/>
          </p:nvSpPr>
          <p:spPr>
            <a:xfrm>
              <a:off x="4218271" y="1675824"/>
              <a:ext cx="712351" cy="7123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kern="1200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987281" y="3723300"/>
            <a:ext cx="626476" cy="629971"/>
            <a:chOff x="4070738" y="1528291"/>
            <a:chExt cx="1007417" cy="1007417"/>
          </a:xfrm>
          <a:solidFill>
            <a:schemeClr val="accent3"/>
          </a:solidFill>
        </p:grpSpPr>
        <p:sp>
          <p:nvSpPr>
            <p:cNvPr id="95" name="椭圆 5"/>
            <p:cNvSpPr/>
            <p:nvPr/>
          </p:nvSpPr>
          <p:spPr>
            <a:xfrm>
              <a:off x="4070738" y="1528291"/>
              <a:ext cx="1007417" cy="100741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椭圆 4"/>
            <p:cNvSpPr/>
            <p:nvPr/>
          </p:nvSpPr>
          <p:spPr>
            <a:xfrm>
              <a:off x="4218271" y="1675824"/>
              <a:ext cx="712351" cy="7123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kern="120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7576978" y="2002137"/>
            <a:ext cx="902811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每日服药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557620" y="3219823"/>
            <a:ext cx="902811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家长叮嘱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557619" y="4443959"/>
            <a:ext cx="902811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忌食安排</a:t>
            </a:r>
          </a:p>
        </p:txBody>
      </p:sp>
      <p:grpSp>
        <p:nvGrpSpPr>
          <p:cNvPr id="100" name="组合 99"/>
          <p:cNvGrpSpPr/>
          <p:nvPr/>
        </p:nvGrpSpPr>
        <p:grpSpPr>
          <a:xfrm>
            <a:off x="7712918" y="1203597"/>
            <a:ext cx="626476" cy="629971"/>
            <a:chOff x="4070738" y="1528291"/>
            <a:chExt cx="1007417" cy="1007417"/>
          </a:xfrm>
          <a:solidFill>
            <a:schemeClr val="accent3"/>
          </a:solidFill>
        </p:grpSpPr>
        <p:sp>
          <p:nvSpPr>
            <p:cNvPr id="101" name="椭圆 5"/>
            <p:cNvSpPr/>
            <p:nvPr/>
          </p:nvSpPr>
          <p:spPr>
            <a:xfrm>
              <a:off x="4070738" y="1528291"/>
              <a:ext cx="1007417" cy="100741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椭圆 4"/>
            <p:cNvSpPr/>
            <p:nvPr/>
          </p:nvSpPr>
          <p:spPr>
            <a:xfrm>
              <a:off x="4218271" y="1675824"/>
              <a:ext cx="712351" cy="7123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kern="1200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7712918" y="2427735"/>
            <a:ext cx="626476" cy="629971"/>
            <a:chOff x="4070738" y="1528291"/>
            <a:chExt cx="1007417" cy="1007417"/>
          </a:xfrm>
          <a:solidFill>
            <a:schemeClr val="accent3"/>
          </a:solidFill>
        </p:grpSpPr>
        <p:sp>
          <p:nvSpPr>
            <p:cNvPr id="104" name="椭圆 5"/>
            <p:cNvSpPr/>
            <p:nvPr/>
          </p:nvSpPr>
          <p:spPr>
            <a:xfrm>
              <a:off x="4070738" y="1528291"/>
              <a:ext cx="1007417" cy="100741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椭圆 4"/>
            <p:cNvSpPr/>
            <p:nvPr/>
          </p:nvSpPr>
          <p:spPr>
            <a:xfrm>
              <a:off x="4218271" y="1675824"/>
              <a:ext cx="712351" cy="7123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kern="1200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712918" y="3723300"/>
            <a:ext cx="626476" cy="629971"/>
            <a:chOff x="4070738" y="1528291"/>
            <a:chExt cx="1007417" cy="1007417"/>
          </a:xfrm>
          <a:solidFill>
            <a:schemeClr val="accent3"/>
          </a:solidFill>
        </p:grpSpPr>
        <p:sp>
          <p:nvSpPr>
            <p:cNvPr id="107" name="椭圆 5"/>
            <p:cNvSpPr/>
            <p:nvPr/>
          </p:nvSpPr>
          <p:spPr>
            <a:xfrm>
              <a:off x="4070738" y="1528291"/>
              <a:ext cx="1007417" cy="100741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椭圆 4"/>
            <p:cNvSpPr/>
            <p:nvPr/>
          </p:nvSpPr>
          <p:spPr>
            <a:xfrm>
              <a:off x="4218271" y="1675824"/>
              <a:ext cx="712351" cy="7123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kern="120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611560" y="4444537"/>
            <a:ext cx="902811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忌食安排</a:t>
            </a:r>
          </a:p>
        </p:txBody>
      </p:sp>
      <p:grpSp>
        <p:nvGrpSpPr>
          <p:cNvPr id="110" name="组合 109"/>
          <p:cNvGrpSpPr/>
          <p:nvPr/>
        </p:nvGrpSpPr>
        <p:grpSpPr>
          <a:xfrm>
            <a:off x="766859" y="3723878"/>
            <a:ext cx="626476" cy="629971"/>
            <a:chOff x="4070738" y="1528291"/>
            <a:chExt cx="1007417" cy="1007417"/>
          </a:xfrm>
          <a:solidFill>
            <a:schemeClr val="accent3"/>
          </a:solidFill>
        </p:grpSpPr>
        <p:sp>
          <p:nvSpPr>
            <p:cNvPr id="111" name="椭圆 5"/>
            <p:cNvSpPr/>
            <p:nvPr/>
          </p:nvSpPr>
          <p:spPr>
            <a:xfrm>
              <a:off x="4070738" y="1528291"/>
              <a:ext cx="1007417" cy="100741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2" name="椭圆 4"/>
            <p:cNvSpPr/>
            <p:nvPr/>
          </p:nvSpPr>
          <p:spPr>
            <a:xfrm>
              <a:off x="4218271" y="1675824"/>
              <a:ext cx="712351" cy="7123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kern="1200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4159310" y="1989983"/>
            <a:ext cx="902811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每日服药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139952" y="3207669"/>
            <a:ext cx="902811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家长叮嘱</a:t>
            </a:r>
          </a:p>
        </p:txBody>
      </p:sp>
    </p:spTree>
    <p:extLst>
      <p:ext uri="{BB962C8B-B14F-4D97-AF65-F5344CB8AC3E}">
        <p14:creationId xmlns:p14="http://schemas.microsoft.com/office/powerpoint/2010/main" val="20989928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0559973"/>
              </p:ext>
            </p:extLst>
          </p:nvPr>
        </p:nvGraphicFramePr>
        <p:xfrm>
          <a:off x="2522846" y="565398"/>
          <a:ext cx="6081601" cy="2294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/>
          <p:cNvSpPr/>
          <p:nvPr/>
        </p:nvSpPr>
        <p:spPr>
          <a:xfrm>
            <a:off x="2483768" y="411510"/>
            <a:ext cx="6264696" cy="25202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92171" y="257621"/>
            <a:ext cx="1980029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健康工作完成情况跟踪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39502"/>
            <a:ext cx="1861321" cy="46085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874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83518"/>
            <a:ext cx="6552728" cy="38884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707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75606"/>
            <a:ext cx="7200800" cy="30963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166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627534"/>
            <a:ext cx="5544616" cy="2091050"/>
          </a:xfrm>
          <a:prstGeom prst="rect">
            <a:avLst/>
          </a:prstGeom>
          <a:noFill/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34702"/>
            <a:ext cx="5544616" cy="2285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406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80" y="339502"/>
            <a:ext cx="5274310" cy="231775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15518"/>
            <a:ext cx="5285105" cy="116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447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73528"/>
            <a:ext cx="7704856" cy="4266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0779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697823866"/>
              </p:ext>
            </p:extLst>
          </p:nvPr>
        </p:nvGraphicFramePr>
        <p:xfrm>
          <a:off x="1524000" y="1047750"/>
          <a:ext cx="6096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/>
          <p:cNvSpPr/>
          <p:nvPr/>
        </p:nvSpPr>
        <p:spPr>
          <a:xfrm>
            <a:off x="1547664" y="19548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重大紧急、重大不紧急、普通紧急、普通不紧急对发现的健康隐患进行展示。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779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1419</Words>
  <Application>Microsoft Office PowerPoint</Application>
  <PresentationFormat>全屏显示(16:9)</PresentationFormat>
  <Paragraphs>466</Paragraphs>
  <Slides>35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宋体</vt:lpstr>
      <vt:lpstr>微软雅黑</vt:lpstr>
      <vt:lpstr>Arial</vt:lpstr>
      <vt:lpstr>Calibri</vt:lpstr>
      <vt:lpstr>Lucida Sans Unicode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rambo</dc:creator>
  <cp:lastModifiedBy>陈 红浪</cp:lastModifiedBy>
  <cp:revision>107</cp:revision>
  <dcterms:created xsi:type="dcterms:W3CDTF">2018-05-07T09:23:16Z</dcterms:created>
  <dcterms:modified xsi:type="dcterms:W3CDTF">2018-05-30T08:04:59Z</dcterms:modified>
</cp:coreProperties>
</file>