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7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4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>
              <a:solidFill>
                <a:schemeClr val="bg1"/>
              </a:solidFill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95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274-4F7A-BDB1-A92C04D4F466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C274-4F7A-BDB1-A92C04D4F46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274-4F7A-BDB1-A92C04D4F466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71.25</c:v>
                </c:pt>
                <c:pt idx="1">
                  <c:v>1</c:v>
                </c:pt>
                <c:pt idx="2">
                  <c:v>0.25</c:v>
                </c:pt>
                <c:pt idx="3">
                  <c:v>1.25</c:v>
                </c:pt>
                <c:pt idx="4">
                  <c:v>1.25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74-4F7A-BDB1-A92C04D4F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917231418731"/>
          <c:y val="0.74518476070874473"/>
        </c:manualLayout>
      </c:layout>
      <c:overlay val="1"/>
      <c:txPr>
        <a:bodyPr anchor="ctr" anchorCtr="0"/>
        <a:lstStyle/>
        <a:p>
          <a:pPr>
            <a:defRPr sz="2000">
              <a:solidFill>
                <a:schemeClr val="bg1"/>
              </a:solidFill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Feuil1!$C$3</c:f>
              <c:strCache>
                <c:ptCount val="1"/>
                <c:pt idx="0">
                  <c:v>25</c:v>
                </c:pt>
              </c:strCache>
            </c:strRef>
          </c:tx>
          <c:spPr>
            <a:noFill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679-4A1D-9272-52B7FC9D4444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6679-4A1D-9272-52B7FC9D444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6679-4A1D-9272-52B7FC9D4444}"/>
              </c:ext>
            </c:extLst>
          </c:dPt>
          <c:cat>
            <c:numRef>
              <c:f>Feuil1!$B$4:$B$9</c:f>
              <c:numCache>
                <c:formatCode>General</c:formatCode>
                <c:ptCount val="6"/>
              </c:numCache>
            </c:numRef>
          </c:cat>
          <c:val>
            <c:numRef>
              <c:f>Feuil1!$C$4:$C$9</c:f>
              <c:numCache>
                <c:formatCode>0.00</c:formatCode>
                <c:ptCount val="6"/>
                <c:pt idx="0">
                  <c:v>18.75</c:v>
                </c:pt>
                <c:pt idx="1">
                  <c:v>1</c:v>
                </c:pt>
                <c:pt idx="2">
                  <c:v>17.75</c:v>
                </c:pt>
                <c:pt idx="3">
                  <c:v>18.75</c:v>
                </c:pt>
                <c:pt idx="4">
                  <c:v>18.75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79-4A1D-9272-52B7FC9D4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17FBF-3E95-44D3-AFA3-15FC185A58E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C9C05-07B7-4C0E-89F4-CA059C258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9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更多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素材与教程，请登录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PPTfans,PPT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设计教程网：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http://www.pptfans.cn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29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2D58-C1DA-4294-8B59-59B4E40BF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0D74C-1EEC-44E4-B230-5C4D4BC98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72931-AEFA-4669-830A-0E00CEA3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5E3C0-09DD-4357-82E9-D230744D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19D02-22F6-41CA-88E1-314AC59A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51A6-F04C-41C8-8066-34B157C3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D83503-905D-45A2-B375-0CC13ABE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B01BF-49F0-4BBC-A417-09B95608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B87A9-3BDC-47A7-97D4-088A769E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72E0A-D983-401B-AECA-7CDF4883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30F3A3-F482-427C-8FC0-838836984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4B103-54C8-41AD-B324-FC024C39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9126B-AC8D-4FAC-9C8C-BDF661BF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E7B87-8DF6-4E6A-A94E-F105906B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0C598-44BF-4163-9D91-7192C24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6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95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5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9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5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2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18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27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1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78E4-E82E-4211-85E0-265CAB85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2E916-0C1D-4334-B7DE-F9623E0B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3093-24AC-4942-98A3-AD1AE838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C03E4-147C-4AED-8D59-59702CD3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5C0BF-953A-4C9C-9A8E-1224C23E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29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27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276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7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86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D37C-44D6-4A83-ACCB-EBC1E219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DABB9-3308-4950-A210-34F7BC7C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7A711-5CD0-4E2F-AC52-3EFB4C0F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36E6B-04D7-4541-8769-9B35AE62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89AD2-9F25-4869-954C-7B32F7D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E0603-C70D-49FE-BEAA-2AF31BAD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168EE-81FB-46FB-815B-C6E0FD534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6AD77-94C9-459D-802C-4BC883B8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94147-A2A2-4842-A0E9-F2512958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B339B-9379-4643-8E95-D59391E3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E1A73-D7ED-4BA8-8DDB-5C93025D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ED609-D7B2-4B48-BA3F-ECEE9401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AF693-FAAF-4B92-BEFA-84415477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A41E0-AF8E-43CD-A37B-5A5FB6B44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9A503D-6A45-4456-95AE-128D42970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5BEFE0-F3DE-44AA-83D7-8CC8EFCB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D5DA3-909A-450B-83D6-FC9C5A79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F1332-D929-4E1F-8030-2CAD7B33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AB07A-84E8-43E1-8CAA-EB573A3C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8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79953-AFB1-4743-A0C2-13E90E8F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8BC6E3-55D4-421F-9B61-F70B427A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BFD7A0-0C25-47AE-A883-BE7E5E92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39694-A474-4CE7-AC65-597267B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CB12C4-C983-46D5-82F8-74E4D0AA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7CD884-970C-4A00-A953-5D67C85C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F4771-AED9-4007-A837-3B0026E2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3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C7576-9FB3-4050-96F3-52FED57F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0F946-52E2-4758-802D-74E6C521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5B6DCE-D2F0-4657-B1FA-261826C8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F0D8E-8E0F-4B34-8A2B-B3A3BA83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9B265-5BA4-4EF4-9304-1B5CEB23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1376C-0CD6-4D59-B96B-05C4E252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E274-45BA-4C3D-BBC0-C402EF9E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66BC79-8D9A-4459-AD0D-AAC0A9AC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09846-018D-446F-B21A-E1D84A860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C2EC5-4248-435D-8983-ABD1E5D8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B9BB2-B0D4-447D-A913-33E3728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17894-D8E3-47AD-8925-37AC8461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1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B82A1F-8E9C-436A-B17F-E8EB46A6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E79CA-E4EE-42DA-920A-F6B29C00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3BD6C-F98E-4294-B871-BED9D49CC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3F8F-4D48-4E18-90EC-5DB5A170CECC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54AD2-B84E-495D-B1F1-67D5B26A5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DB6DE-F350-4DD8-AC27-A52BC89D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4A14C-2E7A-4A58-B30C-90FA330F1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9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72AF-5CF1-40C3-8792-BF1B30A3CCC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4714-8130-4E29-B1D3-1A9797E6B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6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23393" y="2042203"/>
            <a:ext cx="4032447" cy="2880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375097" y="2232811"/>
            <a:ext cx="2673368" cy="2460258"/>
            <a:chOff x="2339364" y="1698738"/>
            <a:chExt cx="4441498" cy="4063081"/>
          </a:xfrm>
        </p:grpSpPr>
        <p:grpSp>
          <p:nvGrpSpPr>
            <p:cNvPr id="2" name="Groupe 1"/>
            <p:cNvGrpSpPr/>
            <p:nvPr/>
          </p:nvGrpSpPr>
          <p:grpSpPr>
            <a:xfrm>
              <a:off x="2339364" y="1698738"/>
              <a:ext cx="4441498" cy="4063081"/>
              <a:chOff x="2339364" y="1698738"/>
              <a:chExt cx="4441498" cy="4063081"/>
            </a:xfrm>
          </p:grpSpPr>
          <p:sp>
            <p:nvSpPr>
              <p:cNvPr id="3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sz="2133" b="1">
                  <a:solidFill>
                    <a:prstClr val="white"/>
                  </a:solidFill>
                  <a:latin typeface="Lucida Sans Unicode" pitchFamily="34" charset="0"/>
                </a:endParaRPr>
              </a:p>
            </p:txBody>
          </p:sp>
          <p:pic>
            <p:nvPicPr>
              <p:cNvPr id="4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fr-FR" sz="2667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fr-FR" sz="2667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fr-FR" sz="2667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" name="Groupe 4"/>
              <p:cNvGrpSpPr/>
              <p:nvPr/>
            </p:nvGrpSpPr>
            <p:grpSpPr>
              <a:xfrm>
                <a:off x="2339364" y="1698738"/>
                <a:ext cx="4441498" cy="4063081"/>
                <a:chOff x="3415322" y="2425039"/>
                <a:chExt cx="4441498" cy="4063081"/>
              </a:xfrm>
            </p:grpSpPr>
            <p:sp>
              <p:nvSpPr>
                <p:cNvPr id="7" name="ZoneTexte 5"/>
                <p:cNvSpPr txBox="1"/>
                <p:nvPr/>
              </p:nvSpPr>
              <p:spPr>
                <a:xfrm>
                  <a:off x="4052157" y="5725687"/>
                  <a:ext cx="565134" cy="762433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2400" b="1" dirty="0">
                      <a:solidFill>
                        <a:prstClr val="white"/>
                      </a:solidFill>
                      <a:latin typeface="Calibri"/>
                    </a:rPr>
                    <a:t>0</a:t>
                  </a:r>
                </a:p>
              </p:txBody>
            </p:sp>
            <p:sp>
              <p:nvSpPr>
                <p:cNvPr id="8" name="ZoneTexte 6"/>
                <p:cNvSpPr txBox="1"/>
                <p:nvPr/>
              </p:nvSpPr>
              <p:spPr>
                <a:xfrm>
                  <a:off x="6479376" y="5725687"/>
                  <a:ext cx="1081795" cy="762433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2400" b="1" dirty="0">
                      <a:solidFill>
                        <a:prstClr val="white"/>
                      </a:solidFill>
                      <a:latin typeface="Calibri"/>
                    </a:rPr>
                    <a:t>100</a:t>
                  </a:r>
                </a:p>
              </p:txBody>
            </p:sp>
            <p:sp>
              <p:nvSpPr>
                <p:cNvPr id="9" name="ZoneTexte 8"/>
                <p:cNvSpPr txBox="1"/>
                <p:nvPr/>
              </p:nvSpPr>
              <p:spPr>
                <a:xfrm>
                  <a:off x="3415322" y="4006178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20</a:t>
                  </a:r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3442733" y="4990292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10</a:t>
                  </a: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3842945" y="3377530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30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4421930" y="2874625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40</a:t>
                  </a: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7163901" y="4006178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80</a:t>
                  </a:r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7203802" y="4990292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90</a:t>
                  </a:r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6875871" y="3377530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70</a:t>
                  </a:r>
                </a:p>
              </p:txBody>
            </p:sp>
            <p:sp>
              <p:nvSpPr>
                <p:cNvPr id="16" name="ZoneTexte 15"/>
                <p:cNvSpPr txBox="1"/>
                <p:nvPr/>
              </p:nvSpPr>
              <p:spPr>
                <a:xfrm>
                  <a:off x="6223634" y="2874625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60</a:t>
                  </a:r>
                </a:p>
              </p:txBody>
            </p:sp>
            <p:sp>
              <p:nvSpPr>
                <p:cNvPr id="17" name="ZoneTexte 7"/>
                <p:cNvSpPr txBox="1"/>
                <p:nvPr/>
              </p:nvSpPr>
              <p:spPr>
                <a:xfrm>
                  <a:off x="5228985" y="2425039"/>
                  <a:ext cx="823465" cy="762433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2400" b="1" dirty="0">
                      <a:solidFill>
                        <a:prstClr val="white"/>
                      </a:solidFill>
                      <a:latin typeface="Calibri"/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21" name="Graphique 25"/>
            <p:cNvGraphicFramePr/>
            <p:nvPr>
              <p:extLst/>
            </p:nvPr>
          </p:nvGraphicFramePr>
          <p:xfrm>
            <a:off x="2775963" y="2630692"/>
            <a:ext cx="3600400" cy="28573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5599567" y="2232811"/>
            <a:ext cx="2673368" cy="2460258"/>
            <a:chOff x="2339364" y="1698738"/>
            <a:chExt cx="4441498" cy="4063081"/>
          </a:xfrm>
        </p:grpSpPr>
        <p:grpSp>
          <p:nvGrpSpPr>
            <p:cNvPr id="45" name="Groupe 1"/>
            <p:cNvGrpSpPr/>
            <p:nvPr/>
          </p:nvGrpSpPr>
          <p:grpSpPr>
            <a:xfrm>
              <a:off x="2339364" y="1698738"/>
              <a:ext cx="4441498" cy="4063081"/>
              <a:chOff x="2339364" y="1698738"/>
              <a:chExt cx="4441498" cy="4063081"/>
            </a:xfrm>
          </p:grpSpPr>
          <p:sp>
            <p:nvSpPr>
              <p:cNvPr id="47" name="Ellipse 17"/>
              <p:cNvSpPr/>
              <p:nvPr/>
            </p:nvSpPr>
            <p:spPr bwMode="auto">
              <a:xfrm>
                <a:off x="3673687" y="3052800"/>
                <a:ext cx="1782148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sz="2133" b="1">
                  <a:solidFill>
                    <a:prstClr val="white"/>
                  </a:solidFill>
                  <a:latin typeface="Lucida Sans Unicode" pitchFamily="34" charset="0"/>
                </a:endParaRPr>
              </a:p>
            </p:txBody>
          </p:sp>
          <p:pic>
            <p:nvPicPr>
              <p:cNvPr id="48" name="Picture 5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65" t="3661" r="17478" b="17538"/>
              <a:stretch/>
            </p:blipFill>
            <p:spPr bwMode="auto">
              <a:xfrm>
                <a:off x="2784842" y="2220099"/>
                <a:ext cx="3669507" cy="304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9" name="Groupe 18"/>
              <p:cNvGrpSpPr/>
              <p:nvPr/>
            </p:nvGrpSpPr>
            <p:grpSpPr>
              <a:xfrm>
                <a:off x="3185209" y="2558683"/>
                <a:ext cx="2759105" cy="2251075"/>
                <a:chOff x="4090987" y="1437481"/>
                <a:chExt cx="3560763" cy="2905125"/>
              </a:xfrm>
            </p:grpSpPr>
            <p:sp>
              <p:nvSpPr>
                <p:cNvPr id="62" name="Freeform 7"/>
                <p:cNvSpPr>
                  <a:spLocks/>
                </p:cNvSpPr>
                <p:nvPr/>
              </p:nvSpPr>
              <p:spPr bwMode="auto">
                <a:xfrm>
                  <a:off x="4745037" y="1437481"/>
                  <a:ext cx="2252663" cy="960438"/>
                </a:xfrm>
                <a:custGeom>
                  <a:avLst/>
                  <a:gdLst>
                    <a:gd name="T0" fmla="*/ 11823 w 11823"/>
                    <a:gd name="T1" fmla="*/ 3264 h 5038"/>
                    <a:gd name="T2" fmla="*/ 0 w 11823"/>
                    <a:gd name="T3" fmla="*/ 3264 h 5038"/>
                    <a:gd name="T4" fmla="*/ 1774 w 11823"/>
                    <a:gd name="T5" fmla="*/ 5038 h 5038"/>
                    <a:gd name="T6" fmla="*/ 10049 w 11823"/>
                    <a:gd name="T7" fmla="*/ 5038 h 5038"/>
                    <a:gd name="T8" fmla="*/ 11823 w 11823"/>
                    <a:gd name="T9" fmla="*/ 3264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23" h="5038">
                      <a:moveTo>
                        <a:pt x="11823" y="3264"/>
                      </a:moveTo>
                      <a:cubicBezTo>
                        <a:pt x="8558" y="0"/>
                        <a:pt x="3265" y="0"/>
                        <a:pt x="0" y="3264"/>
                      </a:cubicBezTo>
                      <a:lnTo>
                        <a:pt x="1774" y="5038"/>
                      </a:lnTo>
                      <a:cubicBezTo>
                        <a:pt x="4059" y="2752"/>
                        <a:pt x="7764" y="2752"/>
                        <a:pt x="10049" y="5038"/>
                      </a:cubicBezTo>
                      <a:lnTo>
                        <a:pt x="11823" y="3264"/>
                      </a:lnTo>
                      <a:close/>
                    </a:path>
                  </a:pathLst>
                </a:custGeom>
                <a:solidFill>
                  <a:srgbClr val="ECBD0B"/>
                </a:solidFill>
                <a:ln w="0">
                  <a:solidFill>
                    <a:srgbClr val="ECBD0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fr-FR" sz="2667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63" name="Freeform 8"/>
                <p:cNvSpPr>
                  <a:spLocks/>
                </p:cNvSpPr>
                <p:nvPr/>
              </p:nvSpPr>
              <p:spPr bwMode="auto">
                <a:xfrm>
                  <a:off x="6691312" y="2091531"/>
                  <a:ext cx="960438" cy="2251075"/>
                </a:xfrm>
                <a:custGeom>
                  <a:avLst/>
                  <a:gdLst>
                    <a:gd name="T0" fmla="*/ 1774 w 5038"/>
                    <a:gd name="T1" fmla="*/ 11823 h 11823"/>
                    <a:gd name="T2" fmla="*/ 1774 w 5038"/>
                    <a:gd name="T3" fmla="*/ 0 h 11823"/>
                    <a:gd name="T4" fmla="*/ 1774 w 5038"/>
                    <a:gd name="T5" fmla="*/ 0 h 11823"/>
                    <a:gd name="T6" fmla="*/ 0 w 5038"/>
                    <a:gd name="T7" fmla="*/ 1774 h 11823"/>
                    <a:gd name="T8" fmla="*/ 0 w 5038"/>
                    <a:gd name="T9" fmla="*/ 10049 h 11823"/>
                    <a:gd name="T10" fmla="*/ 0 w 5038"/>
                    <a:gd name="T11" fmla="*/ 10049 h 11823"/>
                    <a:gd name="T12" fmla="*/ 1774 w 5038"/>
                    <a:gd name="T13" fmla="*/ 11823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1774" y="11823"/>
                      </a:moveTo>
                      <a:cubicBezTo>
                        <a:pt x="5038" y="8558"/>
                        <a:pt x="5038" y="3265"/>
                        <a:pt x="1774" y="0"/>
                      </a:cubicBezTo>
                      <a:cubicBezTo>
                        <a:pt x="1774" y="0"/>
                        <a:pt x="1774" y="0"/>
                        <a:pt x="1774" y="0"/>
                      </a:cubicBezTo>
                      <a:lnTo>
                        <a:pt x="0" y="1774"/>
                      </a:lnTo>
                      <a:cubicBezTo>
                        <a:pt x="2286" y="4059"/>
                        <a:pt x="2286" y="7764"/>
                        <a:pt x="0" y="10049"/>
                      </a:cubicBezTo>
                      <a:cubicBezTo>
                        <a:pt x="0" y="10049"/>
                        <a:pt x="0" y="10049"/>
                        <a:pt x="0" y="10049"/>
                      </a:cubicBezTo>
                      <a:lnTo>
                        <a:pt x="1774" y="11823"/>
                      </a:lnTo>
                      <a:close/>
                    </a:path>
                  </a:pathLst>
                </a:custGeom>
                <a:solidFill>
                  <a:srgbClr val="619D09"/>
                </a:solidFill>
                <a:ln w="0">
                  <a:solidFill>
                    <a:srgbClr val="619D0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fr-FR" sz="2667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64" name="Freeform 10"/>
                <p:cNvSpPr>
                  <a:spLocks/>
                </p:cNvSpPr>
                <p:nvPr/>
              </p:nvSpPr>
              <p:spPr bwMode="auto">
                <a:xfrm>
                  <a:off x="4090987" y="2091531"/>
                  <a:ext cx="960438" cy="2251075"/>
                </a:xfrm>
                <a:custGeom>
                  <a:avLst/>
                  <a:gdLst>
                    <a:gd name="T0" fmla="*/ 3265 w 5038"/>
                    <a:gd name="T1" fmla="*/ 0 h 11823"/>
                    <a:gd name="T2" fmla="*/ 3265 w 5038"/>
                    <a:gd name="T3" fmla="*/ 11823 h 11823"/>
                    <a:gd name="T4" fmla="*/ 3265 w 5038"/>
                    <a:gd name="T5" fmla="*/ 11823 h 11823"/>
                    <a:gd name="T6" fmla="*/ 5038 w 5038"/>
                    <a:gd name="T7" fmla="*/ 10049 h 11823"/>
                    <a:gd name="T8" fmla="*/ 5038 w 5038"/>
                    <a:gd name="T9" fmla="*/ 1774 h 11823"/>
                    <a:gd name="T10" fmla="*/ 5038 w 5038"/>
                    <a:gd name="T11" fmla="*/ 1774 h 11823"/>
                    <a:gd name="T12" fmla="*/ 3265 w 5038"/>
                    <a:gd name="T13" fmla="*/ 0 h 11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38" h="11823">
                      <a:moveTo>
                        <a:pt x="3265" y="0"/>
                      </a:moveTo>
                      <a:cubicBezTo>
                        <a:pt x="0" y="3265"/>
                        <a:pt x="0" y="8558"/>
                        <a:pt x="3265" y="11823"/>
                      </a:cubicBezTo>
                      <a:cubicBezTo>
                        <a:pt x="3265" y="11823"/>
                        <a:pt x="3265" y="11823"/>
                        <a:pt x="3265" y="11823"/>
                      </a:cubicBezTo>
                      <a:lnTo>
                        <a:pt x="5038" y="10049"/>
                      </a:lnTo>
                      <a:cubicBezTo>
                        <a:pt x="2753" y="7764"/>
                        <a:pt x="2753" y="4059"/>
                        <a:pt x="5038" y="1774"/>
                      </a:cubicBezTo>
                      <a:cubicBezTo>
                        <a:pt x="5038" y="1774"/>
                        <a:pt x="5038" y="1774"/>
                        <a:pt x="5038" y="1774"/>
                      </a:cubicBezTo>
                      <a:lnTo>
                        <a:pt x="3265" y="0"/>
                      </a:lnTo>
                      <a:close/>
                    </a:path>
                  </a:pathLst>
                </a:custGeom>
                <a:solidFill>
                  <a:srgbClr val="D12112"/>
                </a:solidFill>
                <a:ln w="0">
                  <a:solidFill>
                    <a:srgbClr val="D1211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fr-FR" sz="2667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0" name="Groupe 4"/>
              <p:cNvGrpSpPr/>
              <p:nvPr/>
            </p:nvGrpSpPr>
            <p:grpSpPr>
              <a:xfrm>
                <a:off x="2339364" y="1698738"/>
                <a:ext cx="4441498" cy="4063081"/>
                <a:chOff x="3415322" y="2425039"/>
                <a:chExt cx="4441498" cy="4063081"/>
              </a:xfrm>
            </p:grpSpPr>
            <p:sp>
              <p:nvSpPr>
                <p:cNvPr id="51" name="ZoneTexte 5"/>
                <p:cNvSpPr txBox="1"/>
                <p:nvPr/>
              </p:nvSpPr>
              <p:spPr>
                <a:xfrm>
                  <a:off x="4052157" y="5725687"/>
                  <a:ext cx="565134" cy="762433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2400" b="1" dirty="0">
                      <a:solidFill>
                        <a:prstClr val="white"/>
                      </a:solidFill>
                      <a:latin typeface="Calibri"/>
                    </a:rPr>
                    <a:t>0</a:t>
                  </a:r>
                </a:p>
              </p:txBody>
            </p:sp>
            <p:sp>
              <p:nvSpPr>
                <p:cNvPr id="52" name="ZoneTexte 6"/>
                <p:cNvSpPr txBox="1"/>
                <p:nvPr/>
              </p:nvSpPr>
              <p:spPr>
                <a:xfrm>
                  <a:off x="6479376" y="5725687"/>
                  <a:ext cx="1081795" cy="762433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2400" b="1" dirty="0">
                      <a:solidFill>
                        <a:prstClr val="white"/>
                      </a:solidFill>
                      <a:latin typeface="Calibri"/>
                    </a:rPr>
                    <a:t>100</a:t>
                  </a:r>
                </a:p>
              </p:txBody>
            </p:sp>
            <p:sp>
              <p:nvSpPr>
                <p:cNvPr id="53" name="ZoneTexte 8"/>
                <p:cNvSpPr txBox="1"/>
                <p:nvPr/>
              </p:nvSpPr>
              <p:spPr>
                <a:xfrm>
                  <a:off x="3415322" y="4006178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20</a:t>
                  </a:r>
                </a:p>
              </p:txBody>
            </p:sp>
            <p:sp>
              <p:nvSpPr>
                <p:cNvPr id="54" name="ZoneTexte 9"/>
                <p:cNvSpPr txBox="1"/>
                <p:nvPr/>
              </p:nvSpPr>
              <p:spPr>
                <a:xfrm>
                  <a:off x="3442733" y="4990292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10</a:t>
                  </a:r>
                </a:p>
              </p:txBody>
            </p:sp>
            <p:sp>
              <p:nvSpPr>
                <p:cNvPr id="55" name="ZoneTexte 10"/>
                <p:cNvSpPr txBox="1"/>
                <p:nvPr/>
              </p:nvSpPr>
              <p:spPr>
                <a:xfrm>
                  <a:off x="3842945" y="3377530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30</a:t>
                  </a:r>
                </a:p>
              </p:txBody>
            </p:sp>
            <p:sp>
              <p:nvSpPr>
                <p:cNvPr id="56" name="ZoneTexte 11"/>
                <p:cNvSpPr txBox="1"/>
                <p:nvPr/>
              </p:nvSpPr>
              <p:spPr>
                <a:xfrm>
                  <a:off x="4421930" y="2874625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40</a:t>
                  </a:r>
                </a:p>
              </p:txBody>
            </p:sp>
            <p:sp>
              <p:nvSpPr>
                <p:cNvPr id="57" name="ZoneTexte 12"/>
                <p:cNvSpPr txBox="1"/>
                <p:nvPr/>
              </p:nvSpPr>
              <p:spPr>
                <a:xfrm>
                  <a:off x="7163901" y="4006178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80</a:t>
                  </a:r>
                </a:p>
              </p:txBody>
            </p:sp>
            <p:sp>
              <p:nvSpPr>
                <p:cNvPr id="58" name="ZoneTexte 13"/>
                <p:cNvSpPr txBox="1"/>
                <p:nvPr/>
              </p:nvSpPr>
              <p:spPr>
                <a:xfrm>
                  <a:off x="7203802" y="4990292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90</a:t>
                  </a:r>
                </a:p>
              </p:txBody>
            </p:sp>
            <p:sp>
              <p:nvSpPr>
                <p:cNvPr id="59" name="ZoneTexte 14"/>
                <p:cNvSpPr txBox="1"/>
                <p:nvPr/>
              </p:nvSpPr>
              <p:spPr>
                <a:xfrm>
                  <a:off x="6875871" y="3377530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70</a:t>
                  </a:r>
                </a:p>
              </p:txBody>
            </p:sp>
            <p:sp>
              <p:nvSpPr>
                <p:cNvPr id="60" name="ZoneTexte 15"/>
                <p:cNvSpPr txBox="1"/>
                <p:nvPr/>
              </p:nvSpPr>
              <p:spPr>
                <a:xfrm>
                  <a:off x="6223634" y="2874625"/>
                  <a:ext cx="653018" cy="55911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1600" dirty="0">
                      <a:solidFill>
                        <a:prstClr val="white"/>
                      </a:solidFill>
                      <a:latin typeface="Calibri"/>
                    </a:rPr>
                    <a:t>60</a:t>
                  </a:r>
                </a:p>
              </p:txBody>
            </p:sp>
            <p:sp>
              <p:nvSpPr>
                <p:cNvPr id="61" name="ZoneTexte 7"/>
                <p:cNvSpPr txBox="1"/>
                <p:nvPr/>
              </p:nvSpPr>
              <p:spPr>
                <a:xfrm>
                  <a:off x="5228985" y="2425039"/>
                  <a:ext cx="823465" cy="762433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1219170"/>
                  <a:r>
                    <a:rPr lang="fr-FR" sz="2400" b="1" dirty="0">
                      <a:solidFill>
                        <a:prstClr val="white"/>
                      </a:solidFill>
                      <a:latin typeface="Calibri"/>
                    </a:rPr>
                    <a:t>50</a:t>
                  </a:r>
                </a:p>
              </p:txBody>
            </p:sp>
          </p:grpSp>
        </p:grpSp>
        <p:graphicFrame>
          <p:nvGraphicFramePr>
            <p:cNvPr id="46" name="Graphique 25"/>
            <p:cNvGraphicFramePr/>
            <p:nvPr>
              <p:extLst/>
            </p:nvPr>
          </p:nvGraphicFramePr>
          <p:xfrm>
            <a:off x="2775963" y="2630692"/>
            <a:ext cx="3600400" cy="28758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51" name="矩形 150"/>
          <p:cNvSpPr/>
          <p:nvPr/>
        </p:nvSpPr>
        <p:spPr>
          <a:xfrm>
            <a:off x="4655839" y="2042325"/>
            <a:ext cx="4223551" cy="2880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998309" y="1837139"/>
            <a:ext cx="1856598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传染病流行指数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917212" y="1837018"/>
            <a:ext cx="1617751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天气风险指数</a:t>
            </a:r>
          </a:p>
        </p:txBody>
      </p:sp>
      <p:sp>
        <p:nvSpPr>
          <p:cNvPr id="159" name="矩形 158"/>
          <p:cNvSpPr/>
          <p:nvPr/>
        </p:nvSpPr>
        <p:spPr>
          <a:xfrm>
            <a:off x="623392" y="4922525"/>
            <a:ext cx="11425269" cy="163218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60363" y="2548504"/>
            <a:ext cx="2208245" cy="51189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手足口</a:t>
            </a:r>
          </a:p>
        </p:txBody>
      </p:sp>
      <p:sp>
        <p:nvSpPr>
          <p:cNvPr id="65" name="矩形 64"/>
          <p:cNvSpPr/>
          <p:nvPr/>
        </p:nvSpPr>
        <p:spPr>
          <a:xfrm>
            <a:off x="9360363" y="3357088"/>
            <a:ext cx="2208245" cy="51189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疱疹性咽峡炎</a:t>
            </a:r>
          </a:p>
        </p:txBody>
      </p:sp>
      <p:sp>
        <p:nvSpPr>
          <p:cNvPr id="66" name="矩形 65"/>
          <p:cNvSpPr/>
          <p:nvPr/>
        </p:nvSpPr>
        <p:spPr>
          <a:xfrm>
            <a:off x="8879391" y="2054635"/>
            <a:ext cx="3169271" cy="28678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56373" y="1849452"/>
            <a:ext cx="1824203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本月重点关注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2941" y="4730503"/>
            <a:ext cx="2095445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传染病例分布统计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509520" y="5274079"/>
            <a:ext cx="1378904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肠道传染病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35367" y="5274079"/>
            <a:ext cx="901209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禽流感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26447" y="5274079"/>
            <a:ext cx="662361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85850" y="5274079"/>
            <a:ext cx="1617751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流行性腮腺炎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91678" y="5274079"/>
            <a:ext cx="662361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麻疹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361217" y="5274079"/>
            <a:ext cx="901209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红眼病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78145" y="5274079"/>
            <a:ext cx="1140056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诺如病毒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93554" y="5274079"/>
            <a:ext cx="1617751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疱疹性咽峡炎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9403" y="5274079"/>
            <a:ext cx="901209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手足口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5414" y="5678995"/>
            <a:ext cx="761747" cy="748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4267" b="1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0977" y="5678995"/>
            <a:ext cx="761747" cy="748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4267" b="1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16580" y="5678995"/>
            <a:ext cx="679994" cy="748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4267" b="1" dirty="0">
                <a:solidFill>
                  <a:srgbClr val="F79646"/>
                </a:solidFill>
                <a:latin typeface="Calibri"/>
                <a:ea typeface="微软雅黑" panose="020B0503020204020204" pitchFamily="34" charset="-122"/>
              </a:rPr>
              <a:t>―</a:t>
            </a:r>
            <a:endParaRPr lang="zh-CN" altLang="en-US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15947" y="5678995"/>
            <a:ext cx="679994" cy="748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4267" b="1" dirty="0">
                <a:solidFill>
                  <a:srgbClr val="F79646"/>
                </a:solidFill>
                <a:latin typeface="Calibri"/>
                <a:ea typeface="微软雅黑" panose="020B0503020204020204" pitchFamily="34" charset="-122"/>
              </a:rPr>
              <a:t>―</a:t>
            </a:r>
            <a:endParaRPr lang="zh-CN" altLang="en-US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72064" y="5678995"/>
            <a:ext cx="679994" cy="748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4267" b="1" dirty="0">
                <a:solidFill>
                  <a:srgbClr val="F79646"/>
                </a:solidFill>
                <a:latin typeface="Calibri"/>
                <a:ea typeface="微软雅黑" panose="020B0503020204020204" pitchFamily="34" charset="-122"/>
              </a:rPr>
              <a:t>―</a:t>
            </a:r>
            <a:endParaRPr lang="zh-CN" altLang="en-US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36160" y="5678995"/>
            <a:ext cx="679994" cy="748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4267" b="1" dirty="0">
                <a:solidFill>
                  <a:srgbClr val="F79646"/>
                </a:solidFill>
                <a:latin typeface="Calibri"/>
                <a:ea typeface="微软雅黑" panose="020B0503020204020204" pitchFamily="34" charset="-122"/>
              </a:rPr>
              <a:t>―</a:t>
            </a:r>
            <a:endParaRPr lang="zh-CN" altLang="en-US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78385" y="5678995"/>
            <a:ext cx="679994" cy="748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4267" b="1" dirty="0">
                <a:solidFill>
                  <a:srgbClr val="F79646"/>
                </a:solidFill>
                <a:latin typeface="Calibri"/>
                <a:ea typeface="微软雅黑" panose="020B0503020204020204" pitchFamily="34" charset="-122"/>
              </a:rPr>
              <a:t>―</a:t>
            </a:r>
            <a:endParaRPr lang="zh-CN" altLang="en-US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34356" y="5678995"/>
            <a:ext cx="679994" cy="748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4267" b="1" dirty="0">
                <a:solidFill>
                  <a:srgbClr val="F79646"/>
                </a:solidFill>
                <a:latin typeface="Calibri"/>
                <a:ea typeface="微软雅黑" panose="020B0503020204020204" pitchFamily="34" charset="-122"/>
              </a:rPr>
              <a:t>―</a:t>
            </a:r>
            <a:endParaRPr lang="zh-CN" altLang="en-US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22268" y="5678995"/>
            <a:ext cx="679994" cy="748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4267" b="1" dirty="0">
                <a:solidFill>
                  <a:srgbClr val="F79646"/>
                </a:solidFill>
                <a:latin typeface="Calibri"/>
                <a:ea typeface="微软雅黑" panose="020B0503020204020204" pitchFamily="34" charset="-122"/>
              </a:rPr>
              <a:t>―</a:t>
            </a:r>
            <a:endParaRPr lang="zh-CN" altLang="en-US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25C9A1-9C53-4387-9229-9CA46811E07C}"/>
              </a:ext>
            </a:extLst>
          </p:cNvPr>
          <p:cNvSpPr txBox="1"/>
          <p:nvPr/>
        </p:nvSpPr>
        <p:spPr>
          <a:xfrm>
            <a:off x="4522265" y="108974"/>
            <a:ext cx="37266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3733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健康风险分析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131E8509-FABF-401A-9315-282032DB5266}"/>
              </a:ext>
            </a:extLst>
          </p:cNvPr>
          <p:cNvSpPr txBox="1"/>
          <p:nvPr/>
        </p:nvSpPr>
        <p:spPr>
          <a:xfrm>
            <a:off x="829311" y="1081865"/>
            <a:ext cx="968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今日气温高注意防暑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减少户外活动（滚动显示）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D946E7C-4089-415F-8E69-A7B59FA0534F}"/>
              </a:ext>
            </a:extLst>
          </p:cNvPr>
          <p:cNvSpPr/>
          <p:nvPr/>
        </p:nvSpPr>
        <p:spPr>
          <a:xfrm>
            <a:off x="607969" y="972306"/>
            <a:ext cx="11425269" cy="757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TextBox 151">
            <a:extLst>
              <a:ext uri="{FF2B5EF4-FFF2-40B4-BE49-F238E27FC236}">
                <a16:creationId xmlns:a16="http://schemas.microsoft.com/office/drawing/2014/main" id="{87951201-BD7A-4509-81DF-9B85EDFED9AB}"/>
              </a:ext>
            </a:extLst>
          </p:cNvPr>
          <p:cNvSpPr txBox="1"/>
          <p:nvPr/>
        </p:nvSpPr>
        <p:spPr>
          <a:xfrm>
            <a:off x="779248" y="755506"/>
            <a:ext cx="1140056" cy="379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</a:t>
            </a:r>
          </a:p>
        </p:txBody>
      </p:sp>
    </p:spTree>
    <p:extLst>
      <p:ext uri="{BB962C8B-B14F-4D97-AF65-F5344CB8AC3E}">
        <p14:creationId xmlns:p14="http://schemas.microsoft.com/office/powerpoint/2010/main" val="137986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宽屏</PresentationFormat>
  <Paragraphs>53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宋体</vt:lpstr>
      <vt:lpstr>微软雅黑</vt:lpstr>
      <vt:lpstr>Arial</vt:lpstr>
      <vt:lpstr>Calibri</vt:lpstr>
      <vt:lpstr>Lucida Sans Unicode</vt:lpstr>
      <vt:lpstr>Office 主题​​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红浪</dc:creator>
  <cp:lastModifiedBy>陈 红浪</cp:lastModifiedBy>
  <cp:revision>3</cp:revision>
  <dcterms:created xsi:type="dcterms:W3CDTF">2018-05-29T11:34:28Z</dcterms:created>
  <dcterms:modified xsi:type="dcterms:W3CDTF">2018-06-01T03:33:04Z</dcterms:modified>
</cp:coreProperties>
</file>