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81" r:id="rId3"/>
    <p:sldId id="382" r:id="rId4"/>
    <p:sldId id="383" r:id="rId5"/>
    <p:sldId id="368" r:id="rId6"/>
    <p:sldId id="379" r:id="rId7"/>
    <p:sldId id="380" r:id="rId8"/>
    <p:sldId id="369" r:id="rId9"/>
    <p:sldId id="29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C6497-F697-4B2B-9E0C-EECEABDC65DF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6C7B-CB76-4C5D-9D6A-D96B54E9C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4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20B1B72C-EDF8-489E-90C9-560E4DEEB9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B3D95E20-6A75-4BC7-ACA0-06AA5196A8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AE38D925-74AB-4B7D-81CE-B4C962EC6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18281A-6DE6-4273-A936-4EB2823395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FC705-F637-4D8B-A387-52E196C9E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F9446-D682-4938-B05A-4B4AD86F1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BAD7B-E8A9-41FC-8BB3-58DFC751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F5F43-4350-4B6A-8E16-5817051B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051B2-B48F-4276-A9A6-91DD642B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3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31AD1-9E1A-4ECE-ABCC-0C91C0B8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060EF5-B35E-40EB-9BA7-D5ACFCA5E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037BA-47FA-4CD6-94A3-9214AD7F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F8F3A-49A0-49AE-9980-A2EF692D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A0D1C-9A9C-4370-983D-F14E8F38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90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664069-19BA-4F0C-9599-E47860B83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4FEAB-E40D-4EE6-B46F-97DB4385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8AB89-5570-4F7D-914F-20F6B6CA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89682-AE3E-4185-8127-4F4664AD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6441B-9E07-4CA4-9236-AB7DF3A9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7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52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DE9F794-D549-4670-B900-B9730ECA603E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1428750" y="2017713"/>
            <a:ext cx="5680075" cy="2822575"/>
            <a:chOff x="2075393" y="-12700"/>
            <a:chExt cx="4993620" cy="2481740"/>
          </a:xfrm>
        </p:grpSpPr>
        <p:sp>
          <p:nvSpPr>
            <p:cNvPr id="3" name="椭圆 1">
              <a:extLst>
                <a:ext uri="{FF2B5EF4-FFF2-40B4-BE49-F238E27FC236}">
                  <a16:creationId xmlns:a16="http://schemas.microsoft.com/office/drawing/2014/main" id="{C56A3D7C-18B5-448B-97DC-CC890849F11C}"/>
                </a:ext>
              </a:extLst>
            </p:cNvPr>
            <p:cNvSpPr/>
            <p:nvPr userDrawn="1"/>
          </p:nvSpPr>
          <p:spPr>
            <a:xfrm rot="5400000">
              <a:off x="1808709" y="399129"/>
              <a:ext cx="2029499" cy="1177925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" name="矩形 7">
              <a:extLst>
                <a:ext uri="{FF2B5EF4-FFF2-40B4-BE49-F238E27FC236}">
                  <a16:creationId xmlns:a16="http://schemas.microsoft.com/office/drawing/2014/main" id="{686365D1-E239-4361-90AE-EE97D707B68A}"/>
                </a:ext>
              </a:extLst>
            </p:cNvPr>
            <p:cNvSpPr/>
            <p:nvPr userDrawn="1"/>
          </p:nvSpPr>
          <p:spPr>
            <a:xfrm rot="5400000">
              <a:off x="2810068" y="575699"/>
              <a:ext cx="2346347" cy="1177925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" name="椭圆 12">
              <a:extLst>
                <a:ext uri="{FF2B5EF4-FFF2-40B4-BE49-F238E27FC236}">
                  <a16:creationId xmlns:a16="http://schemas.microsoft.com/office/drawing/2014/main" id="{3767F990-E736-43B2-9BD4-D4487997C70E}"/>
                </a:ext>
              </a:extLst>
            </p:cNvPr>
            <p:cNvSpPr/>
            <p:nvPr userDrawn="1"/>
          </p:nvSpPr>
          <p:spPr>
            <a:xfrm rot="5400000">
              <a:off x="5341786" y="417973"/>
              <a:ext cx="2029499" cy="1176530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椭圆 13">
              <a:extLst>
                <a:ext uri="{FF2B5EF4-FFF2-40B4-BE49-F238E27FC236}">
                  <a16:creationId xmlns:a16="http://schemas.microsoft.com/office/drawing/2014/main" id="{8C8DC868-A950-4247-87E5-D96A4060E198}"/>
                </a:ext>
              </a:extLst>
            </p:cNvPr>
            <p:cNvSpPr/>
            <p:nvPr userDrawn="1"/>
          </p:nvSpPr>
          <p:spPr>
            <a:xfrm rot="5400000">
              <a:off x="3987294" y="576397"/>
              <a:ext cx="2347743" cy="1177925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任意多边形 6">
              <a:extLst>
                <a:ext uri="{FF2B5EF4-FFF2-40B4-BE49-F238E27FC236}">
                  <a16:creationId xmlns:a16="http://schemas.microsoft.com/office/drawing/2014/main" id="{F0A6F4BD-FA6D-43A1-BA39-1B0152B5FD7D}"/>
                </a:ext>
              </a:extLst>
            </p:cNvPr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269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2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824F20A4-5C4D-4CFF-9F83-769D490B435C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211137" y="306387"/>
            <a:ext cx="838200" cy="415925"/>
            <a:chOff x="2075393" y="-12700"/>
            <a:chExt cx="4993620" cy="2481740"/>
          </a:xfrm>
        </p:grpSpPr>
        <p:sp>
          <p:nvSpPr>
            <p:cNvPr id="3" name="椭圆 1">
              <a:extLst>
                <a:ext uri="{FF2B5EF4-FFF2-40B4-BE49-F238E27FC236}">
                  <a16:creationId xmlns:a16="http://schemas.microsoft.com/office/drawing/2014/main" id="{2B577493-9EA7-4B8A-8002-1157E978B941}"/>
                </a:ext>
              </a:extLst>
            </p:cNvPr>
            <p:cNvSpPr/>
            <p:nvPr userDrawn="1"/>
          </p:nvSpPr>
          <p:spPr>
            <a:xfrm rot="5400000">
              <a:off x="1913040" y="300793"/>
              <a:ext cx="2027070" cy="1172744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" name="矩形 7">
              <a:extLst>
                <a:ext uri="{FF2B5EF4-FFF2-40B4-BE49-F238E27FC236}">
                  <a16:creationId xmlns:a16="http://schemas.microsoft.com/office/drawing/2014/main" id="{137C5D84-6807-4E21-B49A-69471C34F67C}"/>
                </a:ext>
              </a:extLst>
            </p:cNvPr>
            <p:cNvSpPr/>
            <p:nvPr userDrawn="1"/>
          </p:nvSpPr>
          <p:spPr>
            <a:xfrm rot="5400000">
              <a:off x="2934220" y="575499"/>
              <a:ext cx="2339653" cy="1182199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" name="椭圆 12">
              <a:extLst>
                <a:ext uri="{FF2B5EF4-FFF2-40B4-BE49-F238E27FC236}">
                  <a16:creationId xmlns:a16="http://schemas.microsoft.com/office/drawing/2014/main" id="{9CD9198C-0C83-4F6C-A71F-DE40E5B5D446}"/>
                </a:ext>
              </a:extLst>
            </p:cNvPr>
            <p:cNvSpPr/>
            <p:nvPr userDrawn="1"/>
          </p:nvSpPr>
          <p:spPr>
            <a:xfrm rot="5400000">
              <a:off x="5327236" y="423935"/>
              <a:ext cx="2027070" cy="1172744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椭圆 13">
              <a:extLst>
                <a:ext uri="{FF2B5EF4-FFF2-40B4-BE49-F238E27FC236}">
                  <a16:creationId xmlns:a16="http://schemas.microsoft.com/office/drawing/2014/main" id="{5F6703AF-5758-40F6-8464-CBC0F3281757}"/>
                </a:ext>
              </a:extLst>
            </p:cNvPr>
            <p:cNvSpPr/>
            <p:nvPr userDrawn="1"/>
          </p:nvSpPr>
          <p:spPr>
            <a:xfrm rot="5400000">
              <a:off x="4116422" y="575496"/>
              <a:ext cx="2339653" cy="1182205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任意多边形 9">
              <a:extLst>
                <a:ext uri="{FF2B5EF4-FFF2-40B4-BE49-F238E27FC236}">
                  <a16:creationId xmlns:a16="http://schemas.microsoft.com/office/drawing/2014/main" id="{B576110C-C857-43C4-A727-86E243359323}"/>
                </a:ext>
              </a:extLst>
            </p:cNvPr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958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>
            <a:extLst>
              <a:ext uri="{FF2B5EF4-FFF2-40B4-BE49-F238E27FC236}">
                <a16:creationId xmlns:a16="http://schemas.microsoft.com/office/drawing/2014/main" id="{85ED6C8C-5E07-44BE-AB91-4893E7C7785B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7826375" y="1979613"/>
            <a:ext cx="5832475" cy="2898775"/>
            <a:chOff x="2075393" y="-12700"/>
            <a:chExt cx="4993620" cy="2481740"/>
          </a:xfrm>
        </p:grpSpPr>
        <p:sp>
          <p:nvSpPr>
            <p:cNvPr id="3" name="椭圆 1">
              <a:extLst>
                <a:ext uri="{FF2B5EF4-FFF2-40B4-BE49-F238E27FC236}">
                  <a16:creationId xmlns:a16="http://schemas.microsoft.com/office/drawing/2014/main" id="{955663AB-572D-459A-96C5-8FEB0B665287}"/>
                </a:ext>
              </a:extLst>
            </p:cNvPr>
            <p:cNvSpPr/>
            <p:nvPr userDrawn="1"/>
          </p:nvSpPr>
          <p:spPr>
            <a:xfrm rot="5400000">
              <a:off x="1791373" y="418111"/>
              <a:ext cx="2027796" cy="1177048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" name="矩形 7">
              <a:extLst>
                <a:ext uri="{FF2B5EF4-FFF2-40B4-BE49-F238E27FC236}">
                  <a16:creationId xmlns:a16="http://schemas.microsoft.com/office/drawing/2014/main" id="{CAFD6E2C-8A7A-4573-B8A7-C42A888878EB}"/>
                </a:ext>
              </a:extLst>
            </p:cNvPr>
            <p:cNvSpPr/>
            <p:nvPr userDrawn="1"/>
          </p:nvSpPr>
          <p:spPr>
            <a:xfrm rot="5400000">
              <a:off x="2810085" y="576447"/>
              <a:ext cx="2345829" cy="1178408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" name="椭圆 12">
              <a:extLst>
                <a:ext uri="{FF2B5EF4-FFF2-40B4-BE49-F238E27FC236}">
                  <a16:creationId xmlns:a16="http://schemas.microsoft.com/office/drawing/2014/main" id="{62AB73AA-7E93-4CBC-9AAE-594F7267B589}"/>
                </a:ext>
              </a:extLst>
            </p:cNvPr>
            <p:cNvSpPr/>
            <p:nvPr userDrawn="1"/>
          </p:nvSpPr>
          <p:spPr>
            <a:xfrm rot="5400000">
              <a:off x="5324557" y="417431"/>
              <a:ext cx="2027796" cy="1178407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椭圆 13">
              <a:extLst>
                <a:ext uri="{FF2B5EF4-FFF2-40B4-BE49-F238E27FC236}">
                  <a16:creationId xmlns:a16="http://schemas.microsoft.com/office/drawing/2014/main" id="{F86B6C81-6627-4522-8D2E-3168D792C106}"/>
                </a:ext>
              </a:extLst>
            </p:cNvPr>
            <p:cNvSpPr/>
            <p:nvPr userDrawn="1"/>
          </p:nvSpPr>
          <p:spPr>
            <a:xfrm rot="5400000">
              <a:off x="3987813" y="577127"/>
              <a:ext cx="2345829" cy="1177048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任意多边形 15">
              <a:extLst>
                <a:ext uri="{FF2B5EF4-FFF2-40B4-BE49-F238E27FC236}">
                  <a16:creationId xmlns:a16="http://schemas.microsoft.com/office/drawing/2014/main" id="{4AC8FA61-314F-45F6-8A99-7968AEDD185B}"/>
                </a:ext>
              </a:extLst>
            </p:cNvPr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16">
            <a:extLst>
              <a:ext uri="{FF2B5EF4-FFF2-40B4-BE49-F238E27FC236}">
                <a16:creationId xmlns:a16="http://schemas.microsoft.com/office/drawing/2014/main" id="{74DC5AD4-0C03-44B7-8B5E-15D77BB038E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-1466850" y="1979613"/>
            <a:ext cx="5832475" cy="2898775"/>
            <a:chOff x="2075393" y="-12700"/>
            <a:chExt cx="4993620" cy="2481740"/>
          </a:xfrm>
        </p:grpSpPr>
        <p:sp>
          <p:nvSpPr>
            <p:cNvPr id="9" name="椭圆 1">
              <a:extLst>
                <a:ext uri="{FF2B5EF4-FFF2-40B4-BE49-F238E27FC236}">
                  <a16:creationId xmlns:a16="http://schemas.microsoft.com/office/drawing/2014/main" id="{B97015C5-D438-4261-8105-DEC5901D6880}"/>
                </a:ext>
              </a:extLst>
            </p:cNvPr>
            <p:cNvSpPr/>
            <p:nvPr userDrawn="1"/>
          </p:nvSpPr>
          <p:spPr>
            <a:xfrm rot="5400000">
              <a:off x="1809043" y="400442"/>
              <a:ext cx="2027797" cy="1177048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矩形 7">
              <a:extLst>
                <a:ext uri="{FF2B5EF4-FFF2-40B4-BE49-F238E27FC236}">
                  <a16:creationId xmlns:a16="http://schemas.microsoft.com/office/drawing/2014/main" id="{D846FD32-683F-440D-BEC1-FC52DDBDAEA5}"/>
                </a:ext>
              </a:extLst>
            </p:cNvPr>
            <p:cNvSpPr/>
            <p:nvPr userDrawn="1"/>
          </p:nvSpPr>
          <p:spPr>
            <a:xfrm rot="5400000">
              <a:off x="2827755" y="576447"/>
              <a:ext cx="2345829" cy="1178407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椭圆 12">
              <a:extLst>
                <a:ext uri="{FF2B5EF4-FFF2-40B4-BE49-F238E27FC236}">
                  <a16:creationId xmlns:a16="http://schemas.microsoft.com/office/drawing/2014/main" id="{5CC88C36-DCC3-4B80-BFAD-F34C45F32262}"/>
                </a:ext>
              </a:extLst>
            </p:cNvPr>
            <p:cNvSpPr/>
            <p:nvPr userDrawn="1"/>
          </p:nvSpPr>
          <p:spPr>
            <a:xfrm rot="5400000">
              <a:off x="5342226" y="417431"/>
              <a:ext cx="2027796" cy="1178408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2" name="椭圆 13">
              <a:extLst>
                <a:ext uri="{FF2B5EF4-FFF2-40B4-BE49-F238E27FC236}">
                  <a16:creationId xmlns:a16="http://schemas.microsoft.com/office/drawing/2014/main" id="{E16014EE-6372-46AC-9F16-E3878BA1B05E}"/>
                </a:ext>
              </a:extLst>
            </p:cNvPr>
            <p:cNvSpPr/>
            <p:nvPr userDrawn="1"/>
          </p:nvSpPr>
          <p:spPr>
            <a:xfrm rot="5400000">
              <a:off x="3987813" y="577127"/>
              <a:ext cx="2345829" cy="1177048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3" name="任意多边形 21">
              <a:extLst>
                <a:ext uri="{FF2B5EF4-FFF2-40B4-BE49-F238E27FC236}">
                  <a16:creationId xmlns:a16="http://schemas.microsoft.com/office/drawing/2014/main" id="{57F888D3-2E90-454A-BAD1-ECD3F3CD04A4}"/>
                </a:ext>
              </a:extLst>
            </p:cNvPr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324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>
            <a:extLst>
              <a:ext uri="{FF2B5EF4-FFF2-40B4-BE49-F238E27FC236}">
                <a16:creationId xmlns:a16="http://schemas.microsoft.com/office/drawing/2014/main" id="{0CF19EF2-5FF3-4325-B567-FCA0B592D44E}"/>
              </a:ext>
            </a:extLst>
          </p:cNvPr>
          <p:cNvSpPr/>
          <p:nvPr/>
        </p:nvSpPr>
        <p:spPr>
          <a:xfrm>
            <a:off x="47625" y="36513"/>
            <a:ext cx="12096750" cy="6784975"/>
          </a:xfrm>
          <a:prstGeom prst="rect">
            <a:avLst/>
          </a:prstGeom>
          <a:noFill/>
          <a:ln w="107950">
            <a:solidFill>
              <a:srgbClr val="4EA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DA445C2A-1CF0-4BD4-B825-E15A00B5525F}"/>
              </a:ext>
            </a:extLst>
          </p:cNvPr>
          <p:cNvSpPr/>
          <p:nvPr/>
        </p:nvSpPr>
        <p:spPr>
          <a:xfrm>
            <a:off x="687388" y="36513"/>
            <a:ext cx="241300" cy="512762"/>
          </a:xfrm>
          <a:prstGeom prst="rect">
            <a:avLst/>
          </a:prstGeom>
          <a:solidFill>
            <a:srgbClr val="4EA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A71C0D6E-8EFF-4383-B580-BCF5E355F42F}"/>
              </a:ext>
            </a:extLst>
          </p:cNvPr>
          <p:cNvSpPr/>
          <p:nvPr/>
        </p:nvSpPr>
        <p:spPr>
          <a:xfrm>
            <a:off x="10239375" y="36513"/>
            <a:ext cx="241300" cy="512762"/>
          </a:xfrm>
          <a:prstGeom prst="rect">
            <a:avLst/>
          </a:prstGeom>
          <a:solidFill>
            <a:srgbClr val="4EA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0122028" y="647116"/>
            <a:ext cx="2069971" cy="382696"/>
          </a:xfr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4EA4DD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532116" y="562708"/>
            <a:ext cx="6368824" cy="512036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4EA4DD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408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8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29C6F047-134D-4362-89D7-C0A799C8375A}"/>
              </a:ext>
            </a:extLst>
          </p:cNvPr>
          <p:cNvSpPr/>
          <p:nvPr/>
        </p:nvSpPr>
        <p:spPr>
          <a:xfrm>
            <a:off x="10988675" y="476250"/>
            <a:ext cx="468313" cy="468313"/>
          </a:xfrm>
          <a:prstGeom prst="ellipse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7A3444D5-FA32-4B74-928E-0643216C216C}"/>
              </a:ext>
            </a:extLst>
          </p:cNvPr>
          <p:cNvSpPr txBox="1"/>
          <p:nvPr/>
        </p:nvSpPr>
        <p:spPr>
          <a:xfrm>
            <a:off x="10988675" y="385763"/>
            <a:ext cx="468313" cy="646112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19B81DF9-854D-4EF0-8746-722FF28DADA0}" type="slidenum">
              <a:rPr lang="zh-CN" altLang="en-US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44C6F5-5101-4941-8B44-859DEA8EF888}"/>
              </a:ext>
            </a:extLst>
          </p:cNvPr>
          <p:cNvSpPr/>
          <p:nvPr/>
        </p:nvSpPr>
        <p:spPr>
          <a:xfrm>
            <a:off x="0" y="525463"/>
            <a:ext cx="566738" cy="368300"/>
          </a:xfrm>
          <a:prstGeom prst="rect">
            <a:avLst/>
          </a:prstGeom>
          <a:solidFill>
            <a:srgbClr val="15A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731838" y="473777"/>
            <a:ext cx="6808927" cy="470648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8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2875915"/>
      </p:ext>
    </p:extLst>
  </p:cSld>
  <p:clrMapOvr>
    <a:masterClrMapping/>
  </p:clrMapOvr>
  <p:transition spd="slow">
    <p:random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0ABA-7AD5-4ADA-BC53-E919C7F4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8764-9795-4713-9B05-A3DC99B0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52EBD-628E-45E9-837E-E447EC6D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37242-17D2-4B94-A46A-05E4342B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5508A-EBB9-4A3D-B48F-463F1621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56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31DE2-EA51-4400-9E49-7699C489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BE4BB-4A42-4534-AC47-57CB715C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5AFF0-5720-4FB2-B225-BE0D4FD9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5F25D-B33D-46B3-8154-CF8E76ED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5B2DF-4077-40D9-9283-DCC85D18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8182-B2D1-4108-B12C-B444D084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90969-211C-44D9-B458-EBDF19FD6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5F7338-16AC-4388-A187-1EDBF1844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F88CC-922E-4302-9966-C8FACF44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8B555-DDB7-4975-B162-3CA2282C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2056B-93FB-4FEF-BBC2-7A20702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C271-DB00-47B4-A67A-1A118C6E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A3E5A-F501-4171-90CE-138899C2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47797-0631-4A5F-AD0E-65CF0589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E56ECD-210A-4D22-BAA1-2F69741B0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6533F-2B0D-4853-81BD-F58B5E490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F111F-B554-4FE3-B623-8DC2BC77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7389E1-9E36-4524-B564-9531666A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082AAB-2B1F-495A-9812-CA7AE7A6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4D141-DF90-4C0B-A798-395530BB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FF3A5C-F98E-423E-A226-D9EBE8D3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2A2D9D-61BA-425F-B79A-BD061A72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3EFD68-064E-4704-B080-37B1D66A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6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229E52-94BB-4D0B-9410-C4240F26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0AAB99-D42E-44C8-A643-A4218249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DEE720-00FC-418C-824D-AC3B62C6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2C8F-64A5-4BCF-8109-2FF4CC87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C2A36-E530-4BE3-8784-C10AD041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B00E6-3CA3-43F7-B6C3-24443FB0C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C8F59-3BD7-4D60-AF2B-2BE2EAA1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ED7F3-9899-4564-ACC7-AA4B7C83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290C3-8611-4B65-BCED-766EF9E8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3EF0A-3F0D-4943-AA9E-98A9D3F9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46A71B-BA2A-486E-BDF8-E4D06E047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A76FB-FACC-4A41-A163-A0CF63139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4AAB5-6459-42B4-BC50-C7DFFF88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1D018-CCDD-4F99-84DA-48757B11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636FC-400E-4200-B71C-C953BD60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1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A856FA-0D71-476C-B162-CF988AE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BAE2C-55FD-4116-A70D-443F8530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ADAB1-CF7E-405F-A2C0-DA0B38C6D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215A-E54A-4EF6-86FD-56594F0E5893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C042D-7756-4A77-9F05-6D88A49E4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1A2D5-90EE-46B6-873E-AB856270A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E051-D193-420D-B6EB-C009A1B44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5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15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marL="228600" indent="-228600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Entry_1">
            <a:extLst>
              <a:ext uri="{FF2B5EF4-FFF2-40B4-BE49-F238E27FC236}">
                <a16:creationId xmlns:a16="http://schemas.microsoft.com/office/drawing/2014/main" id="{4469B089-4B3B-4A75-B9C3-E422503066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06850" y="1866900"/>
            <a:ext cx="6608763" cy="539750"/>
          </a:xfrm>
          <a:prstGeom prst="rect">
            <a:avLst/>
          </a:prstGeom>
          <a:noFill/>
        </p:spPr>
        <p:txBody>
          <a:bodyPr lIns="18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4000" b="0" i="0" u="none" strike="noStrike" kern="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、支持电脑和手机端报名</a:t>
            </a:r>
          </a:p>
        </p:txBody>
      </p:sp>
      <p:sp>
        <p:nvSpPr>
          <p:cNvPr id="3" name="MH_Entry_3">
            <a:extLst>
              <a:ext uri="{FF2B5EF4-FFF2-40B4-BE49-F238E27FC236}">
                <a16:creationId xmlns:a16="http://schemas.microsoft.com/office/drawing/2014/main" id="{122B0509-872E-4DD8-B73B-29E1A51311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40175" y="3175000"/>
            <a:ext cx="6276975" cy="539750"/>
          </a:xfrm>
          <a:prstGeom prst="rect">
            <a:avLst/>
          </a:prstGeom>
          <a:noFill/>
        </p:spPr>
        <p:txBody>
          <a:bodyPr lIns="18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1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2</a:t>
            </a:r>
            <a:r>
              <a:rPr kumimoji="0" lang="zh-CN" altLang="en-US" sz="4000" b="0" i="0" u="none" strike="noStrike" kern="0" cap="none" spc="1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、主站点出现登录、注册</a:t>
            </a:r>
          </a:p>
        </p:txBody>
      </p:sp>
      <p:sp>
        <p:nvSpPr>
          <p:cNvPr id="4" name="MH_Entry_3">
            <a:extLst>
              <a:ext uri="{FF2B5EF4-FFF2-40B4-BE49-F238E27FC236}">
                <a16:creationId xmlns:a16="http://schemas.microsoft.com/office/drawing/2014/main" id="{8728D86D-454F-4042-9FA9-09943E8CF2B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006850" y="4483100"/>
            <a:ext cx="6276975" cy="1251778"/>
          </a:xfrm>
          <a:prstGeom prst="rect">
            <a:avLst/>
          </a:prstGeom>
          <a:noFill/>
        </p:spPr>
        <p:txBody>
          <a:bodyPr lIns="18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kern="0" spc="100" dirty="0">
                <a:solidFill>
                  <a:srgbClr val="7030A0"/>
                </a:solidFill>
                <a:latin typeface="Calibri"/>
                <a:ea typeface="微软雅黑"/>
                <a:cs typeface="+mn-ea"/>
                <a:sym typeface="+mn-lt"/>
              </a:rPr>
              <a:t>3</a:t>
            </a:r>
            <a:r>
              <a:rPr kumimoji="0" lang="zh-CN" altLang="en-US" sz="4000" b="0" i="0" u="none" strike="noStrike" kern="0" cap="none" spc="1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、登录成功后，才进入报名流程</a:t>
            </a:r>
          </a:p>
        </p:txBody>
      </p:sp>
    </p:spTree>
    <p:extLst>
      <p:ext uri="{BB962C8B-B14F-4D97-AF65-F5344CB8AC3E}">
        <p14:creationId xmlns:p14="http://schemas.microsoft.com/office/powerpoint/2010/main" val="8317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8D749C-86B1-4ADF-BF74-EAD77269BB94}"/>
              </a:ext>
            </a:extLst>
          </p:cNvPr>
          <p:cNvSpPr/>
          <p:nvPr/>
        </p:nvSpPr>
        <p:spPr>
          <a:xfrm>
            <a:off x="4611470" y="23547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手机号：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3196D8-9955-41A4-8714-1917E2C6D0E6}"/>
              </a:ext>
            </a:extLst>
          </p:cNvPr>
          <p:cNvSpPr/>
          <p:nvPr/>
        </p:nvSpPr>
        <p:spPr>
          <a:xfrm>
            <a:off x="4651226" y="30696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密码：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01BCF61-4FE0-4225-82D2-04932DCBDEE6}"/>
              </a:ext>
            </a:extLst>
          </p:cNvPr>
          <p:cNvSpPr/>
          <p:nvPr/>
        </p:nvSpPr>
        <p:spPr>
          <a:xfrm>
            <a:off x="4803913" y="3906079"/>
            <a:ext cx="1292087" cy="382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F44F80A-0B63-47D7-8062-E057DA41632A}"/>
              </a:ext>
            </a:extLst>
          </p:cNvPr>
          <p:cNvSpPr/>
          <p:nvPr/>
        </p:nvSpPr>
        <p:spPr>
          <a:xfrm>
            <a:off x="6637682" y="3906079"/>
            <a:ext cx="1292087" cy="382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0971F0-4C37-4CB5-ACAF-32386D39553B}"/>
              </a:ext>
            </a:extLst>
          </p:cNvPr>
          <p:cNvSpPr/>
          <p:nvPr/>
        </p:nvSpPr>
        <p:spPr>
          <a:xfrm>
            <a:off x="5664801" y="2385392"/>
            <a:ext cx="2657616" cy="279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78D375-C4FA-495D-8B88-E7368D5B2665}"/>
              </a:ext>
            </a:extLst>
          </p:cNvPr>
          <p:cNvSpPr/>
          <p:nvPr/>
        </p:nvSpPr>
        <p:spPr>
          <a:xfrm>
            <a:off x="5664801" y="3175552"/>
            <a:ext cx="2657616" cy="279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636392-54D7-478A-8F02-F2538EB0D81C}"/>
              </a:ext>
            </a:extLst>
          </p:cNvPr>
          <p:cNvSpPr/>
          <p:nvPr/>
        </p:nvSpPr>
        <p:spPr>
          <a:xfrm>
            <a:off x="4611470" y="1172817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滨城区城区中小学义务教育招生报名</a:t>
            </a:r>
            <a:endParaRPr lang="en-US" altLang="zh-CN" b="1" dirty="0"/>
          </a:p>
          <a:p>
            <a:r>
              <a:rPr lang="zh-CN" altLang="zh-CN" b="1" dirty="0"/>
              <a:t>信息采集平台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9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DBB847F-1780-4AC7-8BA2-A5C42E9C29D3}"/>
              </a:ext>
            </a:extLst>
          </p:cNvPr>
          <p:cNvSpPr/>
          <p:nvPr/>
        </p:nvSpPr>
        <p:spPr>
          <a:xfrm>
            <a:off x="4363278" y="541683"/>
            <a:ext cx="4959626" cy="5734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4DCB0A-327B-44E4-AC7B-697A46E714CA}"/>
              </a:ext>
            </a:extLst>
          </p:cNvPr>
          <p:cNvSpPr/>
          <p:nvPr/>
        </p:nvSpPr>
        <p:spPr>
          <a:xfrm>
            <a:off x="4840070" y="1281356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政策解读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报名须知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报名承诺</a:t>
            </a:r>
            <a:endParaRPr lang="zh-CN" altLang="en-US" dirty="0"/>
          </a:p>
        </p:txBody>
      </p:sp>
      <p:sp>
        <p:nvSpPr>
          <p:cNvPr id="3" name="MH_Entry_1">
            <a:extLst>
              <a:ext uri="{FF2B5EF4-FFF2-40B4-BE49-F238E27FC236}">
                <a16:creationId xmlns:a16="http://schemas.microsoft.com/office/drawing/2014/main" id="{54CEEFB0-D668-430F-A06A-889E26422E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001608" y="3054011"/>
            <a:ext cx="3497193" cy="539750"/>
          </a:xfrm>
          <a:prstGeom prst="rect">
            <a:avLst/>
          </a:prstGeom>
          <a:noFill/>
        </p:spPr>
        <p:txBody>
          <a:bodyPr lIns="180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/>
                <a:cs typeface="+mn-ea"/>
                <a:sym typeface="+mn-lt"/>
              </a:rPr>
              <a:t>城区常住人口子女报名</a:t>
            </a:r>
          </a:p>
        </p:txBody>
      </p:sp>
      <p:sp>
        <p:nvSpPr>
          <p:cNvPr id="4" name="MH_Entry_1">
            <a:extLst>
              <a:ext uri="{FF2B5EF4-FFF2-40B4-BE49-F238E27FC236}">
                <a16:creationId xmlns:a16="http://schemas.microsoft.com/office/drawing/2014/main" id="{6A87C778-448A-4E67-A2A0-89A6D9F7E34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01610" y="4005966"/>
            <a:ext cx="3497193" cy="539750"/>
          </a:xfrm>
          <a:prstGeom prst="rect">
            <a:avLst/>
          </a:prstGeom>
          <a:noFill/>
        </p:spPr>
        <p:txBody>
          <a:bodyPr lIns="180000" anchor="ctr"/>
          <a:lstStyle/>
          <a:p>
            <a:pPr lvl="0">
              <a:defRPr/>
            </a:pPr>
            <a:r>
              <a:rPr lang="zh-CN" altLang="en-US" sz="2400" kern="0" spc="100" dirty="0">
                <a:solidFill>
                  <a:srgbClr val="7030A0"/>
                </a:solidFill>
                <a:cs typeface="+mn-ea"/>
                <a:sym typeface="+mn-lt"/>
              </a:rPr>
              <a:t>外来务工随迁子女报名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5262930-C5B3-488F-BD40-104847B58EF3}"/>
              </a:ext>
            </a:extLst>
          </p:cNvPr>
          <p:cNvCxnSpPr/>
          <p:nvPr/>
        </p:nvCxnSpPr>
        <p:spPr>
          <a:xfrm>
            <a:off x="4462670" y="1843709"/>
            <a:ext cx="4820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2BCCBB67-29E1-4B10-90BD-F0D0743A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624" y="2184296"/>
            <a:ext cx="4050570" cy="6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41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6E730C2-8471-4E04-9E72-E03B3CD118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619125"/>
            <a:ext cx="10972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                                      </a:t>
            </a:r>
            <a:r>
              <a:rPr lang="zh-CN" altLang="en-US" sz="3200"/>
              <a:t>学  生  基  本  信  息</a:t>
            </a:r>
          </a:p>
        </p:txBody>
      </p:sp>
      <p:sp>
        <p:nvSpPr>
          <p:cNvPr id="23555" name="Text Box 269">
            <a:extLst>
              <a:ext uri="{FF2B5EF4-FFF2-40B4-BE49-F238E27FC236}">
                <a16:creationId xmlns:a16="http://schemas.microsoft.com/office/drawing/2014/main" id="{286534E2-C7DA-4A13-A000-03AF12A8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63525"/>
            <a:ext cx="4095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城区常住户口   </a:t>
            </a:r>
          </a:p>
        </p:txBody>
      </p:sp>
      <p:graphicFrame>
        <p:nvGraphicFramePr>
          <p:cNvPr id="9" name="Group 275">
            <a:extLst>
              <a:ext uri="{FF2B5EF4-FFF2-40B4-BE49-F238E27FC236}">
                <a16:creationId xmlns:a16="http://schemas.microsoft.com/office/drawing/2014/main" id="{CE36530E-72F9-4949-B8FD-E742ED351514}"/>
              </a:ext>
            </a:extLst>
          </p:cNvPr>
          <p:cNvGraphicFramePr>
            <a:graphicFrameLocks/>
          </p:cNvGraphicFramePr>
          <p:nvPr/>
        </p:nvGraphicFramePr>
        <p:xfrm>
          <a:off x="782638" y="1827213"/>
          <a:ext cx="10760075" cy="1525587"/>
        </p:xfrm>
        <a:graphic>
          <a:graphicData uri="http://schemas.openxmlformats.org/drawingml/2006/table">
            <a:tbl>
              <a:tblPr/>
              <a:tblGrid>
                <a:gridCol w="519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2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4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8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112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66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484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77085">
                <a:tc rowSpan="2"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个人基本信息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姓 名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性别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民族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出生日期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身份证号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籍贯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出生地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户籍地址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现住址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通信地址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邮政编码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联系电话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502">
                <a:tc v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275">
            <a:extLst>
              <a:ext uri="{FF2B5EF4-FFF2-40B4-BE49-F238E27FC236}">
                <a16:creationId xmlns:a16="http://schemas.microsoft.com/office/drawing/2014/main" id="{3BF0BB56-735A-4F46-940E-B0BCCDC04D82}"/>
              </a:ext>
            </a:extLst>
          </p:cNvPr>
          <p:cNvGraphicFramePr>
            <a:graphicFrameLocks/>
          </p:cNvGraphicFramePr>
          <p:nvPr/>
        </p:nvGraphicFramePr>
        <p:xfrm>
          <a:off x="809625" y="3868738"/>
          <a:ext cx="10799763" cy="1154112"/>
        </p:xfrm>
        <a:graphic>
          <a:graphicData uri="http://schemas.openxmlformats.org/drawingml/2006/table">
            <a:tbl>
              <a:tblPr/>
              <a:tblGrid>
                <a:gridCol w="132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21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636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2772">
                <a:tc rowSpan="3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</a:t>
                      </a: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监护人</a:t>
                      </a: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信息</a:t>
                      </a:r>
                    </a:p>
                  </a:txBody>
                  <a:tcPr marL="91434" marR="91434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姓  名</a:t>
                      </a: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身份证号</a:t>
                      </a: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与学生关系</a:t>
                      </a: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工作单位</a:t>
                      </a: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学历</a:t>
                      </a: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联系地址</a:t>
                      </a: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邮政编码</a:t>
                      </a: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联系电话</a:t>
                      </a: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26BDE43-79DA-4765-96ED-EB80861F1E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619125"/>
            <a:ext cx="10972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                                      </a:t>
            </a:r>
            <a:r>
              <a:rPr lang="zh-CN" altLang="en-US" sz="3200"/>
              <a:t>学  生  基  本  信  息</a:t>
            </a:r>
          </a:p>
        </p:txBody>
      </p:sp>
      <p:graphicFrame>
        <p:nvGraphicFramePr>
          <p:cNvPr id="53520" name="Group 272">
            <a:extLst>
              <a:ext uri="{FF2B5EF4-FFF2-40B4-BE49-F238E27FC236}">
                <a16:creationId xmlns:a16="http://schemas.microsoft.com/office/drawing/2014/main" id="{A93760B5-6C60-4D92-B72D-D1EE89355AFA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715963" y="1604963"/>
          <a:ext cx="10841037" cy="10795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608833810"/>
                    </a:ext>
                  </a:extLst>
                </a:gridCol>
                <a:gridCol w="1731962">
                  <a:extLst>
                    <a:ext uri="{9D8B030D-6E8A-4147-A177-3AD203B41FA5}">
                      <a16:colId xmlns:a16="http://schemas.microsoft.com/office/drawing/2014/main" val="3154756593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1426947105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177197712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80667005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812588160"/>
                    </a:ext>
                  </a:extLst>
                </a:gridCol>
                <a:gridCol w="1528762">
                  <a:extLst>
                    <a:ext uri="{9D8B030D-6E8A-4147-A177-3AD203B41FA5}">
                      <a16:colId xmlns:a16="http://schemas.microsoft.com/office/drawing/2014/main" val="1161349668"/>
                    </a:ext>
                  </a:extLst>
                </a:gridCol>
              </a:tblGrid>
              <a:tr h="339885">
                <a:tc rowSpan="3"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户籍      信息</a:t>
                      </a:r>
                    </a:p>
                  </a:txBody>
                  <a:tcPr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    户主姓名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学生与户主关系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   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是否三代同住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否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99365"/>
                  </a:ext>
                </a:extLst>
              </a:tr>
              <a:tr h="3271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    户籍地址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迁入时间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2018.6.30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前）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223761"/>
                  </a:ext>
                </a:extLst>
              </a:tr>
              <a:tr h="4124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defTabSz="912813"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defTabSz="912813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defTabSz="912813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85217"/>
                  </a:ext>
                </a:extLst>
              </a:tr>
            </a:tbl>
          </a:graphicData>
        </a:graphic>
      </p:graphicFrame>
      <p:graphicFrame>
        <p:nvGraphicFramePr>
          <p:cNvPr id="53531" name="Group 283">
            <a:extLst>
              <a:ext uri="{FF2B5EF4-FFF2-40B4-BE49-F238E27FC236}">
                <a16:creationId xmlns:a16="http://schemas.microsoft.com/office/drawing/2014/main" id="{9D9960EF-6996-48F5-925C-5DC4729863A8}"/>
              </a:ext>
            </a:extLst>
          </p:cNvPr>
          <p:cNvGraphicFramePr>
            <a:graphicFrameLocks noGrp="1"/>
          </p:cNvGraphicFramePr>
          <p:nvPr/>
        </p:nvGraphicFramePr>
        <p:xfrm>
          <a:off x="728663" y="3432175"/>
          <a:ext cx="10863263" cy="1234887"/>
        </p:xfrm>
        <a:graphic>
          <a:graphicData uri="http://schemas.openxmlformats.org/drawingml/2006/table">
            <a:tbl>
              <a:tblPr/>
              <a:tblGrid>
                <a:gridCol w="532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5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1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5722">
                <a:tc rowSpan="3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房产      信息</a:t>
                      </a:r>
                    </a:p>
                  </a:txBody>
                  <a:tcPr marL="91441" marR="91441" marT="45743" marB="457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类别</a:t>
                      </a: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房产证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购房合同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网签合同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预告登记证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其它</a:t>
                      </a: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是否二手房</a:t>
                      </a: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是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二手房过户时间</a:t>
                      </a: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所在小区（村居）</a:t>
                      </a: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所有人姓名</a:t>
                      </a: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与学生关系</a:t>
                      </a: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41" marR="91441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35" name="Text Box 269">
            <a:extLst>
              <a:ext uri="{FF2B5EF4-FFF2-40B4-BE49-F238E27FC236}">
                <a16:creationId xmlns:a16="http://schemas.microsoft.com/office/drawing/2014/main" id="{4CFC7BBC-DF21-4C32-BD76-7DF4C2C43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63525"/>
            <a:ext cx="4095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城区常住户口   </a:t>
            </a:r>
          </a:p>
        </p:txBody>
      </p:sp>
      <p:sp>
        <p:nvSpPr>
          <p:cNvPr id="6" name="矩形: 圆角 1">
            <a:extLst>
              <a:ext uri="{FF2B5EF4-FFF2-40B4-BE49-F238E27FC236}">
                <a16:creationId xmlns:a16="http://schemas.microsoft.com/office/drawing/2014/main" id="{23103D48-5342-470C-B718-74E4BADF7716}"/>
              </a:ext>
            </a:extLst>
          </p:cNvPr>
          <p:cNvSpPr/>
          <p:nvPr/>
        </p:nvSpPr>
        <p:spPr>
          <a:xfrm>
            <a:off x="3385039" y="5944843"/>
            <a:ext cx="1292087" cy="382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7" name="矩形: 圆角 7">
            <a:extLst>
              <a:ext uri="{FF2B5EF4-FFF2-40B4-BE49-F238E27FC236}">
                <a16:creationId xmlns:a16="http://schemas.microsoft.com/office/drawing/2014/main" id="{4AAF0005-34E9-4BC1-A017-040BDB24B22D}"/>
              </a:ext>
            </a:extLst>
          </p:cNvPr>
          <p:cNvSpPr/>
          <p:nvPr/>
        </p:nvSpPr>
        <p:spPr>
          <a:xfrm>
            <a:off x="5263534" y="5938631"/>
            <a:ext cx="1292087" cy="382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</a:t>
            </a:r>
          </a:p>
        </p:txBody>
      </p:sp>
      <p:sp>
        <p:nvSpPr>
          <p:cNvPr id="8" name="矩形: 圆角 8">
            <a:extLst>
              <a:ext uri="{FF2B5EF4-FFF2-40B4-BE49-F238E27FC236}">
                <a16:creationId xmlns:a16="http://schemas.microsoft.com/office/drawing/2014/main" id="{ECD074EB-95F3-4C11-ACC7-7852A92E1CBB}"/>
              </a:ext>
            </a:extLst>
          </p:cNvPr>
          <p:cNvSpPr/>
          <p:nvPr/>
        </p:nvSpPr>
        <p:spPr>
          <a:xfrm>
            <a:off x="7194246" y="5938631"/>
            <a:ext cx="1292087" cy="382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1D23361-4914-48A6-A00A-90D6691AB7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619125"/>
            <a:ext cx="10972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                                      </a:t>
            </a:r>
            <a:r>
              <a:rPr lang="zh-CN" altLang="en-US" sz="3200"/>
              <a:t>学  生  基  本  信  息</a:t>
            </a:r>
          </a:p>
        </p:txBody>
      </p:sp>
      <p:sp>
        <p:nvSpPr>
          <p:cNvPr id="25603" name="Text Box 269">
            <a:extLst>
              <a:ext uri="{FF2B5EF4-FFF2-40B4-BE49-F238E27FC236}">
                <a16:creationId xmlns:a16="http://schemas.microsoft.com/office/drawing/2014/main" id="{E8E0C240-73DC-49CB-A5CF-4D9781CF4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63525"/>
            <a:ext cx="4095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外来务工</a:t>
            </a:r>
          </a:p>
        </p:txBody>
      </p:sp>
      <p:graphicFrame>
        <p:nvGraphicFramePr>
          <p:cNvPr id="9" name="Group 275">
            <a:extLst>
              <a:ext uri="{FF2B5EF4-FFF2-40B4-BE49-F238E27FC236}">
                <a16:creationId xmlns:a16="http://schemas.microsoft.com/office/drawing/2014/main" id="{A5A41161-866C-4C7F-A7DB-C90DBB34C971}"/>
              </a:ext>
            </a:extLst>
          </p:cNvPr>
          <p:cNvGraphicFramePr>
            <a:graphicFrameLocks/>
          </p:cNvGraphicFramePr>
          <p:nvPr/>
        </p:nvGraphicFramePr>
        <p:xfrm>
          <a:off x="782638" y="1827213"/>
          <a:ext cx="10760075" cy="1525587"/>
        </p:xfrm>
        <a:graphic>
          <a:graphicData uri="http://schemas.openxmlformats.org/drawingml/2006/table">
            <a:tbl>
              <a:tblPr/>
              <a:tblGrid>
                <a:gridCol w="519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3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2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4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8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112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66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484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77085">
                <a:tc rowSpan="2"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个人基本信息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姓 名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性别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民族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出生日期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身份证号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籍贯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出生地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户籍地址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现住址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通信地址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邮政编码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联系电话</a:t>
                      </a: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502">
                <a:tc v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275">
            <a:extLst>
              <a:ext uri="{FF2B5EF4-FFF2-40B4-BE49-F238E27FC236}">
                <a16:creationId xmlns:a16="http://schemas.microsoft.com/office/drawing/2014/main" id="{524AA0A8-6C59-4620-850A-BD50E09B6C84}"/>
              </a:ext>
            </a:extLst>
          </p:cNvPr>
          <p:cNvGraphicFramePr>
            <a:graphicFrameLocks/>
          </p:cNvGraphicFramePr>
          <p:nvPr/>
        </p:nvGraphicFramePr>
        <p:xfrm>
          <a:off x="809625" y="3868738"/>
          <a:ext cx="10799763" cy="1316478"/>
        </p:xfrm>
        <a:graphic>
          <a:graphicData uri="http://schemas.openxmlformats.org/drawingml/2006/table">
            <a:tbl>
              <a:tblPr/>
              <a:tblGrid>
                <a:gridCol w="132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5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9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90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5240">
                <a:tc rowSpan="3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</a:t>
                      </a: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监护人</a:t>
                      </a:r>
                    </a:p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信息</a:t>
                      </a:r>
                    </a:p>
                  </a:txBody>
                  <a:tcPr marL="91434" marR="91434"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姓  名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身份证号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与学生关系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  工作单位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学历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联系地址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邮政编码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联系电话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户籍地址</a:t>
                      </a: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4" marR="91434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AC2BF16-F9AA-47FB-A0A3-2AED1550EB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6163" y="542925"/>
            <a:ext cx="10972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                            </a:t>
            </a:r>
            <a:r>
              <a:rPr lang="zh-CN" altLang="en-US" sz="3200"/>
              <a:t>学  生  基  本  信  息</a:t>
            </a:r>
          </a:p>
        </p:txBody>
      </p:sp>
      <p:graphicFrame>
        <p:nvGraphicFramePr>
          <p:cNvPr id="58561" name="Group 193">
            <a:extLst>
              <a:ext uri="{FF2B5EF4-FFF2-40B4-BE49-F238E27FC236}">
                <a16:creationId xmlns:a16="http://schemas.microsoft.com/office/drawing/2014/main" id="{FE12002C-2F64-450C-B773-31E9A6A08022}"/>
              </a:ext>
            </a:extLst>
          </p:cNvPr>
          <p:cNvGraphicFramePr>
            <a:graphicFrameLocks noGrp="1"/>
          </p:cNvGraphicFramePr>
          <p:nvPr/>
        </p:nvGraphicFramePr>
        <p:xfrm>
          <a:off x="396875" y="4281488"/>
          <a:ext cx="11396664" cy="1821083"/>
        </p:xfrm>
        <a:graphic>
          <a:graphicData uri="http://schemas.openxmlformats.org/drawingml/2006/table">
            <a:tbl>
              <a:tblPr/>
              <a:tblGrid>
                <a:gridCol w="667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91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68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5340">
                <a:tc rowSpan="5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房产      信息</a:t>
                      </a:r>
                    </a:p>
                  </a:txBody>
                  <a:tcPr marL="91436" marR="91436" marT="45690" marB="456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个人购房</a:t>
                      </a:r>
                    </a:p>
                  </a:txBody>
                  <a:tcPr marL="91436" marR="91436" marT="45690" marB="456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类别</a:t>
                      </a: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房产证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购房合同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网签合同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预告登记证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其它</a:t>
                      </a: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是否二手房</a:t>
                      </a: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是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二手房过户时间</a:t>
                      </a: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所有人姓名</a:t>
                      </a: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与学生关系</a:t>
                      </a: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小区（村居）   名称</a:t>
                      </a:r>
                    </a:p>
                  </a:txBody>
                  <a:tcPr marL="91436" marR="91436" marT="45690" marB="456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340">
                <a:tc v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租赁</a:t>
                      </a:r>
                    </a:p>
                  </a:txBody>
                  <a:tcPr marL="91436" marR="91436" marT="45690" marB="456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是否备案</a:t>
                      </a:r>
                    </a:p>
                  </a:txBody>
                  <a:tcPr marL="91436" marR="91436" marT="45690" marB="4569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是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备案证明发证日期</a:t>
                      </a: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6" marR="91436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36" marR="91436" marT="45690" marB="456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65" name="Text Box 78">
            <a:extLst>
              <a:ext uri="{FF2B5EF4-FFF2-40B4-BE49-F238E27FC236}">
                <a16:creationId xmlns:a16="http://schemas.microsoft.com/office/drawing/2014/main" id="{6D2C3C1F-BB80-4E2C-B8BC-A93F6245C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0"/>
            <a:ext cx="275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外来务工</a:t>
            </a:r>
          </a:p>
        </p:txBody>
      </p:sp>
      <p:graphicFrame>
        <p:nvGraphicFramePr>
          <p:cNvPr id="74" name="Group 190">
            <a:extLst>
              <a:ext uri="{FF2B5EF4-FFF2-40B4-BE49-F238E27FC236}">
                <a16:creationId xmlns:a16="http://schemas.microsoft.com/office/drawing/2014/main" id="{3FE75BBC-35E9-473C-8BCD-170CD770C4D6}"/>
              </a:ext>
            </a:extLst>
          </p:cNvPr>
          <p:cNvGraphicFramePr>
            <a:graphicFrameLocks/>
          </p:cNvGraphicFramePr>
          <p:nvPr/>
        </p:nvGraphicFramePr>
        <p:xfrm>
          <a:off x="528638" y="1727200"/>
          <a:ext cx="10947399" cy="2182943"/>
        </p:xfrm>
        <a:graphic>
          <a:graphicData uri="http://schemas.openxmlformats.org/drawingml/2006/table">
            <a:tbl>
              <a:tblPr/>
              <a:tblGrid>
                <a:gridCol w="3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5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7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1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16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077">
                <a:tc rowSpan="5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务工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经商信息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务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工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是否有居住证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居住证有效期</a:t>
                      </a:r>
                    </a:p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2017.6.30-2018.6.30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居住证是否满一年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是否有劳动合同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劳动合同有效期限（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2017.6.30-2018.6.30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是否有劳动用工备案证明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劳动用工备案证明时间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53">
                <a:tc v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父亲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是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是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是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母亲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是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  是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是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202">
                <a:tc v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经商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 工商营业执照发证日期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税务登记证发证日期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微软雅黑" pitchFamily="34" charset="-122"/>
                        </a:rPr>
                        <a:t>合法经营场所权属证明发证日期</a:t>
                      </a: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91442" marR="91442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23103D48-5342-470C-B718-74E4BADF7716}"/>
              </a:ext>
            </a:extLst>
          </p:cNvPr>
          <p:cNvSpPr/>
          <p:nvPr/>
        </p:nvSpPr>
        <p:spPr>
          <a:xfrm>
            <a:off x="3640016" y="6315075"/>
            <a:ext cx="1292087" cy="382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AAF0005-34E9-4BC1-A017-040BDB24B22D}"/>
              </a:ext>
            </a:extLst>
          </p:cNvPr>
          <p:cNvSpPr/>
          <p:nvPr/>
        </p:nvSpPr>
        <p:spPr>
          <a:xfrm>
            <a:off x="5518511" y="6308863"/>
            <a:ext cx="1292087" cy="382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CD074EB-95F3-4C11-ACC7-7852A92E1CBB}"/>
              </a:ext>
            </a:extLst>
          </p:cNvPr>
          <p:cNvSpPr/>
          <p:nvPr/>
        </p:nvSpPr>
        <p:spPr>
          <a:xfrm>
            <a:off x="7449223" y="6308863"/>
            <a:ext cx="1292087" cy="382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DD871328-C107-4CB8-8A60-37212C893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1087438"/>
            <a:ext cx="5724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信息提交成功！</a:t>
            </a:r>
          </a:p>
        </p:txBody>
      </p:sp>
      <p:sp>
        <p:nvSpPr>
          <p:cNvPr id="27651" name="TextBox 3">
            <a:extLst>
              <a:ext uri="{FF2B5EF4-FFF2-40B4-BE49-F238E27FC236}">
                <a16:creationId xmlns:a16="http://schemas.microsoft.com/office/drawing/2014/main" id="{706415E5-1EE8-4D77-99E3-A386BCB2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2716213"/>
            <a:ext cx="6307138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lang="en-US" altLang="zh-CN" dirty="0"/>
              <a:t> “</a:t>
            </a:r>
            <a:r>
              <a:rPr lang="zh-CN" altLang="zh-CN" dirty="0"/>
              <a:t>根据您提交的材料，您的孩子划片学校为</a:t>
            </a:r>
            <a:r>
              <a:rPr lang="en-US" altLang="zh-CN" dirty="0"/>
              <a:t>“××</a:t>
            </a:r>
            <a:r>
              <a:rPr lang="zh-CN" altLang="zh-CN" dirty="0"/>
              <a:t>学校</a:t>
            </a:r>
            <a:r>
              <a:rPr lang="en-US" altLang="zh-CN" dirty="0"/>
              <a:t>”</a:t>
            </a:r>
            <a:r>
              <a:rPr lang="zh-CN" altLang="zh-CN" dirty="0"/>
              <a:t>，请注意查看学校材料审核通知，在规定时间内持相关材料原件到学校进行审核，核实无误后学校正式录取并下发入学通知书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5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160117_9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160117_9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SECTION"/>
  <p:tag name="ID" val="547136"/>
  <p:tag name="KSO_WM_TEMPLATE_CATEGORY" val="custom"/>
  <p:tag name="KSO_WM_TEMPLATE_INDEX" val="160117"/>
  <p:tag name="KSO_WM_TAG_VERSION" val="1.0"/>
  <p:tag name="KSO_WM_SLIDE_ID" val="custom160117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宽屏</PresentationFormat>
  <Paragraphs>133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等线</vt:lpstr>
      <vt:lpstr>等线 Light</vt:lpstr>
      <vt:lpstr>黑体</vt:lpstr>
      <vt:lpstr>华文细黑</vt:lpstr>
      <vt:lpstr>宋体</vt:lpstr>
      <vt:lpstr>微软雅黑</vt:lpstr>
      <vt:lpstr>微软雅黑 Light</vt:lpstr>
      <vt:lpstr>Arial</vt:lpstr>
      <vt:lpstr>Calibri</vt:lpstr>
      <vt:lpstr>Times New Roman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                                      学  生  基  本  信  息</vt:lpstr>
      <vt:lpstr>                                      学  生  基  本  信  息</vt:lpstr>
      <vt:lpstr>                                      学  生  基  本  信  息</vt:lpstr>
      <vt:lpstr>                            学  生  基  本  信  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红浪</dc:creator>
  <cp:lastModifiedBy>陈 红浪</cp:lastModifiedBy>
  <cp:revision>15</cp:revision>
  <dcterms:created xsi:type="dcterms:W3CDTF">2018-07-10T10:32:01Z</dcterms:created>
  <dcterms:modified xsi:type="dcterms:W3CDTF">2018-07-10T10:51:47Z</dcterms:modified>
</cp:coreProperties>
</file>