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1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3FC0EB-FBC5-4981-AC65-388D6C3897B6}" type="datetimeFigureOut">
              <a:rPr lang="en-US" smtClean="0"/>
              <a:t>11/24/2015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A5266C-7CD6-489A-B9D0-1CD68991B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538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2015/11/24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2015/11/24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2015/11/24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2015/11/24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2015/11/24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2015/11/24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2015/11/24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Zhen Xu</a:t>
            </a:r>
          </a:p>
          <a:p>
            <a:r>
              <a:rPr lang="en-US" smtClean="0"/>
              <a:t>11/24/2015</a:t>
            </a:r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Rossmann</a:t>
            </a:r>
            <a:r>
              <a:rPr lang="en-US" dirty="0"/>
              <a:t/>
            </a:r>
            <a:br>
              <a:rPr lang="en-US" dirty="0"/>
            </a:br>
            <a:r>
              <a:rPr lang="en-US" sz="1800" dirty="0"/>
              <a:t>Forecast sales using store, promotion, and competitor data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2371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Motivation</a:t>
            </a:r>
          </a:p>
          <a:p>
            <a:r>
              <a:rPr lang="en-US" dirty="0"/>
              <a:t>Data Analysis</a:t>
            </a:r>
          </a:p>
          <a:p>
            <a:r>
              <a:rPr lang="en-US" dirty="0" smtClean="0"/>
              <a:t>Preprocessing</a:t>
            </a:r>
            <a:endParaRPr lang="en-US" dirty="0"/>
          </a:p>
          <a:p>
            <a:r>
              <a:rPr lang="en-US" dirty="0"/>
              <a:t>Problems before prediction</a:t>
            </a:r>
          </a:p>
          <a:p>
            <a:r>
              <a:rPr lang="en-US" dirty="0"/>
              <a:t>Training and </a:t>
            </a:r>
            <a:r>
              <a:rPr lang="en-US" altLang="zh-CN" dirty="0"/>
              <a:t>Prediction</a:t>
            </a:r>
          </a:p>
          <a:p>
            <a:r>
              <a:rPr lang="en-US" dirty="0"/>
              <a:t>Result</a:t>
            </a:r>
          </a:p>
          <a:p>
            <a:r>
              <a:rPr lang="en-US" dirty="0"/>
              <a:t>Challenges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23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Reliable sales forecasts enable store managers to create </a:t>
            </a:r>
            <a:r>
              <a:rPr lang="en-US" sz="2400" dirty="0">
                <a:solidFill>
                  <a:srgbClr val="FFFF00"/>
                </a:solidFill>
              </a:rPr>
              <a:t>effective staff schedules</a:t>
            </a:r>
            <a:r>
              <a:rPr lang="en-US" dirty="0"/>
              <a:t> that increase productivity and motivation. A robust prediction model will help store managers stay focused on what’s most important to them: their customers and their teams! </a:t>
            </a:r>
          </a:p>
          <a:p>
            <a:r>
              <a:rPr lang="en-US" dirty="0" err="1" smtClean="0"/>
              <a:t>Rossmann</a:t>
            </a:r>
            <a:r>
              <a:rPr lang="en-US" dirty="0" smtClean="0"/>
              <a:t> </a:t>
            </a:r>
            <a:r>
              <a:rPr lang="en-US" dirty="0"/>
              <a:t>store managers are tasked with </a:t>
            </a:r>
            <a:r>
              <a:rPr lang="en-US" u="sng" dirty="0"/>
              <a:t>predicting their daily sales for up to six weeks in advance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Store </a:t>
            </a:r>
            <a:r>
              <a:rPr lang="en-US" dirty="0"/>
              <a:t>sales are influenced by many factors, including </a:t>
            </a:r>
            <a:r>
              <a:rPr lang="en-US" u="sng" dirty="0"/>
              <a:t>promotions, competition, school and state holidays, seasonality, and locality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With</a:t>
            </a:r>
            <a:r>
              <a:rPr lang="en-US" dirty="0"/>
              <a:t> thousands of individual managers predicting sales based on their unique circumstances, the accuracy of results can be quite varied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sz="3200" dirty="0" smtClean="0"/>
              <a:t>What to achieve:</a:t>
            </a:r>
          </a:p>
          <a:p>
            <a:r>
              <a:rPr lang="en-US" dirty="0" smtClean="0"/>
              <a:t>Predict </a:t>
            </a:r>
            <a:r>
              <a:rPr lang="en-US" dirty="0"/>
              <a:t>6 weeks of daily sales for 1,115 stores located across Germany.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05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 and </a:t>
            </a:r>
            <a:r>
              <a:rPr lang="en-US" dirty="0" err="1" smtClean="0"/>
              <a:t>tranformation</a:t>
            </a:r>
            <a:endParaRPr 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055947"/>
              </p:ext>
            </p:extLst>
          </p:nvPr>
        </p:nvGraphicFramePr>
        <p:xfrm>
          <a:off x="395536" y="2060848"/>
          <a:ext cx="4392488" cy="3750517"/>
        </p:xfrm>
        <a:graphic>
          <a:graphicData uri="http://schemas.openxmlformats.org/drawingml/2006/table">
            <a:tbl>
              <a:tblPr/>
              <a:tblGrid>
                <a:gridCol w="4392488"/>
              </a:tblGrid>
              <a:tr h="258852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FFFF00"/>
                          </a:solidFill>
                          <a:effectLst/>
                          <a:latin typeface="Calibri"/>
                        </a:rPr>
                        <a:t>Store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68523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err="1">
                          <a:solidFill>
                            <a:srgbClr val="FFFF00"/>
                          </a:solidFill>
                          <a:effectLst/>
                          <a:latin typeface="Calibri"/>
                        </a:rPr>
                        <a:t>DayOfWeek</a:t>
                      </a:r>
                      <a:endParaRPr lang="en-US" sz="2400" b="0" i="0" u="none" strike="noStrike" dirty="0">
                        <a:solidFill>
                          <a:srgbClr val="FFFF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8852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/>
                        </a:rPr>
                        <a:t>Date</a:t>
                      </a:r>
                      <a:endParaRPr lang="en-US" sz="2400" b="0" i="0" u="none" strike="noStrike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8852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FFFF00"/>
                          </a:solidFill>
                          <a:effectLst/>
                          <a:latin typeface="Calibri"/>
                        </a:rPr>
                        <a:t>Sales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68523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Customers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8852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FFFF00"/>
                          </a:solidFill>
                          <a:effectLst/>
                          <a:latin typeface="Calibri"/>
                        </a:rPr>
                        <a:t>Open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8852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FFFF00"/>
                          </a:solidFill>
                          <a:effectLst/>
                          <a:latin typeface="Calibri"/>
                        </a:rPr>
                        <a:t>Promo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68523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err="1">
                          <a:solidFill>
                            <a:srgbClr val="00B0F0"/>
                          </a:solidFill>
                          <a:effectLst/>
                          <a:latin typeface="Calibri"/>
                        </a:rPr>
                        <a:t>StateHoliday</a:t>
                      </a:r>
                      <a:endParaRPr lang="en-US" sz="2400" b="0" i="0" u="none" strike="noStrike" dirty="0">
                        <a:solidFill>
                          <a:srgbClr val="00B0F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68523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err="1">
                          <a:solidFill>
                            <a:srgbClr val="FFFF00"/>
                          </a:solidFill>
                          <a:effectLst/>
                          <a:latin typeface="Calibri"/>
                        </a:rPr>
                        <a:t>SchoolHoliday</a:t>
                      </a:r>
                      <a:endParaRPr lang="en-US" sz="2400" b="0" i="0" u="none" strike="noStrike" dirty="0">
                        <a:solidFill>
                          <a:srgbClr val="FFFF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9395514"/>
              </p:ext>
            </p:extLst>
          </p:nvPr>
        </p:nvGraphicFramePr>
        <p:xfrm>
          <a:off x="5076056" y="1988840"/>
          <a:ext cx="3888432" cy="3860240"/>
        </p:xfrm>
        <a:graphic>
          <a:graphicData uri="http://schemas.openxmlformats.org/drawingml/2006/table">
            <a:tbl>
              <a:tblPr/>
              <a:tblGrid>
                <a:gridCol w="3888432"/>
              </a:tblGrid>
              <a:tr h="293675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FFFF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Store</a:t>
                      </a:r>
                    </a:p>
                  </a:txBody>
                  <a:tcPr marL="7866" marR="7866" marT="78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3675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2400" b="0" i="0" u="none" strike="noStrike" kern="1200" dirty="0" err="1">
                          <a:solidFill>
                            <a:srgbClr val="00B0F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StoreType</a:t>
                      </a:r>
                      <a:endParaRPr lang="en-US" sz="2400" b="0" i="0" u="none" strike="noStrike" kern="1200" dirty="0">
                        <a:solidFill>
                          <a:srgbClr val="00B0F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7866" marR="7866" marT="78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3675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B0F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Assortment</a:t>
                      </a:r>
                    </a:p>
                  </a:txBody>
                  <a:tcPr marL="7866" marR="7866" marT="78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727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2400" b="0" i="0" u="none" strike="noStrike" kern="1200">
                          <a:solidFill>
                            <a:srgbClr val="FFFF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CompetitionDistance</a:t>
                      </a:r>
                    </a:p>
                  </a:txBody>
                  <a:tcPr marL="7866" marR="7866" marT="78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68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2400" b="0" i="0" u="none" strike="noStrike" kern="1200" dirty="0" err="1">
                          <a:solidFill>
                            <a:srgbClr val="FF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CompetitionOpenSinceMonth</a:t>
                      </a:r>
                      <a:endParaRPr lang="en-US" sz="2400" b="0" i="0" u="none" strike="noStrike" kern="1200" dirty="0">
                        <a:solidFill>
                          <a:srgbClr val="FF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7866" marR="7866" marT="78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2400" b="0" i="0" u="none" strike="noStrike" kern="1200" dirty="0" err="1">
                          <a:solidFill>
                            <a:srgbClr val="FF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CompetitionOpenSinceYear</a:t>
                      </a:r>
                      <a:endParaRPr lang="en-US" sz="2400" b="0" i="0" u="none" strike="noStrike" kern="1200" dirty="0">
                        <a:solidFill>
                          <a:srgbClr val="FF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7866" marR="7866" marT="78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3675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2400" b="0" i="0" u="none" strike="noStrike" kern="1200">
                          <a:solidFill>
                            <a:srgbClr val="FFFF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Promo2</a:t>
                      </a:r>
                    </a:p>
                  </a:txBody>
                  <a:tcPr marL="7866" marR="7866" marT="78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35616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Promo2SinceWeek</a:t>
                      </a:r>
                    </a:p>
                  </a:txBody>
                  <a:tcPr marL="7866" marR="7866" marT="78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35616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Promo2SinceYear</a:t>
                      </a:r>
                    </a:p>
                  </a:txBody>
                  <a:tcPr marL="7866" marR="7866" marT="78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8945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2400" b="0" i="0" u="sng" strike="noStrike" kern="1200" dirty="0" err="1">
                          <a:solidFill>
                            <a:srgbClr val="FF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PromoInterval</a:t>
                      </a:r>
                      <a:endParaRPr lang="en-US" sz="2400" b="0" i="0" u="sng" strike="noStrike" kern="1200" dirty="0">
                        <a:solidFill>
                          <a:srgbClr val="FF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7866" marR="7866" marT="78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5018000" y="3471980"/>
            <a:ext cx="3816424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矩形 8"/>
          <p:cNvSpPr/>
          <p:nvPr/>
        </p:nvSpPr>
        <p:spPr>
          <a:xfrm>
            <a:off x="5018000" y="4653136"/>
            <a:ext cx="2578336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829580" y="3648728"/>
            <a:ext cx="2188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CompetitionOpenMonth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62053" y="4852228"/>
            <a:ext cx="2055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alibri"/>
              </a:rPr>
              <a:t>Promo2SinceMonth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193686" y="5445224"/>
            <a:ext cx="1592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  <a:latin typeface="Calibri"/>
              </a:rPr>
              <a:t>IsPromoMonth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819945" y="1608757"/>
            <a:ext cx="1009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Train/Test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630301" y="1588150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023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Dummy categorical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925144"/>
          </a:xfrm>
        </p:spPr>
        <p:txBody>
          <a:bodyPr>
            <a:normAutofit/>
          </a:bodyPr>
          <a:lstStyle/>
          <a:p>
            <a:r>
              <a:rPr lang="en-US" dirty="0" smtClean="0"/>
              <a:t>Train: </a:t>
            </a:r>
            <a:r>
              <a:rPr lang="en-US" dirty="0" err="1" smtClean="0"/>
              <a:t>StateHoliday</a:t>
            </a:r>
            <a:r>
              <a:rPr lang="en-US" dirty="0"/>
              <a:t>:['0' 'a' 'b' 'c</a:t>
            </a:r>
            <a:r>
              <a:rPr lang="en-US" dirty="0" smtClean="0"/>
              <a:t>']</a:t>
            </a:r>
          </a:p>
          <a:p>
            <a:r>
              <a:rPr lang="en-US" dirty="0"/>
              <a:t>store: Assortment:['a' 'b' 'c'] </a:t>
            </a:r>
            <a:r>
              <a:rPr lang="en-US" dirty="0" err="1"/>
              <a:t>PromoInterval</a:t>
            </a:r>
            <a:r>
              <a:rPr lang="en-US" dirty="0"/>
              <a:t>:['</a:t>
            </a:r>
            <a:r>
              <a:rPr lang="en-US" dirty="0" err="1"/>
              <a:t>Feb,May,Aug,Nov</a:t>
            </a:r>
            <a:r>
              <a:rPr lang="en-US" dirty="0"/>
              <a:t>' '</a:t>
            </a:r>
            <a:r>
              <a:rPr lang="en-US" dirty="0" err="1"/>
              <a:t>Jan,Apr,Jul,Oct</a:t>
            </a:r>
            <a:r>
              <a:rPr lang="en-US" dirty="0"/>
              <a:t>' '</a:t>
            </a:r>
            <a:r>
              <a:rPr lang="en-US" dirty="0" err="1"/>
              <a:t>Mar,Jun,Sept,Dec</a:t>
            </a:r>
            <a:r>
              <a:rPr lang="en-US" dirty="0"/>
              <a:t>' 'nan'] </a:t>
            </a:r>
            <a:r>
              <a:rPr lang="en-US" dirty="0" err="1"/>
              <a:t>StoreType</a:t>
            </a:r>
            <a:r>
              <a:rPr lang="en-US" dirty="0"/>
              <a:t>:['a' 'b' 'c' 'd</a:t>
            </a:r>
            <a:r>
              <a:rPr lang="en-US" dirty="0" smtClean="0"/>
              <a:t>']</a:t>
            </a:r>
          </a:p>
          <a:p>
            <a:r>
              <a:rPr lang="en-US" dirty="0"/>
              <a:t>Test: </a:t>
            </a:r>
            <a:r>
              <a:rPr lang="en-US" dirty="0" err="1"/>
              <a:t>StateHoliday</a:t>
            </a:r>
            <a:r>
              <a:rPr lang="en-US" dirty="0"/>
              <a:t>:['0' 'a</a:t>
            </a:r>
            <a:r>
              <a:rPr lang="en-US" dirty="0" smtClean="0"/>
              <a:t>']</a:t>
            </a:r>
          </a:p>
          <a:p>
            <a:endParaRPr lang="en-US" dirty="0"/>
          </a:p>
          <a:p>
            <a:r>
              <a:rPr lang="en-US" dirty="0" err="1" smtClean="0"/>
              <a:t>dummy_object</a:t>
            </a:r>
            <a:r>
              <a:rPr lang="en-US" dirty="0" smtClean="0"/>
              <a:t> all above</a:t>
            </a:r>
          </a:p>
          <a:p>
            <a:endParaRPr lang="en-US" dirty="0"/>
          </a:p>
          <a:p>
            <a:r>
              <a:rPr lang="en-US" dirty="0"/>
              <a:t>Assume store open, if not </a:t>
            </a:r>
            <a:r>
              <a:rPr lang="en-US" dirty="0" smtClean="0"/>
              <a:t>provided</a:t>
            </a:r>
          </a:p>
          <a:p>
            <a:r>
              <a:rPr lang="en-US" dirty="0" smtClean="0"/>
              <a:t>Assume all test stored NA open</a:t>
            </a:r>
          </a:p>
          <a:p>
            <a:r>
              <a:rPr lang="en-US" dirty="0" smtClean="0"/>
              <a:t>Consider </a:t>
            </a:r>
            <a:r>
              <a:rPr lang="en-US" dirty="0"/>
              <a:t>only open stores for training. </a:t>
            </a:r>
            <a:endParaRPr lang="en-US" dirty="0" smtClean="0"/>
          </a:p>
          <a:p>
            <a:r>
              <a:rPr lang="en-US" dirty="0" smtClean="0"/>
              <a:t>Closed </a:t>
            </a:r>
            <a:r>
              <a:rPr lang="en-US" dirty="0"/>
              <a:t>stores wont count into the score. </a:t>
            </a:r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/>
              <a:t>only Sales bigger then zero Join with store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257107"/>
      </p:ext>
    </p:extLst>
  </p:cSld>
  <p:clrMapOvr>
    <a:masterClrMapping/>
  </p:clrMapOvr>
</p:sld>
</file>

<file path=ppt/theme/theme1.xml><?xml version="1.0" encoding="utf-8"?>
<a:theme xmlns:a="http://schemas.openxmlformats.org/drawingml/2006/main" name="极目远眺">
  <a:themeElements>
    <a:clrScheme name="极目远眺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极目远眺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极目远眺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1135</TotalTime>
  <Words>142</Words>
  <Application>Microsoft Office PowerPoint</Application>
  <PresentationFormat>全屏显示(4:3)</PresentationFormat>
  <Paragraphs>55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极目远眺</vt:lpstr>
      <vt:lpstr>Rossmann Forecast sales using store, promotion, and competitor data </vt:lpstr>
      <vt:lpstr>Outline</vt:lpstr>
      <vt:lpstr>Motivation</vt:lpstr>
      <vt:lpstr>Data analysis and tranformation</vt:lpstr>
      <vt:lpstr>Dummy categorical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Zhen Xu</dc:creator>
  <cp:lastModifiedBy>Zhen Xu</cp:lastModifiedBy>
  <cp:revision>22</cp:revision>
  <dcterms:created xsi:type="dcterms:W3CDTF">2015-11-24T04:15:45Z</dcterms:created>
  <dcterms:modified xsi:type="dcterms:W3CDTF">2015-11-24T23:35:01Z</dcterms:modified>
</cp:coreProperties>
</file>