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73" r:id="rId5"/>
    <p:sldId id="275" r:id="rId6"/>
    <p:sldId id="274" r:id="rId7"/>
    <p:sldId id="276" r:id="rId8"/>
    <p:sldId id="260" r:id="rId9"/>
    <p:sldId id="277" r:id="rId10"/>
    <p:sldId id="263" r:id="rId11"/>
    <p:sldId id="270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altime.billboar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near-real-time sales </a:t>
            </a:r>
            <a:r>
              <a:rPr lang="en-US" altLang="zh-CN" dirty="0" smtClean="0"/>
              <a:t>Spark </a:t>
            </a:r>
            <a:r>
              <a:rPr lang="en-US" altLang="zh-CN" dirty="0" smtClean="0"/>
              <a:t>Streaming demo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Zhen Xu</a:t>
            </a:r>
          </a:p>
          <a:p>
            <a:r>
              <a:rPr lang="en-US" dirty="0" smtClean="0"/>
              <a:t>12.05.2015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36"/>
          <a:stretch/>
        </p:blipFill>
        <p:spPr bwMode="auto">
          <a:xfrm>
            <a:off x="539552" y="2060848"/>
            <a:ext cx="194239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07" y="1865064"/>
            <a:ext cx="6315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 err="1"/>
              <a:t>checkpointing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3960440" cy="1933472"/>
          </a:xfrm>
        </p:spPr>
        <p:txBody>
          <a:bodyPr>
            <a:normAutofit lnSpcReduction="10000"/>
          </a:bodyPr>
          <a:lstStyle/>
          <a:p>
            <a:pPr marL="476250"/>
            <a:r>
              <a:rPr lang="en-US" sz="2000" dirty="0"/>
              <a:t>Saving RDD to HDFS to prevent RDD graph from growing too large</a:t>
            </a:r>
          </a:p>
          <a:p>
            <a:r>
              <a:rPr lang="en-US" sz="2000" dirty="0"/>
              <a:t>Done internally in </a:t>
            </a:r>
            <a:r>
              <a:rPr lang="en-US" sz="2000" dirty="0" smtClean="0"/>
              <a:t>Spark, saved </a:t>
            </a:r>
            <a:r>
              <a:rPr lang="en-US" sz="2000" dirty="0"/>
              <a:t>to HDFS the first time it is computed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31" y="1412776"/>
            <a:ext cx="39433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9" name="Group 52"/>
          <p:cNvGrpSpPr/>
          <p:nvPr/>
        </p:nvGrpSpPr>
        <p:grpSpPr>
          <a:xfrm>
            <a:off x="1139317" y="3797424"/>
            <a:ext cx="1429407" cy="2819400"/>
            <a:chOff x="1313793" y="3124200"/>
            <a:chExt cx="1429407" cy="2819400"/>
          </a:xfrm>
        </p:grpSpPr>
        <p:sp>
          <p:nvSpPr>
            <p:cNvPr id="270" name="Rounded Rectangle 4"/>
            <p:cNvSpPr/>
            <p:nvPr/>
          </p:nvSpPr>
          <p:spPr bwMode="auto">
            <a:xfrm>
              <a:off x="1555531" y="3124200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71" name="Rounded Rectangle 5"/>
            <p:cNvSpPr/>
            <p:nvPr/>
          </p:nvSpPr>
          <p:spPr bwMode="auto">
            <a:xfrm>
              <a:off x="1857704" y="3607676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72" name="Rounded Rectangle 6"/>
            <p:cNvSpPr/>
            <p:nvPr/>
          </p:nvSpPr>
          <p:spPr bwMode="auto">
            <a:xfrm>
              <a:off x="1857704" y="4091152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73" name="Straight Arrow Connector 7"/>
            <p:cNvCxnSpPr>
              <a:stCxn id="270" idx="2"/>
              <a:endCxn id="271" idx="0"/>
            </p:cNvCxnSpPr>
            <p:nvPr/>
          </p:nvCxnSpPr>
          <p:spPr bwMode="auto">
            <a:xfrm>
              <a:off x="1736835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Arrow Connector 8"/>
            <p:cNvCxnSpPr>
              <a:stCxn id="271" idx="2"/>
              <a:endCxn id="272" idx="0"/>
            </p:cNvCxnSpPr>
            <p:nvPr/>
          </p:nvCxnSpPr>
          <p:spPr bwMode="auto">
            <a:xfrm>
              <a:off x="2039007" y="39098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5" name="Rounded Rectangle 9"/>
            <p:cNvSpPr/>
            <p:nvPr/>
          </p:nvSpPr>
          <p:spPr bwMode="auto">
            <a:xfrm>
              <a:off x="2159876" y="3124200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76" name="Straight Arrow Connector 10"/>
            <p:cNvCxnSpPr>
              <a:stCxn id="275" idx="2"/>
              <a:endCxn id="271" idx="0"/>
            </p:cNvCxnSpPr>
            <p:nvPr/>
          </p:nvCxnSpPr>
          <p:spPr bwMode="auto">
            <a:xfrm flipH="1">
              <a:off x="2039007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7" name="Rounded Rectangle 11"/>
            <p:cNvSpPr/>
            <p:nvPr/>
          </p:nvSpPr>
          <p:spPr bwMode="auto">
            <a:xfrm>
              <a:off x="1857704" y="45746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78" name="Straight Arrow Connector 12"/>
            <p:cNvCxnSpPr>
              <a:stCxn id="272" idx="2"/>
              <a:endCxn id="277" idx="0"/>
            </p:cNvCxnSpPr>
            <p:nvPr/>
          </p:nvCxnSpPr>
          <p:spPr bwMode="auto">
            <a:xfrm>
              <a:off x="2039007" y="43933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9" name="Rounded Rectangle 13"/>
            <p:cNvSpPr/>
            <p:nvPr/>
          </p:nvSpPr>
          <p:spPr bwMode="auto">
            <a:xfrm>
              <a:off x="1865586" y="51080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80" name="Straight Arrow Connector 16"/>
            <p:cNvCxnSpPr>
              <a:stCxn id="277" idx="2"/>
              <a:endCxn id="279" idx="0"/>
            </p:cNvCxnSpPr>
            <p:nvPr/>
          </p:nvCxnSpPr>
          <p:spPr bwMode="auto">
            <a:xfrm>
              <a:off x="2039008" y="4876800"/>
              <a:ext cx="7882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1" name="Rounded Rectangle 23"/>
            <p:cNvSpPr/>
            <p:nvPr/>
          </p:nvSpPr>
          <p:spPr bwMode="auto">
            <a:xfrm>
              <a:off x="1313793" y="4579341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82" name="Straight Arrow Connector 24"/>
            <p:cNvCxnSpPr>
              <a:stCxn id="281" idx="3"/>
              <a:endCxn id="277" idx="1"/>
            </p:cNvCxnSpPr>
            <p:nvPr/>
          </p:nvCxnSpPr>
          <p:spPr bwMode="auto">
            <a:xfrm flipV="1">
              <a:off x="1676400" y="4725714"/>
              <a:ext cx="181304" cy="471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3" name="Rounded Rectangle 25"/>
            <p:cNvSpPr/>
            <p:nvPr/>
          </p:nvSpPr>
          <p:spPr bwMode="auto">
            <a:xfrm>
              <a:off x="2380593" y="4088064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84" name="Straight Arrow Connector 26"/>
            <p:cNvCxnSpPr>
              <a:stCxn id="283" idx="1"/>
              <a:endCxn id="272" idx="3"/>
            </p:cNvCxnSpPr>
            <p:nvPr/>
          </p:nvCxnSpPr>
          <p:spPr bwMode="auto">
            <a:xfrm flipH="1">
              <a:off x="2220311" y="4239150"/>
              <a:ext cx="160282" cy="308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5" name="Rounded Rectangle 49"/>
            <p:cNvSpPr/>
            <p:nvPr/>
          </p:nvSpPr>
          <p:spPr bwMode="auto">
            <a:xfrm>
              <a:off x="1865505" y="56414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86" name="Straight Arrow Connector 50"/>
            <p:cNvCxnSpPr>
              <a:stCxn id="279" idx="2"/>
              <a:endCxn id="285" idx="0"/>
            </p:cNvCxnSpPr>
            <p:nvPr/>
          </p:nvCxnSpPr>
          <p:spPr bwMode="auto">
            <a:xfrm flipH="1">
              <a:off x="2046809" y="5410200"/>
              <a:ext cx="81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7" name="Group 82"/>
          <p:cNvGrpSpPr/>
          <p:nvPr/>
        </p:nvGrpSpPr>
        <p:grpSpPr>
          <a:xfrm>
            <a:off x="2949724" y="4220870"/>
            <a:ext cx="2168382" cy="719554"/>
            <a:chOff x="3124200" y="4004846"/>
            <a:chExt cx="2168382" cy="719554"/>
          </a:xfrm>
        </p:grpSpPr>
        <p:sp>
          <p:nvSpPr>
            <p:cNvPr id="288" name="Right Arrow 31"/>
            <p:cNvSpPr/>
            <p:nvPr/>
          </p:nvSpPr>
          <p:spPr bwMode="auto">
            <a:xfrm>
              <a:off x="3235182" y="4343400"/>
              <a:ext cx="2057400" cy="381000"/>
            </a:xfrm>
            <a:prstGeom prst="rightArrow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124200" y="4004846"/>
              <a:ext cx="216838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FF00"/>
                  </a:solidFill>
                  <a:latin typeface="Calibri"/>
                  <a:cs typeface="Calibri"/>
                </a:rPr>
                <a:t>red_rdd.checkpoint</a:t>
              </a:r>
              <a:r>
                <a:rPr lang="en-US" sz="1800" dirty="0" smtClean="0">
                  <a:solidFill>
                    <a:srgbClr val="FFFF00"/>
                  </a:solidFill>
                  <a:latin typeface="Calibri"/>
                  <a:cs typeface="Calibri"/>
                </a:rPr>
                <a:t>()</a:t>
              </a:r>
            </a:p>
          </p:txBody>
        </p:sp>
      </p:grpSp>
      <p:grpSp>
        <p:nvGrpSpPr>
          <p:cNvPr id="290" name="Group 55"/>
          <p:cNvGrpSpPr/>
          <p:nvPr/>
        </p:nvGrpSpPr>
        <p:grpSpPr>
          <a:xfrm>
            <a:off x="5898499" y="3797424"/>
            <a:ext cx="1429407" cy="2819400"/>
            <a:chOff x="1313793" y="3124200"/>
            <a:chExt cx="1429407" cy="2819400"/>
          </a:xfrm>
        </p:grpSpPr>
        <p:sp>
          <p:nvSpPr>
            <p:cNvPr id="291" name="Rounded Rectangle 56"/>
            <p:cNvSpPr/>
            <p:nvPr/>
          </p:nvSpPr>
          <p:spPr bwMode="auto">
            <a:xfrm>
              <a:off x="1555531" y="3124200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2" name="Rounded Rectangle 57"/>
            <p:cNvSpPr/>
            <p:nvPr/>
          </p:nvSpPr>
          <p:spPr bwMode="auto">
            <a:xfrm>
              <a:off x="1857704" y="3607676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3" name="Rounded Rectangle 58"/>
            <p:cNvSpPr/>
            <p:nvPr/>
          </p:nvSpPr>
          <p:spPr bwMode="auto">
            <a:xfrm>
              <a:off x="1857704" y="4091152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94" name="Straight Arrow Connector 59"/>
            <p:cNvCxnSpPr>
              <a:stCxn id="291" idx="2"/>
              <a:endCxn id="292" idx="0"/>
            </p:cNvCxnSpPr>
            <p:nvPr/>
          </p:nvCxnSpPr>
          <p:spPr bwMode="auto">
            <a:xfrm>
              <a:off x="1736835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" name="Straight Arrow Connector 60"/>
            <p:cNvCxnSpPr>
              <a:stCxn id="292" idx="2"/>
              <a:endCxn id="293" idx="0"/>
            </p:cNvCxnSpPr>
            <p:nvPr/>
          </p:nvCxnSpPr>
          <p:spPr bwMode="auto">
            <a:xfrm>
              <a:off x="2039007" y="3909848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6" name="Rounded Rectangle 61"/>
            <p:cNvSpPr/>
            <p:nvPr/>
          </p:nvSpPr>
          <p:spPr bwMode="auto">
            <a:xfrm>
              <a:off x="2159876" y="3124200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97" name="Straight Arrow Connector 62"/>
            <p:cNvCxnSpPr>
              <a:stCxn id="296" idx="2"/>
              <a:endCxn id="292" idx="0"/>
            </p:cNvCxnSpPr>
            <p:nvPr/>
          </p:nvCxnSpPr>
          <p:spPr bwMode="auto">
            <a:xfrm flipH="1">
              <a:off x="2039007" y="3426372"/>
              <a:ext cx="302173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8" name="Rounded Rectangle 63"/>
            <p:cNvSpPr/>
            <p:nvPr/>
          </p:nvSpPr>
          <p:spPr bwMode="auto">
            <a:xfrm>
              <a:off x="1857704" y="45746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99" name="Straight Arrow Connector 64"/>
            <p:cNvCxnSpPr>
              <a:stCxn id="293" idx="2"/>
              <a:endCxn id="298" idx="0"/>
            </p:cNvCxnSpPr>
            <p:nvPr/>
          </p:nvCxnSpPr>
          <p:spPr bwMode="auto">
            <a:xfrm>
              <a:off x="2039007" y="4393324"/>
              <a:ext cx="0" cy="18130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0" name="Rounded Rectangle 65"/>
            <p:cNvSpPr/>
            <p:nvPr/>
          </p:nvSpPr>
          <p:spPr bwMode="auto">
            <a:xfrm>
              <a:off x="1865586" y="51080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01" name="Straight Arrow Connector 66"/>
            <p:cNvCxnSpPr>
              <a:stCxn id="298" idx="2"/>
              <a:endCxn id="300" idx="0"/>
            </p:cNvCxnSpPr>
            <p:nvPr/>
          </p:nvCxnSpPr>
          <p:spPr bwMode="auto">
            <a:xfrm>
              <a:off x="2039008" y="4876800"/>
              <a:ext cx="7882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2" name="Rounded Rectangle 67"/>
            <p:cNvSpPr/>
            <p:nvPr/>
          </p:nvSpPr>
          <p:spPr bwMode="auto">
            <a:xfrm>
              <a:off x="1313793" y="4579341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03" name="Straight Arrow Connector 68"/>
            <p:cNvCxnSpPr>
              <a:stCxn id="302" idx="3"/>
              <a:endCxn id="298" idx="1"/>
            </p:cNvCxnSpPr>
            <p:nvPr/>
          </p:nvCxnSpPr>
          <p:spPr bwMode="auto">
            <a:xfrm flipV="1">
              <a:off x="1676400" y="4725714"/>
              <a:ext cx="181304" cy="4713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4" name="Rounded Rectangle 69"/>
            <p:cNvSpPr/>
            <p:nvPr/>
          </p:nvSpPr>
          <p:spPr bwMode="auto">
            <a:xfrm>
              <a:off x="2380593" y="4088064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05" name="Straight Arrow Connector 70"/>
            <p:cNvCxnSpPr>
              <a:stCxn id="304" idx="1"/>
              <a:endCxn id="293" idx="3"/>
            </p:cNvCxnSpPr>
            <p:nvPr/>
          </p:nvCxnSpPr>
          <p:spPr bwMode="auto">
            <a:xfrm flipH="1">
              <a:off x="2220311" y="4239150"/>
              <a:ext cx="160282" cy="308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6" name="Rounded Rectangle 71"/>
            <p:cNvSpPr/>
            <p:nvPr/>
          </p:nvSpPr>
          <p:spPr bwMode="auto">
            <a:xfrm>
              <a:off x="1865505" y="5641428"/>
              <a:ext cx="362607" cy="302172"/>
            </a:xfrm>
            <a:prstGeom prst="roundRect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07" name="Straight Arrow Connector 72"/>
            <p:cNvCxnSpPr>
              <a:stCxn id="300" idx="2"/>
              <a:endCxn id="306" idx="0"/>
            </p:cNvCxnSpPr>
            <p:nvPr/>
          </p:nvCxnSpPr>
          <p:spPr bwMode="auto">
            <a:xfrm flipH="1">
              <a:off x="2046809" y="5410200"/>
              <a:ext cx="81" cy="231228"/>
            </a:xfrm>
            <a:prstGeom prst="straightConnector1">
              <a:avLst/>
            </a:prstGeom>
            <a:solidFill>
              <a:srgbClr val="000000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08" name="Group 83"/>
          <p:cNvGrpSpPr/>
          <p:nvPr/>
        </p:nvGrpSpPr>
        <p:grpSpPr>
          <a:xfrm>
            <a:off x="5803906" y="3645024"/>
            <a:ext cx="1600200" cy="2133600"/>
            <a:chOff x="5978382" y="3429000"/>
            <a:chExt cx="1600200" cy="2133600"/>
          </a:xfrm>
          <a:solidFill>
            <a:srgbClr val="92D050"/>
          </a:solidFill>
          <a:effectLst>
            <a:glow rad="127000">
              <a:schemeClr val="accent1">
                <a:alpha val="51000"/>
              </a:schemeClr>
            </a:glow>
          </a:effectLst>
        </p:grpSpPr>
        <p:sp>
          <p:nvSpPr>
            <p:cNvPr id="309" name="Rectangle 73"/>
            <p:cNvSpPr/>
            <p:nvPr/>
          </p:nvSpPr>
          <p:spPr bwMode="auto">
            <a:xfrm>
              <a:off x="5978382" y="3429000"/>
              <a:ext cx="1600200" cy="2133600"/>
            </a:xfrm>
            <a:prstGeom prst="rect">
              <a:avLst/>
            </a:prstGeom>
            <a:grpFill/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27000">
                <a:schemeClr val="accent1">
                  <a:alpha val="52000"/>
                </a:schemeClr>
              </a:glo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10" name="Straight Arrow Connector 74"/>
            <p:cNvCxnSpPr/>
            <p:nvPr/>
          </p:nvCxnSpPr>
          <p:spPr bwMode="auto">
            <a:xfrm flipH="1">
              <a:off x="6816501" y="5331372"/>
              <a:ext cx="81" cy="231228"/>
            </a:xfrm>
            <a:prstGeom prst="straightConnector1">
              <a:avLst/>
            </a:prstGeom>
            <a:grpFill/>
            <a:ln w="25400" cap="flat" cmpd="sng" algn="ctr">
              <a:solidFill>
                <a:srgbClr val="FFFF00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1" name="Rounded Rectangle 75"/>
            <p:cNvSpPr/>
            <p:nvPr/>
          </p:nvSpPr>
          <p:spPr bwMode="auto">
            <a:xfrm>
              <a:off x="6211924" y="4648200"/>
              <a:ext cx="1214258" cy="688428"/>
            </a:xfrm>
            <a:prstGeom prst="roundRect">
              <a:avLst/>
            </a:prstGeom>
            <a:grpFill/>
            <a:ln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ea typeface="ヒラギノ角ゴ ProN W3" charset="0"/>
                  <a:cs typeface="Arial"/>
                  <a:sym typeface="Gill Sans" charset="0"/>
                </a:rPr>
                <a:t>HDFS file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endParaRPr>
            </a:p>
          </p:txBody>
        </p:sp>
        <p:pic>
          <p:nvPicPr>
            <p:cNvPr id="312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82" y="5029200"/>
              <a:ext cx="381000" cy="30921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  <p:pic>
          <p:nvPicPr>
            <p:cNvPr id="31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182" y="5029200"/>
              <a:ext cx="381000" cy="30921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  <p:pic>
          <p:nvPicPr>
            <p:cNvPr id="314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64" b="99645" l="0" r="99745">
                          <a14:foregroundMark x1="30357" y1="41135" x2="30357" y2="41135"/>
                          <a14:foregroundMark x1="60969" y1="25532" x2="60969" y2="25532"/>
                          <a14:foregroundMark x1="1786" y1="61348" x2="1786" y2="61348"/>
                          <a14:foregroundMark x1="1786" y1="61348" x2="1786" y2="61348"/>
                          <a14:foregroundMark x1="15561" y1="43617" x2="15561" y2="43617"/>
                          <a14:foregroundMark x1="18878" y1="36170" x2="18878" y2="36170"/>
                          <a14:foregroundMark x1="18622" y1="34397" x2="18622" y2="34397"/>
                          <a14:foregroundMark x1="19388" y1="32270" x2="19388" y2="32270"/>
                          <a14:backgroundMark x1="40306" y1="70213" x2="40306" y2="70213"/>
                          <a14:backgroundMark x1="97959" y1="24113" x2="97959" y2="24113"/>
                          <a14:backgroundMark x1="96429" y1="24468" x2="96429" y2="244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82" y="5029200"/>
              <a:ext cx="381000" cy="30921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</p:pic>
      </p:grpSp>
      <p:sp>
        <p:nvSpPr>
          <p:cNvPr id="315" name="Rounded Rectangular Callout 79"/>
          <p:cNvSpPr/>
          <p:nvPr/>
        </p:nvSpPr>
        <p:spPr>
          <a:xfrm>
            <a:off x="3517906" y="5626224"/>
            <a:ext cx="2514600" cy="609600"/>
          </a:xfrm>
          <a:prstGeom prst="wedgeRoundRectCallout">
            <a:avLst>
              <a:gd name="adj1" fmla="val 59889"/>
              <a:gd name="adj2" fmla="val -52818"/>
              <a:gd name="adj3" fmla="val 16667"/>
            </a:avLst>
          </a:prstGeom>
          <a:ln w="28575" cmpd="sng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 smtClean="0">
                <a:solidFill>
                  <a:schemeClr val="bg1"/>
                </a:solidFill>
                <a:latin typeface="Calibri"/>
                <a:cs typeface="Calibri"/>
              </a:rPr>
              <a:t>Contents of </a:t>
            </a:r>
            <a:r>
              <a:rPr lang="en-US" sz="1700" dirty="0" err="1" smtClean="0">
                <a:solidFill>
                  <a:schemeClr val="bg1"/>
                </a:solidFill>
                <a:latin typeface="Calibri"/>
                <a:cs typeface="Calibri"/>
              </a:rPr>
              <a:t>red_rdd</a:t>
            </a:r>
            <a:r>
              <a:rPr lang="en-US" sz="1700" dirty="0" smtClean="0">
                <a:solidFill>
                  <a:schemeClr val="bg1"/>
                </a:solidFill>
                <a:latin typeface="Calibri"/>
                <a:cs typeface="Calibri"/>
              </a:rPr>
              <a:t> saved to a HDFS file</a:t>
            </a:r>
            <a:endParaRPr lang="en-US" sz="17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16" name="Rounded Rectangular Callout 81"/>
          <p:cNvSpPr/>
          <p:nvPr/>
        </p:nvSpPr>
        <p:spPr>
          <a:xfrm>
            <a:off x="7023106" y="5854824"/>
            <a:ext cx="1565418" cy="609600"/>
          </a:xfrm>
          <a:prstGeom prst="wedgeRoundRectCallout">
            <a:avLst>
              <a:gd name="adj1" fmla="val -67859"/>
              <a:gd name="adj2" fmla="val 41300"/>
              <a:gd name="adj3" fmla="val 16667"/>
            </a:avLst>
          </a:prstGeom>
          <a:ln w="28575" cmpd="sng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transparent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to all child RDDs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/>
      <p:bldP spid="3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1.4,1.5 add UI to monitoring the streaming process, code memory and speed optimization.</a:t>
            </a:r>
          </a:p>
          <a:p>
            <a:r>
              <a:rPr lang="en-US" dirty="0" smtClean="0"/>
              <a:t>Deploy on AWS E</a:t>
            </a:r>
            <a:r>
              <a:rPr lang="en-US" altLang="zh-CN" dirty="0" smtClean="0"/>
              <a:t>C2 together with visualization of analysis 24 hours a </a:t>
            </a:r>
            <a:r>
              <a:rPr lang="en-US" altLang="zh-CN" dirty="0" smtClean="0"/>
              <a:t>day</a:t>
            </a:r>
          </a:p>
          <a:p>
            <a:r>
              <a:rPr lang="en-US" dirty="0" smtClean="0"/>
              <a:t>Real shopping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/>
              <a:t>Taste on streaming </a:t>
            </a:r>
            <a:endParaRPr lang="en-US" dirty="0" smtClean="0"/>
          </a:p>
          <a:p>
            <a:r>
              <a:rPr lang="en-US" altLang="zh-CN" dirty="0"/>
              <a:t>Streaming </a:t>
            </a:r>
            <a:r>
              <a:rPr lang="en-US" altLang="zh-CN" dirty="0" smtClean="0"/>
              <a:t>Analytics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Streaming</a:t>
            </a:r>
          </a:p>
          <a:p>
            <a:r>
              <a:rPr lang="en-US" dirty="0"/>
              <a:t>F</a:t>
            </a:r>
            <a:r>
              <a:rPr lang="en-US" dirty="0" smtClean="0"/>
              <a:t>uture work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5984614"/>
            <a:ext cx="497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Eclipse, </a:t>
            </a:r>
            <a:r>
              <a:rPr lang="en-US" sz="2000" dirty="0" err="1"/>
              <a:t>sbt</a:t>
            </a:r>
            <a:r>
              <a:rPr lang="en-US" sz="2000" dirty="0"/>
              <a:t>, Scala 2.10, spark 1.3, H</a:t>
            </a:r>
            <a:r>
              <a:rPr lang="en-US" sz="2000" dirty="0" smtClean="0"/>
              <a:t>adoop </a:t>
            </a:r>
            <a:r>
              <a:rPr lang="en-US" sz="2000" dirty="0"/>
              <a:t>2.6.</a:t>
            </a:r>
          </a:p>
        </p:txBody>
      </p:sp>
    </p:spTree>
    <p:extLst>
      <p:ext uri="{BB962C8B-B14F-4D97-AF65-F5344CB8AC3E}">
        <p14:creationId xmlns:p14="http://schemas.microsoft.com/office/powerpoint/2010/main" val="2822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957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Lightning discount (time duration only in seconds/minutes) on-line sales is becoming available </a:t>
            </a:r>
            <a:r>
              <a:rPr lang="en-US" dirty="0" smtClean="0"/>
              <a:t>only in big company as Amazon. It is rare for small online store to add this sales strategy to increase on-line sale.</a:t>
            </a:r>
          </a:p>
          <a:p>
            <a:r>
              <a:rPr lang="en-US" dirty="0" smtClean="0"/>
              <a:t>Real time evaluation of b</a:t>
            </a:r>
            <a:r>
              <a:rPr lang="en-US" dirty="0" smtClean="0"/>
              <a:t>alancing total increase of sales and reasonable discount to attract more sales is challenging. Because huge real-time transaction data and related analysis brings more hardware and software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60648"/>
            <a:ext cx="7772400" cy="864096"/>
          </a:xfrm>
        </p:spPr>
        <p:txBody>
          <a:bodyPr/>
          <a:lstStyle/>
          <a:p>
            <a:r>
              <a:rPr lang="en-US" dirty="0" smtClean="0"/>
              <a:t>Spark streaming is one of the best choice.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02451"/>
            <a:ext cx="7288560" cy="219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blogcdn.dattamsha.com/wp-content/uploads/2014/09/Spark-vs-M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19" y="1677564"/>
            <a:ext cx="48981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60"/>
          <p:cNvSpPr/>
          <p:nvPr/>
        </p:nvSpPr>
        <p:spPr>
          <a:xfrm>
            <a:off x="840160" y="1677564"/>
            <a:ext cx="1561505" cy="28049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843732" y="1666451"/>
            <a:ext cx="1557338" cy="280494"/>
            <a:chOff x="3510080" y="4511951"/>
            <a:chExt cx="1875743" cy="322227"/>
          </a:xfrm>
        </p:grpSpPr>
        <p:sp>
          <p:nvSpPr>
            <p:cNvPr id="8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1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12" name="Rectangle 62"/>
          <p:cNvSpPr/>
          <p:nvPr/>
        </p:nvSpPr>
        <p:spPr>
          <a:xfrm>
            <a:off x="2526085" y="3346026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cs typeface="Calibri"/>
              </a:rPr>
              <a:t>Spark</a:t>
            </a:r>
          </a:p>
        </p:txBody>
      </p:sp>
      <p:sp>
        <p:nvSpPr>
          <p:cNvPr id="13" name="Rectangle 63"/>
          <p:cNvSpPr/>
          <p:nvPr/>
        </p:nvSpPr>
        <p:spPr>
          <a:xfrm>
            <a:off x="2526085" y="1416420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Spark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  <a:latin typeface="Calibri"/>
                <a:cs typeface="Calibri"/>
              </a:rPr>
              <a:t>Streaming</a:t>
            </a:r>
          </a:p>
        </p:txBody>
      </p: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2986857" y="2423690"/>
            <a:ext cx="330399" cy="671652"/>
            <a:chOff x="4377769" y="4618254"/>
            <a:chExt cx="398080" cy="771144"/>
          </a:xfrm>
        </p:grpSpPr>
        <p:sp>
          <p:nvSpPr>
            <p:cNvPr id="15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1008933" y="1878736"/>
            <a:ext cx="883444" cy="1226629"/>
            <a:chOff x="1823093" y="3996167"/>
            <a:chExt cx="1064231" cy="1357876"/>
          </a:xfrm>
        </p:grpSpPr>
        <p:cxnSp>
          <p:nvCxnSpPr>
            <p:cNvPr id="19" name="Straight Arrow Connector 71"/>
            <p:cNvCxnSpPr>
              <a:stCxn id="22" idx="2"/>
              <a:endCxn id="10" idx="2"/>
            </p:cNvCxnSpPr>
            <p:nvPr/>
          </p:nvCxnSpPr>
          <p:spPr>
            <a:xfrm flipH="1" flipV="1">
              <a:off x="1823093" y="3999249"/>
              <a:ext cx="830087" cy="1354794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72"/>
            <p:cNvCxnSpPr>
              <a:stCxn id="22" idx="2"/>
              <a:endCxn id="9" idx="2"/>
            </p:cNvCxnSpPr>
            <p:nvPr/>
          </p:nvCxnSpPr>
          <p:spPr>
            <a:xfrm flipH="1" flipV="1">
              <a:off x="2355924" y="3996167"/>
              <a:ext cx="297254" cy="1357876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73"/>
            <p:cNvCxnSpPr>
              <a:stCxn id="22" idx="2"/>
              <a:endCxn id="11" idx="2"/>
            </p:cNvCxnSpPr>
            <p:nvPr/>
          </p:nvCxnSpPr>
          <p:spPr>
            <a:xfrm flipV="1">
              <a:off x="2653179" y="3999249"/>
              <a:ext cx="234145" cy="1354794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27051" y="2512588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batches of X seconds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60" y="1310851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Calibri"/>
                <a:cs typeface="Calibri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 data stream</a:t>
            </a:r>
          </a:p>
        </p:txBody>
      </p:sp>
      <p:grpSp>
        <p:nvGrpSpPr>
          <p:cNvPr id="24" name="Group 89"/>
          <p:cNvGrpSpPr>
            <a:grpSpLocks/>
          </p:cNvGrpSpPr>
          <p:nvPr/>
        </p:nvGrpSpPr>
        <p:grpSpPr bwMode="auto">
          <a:xfrm>
            <a:off x="840160" y="3626219"/>
            <a:ext cx="1571625" cy="756061"/>
            <a:chOff x="15712706" y="10151158"/>
            <a:chExt cx="4191000" cy="1724814"/>
          </a:xfrm>
        </p:grpSpPr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27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>
                <a:lin ang="5400000" scaled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8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alibri"/>
                  <a:cs typeface="Calibri"/>
                </a:rPr>
                <a:t>processed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3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demonstrate how to carry out lighting discount strategy in real time according to ranking.</a:t>
            </a:r>
          </a:p>
          <a:p>
            <a:r>
              <a:rPr lang="en-US" dirty="0" smtClean="0"/>
              <a:t>It is impossible for me to get actual real time sales data, so I apply similar process on top of music </a:t>
            </a:r>
            <a:r>
              <a:rPr lang="en-US" dirty="0"/>
              <a:t>rank from </a:t>
            </a:r>
            <a:r>
              <a:rPr lang="en-US" dirty="0">
                <a:hlinkClick r:id="rId2"/>
              </a:rPr>
              <a:t>http://realtime.billboard.com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do the simulation on sales discount(rank), copies (discount)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Data-python injection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1773882" cy="4572000"/>
          </a:xfrm>
        </p:spPr>
        <p:txBody>
          <a:bodyPr>
            <a:normAutofit/>
          </a:bodyPr>
          <a:lstStyle/>
          <a:p>
            <a:r>
              <a:rPr lang="en-US" sz="2400" dirty="0"/>
              <a:t>user, </a:t>
            </a:r>
            <a:r>
              <a:rPr lang="en-US" sz="2400" dirty="0">
                <a:solidFill>
                  <a:srgbClr val="FF0000"/>
                </a:solidFill>
              </a:rPr>
              <a:t>rank, artist, music, price, discount, </a:t>
            </a:r>
            <a:r>
              <a:rPr lang="en-US" sz="2400" dirty="0"/>
              <a:t>copies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66865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Periodical read and write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win32api import *</a:t>
            </a:r>
          </a:p>
          <a:p>
            <a:r>
              <a:rPr lang="en-US" dirty="0"/>
              <a:t>from time import *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#print("The job has been executed", </a:t>
            </a:r>
            <a:r>
              <a:rPr lang="en-US" dirty="0" err="1"/>
              <a:t>i</a:t>
            </a:r>
            <a:r>
              <a:rPr lang="en-US" dirty="0"/>
              <a:t>, "times till now.")</a:t>
            </a:r>
          </a:p>
          <a:p>
            <a:r>
              <a:rPr lang="en-US" dirty="0"/>
              <a:t>while 1:</a:t>
            </a:r>
          </a:p>
          <a:p>
            <a:r>
              <a:rPr lang="en-US" dirty="0"/>
              <a:t>    %run music_rank-v2-only_result2   </a:t>
            </a:r>
          </a:p>
          <a:p>
            <a:r>
              <a:rPr lang="en-US" dirty="0"/>
              <a:t>    print("-------------The job has been executed", </a:t>
            </a:r>
            <a:r>
              <a:rPr lang="en-US" dirty="0" err="1"/>
              <a:t>i</a:t>
            </a:r>
            <a:r>
              <a:rPr lang="en-US" dirty="0"/>
              <a:t>, "times till now.-----------------------",'\n')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sleep(30)</a:t>
            </a:r>
          </a:p>
        </p:txBody>
      </p:sp>
    </p:spTree>
    <p:extLst>
      <p:ext uri="{BB962C8B-B14F-4D97-AF65-F5344CB8AC3E}">
        <p14:creationId xmlns:p14="http://schemas.microsoft.com/office/powerpoint/2010/main" val="3031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Taste on streaming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83560"/>
            <a:ext cx="4953000" cy="4254166"/>
          </a:xfrm>
        </p:spPr>
        <p:txBody>
          <a:bodyPr>
            <a:noAutofit/>
          </a:bodyPr>
          <a:lstStyle/>
          <a:p>
            <a:r>
              <a:rPr lang="en-US" sz="1400" b="1" dirty="0"/>
              <a:t>object </a:t>
            </a:r>
            <a:r>
              <a:rPr lang="en-US" sz="1400" b="1" dirty="0" err="1"/>
              <a:t>SimpleStreamingApp</a:t>
            </a:r>
            <a:r>
              <a:rPr lang="en-US" sz="1400" b="1" dirty="0"/>
              <a:t> </a:t>
            </a:r>
            <a:r>
              <a:rPr lang="en-US" sz="1400" b="1" dirty="0" smtClean="0"/>
              <a:t>{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 err="1"/>
              <a:t>def</a:t>
            </a:r>
            <a:r>
              <a:rPr lang="en-US" sz="1400" b="1" dirty="0"/>
              <a:t> main(</a:t>
            </a:r>
            <a:r>
              <a:rPr lang="en-US" sz="1400" b="1" dirty="0" err="1"/>
              <a:t>args</a:t>
            </a:r>
            <a:r>
              <a:rPr lang="en-US" sz="1400" b="1" dirty="0"/>
              <a:t>: Array[</a:t>
            </a:r>
            <a:r>
              <a:rPr lang="en-US" sz="1400" b="1" i="1" dirty="0"/>
              <a:t>String]) </a:t>
            </a:r>
            <a:r>
              <a:rPr lang="en-US" sz="1400" b="1" i="1" dirty="0" smtClean="0"/>
              <a:t>{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b="1" dirty="0" err="1"/>
              <a:t>ssc</a:t>
            </a:r>
            <a:r>
              <a:rPr lang="en-US" sz="1400" b="1" dirty="0"/>
              <a:t> = new </a:t>
            </a:r>
            <a:r>
              <a:rPr lang="en-US" sz="1400" b="1" dirty="0" err="1"/>
              <a:t>StreamingContext</a:t>
            </a:r>
            <a:r>
              <a:rPr lang="en-US" sz="1400" b="1" dirty="0"/>
              <a:t>("local[2]", </a:t>
            </a:r>
            <a:r>
              <a:rPr lang="en-US" sz="1400" b="1" dirty="0" smtClean="0"/>
              <a:t>"Streaming </a:t>
            </a:r>
            <a:r>
              <a:rPr lang="en-US" sz="1400" b="1" dirty="0"/>
              <a:t>App", Seconds(10</a:t>
            </a:r>
            <a:r>
              <a:rPr lang="en-US" sz="1400" b="1" dirty="0" smtClean="0"/>
              <a:t>))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// </a:t>
            </a:r>
            <a:r>
              <a:rPr lang="en-US" sz="1400" dirty="0"/>
              <a:t>Create a input stream from TCP source </a:t>
            </a:r>
            <a:r>
              <a:rPr lang="en-US" sz="1400" dirty="0" err="1" smtClean="0"/>
              <a:t>hostname:port</a:t>
            </a:r>
            <a:endParaRPr lang="en-US" sz="1400" b="1" dirty="0"/>
          </a:p>
          <a:p>
            <a:r>
              <a:rPr lang="en-US" sz="1400" dirty="0"/>
              <a:t>    </a:t>
            </a:r>
            <a:r>
              <a:rPr lang="en-US" sz="1400" b="1" dirty="0" err="1"/>
              <a:t>val</a:t>
            </a:r>
            <a:r>
              <a:rPr lang="en-US" sz="1400" b="1" dirty="0"/>
              <a:t> stream = </a:t>
            </a:r>
            <a:r>
              <a:rPr lang="en-US" sz="1400" b="1" dirty="0" err="1"/>
              <a:t>ssc.socketTextStream</a:t>
            </a:r>
            <a:r>
              <a:rPr lang="en-US" sz="1400" b="1" dirty="0"/>
              <a:t>("localhost", 9999)</a:t>
            </a:r>
          </a:p>
          <a:p>
            <a:endParaRPr lang="en-US" sz="1400" dirty="0"/>
          </a:p>
          <a:p>
            <a:r>
              <a:rPr lang="en-US" sz="1400" dirty="0"/>
              <a:t>    // </a:t>
            </a:r>
            <a:r>
              <a:rPr lang="en-US" sz="1400" dirty="0" smtClean="0"/>
              <a:t>Simply </a:t>
            </a:r>
            <a:r>
              <a:rPr lang="en-US" sz="1400" dirty="0"/>
              <a:t>print out the first few elements of each </a:t>
            </a:r>
            <a:r>
              <a:rPr lang="en-US" sz="1400" dirty="0" smtClean="0"/>
              <a:t>batch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stream.print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ssc.start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ssc.awaitTermination</a:t>
            </a:r>
            <a:r>
              <a:rPr lang="en-US" sz="1400" dirty="0" smtClean="0"/>
              <a:t>()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4" name="Group 62"/>
          <p:cNvGrpSpPr/>
          <p:nvPr/>
        </p:nvGrpSpPr>
        <p:grpSpPr>
          <a:xfrm>
            <a:off x="6048978" y="5157192"/>
            <a:ext cx="2555470" cy="1422400"/>
            <a:chOff x="5943600" y="1905000"/>
            <a:chExt cx="2874904" cy="1600200"/>
          </a:xfrm>
        </p:grpSpPr>
        <p:grpSp>
          <p:nvGrpSpPr>
            <p:cNvPr id="5" name="Group 59"/>
            <p:cNvGrpSpPr/>
            <p:nvPr/>
          </p:nvGrpSpPr>
          <p:grpSpPr>
            <a:xfrm>
              <a:off x="5943600" y="1905000"/>
              <a:ext cx="457200" cy="1600200"/>
              <a:chOff x="5943600" y="1676400"/>
              <a:chExt cx="457200" cy="1600200"/>
            </a:xfrm>
          </p:grpSpPr>
          <p:sp>
            <p:nvSpPr>
              <p:cNvPr id="9" name="Rounded Rectangle 6"/>
              <p:cNvSpPr/>
              <p:nvPr/>
            </p:nvSpPr>
            <p:spPr bwMode="auto">
              <a:xfrm>
                <a:off x="5943600" y="16764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T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0" name="Rounded Rectangle 8"/>
              <p:cNvSpPr/>
              <p:nvPr/>
            </p:nvSpPr>
            <p:spPr bwMode="auto">
              <a:xfrm>
                <a:off x="5943600" y="22860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M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Rounded Rectangle 9"/>
              <p:cNvSpPr/>
              <p:nvPr/>
            </p:nvSpPr>
            <p:spPr bwMode="auto">
              <a:xfrm>
                <a:off x="5943600" y="2895600"/>
                <a:ext cx="457200" cy="381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rPr>
                  <a:t>E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9" idx="2"/>
                <a:endCxn id="10" idx="0"/>
              </p:cNvCxnSpPr>
              <p:nvPr/>
            </p:nvCxnSpPr>
            <p:spPr bwMode="auto">
              <a:xfrm>
                <a:off x="6172200" y="2057400"/>
                <a:ext cx="0" cy="2286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Arrow Connector 12"/>
              <p:cNvCxnSpPr>
                <a:stCxn id="10" idx="2"/>
                <a:endCxn id="11" idx="0"/>
              </p:cNvCxnSpPr>
              <p:nvPr/>
            </p:nvCxnSpPr>
            <p:spPr bwMode="auto">
              <a:xfrm>
                <a:off x="6172200" y="2667000"/>
                <a:ext cx="0" cy="228600"/>
              </a:xfrm>
              <a:prstGeom prst="straightConnector1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Rectangle 15"/>
            <p:cNvSpPr/>
            <p:nvPr/>
          </p:nvSpPr>
          <p:spPr>
            <a:xfrm>
              <a:off x="6180700" y="19050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Input DStream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" name="Rectangle 18"/>
            <p:cNvSpPr/>
            <p:nvPr/>
          </p:nvSpPr>
          <p:spPr>
            <a:xfrm>
              <a:off x="6312404" y="25146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Mapped DStream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8" name="Rectangle 19"/>
            <p:cNvSpPr/>
            <p:nvPr/>
          </p:nvSpPr>
          <p:spPr>
            <a:xfrm>
              <a:off x="6231395" y="3124200"/>
              <a:ext cx="2506100" cy="381000"/>
            </a:xfrm>
            <a:prstGeom prst="rect">
              <a:avLst/>
            </a:prstGeom>
            <a:noFill/>
            <a:ln w="12700" cmpd="sng">
              <a:noFill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FF00"/>
                  </a:solidFill>
                </a:rPr>
                <a:t>Foreach</a:t>
              </a:r>
              <a:r>
                <a:rPr lang="en-US" dirty="0" smtClean="0">
                  <a:solidFill>
                    <a:srgbClr val="FFFF00"/>
                  </a:solidFill>
                </a:rPr>
                <a:t> DStream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67400" y="1811867"/>
            <a:ext cx="26196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/>
                <a:cs typeface="Calibri"/>
              </a:rPr>
              <a:t>streamingContext</a:t>
            </a:r>
            <a:r>
              <a:rPr lang="en-US" sz="2400" b="1" dirty="0" smtClean="0">
                <a:latin typeface="Calibri"/>
                <a:cs typeface="Calibri"/>
              </a:rPr>
              <a:t>:</a:t>
            </a:r>
          </a:p>
          <a:p>
            <a:r>
              <a:rPr lang="en-US" sz="2400" b="1" dirty="0" err="1" smtClean="0">
                <a:latin typeface="Calibri"/>
                <a:cs typeface="Calibri"/>
              </a:rPr>
              <a:t>flumestream</a:t>
            </a:r>
            <a:endParaRPr lang="en-US" sz="2400" b="1" dirty="0" smtClean="0">
              <a:latin typeface="Calibri"/>
              <a:cs typeface="Calibri"/>
            </a:endParaRPr>
          </a:p>
          <a:p>
            <a:pPr fontAlgn="base"/>
            <a:r>
              <a:rPr lang="en-US" sz="2400" b="1" dirty="0" err="1" smtClean="0"/>
              <a:t>textFileStream</a:t>
            </a:r>
            <a:endParaRPr lang="en-US" sz="2400" b="1" dirty="0" smtClean="0"/>
          </a:p>
          <a:p>
            <a:pPr fontAlgn="base"/>
            <a:r>
              <a:rPr lang="en-US" sz="2400" b="1" dirty="0" err="1" smtClean="0"/>
              <a:t>socketTextStream</a:t>
            </a:r>
            <a:endParaRPr lang="en-US" sz="2400" b="1" dirty="0" smtClean="0"/>
          </a:p>
          <a:p>
            <a:pPr fontAlgn="base"/>
            <a:r>
              <a:rPr lang="en-US" sz="2400" b="1" dirty="0" err="1" smtClean="0"/>
              <a:t>twitterStream</a:t>
            </a:r>
            <a:endParaRPr lang="en-US" sz="2400" b="1" dirty="0" smtClean="0"/>
          </a:p>
          <a:p>
            <a:pPr fontAlgn="base"/>
            <a:r>
              <a:rPr lang="en-US" sz="2400" b="1" dirty="0" smtClean="0"/>
              <a:t>…</a:t>
            </a:r>
          </a:p>
          <a:p>
            <a:pPr fontAlgn="base"/>
            <a:endParaRPr lang="en-US" sz="2400" b="1" dirty="0" smtClean="0"/>
          </a:p>
          <a:p>
            <a:pPr fontAlgn="base"/>
            <a:endParaRPr lang="en-US" sz="2400" b="1" dirty="0" smtClean="0">
              <a:latin typeface="Calibri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608709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https://spark.apache.org/docs/0.7.3/api/streaming/spark/streaming/StreamingContext.html</a:t>
            </a:r>
          </a:p>
        </p:txBody>
      </p:sp>
      <p:sp>
        <p:nvSpPr>
          <p:cNvPr id="17" name="矩形 16"/>
          <p:cNvSpPr/>
          <p:nvPr/>
        </p:nvSpPr>
        <p:spPr>
          <a:xfrm>
            <a:off x="5436096" y="4017838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RDD graph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MusicStreamProducer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5517232"/>
          </a:xfrm>
        </p:spPr>
        <p:txBody>
          <a:bodyPr>
            <a:noAutofit/>
          </a:bodyPr>
          <a:lstStyle/>
          <a:p>
            <a:r>
              <a:rPr lang="en-US" sz="1800" dirty="0"/>
              <a:t>Maximum number of events per </a:t>
            </a:r>
            <a:r>
              <a:rPr lang="en-US" sz="1800" dirty="0" smtClean="0"/>
              <a:t>second: 5</a:t>
            </a:r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b="1" dirty="0" err="1"/>
              <a:t>def</a:t>
            </a:r>
            <a:r>
              <a:rPr lang="en-US" sz="1800" b="1" dirty="0"/>
              <a:t> </a:t>
            </a:r>
            <a:r>
              <a:rPr lang="en-US" sz="1800" b="1" dirty="0" err="1"/>
              <a:t>generateSaleEvents</a:t>
            </a:r>
            <a:r>
              <a:rPr lang="en-US" sz="1800" b="1" dirty="0"/>
              <a:t>(n: </a:t>
            </a:r>
            <a:r>
              <a:rPr lang="en-US" sz="1800" b="1" dirty="0" err="1"/>
              <a:t>Int</a:t>
            </a:r>
            <a:r>
              <a:rPr lang="en-US" sz="1800" b="1" dirty="0"/>
              <a:t>) = {</a:t>
            </a:r>
          </a:p>
          <a:p>
            <a:pPr marL="68580" indent="0">
              <a:buNone/>
            </a:pPr>
            <a:r>
              <a:rPr lang="en-US" sz="1800" dirty="0"/>
              <a:t>      (</a:t>
            </a:r>
            <a:r>
              <a:rPr lang="en-US" sz="1800" u="sng" dirty="0"/>
              <a:t>1 to n).map { </a:t>
            </a:r>
            <a:r>
              <a:rPr lang="en-US" sz="1800" u="sng" dirty="0" err="1"/>
              <a:t>i</a:t>
            </a:r>
            <a:r>
              <a:rPr lang="en-US" sz="1800" u="sng" dirty="0"/>
              <a:t> =&gt;</a:t>
            </a:r>
          </a:p>
          <a:p>
            <a:pPr marL="68580" indent="0">
              <a:buNone/>
            </a:pPr>
            <a:r>
              <a:rPr lang="en-US" sz="1800" dirty="0"/>
              <a:t>        </a:t>
            </a:r>
            <a:r>
              <a:rPr lang="en-US" sz="1800" b="1" dirty="0" err="1"/>
              <a:t>val</a:t>
            </a:r>
            <a:r>
              <a:rPr lang="en-US" sz="1800" b="1" dirty="0"/>
              <a:t> ((((</a:t>
            </a:r>
            <a:r>
              <a:rPr lang="en-US" sz="1800" b="1" dirty="0" err="1"/>
              <a:t>rank,artist</a:t>
            </a:r>
            <a:r>
              <a:rPr lang="en-US" sz="1800" b="1" dirty="0"/>
              <a:t>), music),price),discount) = </a:t>
            </a:r>
            <a:r>
              <a:rPr lang="en-US" sz="1800" b="1" dirty="0" err="1"/>
              <a:t>music_array</a:t>
            </a:r>
            <a:r>
              <a:rPr lang="en-US" sz="1800" b="1" dirty="0"/>
              <a:t>(</a:t>
            </a:r>
            <a:r>
              <a:rPr lang="en-US" sz="1800" b="1" dirty="0" err="1"/>
              <a:t>random.nextInt</a:t>
            </a:r>
            <a:r>
              <a:rPr lang="en-US" sz="1800" b="1" dirty="0"/>
              <a:t>(</a:t>
            </a:r>
            <a:r>
              <a:rPr lang="en-US" sz="1800" b="1" dirty="0" err="1"/>
              <a:t>music_array.size</a:t>
            </a:r>
            <a:r>
              <a:rPr lang="en-US" sz="1800" b="1" dirty="0"/>
              <a:t>))</a:t>
            </a:r>
          </a:p>
          <a:p>
            <a:pPr marL="68580" indent="0">
              <a:buNone/>
            </a:pPr>
            <a:r>
              <a:rPr lang="en-US" sz="1800" dirty="0"/>
              <a:t>        </a:t>
            </a:r>
            <a:r>
              <a:rPr lang="en-US" sz="1800" b="1" dirty="0" err="1"/>
              <a:t>val</a:t>
            </a:r>
            <a:r>
              <a:rPr lang="en-US" sz="1800" b="1" dirty="0"/>
              <a:t> user = </a:t>
            </a:r>
            <a:r>
              <a:rPr lang="en-US" sz="1800" b="1" dirty="0" err="1"/>
              <a:t>random.shuffle</a:t>
            </a:r>
            <a:r>
              <a:rPr lang="en-US" sz="1800" b="1" dirty="0"/>
              <a:t>(names).head</a:t>
            </a:r>
          </a:p>
          <a:p>
            <a:pPr marL="68580" indent="0">
              <a:buNone/>
            </a:pPr>
            <a:r>
              <a:rPr lang="fr-FR" sz="1800" dirty="0"/>
              <a:t>        //suppose formula (copies-discount) 0.9 max 2 copies, 0.3 max 8 copies</a:t>
            </a:r>
          </a:p>
          <a:p>
            <a:pPr marL="68580" indent="0">
              <a:buNone/>
            </a:pPr>
            <a:r>
              <a:rPr lang="en-US" sz="1800" dirty="0"/>
              <a:t>        </a:t>
            </a:r>
            <a:r>
              <a:rPr lang="en-US" sz="1800" b="1" dirty="0" err="1"/>
              <a:t>val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maxcopy</a:t>
            </a:r>
            <a:r>
              <a:rPr lang="en-US" sz="1800" b="1" dirty="0">
                <a:solidFill>
                  <a:srgbClr val="FF0000"/>
                </a:solidFill>
              </a:rPr>
              <a:t> = (11-10*</a:t>
            </a:r>
            <a:r>
              <a:rPr lang="en-US" sz="1800" b="1" u="sng" dirty="0" err="1">
                <a:solidFill>
                  <a:srgbClr val="FF0000"/>
                </a:solidFill>
              </a:rPr>
              <a:t>discount.toFloat</a:t>
            </a:r>
            <a:r>
              <a:rPr lang="en-US" sz="1800" b="1" u="sng" dirty="0">
                <a:solidFill>
                  <a:srgbClr val="FF0000"/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800" dirty="0"/>
              <a:t>        </a:t>
            </a:r>
            <a:r>
              <a:rPr lang="en-US" sz="1800" b="1" dirty="0" err="1"/>
              <a:t>val</a:t>
            </a:r>
            <a:r>
              <a:rPr lang="en-US" sz="1800" b="1" dirty="0"/>
              <a:t> copies = </a:t>
            </a:r>
            <a:r>
              <a:rPr lang="en-US" sz="1800" b="1" dirty="0" err="1"/>
              <a:t>random.nextInt</a:t>
            </a:r>
            <a:r>
              <a:rPr lang="en-US" sz="1800" b="1" dirty="0"/>
              <a:t>(</a:t>
            </a:r>
            <a:r>
              <a:rPr lang="en-US" sz="1800" b="1" dirty="0" err="1"/>
              <a:t>maxcopy.toInt</a:t>
            </a:r>
            <a:r>
              <a:rPr lang="en-US" sz="1800" b="1" dirty="0"/>
              <a:t>)+2</a:t>
            </a:r>
          </a:p>
          <a:p>
            <a:pPr marL="68580" indent="0">
              <a:buNone/>
            </a:pPr>
            <a:r>
              <a:rPr lang="en-US" sz="1800" dirty="0"/>
              <a:t>        (user, rank, artist, music, price, discount, copies)</a:t>
            </a:r>
          </a:p>
          <a:p>
            <a:pPr marL="68580" indent="0">
              <a:buNone/>
            </a:pPr>
            <a:r>
              <a:rPr lang="en-US" sz="1800" dirty="0"/>
              <a:t>      }</a:t>
            </a:r>
          </a:p>
          <a:p>
            <a:pPr marL="6858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dirty="0" smtClean="0"/>
              <a:t>in Python: </a:t>
            </a:r>
            <a:br>
              <a:rPr lang="en-US" sz="1800" dirty="0" smtClean="0"/>
            </a:br>
            <a:r>
              <a:rPr lang="en-US" sz="1800" dirty="0" smtClean="0"/>
              <a:t>discount </a:t>
            </a:r>
            <a:r>
              <a:rPr lang="en-US" sz="1800" dirty="0"/>
              <a:t>=['{0:.1f}'.</a:t>
            </a:r>
            <a:r>
              <a:rPr lang="en-US" sz="1800" dirty="0">
                <a:solidFill>
                  <a:srgbClr val="FFFF00"/>
                </a:solidFill>
              </a:rPr>
              <a:t>format(1.01-0.01*</a:t>
            </a:r>
            <a:r>
              <a:rPr lang="en-US" sz="1800" dirty="0" err="1">
                <a:solidFill>
                  <a:srgbClr val="FFFF00"/>
                </a:solidFill>
              </a:rPr>
              <a:t>int</a:t>
            </a:r>
            <a:r>
              <a:rPr lang="en-US" sz="1800" dirty="0">
                <a:solidFill>
                  <a:srgbClr val="FFFF00"/>
                </a:solidFill>
              </a:rPr>
              <a:t>(rank))</a:t>
            </a:r>
            <a:r>
              <a:rPr lang="en-US" sz="1800" dirty="0"/>
              <a:t> for rank in list(</a:t>
            </a:r>
            <a:r>
              <a:rPr lang="en-US" sz="1800" dirty="0" err="1"/>
              <a:t>raw_pd.No</a:t>
            </a:r>
            <a:r>
              <a:rPr lang="en-US" sz="1800" dirty="0"/>
              <a:t>_)] </a:t>
            </a:r>
          </a:p>
        </p:txBody>
      </p:sp>
    </p:spTree>
    <p:extLst>
      <p:ext uri="{BB962C8B-B14F-4D97-AF65-F5344CB8AC3E}">
        <p14:creationId xmlns:p14="http://schemas.microsoft.com/office/powerpoint/2010/main" val="20586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860</TotalTime>
  <Words>540</Words>
  <Application>Microsoft Office PowerPoint</Application>
  <PresentationFormat>全屏显示(4:3)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穿越</vt:lpstr>
      <vt:lpstr>near-real-time sales Spark Streaming demo</vt:lpstr>
      <vt:lpstr>Outline</vt:lpstr>
      <vt:lpstr>Motivation</vt:lpstr>
      <vt:lpstr>PowerPoint 演示文稿</vt:lpstr>
      <vt:lpstr>Simulation</vt:lpstr>
      <vt:lpstr>Data-python injection</vt:lpstr>
      <vt:lpstr>Periodical read and write</vt:lpstr>
      <vt:lpstr>Taste on streaming</vt:lpstr>
      <vt:lpstr>MusicStreamProducer</vt:lpstr>
      <vt:lpstr>Print result</vt:lpstr>
      <vt:lpstr>RDD checkpointing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Xu</dc:creator>
  <cp:lastModifiedBy>Zhen Xu</cp:lastModifiedBy>
  <cp:revision>79</cp:revision>
  <dcterms:created xsi:type="dcterms:W3CDTF">2015-11-11T20:39:11Z</dcterms:created>
  <dcterms:modified xsi:type="dcterms:W3CDTF">2015-12-06T03:53:32Z</dcterms:modified>
</cp:coreProperties>
</file>