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6" r:id="rId1"/>
  </p:sldMasterIdLst>
  <p:notesMasterIdLst>
    <p:notesMasterId r:id="rId112"/>
  </p:notesMasterIdLst>
  <p:handoutMasterIdLst>
    <p:handoutMasterId r:id="rId113"/>
  </p:handoutMasterIdLst>
  <p:sldIdLst>
    <p:sldId id="527" r:id="rId2"/>
    <p:sldId id="529" r:id="rId3"/>
    <p:sldId id="528" r:id="rId4"/>
    <p:sldId id="534" r:id="rId5"/>
    <p:sldId id="535" r:id="rId6"/>
    <p:sldId id="271" r:id="rId7"/>
    <p:sldId id="340" r:id="rId8"/>
    <p:sldId id="281" r:id="rId9"/>
    <p:sldId id="530" r:id="rId10"/>
    <p:sldId id="531" r:id="rId11"/>
    <p:sldId id="532" r:id="rId12"/>
    <p:sldId id="284" r:id="rId13"/>
    <p:sldId id="285" r:id="rId14"/>
    <p:sldId id="286" r:id="rId15"/>
    <p:sldId id="287" r:id="rId16"/>
    <p:sldId id="288" r:id="rId17"/>
    <p:sldId id="289" r:id="rId18"/>
    <p:sldId id="290" r:id="rId19"/>
    <p:sldId id="533" r:id="rId20"/>
    <p:sldId id="292" r:id="rId21"/>
    <p:sldId id="295" r:id="rId22"/>
    <p:sldId id="296" r:id="rId23"/>
    <p:sldId id="299" r:id="rId24"/>
    <p:sldId id="300" r:id="rId25"/>
    <p:sldId id="302" r:id="rId26"/>
    <p:sldId id="304" r:id="rId27"/>
    <p:sldId id="305" r:id="rId28"/>
    <p:sldId id="306" r:id="rId29"/>
    <p:sldId id="339" r:id="rId30"/>
    <p:sldId id="315" r:id="rId31"/>
    <p:sldId id="342" r:id="rId32"/>
    <p:sldId id="344" r:id="rId33"/>
    <p:sldId id="316" r:id="rId34"/>
    <p:sldId id="330" r:id="rId35"/>
    <p:sldId id="331" r:id="rId36"/>
    <p:sldId id="332" r:id="rId37"/>
    <p:sldId id="333" r:id="rId38"/>
    <p:sldId id="345" r:id="rId39"/>
    <p:sldId id="346" r:id="rId40"/>
    <p:sldId id="347" r:id="rId41"/>
    <p:sldId id="337" r:id="rId42"/>
    <p:sldId id="348" r:id="rId43"/>
    <p:sldId id="349" r:id="rId44"/>
    <p:sldId id="351" r:id="rId45"/>
    <p:sldId id="371" r:id="rId46"/>
    <p:sldId id="352" r:id="rId47"/>
    <p:sldId id="404" r:id="rId48"/>
    <p:sldId id="405" r:id="rId49"/>
    <p:sldId id="406" r:id="rId50"/>
    <p:sldId id="356" r:id="rId51"/>
    <p:sldId id="359" r:id="rId52"/>
    <p:sldId id="360" r:id="rId53"/>
    <p:sldId id="364" r:id="rId54"/>
    <p:sldId id="365" r:id="rId55"/>
    <p:sldId id="367" r:id="rId56"/>
    <p:sldId id="368" r:id="rId57"/>
    <p:sldId id="370" r:id="rId58"/>
    <p:sldId id="372" r:id="rId59"/>
    <p:sldId id="376" r:id="rId60"/>
    <p:sldId id="379" r:id="rId61"/>
    <p:sldId id="386" r:id="rId62"/>
    <p:sldId id="391" r:id="rId63"/>
    <p:sldId id="392" r:id="rId64"/>
    <p:sldId id="396" r:id="rId65"/>
    <p:sldId id="402" r:id="rId66"/>
    <p:sldId id="408" r:id="rId67"/>
    <p:sldId id="444" r:id="rId68"/>
    <p:sldId id="441" r:id="rId69"/>
    <p:sldId id="442" r:id="rId70"/>
    <p:sldId id="411" r:id="rId71"/>
    <p:sldId id="412" r:id="rId72"/>
    <p:sldId id="426" r:id="rId73"/>
    <p:sldId id="452" r:id="rId74"/>
    <p:sldId id="453" r:id="rId75"/>
    <p:sldId id="461" r:id="rId76"/>
    <p:sldId id="462" r:id="rId77"/>
    <p:sldId id="463" r:id="rId78"/>
    <p:sldId id="464" r:id="rId79"/>
    <p:sldId id="449" r:id="rId80"/>
    <p:sldId id="450" r:id="rId81"/>
    <p:sldId id="433" r:id="rId82"/>
    <p:sldId id="440" r:id="rId83"/>
    <p:sldId id="456" r:id="rId84"/>
    <p:sldId id="459" r:id="rId85"/>
    <p:sldId id="460" r:id="rId86"/>
    <p:sldId id="458" r:id="rId87"/>
    <p:sldId id="451" r:id="rId88"/>
    <p:sldId id="469" r:id="rId89"/>
    <p:sldId id="471" r:id="rId90"/>
    <p:sldId id="523" r:id="rId91"/>
    <p:sldId id="514" r:id="rId92"/>
    <p:sldId id="515" r:id="rId93"/>
    <p:sldId id="516" r:id="rId94"/>
    <p:sldId id="517" r:id="rId95"/>
    <p:sldId id="525" r:id="rId96"/>
    <p:sldId id="524" r:id="rId97"/>
    <p:sldId id="475" r:id="rId98"/>
    <p:sldId id="481" r:id="rId99"/>
    <p:sldId id="502" r:id="rId100"/>
    <p:sldId id="503" r:id="rId101"/>
    <p:sldId id="504" r:id="rId102"/>
    <p:sldId id="505" r:id="rId103"/>
    <p:sldId id="506" r:id="rId104"/>
    <p:sldId id="507" r:id="rId105"/>
    <p:sldId id="465" r:id="rId106"/>
    <p:sldId id="509" r:id="rId107"/>
    <p:sldId id="510" r:id="rId108"/>
    <p:sldId id="512" r:id="rId109"/>
    <p:sldId id="526" r:id="rId110"/>
    <p:sldId id="513" r:id="rId111"/>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CCCC"/>
    <a:srgbClr val="0000FF"/>
    <a:srgbClr val="7030A0"/>
    <a:srgbClr val="000000"/>
    <a:srgbClr val="E6E6E6"/>
    <a:srgbClr val="FFFFFF"/>
    <a:srgbClr val="FF999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1" autoAdjust="0"/>
    <p:restoredTop sz="89240" autoAdjust="0"/>
  </p:normalViewPr>
  <p:slideViewPr>
    <p:cSldViewPr>
      <p:cViewPr>
        <p:scale>
          <a:sx n="95" d="100"/>
          <a:sy n="95" d="100"/>
        </p:scale>
        <p:origin x="849"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7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vl1pPr>
          </a:lstStyle>
          <a:p>
            <a:endParaRPr lang="en-US"/>
          </a:p>
        </p:txBody>
      </p:sp>
      <p:sp>
        <p:nvSpPr>
          <p:cNvPr id="214019"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vl1pPr>
          </a:lstStyle>
          <a:p>
            <a:endParaRPr lang="en-US"/>
          </a:p>
        </p:txBody>
      </p:sp>
      <p:sp>
        <p:nvSpPr>
          <p:cNvPr id="214020"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vl1pPr>
          </a:lstStyle>
          <a:p>
            <a:endParaRPr lang="en-US"/>
          </a:p>
        </p:txBody>
      </p:sp>
      <p:sp>
        <p:nvSpPr>
          <p:cNvPr id="214021"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a:lvl1pPr>
          </a:lstStyle>
          <a:p>
            <a:fld id="{61C0E9CA-299E-479D-B5B9-378C6DF986AA}" type="slidenum">
              <a:rPr lang="en-US"/>
              <a:pPr/>
              <a:t>‹#›</a:t>
            </a:fld>
            <a:endParaRPr lang="en-US"/>
          </a:p>
        </p:txBody>
      </p:sp>
    </p:spTree>
    <p:extLst>
      <p:ext uri="{BB962C8B-B14F-4D97-AF65-F5344CB8AC3E}">
        <p14:creationId xmlns:p14="http://schemas.microsoft.com/office/powerpoint/2010/main" val="892444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vl1pPr>
          </a:lstStyle>
          <a:p>
            <a:endParaRPr lang="en-US"/>
          </a:p>
        </p:txBody>
      </p:sp>
      <p:sp>
        <p:nvSpPr>
          <p:cNvPr id="3075"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vl1pPr>
          </a:lstStyle>
          <a:p>
            <a:endParaRPr 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vl1pPr>
          </a:lstStyle>
          <a:p>
            <a:endParaRPr lang="en-US"/>
          </a:p>
        </p:txBody>
      </p:sp>
      <p:sp>
        <p:nvSpPr>
          <p:cNvPr id="3079"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a:lvl1pPr>
          </a:lstStyle>
          <a:p>
            <a:fld id="{4F8F0715-B755-4255-9FF5-B88A10DBD778}" type="slidenum">
              <a:rPr lang="en-US"/>
              <a:pPr/>
              <a:t>‹#›</a:t>
            </a:fld>
            <a:endParaRPr lang="en-US"/>
          </a:p>
        </p:txBody>
      </p:sp>
    </p:spTree>
    <p:extLst>
      <p:ext uri="{BB962C8B-B14F-4D97-AF65-F5344CB8AC3E}">
        <p14:creationId xmlns:p14="http://schemas.microsoft.com/office/powerpoint/2010/main" val="41749573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FAEE7-2368-4C07-9EEE-9E3BEAD90DC5}" type="slidenum">
              <a:rPr lang="en-US"/>
              <a:pPr/>
              <a:t>6</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a:p>
        </p:txBody>
      </p:sp>
      <p:sp>
        <p:nvSpPr>
          <p:cNvPr id="64516" name="Slide Number Placeholder 3"/>
          <p:cNvSpPr>
            <a:spLocks noGrp="1"/>
          </p:cNvSpPr>
          <p:nvPr>
            <p:ph type="sldNum" sz="quarter" idx="5"/>
          </p:nvPr>
        </p:nvSpPr>
        <p:spPr>
          <a:noFill/>
        </p:spPr>
        <p:txBody>
          <a:bodyPr/>
          <a:lstStyle/>
          <a:p>
            <a:fld id="{24CD0D1D-1E2C-4D81-82C3-F83B1D8D7779}"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a:p>
        </p:txBody>
      </p:sp>
      <p:sp>
        <p:nvSpPr>
          <p:cNvPr id="65540" name="Slide Number Placeholder 3"/>
          <p:cNvSpPr>
            <a:spLocks noGrp="1"/>
          </p:cNvSpPr>
          <p:nvPr>
            <p:ph type="sldNum" sz="quarter" idx="5"/>
          </p:nvPr>
        </p:nvSpPr>
        <p:spPr>
          <a:noFill/>
        </p:spPr>
        <p:txBody>
          <a:bodyPr/>
          <a:lstStyle/>
          <a:p>
            <a:fld id="{27F0B996-02B7-4E57-BD32-0E9B6746BB03}"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marL="533400" indent="-533400" eaLnBrk="1" hangingPunct="1">
              <a:lnSpc>
                <a:spcPct val="80000"/>
              </a:lnSpc>
            </a:pPr>
            <a:r>
              <a:rPr lang="en-US" sz="2400" b="1" dirty="0"/>
              <a:t>Linearity</a:t>
            </a:r>
            <a:r>
              <a:rPr lang="en-US" sz="2400" dirty="0"/>
              <a:t> means </a:t>
            </a:r>
            <a:r>
              <a:rPr lang="en-US" sz="2400" b="1" i="1" dirty="0">
                <a:solidFill>
                  <a:srgbClr val="0000FF"/>
                </a:solidFill>
              </a:rPr>
              <a:t>linear in the parameters</a:t>
            </a:r>
            <a:r>
              <a:rPr lang="en-US" sz="2400" dirty="0"/>
              <a:t>, not in the variables</a:t>
            </a:r>
            <a:endParaRPr lang="en-US" sz="2400" b="1" dirty="0"/>
          </a:p>
          <a:p>
            <a:pPr marL="533400" indent="-533400" eaLnBrk="1" hangingPunct="1"/>
            <a:r>
              <a:rPr lang="en-US" sz="2400" dirty="0"/>
              <a:t>E[</a:t>
            </a:r>
            <a:r>
              <a:rPr lang="en-US" sz="2400" dirty="0" err="1"/>
              <a:t>y|</a:t>
            </a:r>
            <a:r>
              <a:rPr lang="en-US" sz="2400" b="1" dirty="0" err="1"/>
              <a:t>x</a:t>
            </a:r>
            <a:r>
              <a:rPr lang="en-US" sz="2400" dirty="0"/>
              <a:t>]  =  </a:t>
            </a:r>
            <a:r>
              <a:rPr lang="en-US" sz="2400" dirty="0">
                <a:sym typeface="Symbol" pitchFamily="18" charset="2"/>
              </a:rPr>
              <a:t></a:t>
            </a:r>
            <a:r>
              <a:rPr lang="en-US" sz="2400" baseline="-25000" dirty="0"/>
              <a:t>1</a:t>
            </a:r>
            <a:r>
              <a:rPr lang="en-US" sz="2400" dirty="0"/>
              <a:t> f</a:t>
            </a:r>
            <a:r>
              <a:rPr lang="en-US" sz="2400" baseline="-25000" dirty="0"/>
              <a:t>1</a:t>
            </a:r>
            <a:r>
              <a:rPr lang="en-US" sz="2400" dirty="0"/>
              <a:t>(…) + </a:t>
            </a:r>
            <a:r>
              <a:rPr lang="en-US" sz="2400" dirty="0">
                <a:sym typeface="Symbol" pitchFamily="18" charset="2"/>
              </a:rPr>
              <a:t></a:t>
            </a:r>
            <a:r>
              <a:rPr lang="en-US" sz="2400" baseline="-25000" dirty="0"/>
              <a:t>2</a:t>
            </a:r>
            <a:r>
              <a:rPr lang="en-US" sz="2400" dirty="0"/>
              <a:t> f</a:t>
            </a:r>
            <a:r>
              <a:rPr lang="en-US" sz="2400" baseline="-25000" dirty="0"/>
              <a:t>2</a:t>
            </a:r>
            <a:r>
              <a:rPr lang="en-US" sz="2400" dirty="0"/>
              <a:t>(…) + … +  </a:t>
            </a:r>
            <a:r>
              <a:rPr lang="en-US" sz="2400" dirty="0">
                <a:sym typeface="Symbol" pitchFamily="18" charset="2"/>
              </a:rPr>
              <a:t></a:t>
            </a:r>
            <a:r>
              <a:rPr lang="en-US" sz="2400" baseline="-25000" dirty="0"/>
              <a:t>K</a:t>
            </a:r>
            <a:r>
              <a:rPr lang="en-US" sz="2400" dirty="0"/>
              <a:t> </a:t>
            </a:r>
            <a:r>
              <a:rPr lang="en-US" sz="2400" dirty="0" err="1"/>
              <a:t>f</a:t>
            </a:r>
            <a:r>
              <a:rPr lang="en-US" sz="2400" baseline="-25000" dirty="0" err="1"/>
              <a:t>K</a:t>
            </a:r>
            <a:r>
              <a:rPr lang="en-US" sz="2400" dirty="0"/>
              <a:t>(…). </a:t>
            </a:r>
          </a:p>
          <a:p>
            <a:pPr marL="533400" indent="-533400" eaLnBrk="1" hangingPunct="1">
              <a:buFont typeface="Wingdings" pitchFamily="2" charset="2"/>
              <a:buNone/>
            </a:pPr>
            <a:r>
              <a:rPr lang="en-US" sz="2400" dirty="0"/>
              <a:t>      </a:t>
            </a:r>
            <a:r>
              <a:rPr lang="en-US" sz="2400" dirty="0" err="1"/>
              <a:t>f</a:t>
            </a:r>
            <a:r>
              <a:rPr lang="en-US" sz="2400" baseline="-25000" dirty="0" err="1"/>
              <a:t>k</a:t>
            </a:r>
            <a:r>
              <a:rPr lang="en-US" sz="2400" dirty="0"/>
              <a:t>() may be any function of data.</a:t>
            </a:r>
          </a:p>
          <a:p>
            <a:pPr marL="533400" indent="-533400" eaLnBrk="1" hangingPunct="1">
              <a:lnSpc>
                <a:spcPct val="80000"/>
              </a:lnSpc>
            </a:pPr>
            <a:r>
              <a:rPr lang="en-US" sz="2400" dirty="0"/>
              <a:t>Examples:</a:t>
            </a:r>
          </a:p>
          <a:p>
            <a:pPr marL="928688" lvl="1" indent="-457200" eaLnBrk="1" hangingPunct="1">
              <a:lnSpc>
                <a:spcPct val="80000"/>
              </a:lnSpc>
            </a:pPr>
            <a:r>
              <a:rPr lang="en-US" sz="2000" dirty="0"/>
              <a:t>Logs and levels in economics</a:t>
            </a:r>
          </a:p>
          <a:p>
            <a:pPr marL="928688" lvl="1" indent="-457200" eaLnBrk="1" hangingPunct="1">
              <a:lnSpc>
                <a:spcPct val="80000"/>
              </a:lnSpc>
            </a:pPr>
            <a:r>
              <a:rPr lang="en-US" sz="2000" dirty="0"/>
              <a:t>Time trends, and time trends in loglinear models – rates of growth</a:t>
            </a:r>
          </a:p>
          <a:p>
            <a:pPr marL="928688" lvl="1" indent="-457200" eaLnBrk="1" hangingPunct="1">
              <a:lnSpc>
                <a:spcPct val="80000"/>
              </a:lnSpc>
            </a:pPr>
            <a:r>
              <a:rPr lang="en-US" sz="2000" dirty="0"/>
              <a:t>Dummy variables</a:t>
            </a:r>
          </a:p>
          <a:p>
            <a:pPr marL="928688" lvl="1" indent="-457200" eaLnBrk="1" hangingPunct="1">
              <a:lnSpc>
                <a:spcPct val="80000"/>
              </a:lnSpc>
            </a:pPr>
            <a:r>
              <a:rPr lang="en-US" sz="2000" dirty="0"/>
              <a:t>Quadratics, power functions, log-quadratic, trig functions, interactions and so on.</a:t>
            </a:r>
          </a:p>
          <a:p>
            <a:pPr eaLnBrk="1" hangingPunct="1"/>
            <a:endParaRPr lang="en-US" dirty="0"/>
          </a:p>
        </p:txBody>
      </p:sp>
      <p:sp>
        <p:nvSpPr>
          <p:cNvPr id="67588" name="Slide Number Placeholder 3"/>
          <p:cNvSpPr>
            <a:spLocks noGrp="1"/>
          </p:cNvSpPr>
          <p:nvPr>
            <p:ph type="sldNum" sz="quarter" idx="5"/>
          </p:nvPr>
        </p:nvSpPr>
        <p:spPr>
          <a:noFill/>
        </p:spPr>
        <p:txBody>
          <a:bodyPr/>
          <a:lstStyle/>
          <a:p>
            <a:fld id="{7566B9F6-62ED-4C97-B52E-5E16C50B839E}"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a:p>
        </p:txBody>
      </p:sp>
      <p:sp>
        <p:nvSpPr>
          <p:cNvPr id="70660" name="Slide Number Placeholder 3"/>
          <p:cNvSpPr>
            <a:spLocks noGrp="1"/>
          </p:cNvSpPr>
          <p:nvPr>
            <p:ph type="sldNum" sz="quarter" idx="5"/>
          </p:nvPr>
        </p:nvSpPr>
        <p:spPr>
          <a:noFill/>
        </p:spPr>
        <p:txBody>
          <a:bodyPr/>
          <a:lstStyle/>
          <a:p>
            <a:fld id="{44A353BF-893D-4E0D-BEEE-7B79BBA2BA7E}"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a:p>
        </p:txBody>
      </p:sp>
      <p:sp>
        <p:nvSpPr>
          <p:cNvPr id="71684" name="Slide Number Placeholder 3"/>
          <p:cNvSpPr>
            <a:spLocks noGrp="1"/>
          </p:cNvSpPr>
          <p:nvPr>
            <p:ph type="sldNum" sz="quarter" idx="5"/>
          </p:nvPr>
        </p:nvSpPr>
        <p:spPr>
          <a:noFill/>
        </p:spPr>
        <p:txBody>
          <a:bodyPr/>
          <a:lstStyle/>
          <a:p>
            <a:fld id="{8E6EBBC0-AA47-4AB1-A17A-3A7250E37A92}"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AC3E650-594B-4CF1-B402-868AEA0489D6}" type="slidenum">
              <a:rPr lang="en-US" smtClean="0"/>
              <a:pPr/>
              <a:t>23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197959D-BE08-4E99-ACA7-490F30DEB245}" type="slidenum">
              <a:rPr lang="en-US" smtClean="0"/>
              <a:pPr/>
              <a:t>24</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a:p>
        </p:txBody>
      </p:sp>
      <p:sp>
        <p:nvSpPr>
          <p:cNvPr id="77828" name="Slide Number Placeholder 3"/>
          <p:cNvSpPr>
            <a:spLocks noGrp="1"/>
          </p:cNvSpPr>
          <p:nvPr>
            <p:ph type="sldNum" sz="quarter" idx="5"/>
          </p:nvPr>
        </p:nvSpPr>
        <p:spPr>
          <a:noFill/>
        </p:spPr>
        <p:txBody>
          <a:bodyPr/>
          <a:lstStyle/>
          <a:p>
            <a:fld id="{0BB71F89-0EBC-4807-A32C-FA68BB89250F}"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endParaRPr lang="en-US"/>
          </a:p>
        </p:txBody>
      </p:sp>
      <p:sp>
        <p:nvSpPr>
          <p:cNvPr id="79876" name="Slide Number Placeholder 3"/>
          <p:cNvSpPr>
            <a:spLocks noGrp="1"/>
          </p:cNvSpPr>
          <p:nvPr>
            <p:ph type="sldNum" sz="quarter" idx="5"/>
          </p:nvPr>
        </p:nvSpPr>
        <p:spPr>
          <a:noFill/>
        </p:spPr>
        <p:txBody>
          <a:bodyPr/>
          <a:lstStyle/>
          <a:p>
            <a:fld id="{4A792092-DFF5-478B-9055-A658664E0096}"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endParaRPr lang="en-US"/>
          </a:p>
        </p:txBody>
      </p:sp>
      <p:sp>
        <p:nvSpPr>
          <p:cNvPr id="80900" name="Slide Number Placeholder 3"/>
          <p:cNvSpPr>
            <a:spLocks noGrp="1"/>
          </p:cNvSpPr>
          <p:nvPr>
            <p:ph type="sldNum" sz="quarter" idx="5"/>
          </p:nvPr>
        </p:nvSpPr>
        <p:spPr>
          <a:noFill/>
        </p:spPr>
        <p:txBody>
          <a:bodyPr/>
          <a:lstStyle/>
          <a:p>
            <a:fld id="{FFA49C30-5B2C-491A-A6D8-735407F1C74E}"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r>
              <a:rPr lang="zh-CN" altLang="en-US" sz="1200" dirty="0"/>
              <a:t>假定有一个线性</a:t>
            </a:r>
            <a:r>
              <a:rPr lang="zh-CN" altLang="en-US" sz="1200"/>
              <a:t>函数</a:t>
            </a:r>
            <a:r>
              <a:rPr lang="en-US" sz="1200"/>
              <a:t>y = </a:t>
            </a:r>
            <a:r>
              <a:rPr lang="en-US" sz="1200">
                <a:sym typeface="Symbol" pitchFamily="18" charset="2"/>
              </a:rPr>
              <a:t></a:t>
            </a:r>
            <a:r>
              <a:rPr lang="en-US" sz="1200"/>
              <a:t> + </a:t>
            </a:r>
            <a:r>
              <a:rPr lang="en-US" sz="1200">
                <a:sym typeface="Symbol" pitchFamily="18" charset="2"/>
              </a:rPr>
              <a:t></a:t>
            </a:r>
            <a:r>
              <a:rPr lang="en-US" sz="1200"/>
              <a:t>x + </a:t>
            </a:r>
            <a:r>
              <a:rPr lang="en-US" sz="1200">
                <a:sym typeface="Symbol" pitchFamily="18" charset="2"/>
              </a:rPr>
              <a:t></a:t>
            </a:r>
            <a:r>
              <a:rPr lang="en-US" sz="1200"/>
              <a:t> </a:t>
            </a:r>
            <a:r>
              <a:rPr lang="zh-CN" altLang="en-US" sz="1200"/>
              <a:t>，其中</a:t>
            </a:r>
            <a:r>
              <a:rPr lang="en-US" sz="1200"/>
              <a:t> E</a:t>
            </a:r>
            <a:r>
              <a:rPr lang="en-US" sz="1200" dirty="0"/>
              <a:t>(</a:t>
            </a:r>
            <a:r>
              <a:rPr lang="en-US" sz="1200" dirty="0">
                <a:sym typeface="Symbol" pitchFamily="18" charset="2"/>
              </a:rPr>
              <a:t>|</a:t>
            </a:r>
            <a:r>
              <a:rPr lang="en-US" sz="1200">
                <a:sym typeface="Symbol" pitchFamily="18" charset="2"/>
              </a:rPr>
              <a:t>x</a:t>
            </a:r>
            <a:r>
              <a:rPr lang="en-US" sz="1200"/>
              <a:t>) = 0 =&gt; Cov(x</a:t>
            </a:r>
            <a:r>
              <a:rPr lang="en-US" sz="1200" dirty="0"/>
              <a:t>,</a:t>
            </a:r>
            <a:r>
              <a:rPr lang="en-US" sz="1200">
                <a:sym typeface="Symbol" pitchFamily="18" charset="2"/>
              </a:rPr>
              <a:t></a:t>
            </a:r>
            <a:r>
              <a:rPr lang="en-US" sz="1200"/>
              <a:t>) = 0</a:t>
            </a:r>
            <a:endParaRPr lang="en-US" sz="1200" dirty="0"/>
          </a:p>
          <a:p>
            <a:pPr eaLnBrk="1" hangingPunct="1">
              <a:buFont typeface="Wingdings" pitchFamily="2" charset="2"/>
              <a:buNone/>
            </a:pPr>
            <a:r>
              <a:rPr lang="zh-CN" altLang="en-US" sz="1200"/>
              <a:t>    则</a:t>
            </a:r>
            <a:r>
              <a:rPr lang="zh-CN" altLang="en-US" sz="1200" dirty="0"/>
              <a:t>有：</a:t>
            </a:r>
            <a:endParaRPr lang="en-US" altLang="zh-CN" sz="1200" dirty="0"/>
          </a:p>
          <a:p>
            <a:pPr eaLnBrk="1" hangingPunct="1">
              <a:buFont typeface="Wingdings" pitchFamily="2" charset="2"/>
              <a:buNone/>
            </a:pPr>
            <a:r>
              <a:rPr lang="en-US" sz="1200"/>
              <a:t>    Cov(x,y)  =  Cov(x</a:t>
            </a:r>
            <a:r>
              <a:rPr lang="en-US" sz="1200" dirty="0"/>
              <a:t>,</a:t>
            </a:r>
            <a:r>
              <a:rPr lang="en-US" sz="1200">
                <a:sym typeface="Symbol" pitchFamily="18" charset="2"/>
              </a:rPr>
              <a:t></a:t>
            </a:r>
            <a:r>
              <a:rPr lang="en-US" sz="1200"/>
              <a:t>)  +  </a:t>
            </a:r>
            <a:r>
              <a:rPr lang="en-US" sz="1200">
                <a:sym typeface="Symbol" pitchFamily="18" charset="2"/>
              </a:rPr>
              <a:t></a:t>
            </a:r>
            <a:r>
              <a:rPr lang="en-US" sz="1200" err="1"/>
              <a:t>Cov</a:t>
            </a:r>
            <a:r>
              <a:rPr lang="en-US" sz="1200"/>
              <a:t>(</a:t>
            </a:r>
            <a:r>
              <a:rPr lang="en-US" sz="1200" err="1"/>
              <a:t>x,x</a:t>
            </a:r>
            <a:r>
              <a:rPr lang="en-US" sz="1200"/>
              <a:t>)  +  Cov(x</a:t>
            </a:r>
            <a:r>
              <a:rPr lang="en-US" sz="1200" dirty="0"/>
              <a:t>,</a:t>
            </a:r>
            <a:r>
              <a:rPr lang="en-US" sz="1200" dirty="0">
                <a:sym typeface="Symbol" pitchFamily="18" charset="2"/>
              </a:rPr>
              <a:t></a:t>
            </a:r>
            <a:r>
              <a:rPr lang="en-US" sz="1200" dirty="0"/>
              <a:t>)</a:t>
            </a:r>
          </a:p>
          <a:p>
            <a:pPr eaLnBrk="1" hangingPunct="1">
              <a:buFont typeface="Wingdings" pitchFamily="2" charset="2"/>
              <a:buNone/>
            </a:pPr>
            <a:r>
              <a:rPr lang="en-US" sz="1200"/>
              <a:t>  	               =       0       +  </a:t>
            </a:r>
            <a:r>
              <a:rPr lang="en-US" sz="1200">
                <a:sym typeface="Symbol" pitchFamily="18" charset="2"/>
              </a:rPr>
              <a:t></a:t>
            </a:r>
            <a:r>
              <a:rPr lang="en-US" sz="1200"/>
              <a:t>  Var(x)    +    0</a:t>
            </a:r>
            <a:endParaRPr lang="en-US" sz="1200" dirty="0"/>
          </a:p>
          <a:p>
            <a:pPr eaLnBrk="1" hangingPunct="1">
              <a:buFont typeface="Wingdings" pitchFamily="2" charset="2"/>
              <a:buNone/>
            </a:pPr>
            <a:r>
              <a:rPr lang="en-US" sz="1200"/>
              <a:t>       </a:t>
            </a:r>
            <a:r>
              <a:rPr lang="zh-CN" altLang="en-US" sz="1200"/>
              <a:t>故：  </a:t>
            </a:r>
            <a:r>
              <a:rPr lang="en-US" sz="1200">
                <a:sym typeface="Symbol" pitchFamily="18" charset="2"/>
              </a:rPr>
              <a:t></a:t>
            </a:r>
            <a:r>
              <a:rPr lang="en-US" sz="1200"/>
              <a:t>   =  Cov(x,y) / Var(x</a:t>
            </a:r>
            <a:r>
              <a:rPr lang="en-US" sz="1200" dirty="0"/>
              <a:t>)</a:t>
            </a:r>
          </a:p>
          <a:p>
            <a:pPr eaLnBrk="1" hangingPunct="1">
              <a:buFont typeface="Wingdings" pitchFamily="2" charset="2"/>
              <a:buNone/>
            </a:pPr>
            <a:r>
              <a:rPr lang="en-US" sz="1200"/>
              <a:t> </a:t>
            </a:r>
            <a:r>
              <a:rPr lang="zh-CN" altLang="en-US" sz="1200"/>
              <a:t>      </a:t>
            </a:r>
            <a:r>
              <a:rPr lang="en-US" sz="1200"/>
              <a:t> E(y)     =  </a:t>
            </a:r>
            <a:r>
              <a:rPr lang="en-US" sz="1200">
                <a:sym typeface="Symbol" pitchFamily="18" charset="2"/>
              </a:rPr>
              <a:t></a:t>
            </a:r>
            <a:r>
              <a:rPr lang="en-US" sz="1200"/>
              <a:t>  +  </a:t>
            </a:r>
            <a:r>
              <a:rPr lang="en-US" sz="1200">
                <a:sym typeface="Symbol" pitchFamily="18" charset="2"/>
              </a:rPr>
              <a:t></a:t>
            </a:r>
            <a:r>
              <a:rPr lang="en-US" sz="1200"/>
              <a:t>E(x)  +  E</a:t>
            </a:r>
            <a:r>
              <a:rPr lang="en-US" sz="1200" dirty="0"/>
              <a:t>(</a:t>
            </a:r>
            <a:r>
              <a:rPr lang="en-US" sz="1200" dirty="0">
                <a:sym typeface="Symbol" pitchFamily="18" charset="2"/>
              </a:rPr>
              <a:t></a:t>
            </a:r>
            <a:r>
              <a:rPr lang="en-US" sz="1200" dirty="0"/>
              <a:t>)</a:t>
            </a:r>
          </a:p>
          <a:p>
            <a:pPr eaLnBrk="1" hangingPunct="1">
              <a:buFont typeface="Wingdings" pitchFamily="2" charset="2"/>
              <a:buNone/>
            </a:pPr>
            <a:r>
              <a:rPr lang="en-US" sz="1200"/>
              <a:t>                   =   </a:t>
            </a:r>
            <a:r>
              <a:rPr lang="en-US" sz="1200">
                <a:sym typeface="Symbol" pitchFamily="18" charset="2"/>
              </a:rPr>
              <a:t></a:t>
            </a:r>
            <a:r>
              <a:rPr lang="en-US" sz="1200"/>
              <a:t>  +  </a:t>
            </a:r>
            <a:r>
              <a:rPr lang="en-US" sz="1200">
                <a:sym typeface="Symbol" pitchFamily="18" charset="2"/>
              </a:rPr>
              <a:t></a:t>
            </a:r>
            <a:r>
              <a:rPr lang="en-US" sz="1200"/>
              <a:t>E(x)   +  0</a:t>
            </a:r>
            <a:endParaRPr lang="en-US" sz="1200" dirty="0"/>
          </a:p>
          <a:p>
            <a:pPr eaLnBrk="1" hangingPunct="1">
              <a:buFont typeface="Wingdings" pitchFamily="2" charset="2"/>
              <a:buNone/>
            </a:pPr>
            <a:r>
              <a:rPr lang="en-US" sz="1200"/>
              <a:t>        </a:t>
            </a:r>
            <a:r>
              <a:rPr lang="zh-CN" altLang="en-US" sz="1200"/>
              <a:t>故：</a:t>
            </a:r>
            <a:r>
              <a:rPr lang="en-US" sz="1200"/>
              <a:t> </a:t>
            </a:r>
            <a:r>
              <a:rPr lang="en-US" sz="1200">
                <a:sym typeface="Symbol" pitchFamily="18" charset="2"/>
              </a:rPr>
              <a:t></a:t>
            </a:r>
            <a:r>
              <a:rPr lang="en-US" sz="1200"/>
              <a:t>   =   E[y]  -  </a:t>
            </a:r>
            <a:r>
              <a:rPr lang="en-US" sz="1200">
                <a:sym typeface="Symbol" pitchFamily="18" charset="2"/>
              </a:rPr>
              <a:t></a:t>
            </a:r>
            <a:r>
              <a:rPr lang="en-US" sz="1200" dirty="0"/>
              <a:t>E[x].</a:t>
            </a:r>
          </a:p>
          <a:p>
            <a:pPr eaLnBrk="1" hangingPunct="1"/>
            <a:endParaRPr lang="en-US" dirty="0"/>
          </a:p>
        </p:txBody>
      </p:sp>
      <p:sp>
        <p:nvSpPr>
          <p:cNvPr id="56324" name="Slide Number Placeholder 3"/>
          <p:cNvSpPr>
            <a:spLocks noGrp="1"/>
          </p:cNvSpPr>
          <p:nvPr>
            <p:ph type="sldNum" sz="quarter" idx="5"/>
          </p:nvPr>
        </p:nvSpPr>
        <p:spPr>
          <a:noFill/>
        </p:spPr>
        <p:txBody>
          <a:bodyPr/>
          <a:lstStyle/>
          <a:p>
            <a:fld id="{B6610D66-7C40-4BB2-8D3B-552A00CC7545}" type="slidenum">
              <a:rPr lang="en-US" smtClean="0"/>
              <a:pPr/>
              <a:t>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endParaRPr lang="en-US"/>
          </a:p>
        </p:txBody>
      </p:sp>
      <p:sp>
        <p:nvSpPr>
          <p:cNvPr id="81924" name="Slide Number Placeholder 3"/>
          <p:cNvSpPr>
            <a:spLocks noGrp="1"/>
          </p:cNvSpPr>
          <p:nvPr>
            <p:ph type="sldNum" sz="quarter" idx="5"/>
          </p:nvPr>
        </p:nvSpPr>
        <p:spPr>
          <a:noFill/>
        </p:spPr>
        <p:txBody>
          <a:bodyPr/>
          <a:lstStyle/>
          <a:p>
            <a:fld id="{81A38166-B3AE-44D2-9BD5-3257D69488FD}"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eaLnBrk="1" hangingPunct="1"/>
            <a:endParaRPr lang="en-US"/>
          </a:p>
        </p:txBody>
      </p:sp>
      <p:sp>
        <p:nvSpPr>
          <p:cNvPr id="34820" name="Slide Number Placeholder 3"/>
          <p:cNvSpPr>
            <a:spLocks noGrp="1"/>
          </p:cNvSpPr>
          <p:nvPr>
            <p:ph type="sldNum" sz="quarter" idx="5"/>
          </p:nvPr>
        </p:nvSpPr>
        <p:spPr>
          <a:noFill/>
        </p:spPr>
        <p:txBody>
          <a:bodyPr/>
          <a:lstStyle/>
          <a:p>
            <a:fld id="{9EB62E68-FFE0-4B1B-A979-439AED5BB3BC}"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a:p>
        </p:txBody>
      </p:sp>
      <p:sp>
        <p:nvSpPr>
          <p:cNvPr id="41988" name="Slide Number Placeholder 3"/>
          <p:cNvSpPr>
            <a:spLocks noGrp="1"/>
          </p:cNvSpPr>
          <p:nvPr>
            <p:ph type="sldNum" sz="quarter" idx="5"/>
          </p:nvPr>
        </p:nvSpPr>
        <p:spPr>
          <a:noFill/>
        </p:spPr>
        <p:txBody>
          <a:bodyPr/>
          <a:lstStyle/>
          <a:p>
            <a:fld id="{A2E25CD4-72D9-43A8-9766-FD3FB813F620}"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a:p>
        </p:txBody>
      </p:sp>
      <p:sp>
        <p:nvSpPr>
          <p:cNvPr id="44036" name="Slide Number Placeholder 3"/>
          <p:cNvSpPr>
            <a:spLocks noGrp="1"/>
          </p:cNvSpPr>
          <p:nvPr>
            <p:ph type="sldNum" sz="quarter" idx="5"/>
          </p:nvPr>
        </p:nvSpPr>
        <p:spPr>
          <a:noFill/>
        </p:spPr>
        <p:txBody>
          <a:bodyPr/>
          <a:lstStyle/>
          <a:p>
            <a:fld id="{0F952745-1594-47FF-A0AB-A4E7363665C5}" type="slidenum">
              <a:rPr lang="en-US" smtClean="0"/>
              <a:pPr/>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a:p>
        </p:txBody>
      </p:sp>
      <p:sp>
        <p:nvSpPr>
          <p:cNvPr id="35844" name="Slide Number Placeholder 3"/>
          <p:cNvSpPr>
            <a:spLocks noGrp="1"/>
          </p:cNvSpPr>
          <p:nvPr>
            <p:ph type="sldNum" sz="quarter" idx="5"/>
          </p:nvPr>
        </p:nvSpPr>
        <p:spPr>
          <a:noFill/>
        </p:spPr>
        <p:txBody>
          <a:bodyPr/>
          <a:lstStyle/>
          <a:p>
            <a:fld id="{19531ABB-91D2-4560-9068-F7C2109C0282}" type="slidenum">
              <a:rPr lang="en-US" smtClean="0"/>
              <a:pPr/>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a:p>
        </p:txBody>
      </p:sp>
      <p:sp>
        <p:nvSpPr>
          <p:cNvPr id="50180" name="Slide Number Placeholder 3"/>
          <p:cNvSpPr>
            <a:spLocks noGrp="1"/>
          </p:cNvSpPr>
          <p:nvPr>
            <p:ph type="sldNum" sz="quarter" idx="5"/>
          </p:nvPr>
        </p:nvSpPr>
        <p:spPr>
          <a:noFill/>
        </p:spPr>
        <p:txBody>
          <a:bodyPr/>
          <a:lstStyle/>
          <a:p>
            <a:fld id="{DF0BF14D-C957-481C-ACD4-8EB7FE52FC8F}" type="slidenum">
              <a:rPr lang="en-US" smtClean="0"/>
              <a:pPr/>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endParaRPr lang="en-US"/>
          </a:p>
        </p:txBody>
      </p:sp>
      <p:sp>
        <p:nvSpPr>
          <p:cNvPr id="51204" name="Slide Number Placeholder 3"/>
          <p:cNvSpPr>
            <a:spLocks noGrp="1"/>
          </p:cNvSpPr>
          <p:nvPr>
            <p:ph type="sldNum" sz="quarter" idx="5"/>
          </p:nvPr>
        </p:nvSpPr>
        <p:spPr>
          <a:noFill/>
        </p:spPr>
        <p:txBody>
          <a:bodyPr/>
          <a:lstStyle/>
          <a:p>
            <a:fld id="{BDB5A856-0C83-4AEF-B05C-94D3802D19E6}" type="slidenum">
              <a:rPr lang="en-US" smtClean="0"/>
              <a:pPr/>
              <a:t>35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a:p>
        </p:txBody>
      </p:sp>
      <p:sp>
        <p:nvSpPr>
          <p:cNvPr id="52228" name="Slide Number Placeholder 3"/>
          <p:cNvSpPr>
            <a:spLocks noGrp="1"/>
          </p:cNvSpPr>
          <p:nvPr>
            <p:ph type="sldNum" sz="quarter" idx="5"/>
          </p:nvPr>
        </p:nvSpPr>
        <p:spPr>
          <a:noFill/>
        </p:spPr>
        <p:txBody>
          <a:bodyPr/>
          <a:lstStyle/>
          <a:p>
            <a:fld id="{651E64DF-AAF5-4517-97F6-026F094F9D44}" type="slidenum">
              <a:rPr lang="en-US" smtClean="0"/>
              <a:pPr/>
              <a:t>36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endParaRPr lang="en-US"/>
          </a:p>
        </p:txBody>
      </p:sp>
      <p:sp>
        <p:nvSpPr>
          <p:cNvPr id="53252" name="Slide Number Placeholder 3"/>
          <p:cNvSpPr>
            <a:spLocks noGrp="1"/>
          </p:cNvSpPr>
          <p:nvPr>
            <p:ph type="sldNum" sz="quarter" idx="5"/>
          </p:nvPr>
        </p:nvSpPr>
        <p:spPr>
          <a:noFill/>
        </p:spPr>
        <p:txBody>
          <a:bodyPr/>
          <a:lstStyle/>
          <a:p>
            <a:fld id="{8E46DC65-7882-4F37-9542-33A6DE3DDA4A}" type="slidenum">
              <a:rPr lang="en-US" smtClean="0"/>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endParaRPr lang="en-US"/>
          </a:p>
        </p:txBody>
      </p:sp>
      <p:sp>
        <p:nvSpPr>
          <p:cNvPr id="57348" name="Slide Number Placeholder 3"/>
          <p:cNvSpPr>
            <a:spLocks noGrp="1"/>
          </p:cNvSpPr>
          <p:nvPr>
            <p:ph type="sldNum" sz="quarter" idx="5"/>
          </p:nvPr>
        </p:nvSpPr>
        <p:spPr>
          <a:noFill/>
        </p:spPr>
        <p:txBody>
          <a:bodyPr/>
          <a:lstStyle/>
          <a:p>
            <a:fld id="{F9B73FFE-1967-4FA2-81D9-A0DE9BC74600}" type="slidenum">
              <a:rPr lang="en-US" smtClean="0"/>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a:p>
        </p:txBody>
      </p:sp>
      <p:sp>
        <p:nvSpPr>
          <p:cNvPr id="66564" name="Slide Number Placeholder 3"/>
          <p:cNvSpPr>
            <a:spLocks noGrp="1"/>
          </p:cNvSpPr>
          <p:nvPr>
            <p:ph type="sldNum" sz="quarter" idx="5"/>
          </p:nvPr>
        </p:nvSpPr>
        <p:spPr>
          <a:noFill/>
        </p:spPr>
        <p:txBody>
          <a:bodyPr/>
          <a:lstStyle/>
          <a:p>
            <a:fld id="{AE950738-C566-440F-8000-BF7604DA541C}" type="slidenum">
              <a:rPr lang="en-US" smtClean="0"/>
              <a:pPr/>
              <a:t>10</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endParaRPr lang="en-US"/>
          </a:p>
        </p:txBody>
      </p:sp>
      <p:sp>
        <p:nvSpPr>
          <p:cNvPr id="26628" name="Slide Number Placeholder 3"/>
          <p:cNvSpPr>
            <a:spLocks noGrp="1"/>
          </p:cNvSpPr>
          <p:nvPr>
            <p:ph type="sldNum" sz="quarter" idx="5"/>
          </p:nvPr>
        </p:nvSpPr>
        <p:spPr>
          <a:noFill/>
        </p:spPr>
        <p:txBody>
          <a:bodyPr/>
          <a:lstStyle/>
          <a:p>
            <a:fld id="{DE339CE5-95FB-4295-A714-B3367661086E}" type="slidenum">
              <a:rPr lang="en-US" smtClean="0"/>
              <a:pPr/>
              <a:t>44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a:p>
        </p:txBody>
      </p:sp>
      <p:sp>
        <p:nvSpPr>
          <p:cNvPr id="27652" name="Slide Number Placeholder 3"/>
          <p:cNvSpPr>
            <a:spLocks noGrp="1"/>
          </p:cNvSpPr>
          <p:nvPr>
            <p:ph type="sldNum" sz="quarter" idx="5"/>
          </p:nvPr>
        </p:nvSpPr>
        <p:spPr>
          <a:noFill/>
        </p:spPr>
        <p:txBody>
          <a:bodyPr/>
          <a:lstStyle/>
          <a:p>
            <a:fld id="{2E923CA5-8FB8-4666-B671-3F80697130C8}" type="slidenum">
              <a:rPr lang="en-US" smtClean="0"/>
              <a:pPr/>
              <a:t>46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endParaRPr lang="en-US"/>
          </a:p>
        </p:txBody>
      </p:sp>
      <p:sp>
        <p:nvSpPr>
          <p:cNvPr id="31748" name="Slide Number Placeholder 3"/>
          <p:cNvSpPr>
            <a:spLocks noGrp="1"/>
          </p:cNvSpPr>
          <p:nvPr>
            <p:ph type="sldNum" sz="quarter" idx="5"/>
          </p:nvPr>
        </p:nvSpPr>
        <p:spPr>
          <a:noFill/>
        </p:spPr>
        <p:txBody>
          <a:bodyPr/>
          <a:lstStyle/>
          <a:p>
            <a:fld id="{58F0AC78-F5E9-42FE-BEBB-C7C004EE7144}" type="slidenum">
              <a:rPr lang="en-US" smtClean="0"/>
              <a:pPr/>
              <a:t>50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eaLnBrk="1" hangingPunct="1"/>
            <a:endParaRPr lang="en-US"/>
          </a:p>
        </p:txBody>
      </p:sp>
      <p:sp>
        <p:nvSpPr>
          <p:cNvPr id="34820" name="Slide Number Placeholder 3"/>
          <p:cNvSpPr>
            <a:spLocks noGrp="1"/>
          </p:cNvSpPr>
          <p:nvPr>
            <p:ph type="sldNum" sz="quarter" idx="5"/>
          </p:nvPr>
        </p:nvSpPr>
        <p:spPr>
          <a:noFill/>
        </p:spPr>
        <p:txBody>
          <a:bodyPr/>
          <a:lstStyle/>
          <a:p>
            <a:fld id="{1BDFE5DF-68DF-4858-A40A-9A56CCF8172A}" type="slidenum">
              <a:rPr lang="en-US" smtClean="0"/>
              <a:pPr/>
              <a:t>51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a:p>
        </p:txBody>
      </p:sp>
      <p:sp>
        <p:nvSpPr>
          <p:cNvPr id="35844" name="Slide Number Placeholder 3"/>
          <p:cNvSpPr>
            <a:spLocks noGrp="1"/>
          </p:cNvSpPr>
          <p:nvPr>
            <p:ph type="sldNum" sz="quarter" idx="5"/>
          </p:nvPr>
        </p:nvSpPr>
        <p:spPr>
          <a:noFill/>
        </p:spPr>
        <p:txBody>
          <a:bodyPr/>
          <a:lstStyle/>
          <a:p>
            <a:fld id="{D55C42AF-1A8F-46D0-8F77-8AA78C3BCACA}" type="slidenum">
              <a:rPr lang="en-US" smtClean="0"/>
              <a:pPr/>
              <a:t>52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endParaRPr lang="en-US"/>
          </a:p>
        </p:txBody>
      </p:sp>
      <p:sp>
        <p:nvSpPr>
          <p:cNvPr id="38916" name="Slide Number Placeholder 3"/>
          <p:cNvSpPr>
            <a:spLocks noGrp="1"/>
          </p:cNvSpPr>
          <p:nvPr>
            <p:ph type="sldNum" sz="quarter" idx="5"/>
          </p:nvPr>
        </p:nvSpPr>
        <p:spPr>
          <a:noFill/>
        </p:spPr>
        <p:txBody>
          <a:bodyPr/>
          <a:lstStyle/>
          <a:p>
            <a:fld id="{D49E9815-C83A-446E-BB9A-C61D6E7A09DF}" type="slidenum">
              <a:rPr lang="en-US" smtClean="0"/>
              <a:pPr/>
              <a:t>53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a:p>
        </p:txBody>
      </p:sp>
      <p:sp>
        <p:nvSpPr>
          <p:cNvPr id="40964" name="Slide Number Placeholder 3"/>
          <p:cNvSpPr>
            <a:spLocks noGrp="1"/>
          </p:cNvSpPr>
          <p:nvPr>
            <p:ph type="sldNum" sz="quarter" idx="5"/>
          </p:nvPr>
        </p:nvSpPr>
        <p:spPr>
          <a:noFill/>
        </p:spPr>
        <p:txBody>
          <a:bodyPr/>
          <a:lstStyle/>
          <a:p>
            <a:fld id="{31CBA5C7-3E5B-4990-8477-97AF496D3CE5}" type="slidenum">
              <a:rPr lang="en-US" smtClean="0"/>
              <a:pPr/>
              <a:t>54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a:p>
        </p:txBody>
      </p:sp>
      <p:sp>
        <p:nvSpPr>
          <p:cNvPr id="41988" name="Slide Number Placeholder 3"/>
          <p:cNvSpPr>
            <a:spLocks noGrp="1"/>
          </p:cNvSpPr>
          <p:nvPr>
            <p:ph type="sldNum" sz="quarter" idx="5"/>
          </p:nvPr>
        </p:nvSpPr>
        <p:spPr>
          <a:noFill/>
        </p:spPr>
        <p:txBody>
          <a:bodyPr/>
          <a:lstStyle/>
          <a:p>
            <a:fld id="{42076A75-2BA5-40E7-B998-5D2F5CC8AFC1}" type="slidenum">
              <a:rPr lang="en-US" smtClean="0"/>
              <a:pPr/>
              <a:t>55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a:p>
        </p:txBody>
      </p:sp>
      <p:sp>
        <p:nvSpPr>
          <p:cNvPr id="43012" name="Slide Number Placeholder 3"/>
          <p:cNvSpPr>
            <a:spLocks noGrp="1"/>
          </p:cNvSpPr>
          <p:nvPr>
            <p:ph type="sldNum" sz="quarter" idx="5"/>
          </p:nvPr>
        </p:nvSpPr>
        <p:spPr>
          <a:noFill/>
        </p:spPr>
        <p:txBody>
          <a:bodyPr/>
          <a:lstStyle/>
          <a:p>
            <a:fld id="{790102BA-E434-45FF-B892-CCBD8F13A5C9}" type="slidenum">
              <a:rPr lang="en-US" smtClean="0"/>
              <a:pPr/>
              <a:t>56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a:p>
        </p:txBody>
      </p:sp>
      <p:sp>
        <p:nvSpPr>
          <p:cNvPr id="35844" name="Slide Number Placeholder 3"/>
          <p:cNvSpPr>
            <a:spLocks noGrp="1"/>
          </p:cNvSpPr>
          <p:nvPr>
            <p:ph type="sldNum" sz="quarter" idx="5"/>
          </p:nvPr>
        </p:nvSpPr>
        <p:spPr>
          <a:noFill/>
        </p:spPr>
        <p:txBody>
          <a:bodyPr/>
          <a:lstStyle/>
          <a:p>
            <a:fld id="{FDF098F8-A519-4A57-A590-5EEC861FA955}" type="slidenum">
              <a:rPr lang="en-US" smtClean="0"/>
              <a:pPr/>
              <a:t>58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a:p>
        </p:txBody>
      </p:sp>
      <p:sp>
        <p:nvSpPr>
          <p:cNvPr id="76804" name="Slide Number Placeholder 3"/>
          <p:cNvSpPr>
            <a:spLocks noGrp="1"/>
          </p:cNvSpPr>
          <p:nvPr>
            <p:ph type="sldNum" sz="quarter" idx="5"/>
          </p:nvPr>
        </p:nvSpPr>
        <p:spPr>
          <a:noFill/>
        </p:spPr>
        <p:txBody>
          <a:bodyPr/>
          <a:lstStyle/>
          <a:p>
            <a:fld id="{220DF8BC-E3E4-4AC6-B57B-EDF090BAEF58}" type="slidenum">
              <a:rPr lang="en-US" smtClean="0"/>
              <a:pPr/>
              <a:t>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endParaRPr lang="en-US"/>
          </a:p>
        </p:txBody>
      </p:sp>
      <p:sp>
        <p:nvSpPr>
          <p:cNvPr id="38916" name="Slide Number Placeholder 3"/>
          <p:cNvSpPr>
            <a:spLocks noGrp="1"/>
          </p:cNvSpPr>
          <p:nvPr>
            <p:ph type="sldNum" sz="quarter" idx="5"/>
          </p:nvPr>
        </p:nvSpPr>
        <p:spPr>
          <a:noFill/>
        </p:spPr>
        <p:txBody>
          <a:bodyPr/>
          <a:lstStyle/>
          <a:p>
            <a:fld id="{16C808BC-0B77-40B7-AD38-ACF8B9F37BBF}" type="slidenum">
              <a:rPr lang="en-US" smtClean="0"/>
              <a:pPr/>
              <a:t>59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a:p>
        </p:txBody>
      </p:sp>
      <p:sp>
        <p:nvSpPr>
          <p:cNvPr id="41988" name="Slide Number Placeholder 3"/>
          <p:cNvSpPr>
            <a:spLocks noGrp="1"/>
          </p:cNvSpPr>
          <p:nvPr>
            <p:ph type="sldNum" sz="quarter" idx="5"/>
          </p:nvPr>
        </p:nvSpPr>
        <p:spPr>
          <a:noFill/>
        </p:spPr>
        <p:txBody>
          <a:bodyPr/>
          <a:lstStyle/>
          <a:p>
            <a:fld id="{0483D40F-B09B-45AD-A9A7-2A33A238FE3B}" type="slidenum">
              <a:rPr lang="en-US" smtClean="0"/>
              <a:pPr/>
              <a:t>60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a:p>
        </p:txBody>
      </p:sp>
      <p:sp>
        <p:nvSpPr>
          <p:cNvPr id="47108" name="Slide Number Placeholder 3"/>
          <p:cNvSpPr>
            <a:spLocks noGrp="1"/>
          </p:cNvSpPr>
          <p:nvPr>
            <p:ph type="sldNum" sz="quarter" idx="5"/>
          </p:nvPr>
        </p:nvSpPr>
        <p:spPr>
          <a:noFill/>
        </p:spPr>
        <p:txBody>
          <a:bodyPr/>
          <a:lstStyle/>
          <a:p>
            <a:fld id="{DA7FEF02-0A16-42D9-A058-BD0444987D46}" type="slidenum">
              <a:rPr lang="en-US" smtClean="0"/>
              <a:pPr/>
              <a:t>61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a:p>
        </p:txBody>
      </p:sp>
      <p:sp>
        <p:nvSpPr>
          <p:cNvPr id="49156" name="Slide Number Placeholder 3"/>
          <p:cNvSpPr>
            <a:spLocks noGrp="1"/>
          </p:cNvSpPr>
          <p:nvPr>
            <p:ph type="sldNum" sz="quarter" idx="5"/>
          </p:nvPr>
        </p:nvSpPr>
        <p:spPr>
          <a:noFill/>
        </p:spPr>
        <p:txBody>
          <a:bodyPr/>
          <a:lstStyle/>
          <a:p>
            <a:fld id="{99D145D3-DB68-43BC-BBBB-0EFA0A760E5D}" type="slidenum">
              <a:rPr lang="en-US" smtClean="0"/>
              <a:pPr/>
              <a:t>63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endParaRPr lang="en-US"/>
          </a:p>
        </p:txBody>
      </p:sp>
      <p:sp>
        <p:nvSpPr>
          <p:cNvPr id="51204" name="Slide Number Placeholder 3"/>
          <p:cNvSpPr>
            <a:spLocks noGrp="1"/>
          </p:cNvSpPr>
          <p:nvPr>
            <p:ph type="sldNum" sz="quarter" idx="5"/>
          </p:nvPr>
        </p:nvSpPr>
        <p:spPr>
          <a:noFill/>
        </p:spPr>
        <p:txBody>
          <a:bodyPr/>
          <a:lstStyle/>
          <a:p>
            <a:fld id="{CE094E30-7C20-4F95-847C-A136BA05B8EB}" type="slidenum">
              <a:rPr lang="en-US" smtClean="0"/>
              <a:pPr/>
              <a:t>64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a:p>
        </p:txBody>
      </p:sp>
      <p:sp>
        <p:nvSpPr>
          <p:cNvPr id="55300" name="Slide Number Placeholder 3"/>
          <p:cNvSpPr>
            <a:spLocks noGrp="1"/>
          </p:cNvSpPr>
          <p:nvPr>
            <p:ph type="sldNum" sz="quarter" idx="5"/>
          </p:nvPr>
        </p:nvSpPr>
        <p:spPr>
          <a:noFill/>
        </p:spPr>
        <p:txBody>
          <a:bodyPr/>
          <a:lstStyle/>
          <a:p>
            <a:fld id="{BC0EF215-4387-4233-991B-090ED05AFAD4}" type="slidenum">
              <a:rPr lang="en-US" smtClean="0"/>
              <a:pPr/>
              <a:t>65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7D9D5A03-437A-40EE-8E04-CB7F91280603}" type="slidenum">
              <a:rPr lang="en-US" smtClean="0"/>
              <a:pPr/>
              <a:t>66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\beta </a:t>
            </a:r>
            <a:r>
              <a:rPr lang="zh-CN" altLang="en-US" dirty="0"/>
              <a:t>是常数，所以</a:t>
            </a:r>
            <a:r>
              <a:rPr lang="en-US" altLang="zh-CN" dirty="0"/>
              <a:t>var(beta)=0</a:t>
            </a:r>
            <a:endParaRPr lang="zh-CN" altLang="en-US" dirty="0"/>
          </a:p>
        </p:txBody>
      </p:sp>
      <p:sp>
        <p:nvSpPr>
          <p:cNvPr id="4" name="灯片编号占位符 3"/>
          <p:cNvSpPr>
            <a:spLocks noGrp="1"/>
          </p:cNvSpPr>
          <p:nvPr>
            <p:ph type="sldNum" sz="quarter" idx="5"/>
          </p:nvPr>
        </p:nvSpPr>
        <p:spPr/>
        <p:txBody>
          <a:bodyPr/>
          <a:lstStyle/>
          <a:p>
            <a:fld id="{4F8F0715-B755-4255-9FF5-B88A10DBD778}" type="slidenum">
              <a:rPr lang="en-US" smtClean="0"/>
              <a:pPr/>
              <a:t>72</a:t>
            </a:fld>
            <a:endParaRPr lang="en-US"/>
          </a:p>
        </p:txBody>
      </p:sp>
    </p:spTree>
    <p:extLst>
      <p:ext uri="{BB962C8B-B14F-4D97-AF65-F5344CB8AC3E}">
        <p14:creationId xmlns:p14="http://schemas.microsoft.com/office/powerpoint/2010/main" val="5149068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利用迹，</a:t>
            </a:r>
            <a:r>
              <a:rPr lang="en-US" altLang="zh-CN" sz="1200" b="0" i="0" u="none" strike="noStrike" kern="1200" dirty="0" err="1">
                <a:solidFill>
                  <a:schemeClr val="tx1"/>
                </a:solidFill>
                <a:effectLst/>
                <a:latin typeface="Arial" charset="0"/>
                <a:ea typeface="+mn-ea"/>
                <a:cs typeface="+mn-cs"/>
              </a:rPr>
              <a:t>ε′Mε</a:t>
            </a:r>
            <a:r>
              <a:rPr lang="zh-CN" altLang="en-US" sz="1200" b="0" i="0" u="none" strike="noStrike" kern="1200" dirty="0">
                <a:solidFill>
                  <a:schemeClr val="tx1"/>
                </a:solidFill>
                <a:effectLst/>
                <a:latin typeface="Arial" charset="0"/>
                <a:ea typeface="+mn-ea"/>
                <a:cs typeface="+mn-cs"/>
              </a:rPr>
              <a:t>最终是一个一阶矩阵，那它的迹就是这个数</a:t>
            </a:r>
            <a:endParaRPr lang="en-US" dirty="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09B98F4F-AB85-4413-9DD9-120A70EBEB50}" type="slidenum">
              <a:rPr lang="en-US" smtClean="0"/>
              <a:pPr/>
              <a:t>75</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F(b)</a:t>
            </a:r>
            <a:r>
              <a:rPr lang="zh-CN" altLang="en-US" dirty="0"/>
              <a:t>关于</a:t>
            </a:r>
            <a:r>
              <a:rPr lang="en-US" altLang="zh-CN" dirty="0"/>
              <a:t>b</a:t>
            </a:r>
            <a:r>
              <a:rPr lang="zh-CN" altLang="en-US" dirty="0"/>
              <a:t>向量求导，等于关于</a:t>
            </a:r>
            <a:r>
              <a:rPr lang="en-US" altLang="zh-CN" dirty="0"/>
              <a:t>b</a:t>
            </a:r>
            <a:r>
              <a:rPr lang="zh-CN" altLang="en-US" dirty="0"/>
              <a:t>的每个分量</a:t>
            </a:r>
            <a:r>
              <a:rPr lang="en-US" altLang="zh-CN" dirty="0"/>
              <a:t>b1,…,bp</a:t>
            </a:r>
            <a:r>
              <a:rPr lang="zh-CN" altLang="en-US" dirty="0"/>
              <a:t>求偏导，然后按</a:t>
            </a:r>
            <a:r>
              <a:rPr lang="en-US" altLang="zh-CN" dirty="0"/>
              <a:t>b</a:t>
            </a:r>
            <a:r>
              <a:rPr lang="zh-CN" altLang="en-US" dirty="0"/>
              <a:t>的排列方式进行排列。若</a:t>
            </a:r>
            <a:r>
              <a:rPr lang="en-US" altLang="zh-CN" dirty="0"/>
              <a:t>b</a:t>
            </a:r>
            <a:r>
              <a:rPr lang="zh-CN" altLang="en-US" dirty="0"/>
              <a:t>为行向量，则求导后为行向量。</a:t>
            </a:r>
            <a:endParaRPr lang="en-US" altLang="zh-CN" dirty="0"/>
          </a:p>
          <a:p>
            <a:endParaRPr lang="en-US" altLang="zh-CN" dirty="0"/>
          </a:p>
          <a:p>
            <a:r>
              <a:rPr lang="en-US" altLang="zh-CN" dirty="0"/>
              <a:t>Q=X’X/n</a:t>
            </a:r>
            <a:endParaRPr lang="zh-CN" altLang="en-US" dirty="0"/>
          </a:p>
        </p:txBody>
      </p:sp>
      <p:sp>
        <p:nvSpPr>
          <p:cNvPr id="4" name="灯片编号占位符 3"/>
          <p:cNvSpPr>
            <a:spLocks noGrp="1"/>
          </p:cNvSpPr>
          <p:nvPr>
            <p:ph type="sldNum" sz="quarter" idx="5"/>
          </p:nvPr>
        </p:nvSpPr>
        <p:spPr/>
        <p:txBody>
          <a:bodyPr/>
          <a:lstStyle/>
          <a:p>
            <a:fld id="{4F8F0715-B755-4255-9FF5-B88A10DBD778}" type="slidenum">
              <a:rPr lang="en-US" smtClean="0"/>
              <a:pPr/>
              <a:t>76</a:t>
            </a:fld>
            <a:endParaRPr lang="en-US"/>
          </a:p>
        </p:txBody>
      </p:sp>
    </p:spTree>
    <p:extLst>
      <p:ext uri="{BB962C8B-B14F-4D97-AF65-F5344CB8AC3E}">
        <p14:creationId xmlns:p14="http://schemas.microsoft.com/office/powerpoint/2010/main" val="391121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a:p>
        </p:txBody>
      </p:sp>
      <p:sp>
        <p:nvSpPr>
          <p:cNvPr id="59396" name="Slide Number Placeholder 3"/>
          <p:cNvSpPr>
            <a:spLocks noGrp="1"/>
          </p:cNvSpPr>
          <p:nvPr>
            <p:ph type="sldNum" sz="quarter" idx="5"/>
          </p:nvPr>
        </p:nvSpPr>
        <p:spPr>
          <a:noFill/>
        </p:spPr>
        <p:txBody>
          <a:bodyPr/>
          <a:lstStyle/>
          <a:p>
            <a:fld id="{8C4556A0-E8E9-4326-8453-7BDC871CEEB4}" type="slidenum">
              <a:rPr lang="en-US" smtClean="0"/>
              <a:pPr/>
              <a:t>12</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D69EEDC3-E01C-4F72-B90B-741B99216C63}" type="slidenum">
              <a:rPr lang="en-US" smtClean="0"/>
              <a:pPr/>
              <a:t>78</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若</a:t>
            </a:r>
            <a:r>
              <a:rPr lang="en-US" altLang="zh-CN" dirty="0"/>
              <a:t>Beta2=0</a:t>
            </a:r>
            <a:r>
              <a:rPr lang="zh-CN" altLang="en-US" dirty="0"/>
              <a:t>，或者</a:t>
            </a:r>
            <a:r>
              <a:rPr lang="en-US" altLang="zh-CN" dirty="0"/>
              <a:t>X1</a:t>
            </a:r>
            <a:r>
              <a:rPr lang="zh-CN" altLang="en-US" dirty="0"/>
              <a:t>和</a:t>
            </a:r>
            <a:r>
              <a:rPr lang="en-US" altLang="zh-CN" dirty="0"/>
              <a:t>X2</a:t>
            </a:r>
            <a:r>
              <a:rPr lang="zh-CN" altLang="en-US" dirty="0"/>
              <a:t>无关，则</a:t>
            </a:r>
            <a:r>
              <a:rPr lang="en-US" altLang="zh-CN" dirty="0"/>
              <a:t>b1</a:t>
            </a:r>
            <a:r>
              <a:rPr lang="zh-CN" altLang="en-US" dirty="0"/>
              <a:t>仍为</a:t>
            </a:r>
            <a:r>
              <a:rPr lang="en-US" altLang="zh-CN" dirty="0"/>
              <a:t>beta1</a:t>
            </a:r>
            <a:r>
              <a:rPr lang="zh-CN" altLang="en-US" dirty="0"/>
              <a:t>的无偏估计</a:t>
            </a:r>
            <a:r>
              <a:rPr lang="en-US" altLang="zh-CN" dirty="0"/>
              <a:t>,</a:t>
            </a:r>
          </a:p>
          <a:p>
            <a:pPr eaLnBrk="1" hangingPunct="1"/>
            <a:r>
              <a:rPr lang="zh-CN" altLang="en-US" dirty="0"/>
              <a:t>增加变量不改变无偏性，但增大系数估计量的方差</a:t>
            </a:r>
            <a:endParaRPr lang="en-US" altLang="zh-CN" dirty="0"/>
          </a:p>
          <a:p>
            <a:pPr eaLnBrk="1" hangingPunct="1"/>
            <a:endParaRPr lang="en-US" dirty="0"/>
          </a:p>
          <a:p>
            <a:pPr eaLnBrk="1" hangingPunct="1"/>
            <a:r>
              <a:rPr lang="zh-CN" altLang="en-US" dirty="0"/>
              <a:t> </a:t>
            </a:r>
            <a:r>
              <a:rPr lang="en-US" altLang="zh-CN" dirty="0"/>
              <a:t>Var[b</a:t>
            </a:r>
            <a:r>
              <a:rPr lang="en-US" altLang="zh-CN" baseline="-25000" dirty="0"/>
              <a:t>1</a:t>
            </a:r>
            <a:r>
              <a:rPr lang="en-US" altLang="zh-CN" dirty="0"/>
              <a:t>] </a:t>
            </a:r>
            <a:r>
              <a:rPr lang="zh-CN" altLang="en-US" dirty="0"/>
              <a:t>≤ </a:t>
            </a:r>
            <a:r>
              <a:rPr lang="en-US" altLang="zh-CN" dirty="0"/>
              <a:t>Var[b</a:t>
            </a:r>
            <a:r>
              <a:rPr lang="en-US" altLang="zh-CN" baseline="-25000" dirty="0"/>
              <a:t>1.2</a:t>
            </a:r>
            <a:r>
              <a:rPr lang="en-US" altLang="zh-CN" dirty="0"/>
              <a:t>]</a:t>
            </a:r>
            <a:r>
              <a:rPr lang="zh-CN" altLang="en-US" dirty="0"/>
              <a:t>，其中</a:t>
            </a:r>
            <a:r>
              <a:rPr lang="en-US" altLang="zh-CN" dirty="0"/>
              <a:t>b1</a:t>
            </a:r>
            <a:r>
              <a:rPr lang="zh-CN" altLang="en-US" dirty="0"/>
              <a:t>是模型只含</a:t>
            </a:r>
            <a:r>
              <a:rPr lang="en-US" altLang="zh-CN" dirty="0"/>
              <a:t>X1,b1.2</a:t>
            </a:r>
            <a:r>
              <a:rPr lang="zh-CN" altLang="en-US" dirty="0"/>
              <a:t>指模型含有</a:t>
            </a:r>
            <a:r>
              <a:rPr lang="en-US" altLang="zh-CN" dirty="0"/>
              <a:t>X1</a:t>
            </a:r>
            <a:r>
              <a:rPr lang="zh-CN" altLang="en-US" dirty="0"/>
              <a:t>和</a:t>
            </a:r>
            <a:r>
              <a:rPr lang="en-US" altLang="zh-CN" dirty="0"/>
              <a:t>X2</a:t>
            </a:r>
            <a:endParaRPr lang="en-US" dirty="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B0F99DCE-0CCF-483E-AB92-359A82DA7B2F}" type="slidenum">
              <a:rPr lang="en-US" smtClean="0"/>
              <a:pPr/>
              <a:t>79</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B0F99DCE-0CCF-483E-AB92-359A82DA7B2F}" type="slidenum">
              <a:rPr lang="en-US" smtClean="0"/>
              <a:pPr/>
              <a:t>80</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0FB3A3C3-F356-469B-858C-A02D3DF551FC}" type="slidenum">
              <a:rPr lang="en-US" smtClean="0"/>
              <a:pPr/>
              <a:t>81</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a:p>
        </p:txBody>
      </p:sp>
      <p:sp>
        <p:nvSpPr>
          <p:cNvPr id="47108" name="Slide Number Placeholder 3"/>
          <p:cNvSpPr>
            <a:spLocks noGrp="1"/>
          </p:cNvSpPr>
          <p:nvPr>
            <p:ph type="sldNum" sz="quarter" idx="5"/>
          </p:nvPr>
        </p:nvSpPr>
        <p:spPr>
          <a:noFill/>
        </p:spPr>
        <p:txBody>
          <a:bodyPr/>
          <a:lstStyle/>
          <a:p>
            <a:fld id="{7EBA6F83-969D-4EFF-9D99-479AB6EE28B3}" type="slidenum">
              <a:rPr lang="en-US" smtClean="0"/>
              <a:pPr/>
              <a:t>83</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a:p>
        </p:txBody>
      </p:sp>
      <p:sp>
        <p:nvSpPr>
          <p:cNvPr id="49156" name="Slide Number Placeholder 3"/>
          <p:cNvSpPr>
            <a:spLocks noGrp="1"/>
          </p:cNvSpPr>
          <p:nvPr>
            <p:ph type="sldNum" sz="quarter" idx="5"/>
          </p:nvPr>
        </p:nvSpPr>
        <p:spPr>
          <a:noFill/>
        </p:spPr>
        <p:txBody>
          <a:bodyPr/>
          <a:lstStyle/>
          <a:p>
            <a:fld id="{F152AD8F-6F12-4EFE-A0EB-F7B977DDAD88}" type="slidenum">
              <a:rPr lang="en-US" smtClean="0"/>
              <a:pPr/>
              <a:t>86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1" kern="1200" baseline="0" dirty="0">
                <a:solidFill>
                  <a:schemeClr val="tx1"/>
                </a:solidFill>
                <a:latin typeface="Arial" charset="0"/>
                <a:ea typeface="+mn-ea"/>
                <a:cs typeface="+mn-cs"/>
              </a:rPr>
              <a:t>Independence of a Linear and a Quadratic Form</a:t>
            </a:r>
          </a:p>
          <a:p>
            <a:r>
              <a:rPr lang="en-US" altLang="zh-CN" sz="1200" i="1" kern="1200" baseline="0" dirty="0">
                <a:solidFill>
                  <a:schemeClr val="tx1"/>
                </a:solidFill>
                <a:latin typeface="Arial" charset="0"/>
                <a:ea typeface="+mn-ea"/>
                <a:cs typeface="+mn-cs"/>
              </a:rPr>
              <a:t>A</a:t>
            </a:r>
            <a:r>
              <a:rPr lang="zh-CN" altLang="en-US" sz="1200" i="1" kern="1200" baseline="0" dirty="0">
                <a:solidFill>
                  <a:schemeClr val="tx1"/>
                </a:solidFill>
                <a:latin typeface="Arial" charset="0"/>
                <a:ea typeface="+mn-ea"/>
                <a:cs typeface="+mn-cs"/>
              </a:rPr>
              <a:t> </a:t>
            </a:r>
            <a:r>
              <a:rPr lang="en-US" altLang="zh-CN" sz="1200" i="1" kern="1200" baseline="0" dirty="0">
                <a:solidFill>
                  <a:schemeClr val="tx1"/>
                </a:solidFill>
                <a:latin typeface="Arial" charset="0"/>
                <a:ea typeface="+mn-ea"/>
                <a:cs typeface="+mn-cs"/>
              </a:rPr>
              <a:t>linear function </a:t>
            </a:r>
            <a:r>
              <a:rPr lang="en-US" altLang="zh-CN" sz="1200" b="1" i="1" kern="1200" baseline="0" dirty="0">
                <a:solidFill>
                  <a:schemeClr val="tx1"/>
                </a:solidFill>
                <a:latin typeface="Arial" charset="0"/>
                <a:ea typeface="+mn-ea"/>
                <a:cs typeface="+mn-cs"/>
              </a:rPr>
              <a:t>Lx and a symmetric idempotent quadratic form </a:t>
            </a:r>
            <a:r>
              <a:rPr lang="en-US" altLang="zh-CN" sz="1200" b="1" i="1" kern="1200" baseline="0" dirty="0" err="1">
                <a:solidFill>
                  <a:schemeClr val="tx1"/>
                </a:solidFill>
                <a:latin typeface="Arial" charset="0"/>
                <a:ea typeface="+mn-ea"/>
                <a:cs typeface="+mn-cs"/>
              </a:rPr>
              <a:t>xAx</a:t>
            </a:r>
            <a:r>
              <a:rPr lang="zh-CN" altLang="en-US" sz="1200" b="1" i="1" kern="1200" baseline="0" dirty="0">
                <a:solidFill>
                  <a:schemeClr val="tx1"/>
                </a:solidFill>
                <a:latin typeface="Arial" charset="0"/>
                <a:ea typeface="+mn-ea"/>
                <a:cs typeface="+mn-cs"/>
              </a:rPr>
              <a:t> </a:t>
            </a:r>
            <a:r>
              <a:rPr lang="en-US" altLang="zh-CN" sz="1200" b="1" i="1" kern="1200" baseline="0" dirty="0">
                <a:solidFill>
                  <a:schemeClr val="tx1"/>
                </a:solidFill>
                <a:latin typeface="Arial" charset="0"/>
                <a:ea typeface="+mn-ea"/>
                <a:cs typeface="+mn-cs"/>
              </a:rPr>
              <a:t>in a standard normal</a:t>
            </a:r>
            <a:r>
              <a:rPr lang="zh-CN" altLang="en-US" sz="1200" b="1" i="1" kern="1200" baseline="0" dirty="0">
                <a:solidFill>
                  <a:schemeClr val="tx1"/>
                </a:solidFill>
                <a:latin typeface="Arial" charset="0"/>
                <a:ea typeface="+mn-ea"/>
                <a:cs typeface="+mn-cs"/>
              </a:rPr>
              <a:t> </a:t>
            </a:r>
            <a:r>
              <a:rPr lang="en-US" altLang="zh-CN" sz="1200" i="1" kern="1200" baseline="0" dirty="0">
                <a:solidFill>
                  <a:schemeClr val="tx1"/>
                </a:solidFill>
                <a:latin typeface="Arial" charset="0"/>
                <a:ea typeface="+mn-ea"/>
                <a:cs typeface="+mn-cs"/>
              </a:rPr>
              <a:t>vector are statistically independent if </a:t>
            </a:r>
            <a:r>
              <a:rPr lang="en-US" altLang="zh-CN" sz="1200" b="1" i="1" kern="1200" baseline="0" dirty="0">
                <a:solidFill>
                  <a:schemeClr val="tx1"/>
                </a:solidFill>
                <a:latin typeface="Arial" charset="0"/>
                <a:ea typeface="+mn-ea"/>
                <a:cs typeface="+mn-cs"/>
              </a:rPr>
              <a:t>LA = 0.</a:t>
            </a:r>
            <a:endParaRPr lang="en-US" dirty="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BC212445-4B01-44BA-A16D-D6EBF50B4B94}" type="slidenum">
              <a:rPr lang="en-US" smtClean="0"/>
              <a:pPr/>
              <a:t>88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r>
              <a:rPr lang="zh-CN" altLang="en-US" dirty="0"/>
              <a:t>分组回归与交互项建模各自的利弊</a:t>
            </a:r>
            <a:endParaRPr lang="en-US" altLang="zh-CN" dirty="0"/>
          </a:p>
          <a:p>
            <a:pPr eaLnBrk="1" hangingPunct="1"/>
            <a:r>
              <a:rPr lang="en-US" altLang="zh-CN" dirty="0"/>
              <a:t>X1*(beta1-beta2)</a:t>
            </a:r>
            <a:r>
              <a:rPr lang="zh-CN" altLang="en-US" dirty="0"/>
              <a:t>表示除了性别不同，其余条件一样，但系数存在差异，表示性别造成的差异</a:t>
            </a:r>
            <a:endParaRPr lang="en-US" dirty="0"/>
          </a:p>
        </p:txBody>
      </p:sp>
      <p:sp>
        <p:nvSpPr>
          <p:cNvPr id="27652" name="Slide Number Placeholder 3"/>
          <p:cNvSpPr>
            <a:spLocks noGrp="1"/>
          </p:cNvSpPr>
          <p:nvPr>
            <p:ph type="sldNum" sz="quarter" idx="5"/>
          </p:nvPr>
        </p:nvSpPr>
        <p:spPr>
          <a:noFill/>
        </p:spPr>
        <p:txBody>
          <a:bodyPr/>
          <a:lstStyle/>
          <a:p>
            <a:fld id="{1DC946D9-32E2-42C1-AB3C-DB34F26F0227}" type="slidenum">
              <a:rPr lang="en-US" smtClean="0"/>
              <a:pPr/>
              <a:t>91</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a:p>
        </p:txBody>
      </p:sp>
      <p:sp>
        <p:nvSpPr>
          <p:cNvPr id="28676" name="Slide Number Placeholder 3"/>
          <p:cNvSpPr>
            <a:spLocks noGrp="1"/>
          </p:cNvSpPr>
          <p:nvPr>
            <p:ph type="sldNum" sz="quarter" idx="5"/>
          </p:nvPr>
        </p:nvSpPr>
        <p:spPr>
          <a:noFill/>
        </p:spPr>
        <p:txBody>
          <a:bodyPr/>
          <a:lstStyle/>
          <a:p>
            <a:fld id="{023DF084-B230-4A24-ADD4-C0A9CC367EBF}" type="slidenum">
              <a:rPr lang="en-US" smtClean="0"/>
              <a:pPr/>
              <a:t>92</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E990090-AF16-49A9-86B5-AD075459A99C}" type="slidenum">
              <a:rPr lang="en-US" smtClean="0"/>
              <a:pPr/>
              <a:t>93</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eaLnBrk="1" hangingPunct="1"/>
            <a:endParaRPr lang="en-US"/>
          </a:p>
        </p:txBody>
      </p:sp>
      <p:sp>
        <p:nvSpPr>
          <p:cNvPr id="60420" name="Slide Number Placeholder 3"/>
          <p:cNvSpPr>
            <a:spLocks noGrp="1"/>
          </p:cNvSpPr>
          <p:nvPr>
            <p:ph type="sldNum" sz="quarter" idx="5"/>
          </p:nvPr>
        </p:nvSpPr>
        <p:spPr>
          <a:noFill/>
        </p:spPr>
        <p:txBody>
          <a:bodyPr/>
          <a:lstStyle/>
          <a:p>
            <a:fld id="{412A3482-0628-4A8A-BCA4-122CFF23193F}" type="slidenum">
              <a:rPr lang="en-US" smtClean="0"/>
              <a:pPr/>
              <a:t>13</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6352B40E-582B-4297-94DD-8331068ED75B}" type="slidenum">
              <a:rPr lang="en-US" smtClean="0"/>
              <a:pPr/>
              <a:t>101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a:p>
        </p:txBody>
      </p:sp>
      <p:sp>
        <p:nvSpPr>
          <p:cNvPr id="22532" name="Slide Number Placeholder 3"/>
          <p:cNvSpPr>
            <a:spLocks noGrp="1"/>
          </p:cNvSpPr>
          <p:nvPr>
            <p:ph type="sldNum" sz="quarter" idx="5"/>
          </p:nvPr>
        </p:nvSpPr>
        <p:spPr>
          <a:noFill/>
        </p:spPr>
        <p:txBody>
          <a:bodyPr/>
          <a:lstStyle/>
          <a:p>
            <a:fld id="{0C4A0CA8-0ED9-44A2-AAD9-9E6EDF08460A}" type="slidenum">
              <a:rPr lang="en-US" smtClean="0"/>
              <a:pPr/>
              <a:t>106</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eaLnBrk="1" hangingPunct="1"/>
            <a:endParaRPr lang="en-US"/>
          </a:p>
        </p:txBody>
      </p:sp>
      <p:sp>
        <p:nvSpPr>
          <p:cNvPr id="23556" name="Slide Number Placeholder 3"/>
          <p:cNvSpPr>
            <a:spLocks noGrp="1"/>
          </p:cNvSpPr>
          <p:nvPr>
            <p:ph type="sldNum" sz="quarter" idx="5"/>
          </p:nvPr>
        </p:nvSpPr>
        <p:spPr>
          <a:noFill/>
        </p:spPr>
        <p:txBody>
          <a:bodyPr/>
          <a:lstStyle/>
          <a:p>
            <a:fld id="{15F7C084-9697-4666-AF50-A2DC5CEBACB8}" type="slidenum">
              <a:rPr lang="en-US" smtClean="0"/>
              <a:pPr/>
              <a:t>107</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a:p>
        </p:txBody>
      </p:sp>
      <p:sp>
        <p:nvSpPr>
          <p:cNvPr id="25604" name="Slide Number Placeholder 3"/>
          <p:cNvSpPr>
            <a:spLocks noGrp="1"/>
          </p:cNvSpPr>
          <p:nvPr>
            <p:ph type="sldNum" sz="quarter" idx="5"/>
          </p:nvPr>
        </p:nvSpPr>
        <p:spPr>
          <a:noFill/>
        </p:spPr>
        <p:txBody>
          <a:bodyPr/>
          <a:lstStyle/>
          <a:p>
            <a:fld id="{43C1C5EF-6F1E-4C33-9C01-1762EF3C9729}" type="slidenum">
              <a:rPr lang="en-US" smtClean="0"/>
              <a:pPr/>
              <a:t>108</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endParaRPr lang="en-US"/>
          </a:p>
        </p:txBody>
      </p:sp>
      <p:sp>
        <p:nvSpPr>
          <p:cNvPr id="26628" name="Slide Number Placeholder 3"/>
          <p:cNvSpPr>
            <a:spLocks noGrp="1"/>
          </p:cNvSpPr>
          <p:nvPr>
            <p:ph type="sldNum" sz="quarter" idx="5"/>
          </p:nvPr>
        </p:nvSpPr>
        <p:spPr>
          <a:noFill/>
        </p:spPr>
        <p:txBody>
          <a:bodyPr/>
          <a:lstStyle/>
          <a:p>
            <a:fld id="{CEC35EED-CCF7-4805-82D3-4480535E4B1C}" type="slidenum">
              <a:rPr lang="en-US" smtClean="0"/>
              <a:pPr/>
              <a:t>110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a:p>
        </p:txBody>
      </p:sp>
      <p:sp>
        <p:nvSpPr>
          <p:cNvPr id="61444" name="Slide Number Placeholder 3"/>
          <p:cNvSpPr>
            <a:spLocks noGrp="1"/>
          </p:cNvSpPr>
          <p:nvPr>
            <p:ph type="sldNum" sz="quarter" idx="5"/>
          </p:nvPr>
        </p:nvSpPr>
        <p:spPr>
          <a:noFill/>
        </p:spPr>
        <p:txBody>
          <a:bodyPr/>
          <a:lstStyle/>
          <a:p>
            <a:fld id="{A1C216D6-4B52-4EB3-A752-4F1E32373598}"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a:p>
        </p:txBody>
      </p:sp>
      <p:sp>
        <p:nvSpPr>
          <p:cNvPr id="62468" name="Slide Number Placeholder 3"/>
          <p:cNvSpPr>
            <a:spLocks noGrp="1"/>
          </p:cNvSpPr>
          <p:nvPr>
            <p:ph type="sldNum" sz="quarter" idx="5"/>
          </p:nvPr>
        </p:nvSpPr>
        <p:spPr>
          <a:noFill/>
        </p:spPr>
        <p:txBody>
          <a:bodyPr/>
          <a:lstStyle/>
          <a:p>
            <a:fld id="{2D477C56-9782-4B45-94AB-83C306509CCC}"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a:p>
        </p:txBody>
      </p:sp>
      <p:sp>
        <p:nvSpPr>
          <p:cNvPr id="63492" name="Slide Number Placeholder 3"/>
          <p:cNvSpPr>
            <a:spLocks noGrp="1"/>
          </p:cNvSpPr>
          <p:nvPr>
            <p:ph type="sldNum" sz="quarter" idx="5"/>
          </p:nvPr>
        </p:nvSpPr>
        <p:spPr>
          <a:noFill/>
        </p:spPr>
        <p:txBody>
          <a:bodyPr/>
          <a:lstStyle/>
          <a:p>
            <a:fld id="{C01FB7FD-D603-4749-B7AD-F1A52103CEDE}"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22133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94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6664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828800"/>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8400"/>
            <a:ext cx="16764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D8D7845B-0786-4980-BD97-EBA2B17552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8229600" cy="530225"/>
          </a:xfrm>
        </p:spPr>
        <p:txBody>
          <a:bodyPr/>
          <a:lstStyle/>
          <a:p>
            <a:r>
              <a:rPr lang="en-US"/>
              <a:t>Click to edit Master title style</a:t>
            </a:r>
          </a:p>
        </p:txBody>
      </p:sp>
      <p:sp>
        <p:nvSpPr>
          <p:cNvPr id="3" name="Content Placeholder 2"/>
          <p:cNvSpPr>
            <a:spLocks noGrp="1"/>
          </p:cNvSpPr>
          <p:nvPr>
            <p:ph idx="1"/>
          </p:nvPr>
        </p:nvSpPr>
        <p:spPr>
          <a:xfrm>
            <a:off x="533400" y="1793875"/>
            <a:ext cx="8229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516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6326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2133600" cy="45720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62073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509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r>
              <a:rPr lang="en-US"/>
              <a:t>Click to edit Master title style</a:t>
            </a:r>
          </a:p>
        </p:txBody>
      </p:sp>
    </p:spTree>
    <p:extLst>
      <p:ext uri="{BB962C8B-B14F-4D97-AF65-F5344CB8AC3E}">
        <p14:creationId xmlns:p14="http://schemas.microsoft.com/office/powerpoint/2010/main" val="235638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81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13144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6404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bwMode="auto">
          <a:xfrm>
            <a:off x="762000" y="838200"/>
            <a:ext cx="8229600" cy="5302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35203" name="Rectangle 3"/>
          <p:cNvSpPr>
            <a:spLocks noGrp="1" noChangeArrowheads="1"/>
          </p:cNvSpPr>
          <p:nvPr>
            <p:ph type="body" idx="1"/>
          </p:nvPr>
        </p:nvSpPr>
        <p:spPr bwMode="auto">
          <a:xfrm>
            <a:off x="5334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5239" name="Rectangle 7"/>
          <p:cNvSpPr>
            <a:spLocks noChangeArrowheads="1"/>
          </p:cNvSpPr>
          <p:nvPr/>
        </p:nvSpPr>
        <p:spPr bwMode="auto">
          <a:xfrm>
            <a:off x="0" y="0"/>
            <a:ext cx="228600" cy="2286000"/>
          </a:xfrm>
          <a:prstGeom prst="rect">
            <a:avLst/>
          </a:prstGeom>
          <a:solidFill>
            <a:srgbClr val="003399"/>
          </a:solidFill>
          <a:ln w="9525">
            <a:noFill/>
            <a:miter lim="800000"/>
            <a:headEnd/>
            <a:tailEnd/>
          </a:ln>
          <a:effectLst/>
        </p:spPr>
        <p:txBody>
          <a:bodyPr wrap="none" anchor="ctr"/>
          <a:lstStyle/>
          <a:p>
            <a:pPr algn="ctr" eaLnBrk="1" hangingPunct="1">
              <a:defRPr/>
            </a:pPr>
            <a:endParaRPr lang="en-US" sz="2400"/>
          </a:p>
        </p:txBody>
      </p:sp>
      <p:sp>
        <p:nvSpPr>
          <p:cNvPr id="95241" name="Rectangle 9"/>
          <p:cNvSpPr>
            <a:spLocks noChangeArrowheads="1"/>
          </p:cNvSpPr>
          <p:nvPr/>
        </p:nvSpPr>
        <p:spPr bwMode="auto">
          <a:xfrm>
            <a:off x="0" y="2286000"/>
            <a:ext cx="228600" cy="2286000"/>
          </a:xfrm>
          <a:prstGeom prst="rect">
            <a:avLst/>
          </a:prstGeom>
          <a:solidFill>
            <a:srgbClr val="7030A0"/>
          </a:solidFill>
          <a:ln w="9525">
            <a:noFill/>
            <a:miter lim="800000"/>
            <a:headEnd/>
            <a:tailEnd/>
          </a:ln>
          <a:effectLst/>
        </p:spPr>
        <p:txBody>
          <a:bodyPr wrap="none" anchor="ctr"/>
          <a:lstStyle/>
          <a:p>
            <a:pPr algn="ctr" eaLnBrk="1" hangingPunct="1">
              <a:defRPr/>
            </a:pPr>
            <a:endParaRPr lang="en-US" sz="2400"/>
          </a:p>
        </p:txBody>
      </p:sp>
      <p:sp>
        <p:nvSpPr>
          <p:cNvPr id="95242" name="Rectangle 10"/>
          <p:cNvSpPr>
            <a:spLocks noChangeArrowheads="1"/>
          </p:cNvSpPr>
          <p:nvPr/>
        </p:nvSpPr>
        <p:spPr bwMode="auto">
          <a:xfrm>
            <a:off x="0" y="4572000"/>
            <a:ext cx="228600" cy="2286000"/>
          </a:xfrm>
          <a:prstGeom prst="rect">
            <a:avLst/>
          </a:prstGeom>
          <a:solidFill>
            <a:srgbClr val="002060"/>
          </a:solidFill>
          <a:ln w="9525">
            <a:noFill/>
            <a:miter lim="800000"/>
            <a:headEnd/>
            <a:tailEnd/>
          </a:ln>
          <a:effectLst/>
        </p:spPr>
        <p:txBody>
          <a:bodyPr wrap="none" anchor="ctr"/>
          <a:lstStyle/>
          <a:p>
            <a:pPr algn="ctr" eaLnBrk="1" hangingPunct="1">
              <a:defRPr/>
            </a:pPr>
            <a:endParaRPr lang="en-US" sz="2400"/>
          </a:p>
        </p:txBody>
      </p:sp>
      <p:sp>
        <p:nvSpPr>
          <p:cNvPr id="9" name="TextBox 8"/>
          <p:cNvSpPr txBox="1"/>
          <p:nvPr userDrawn="1"/>
        </p:nvSpPr>
        <p:spPr>
          <a:xfrm>
            <a:off x="6248400" y="6550223"/>
            <a:ext cx="2886891" cy="307777"/>
          </a:xfrm>
          <a:prstGeom prst="rect">
            <a:avLst/>
          </a:prstGeom>
          <a:solidFill>
            <a:srgbClr val="7030A0">
              <a:alpha val="18824"/>
            </a:srgbClr>
          </a:solidFill>
        </p:spPr>
        <p:txBody>
          <a:bodyPr wrap="square" rtlCol="0">
            <a:spAutoFit/>
          </a:bodyPr>
          <a:lstStyle/>
          <a:p>
            <a:r>
              <a:rPr lang="en-US" sz="1400"/>
              <a:t>Part</a:t>
            </a:r>
            <a:r>
              <a:rPr lang="en-US" sz="1400" baseline="0"/>
              <a:t> 2: Projection and Regression</a:t>
            </a:r>
            <a:endParaRPr lang="en-US" sz="1400" dirty="0"/>
          </a:p>
        </p:txBody>
      </p:sp>
      <p:pic>
        <p:nvPicPr>
          <p:cNvPr id="10" name="Picture 4" descr="Stern"/>
          <p:cNvPicPr>
            <a:picLocks noChangeAspect="1" noChangeArrowheads="1"/>
          </p:cNvPicPr>
          <p:nvPr userDrawn="1"/>
        </p:nvPicPr>
        <p:blipFill>
          <a:blip r:embed="rId14" cstate="print"/>
          <a:srcRect/>
          <a:stretch>
            <a:fillRect/>
          </a:stretch>
        </p:blipFill>
        <p:spPr bwMode="auto">
          <a:xfrm>
            <a:off x="228600" y="0"/>
            <a:ext cx="8915400" cy="876300"/>
          </a:xfrm>
          <a:prstGeom prst="rect">
            <a:avLst/>
          </a:prstGeom>
          <a:noFill/>
        </p:spPr>
      </p:pic>
    </p:spTree>
    <p:extLst>
      <p:ext uri="{BB962C8B-B14F-4D97-AF65-F5344CB8AC3E}">
        <p14:creationId xmlns:p14="http://schemas.microsoft.com/office/powerpoint/2010/main" val="227029560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xStyles>
    <p:titleStyle>
      <a:lvl1pPr algn="ctr" rtl="0" fontAlgn="base">
        <a:spcBef>
          <a:spcPct val="0"/>
        </a:spcBef>
        <a:spcAft>
          <a:spcPct val="0"/>
        </a:spcAft>
        <a:defRPr sz="3200">
          <a:solidFill>
            <a:srgbClr val="003399"/>
          </a:solidFill>
          <a:latin typeface="+mj-lt"/>
          <a:ea typeface="+mj-ea"/>
          <a:cs typeface="+mj-cs"/>
        </a:defRPr>
      </a:lvl1pPr>
      <a:lvl2pPr algn="l" rtl="0" fontAlgn="base">
        <a:spcBef>
          <a:spcPct val="0"/>
        </a:spcBef>
        <a:spcAft>
          <a:spcPct val="0"/>
        </a:spcAft>
        <a:defRPr sz="4400">
          <a:solidFill>
            <a:schemeClr val="tx2"/>
          </a:solidFill>
          <a:latin typeface="Arial" charset="0"/>
          <a:cs typeface="Arial" charset="0"/>
        </a:defRPr>
      </a:lvl2pPr>
      <a:lvl3pPr algn="l" rtl="0" fontAlgn="base">
        <a:spcBef>
          <a:spcPct val="0"/>
        </a:spcBef>
        <a:spcAft>
          <a:spcPct val="0"/>
        </a:spcAft>
        <a:defRPr sz="4400">
          <a:solidFill>
            <a:schemeClr val="tx2"/>
          </a:solidFill>
          <a:latin typeface="Arial" charset="0"/>
          <a:cs typeface="Arial" charset="0"/>
        </a:defRPr>
      </a:lvl3pPr>
      <a:lvl4pPr algn="l" rtl="0" fontAlgn="base">
        <a:spcBef>
          <a:spcPct val="0"/>
        </a:spcBef>
        <a:spcAft>
          <a:spcPct val="0"/>
        </a:spcAft>
        <a:defRPr sz="4400">
          <a:solidFill>
            <a:schemeClr val="tx2"/>
          </a:solidFill>
          <a:latin typeface="Arial" charset="0"/>
          <a:cs typeface="Arial" charset="0"/>
        </a:defRPr>
      </a:lvl4pPr>
      <a:lvl5pPr algn="l" rtl="0" fontAlgn="base">
        <a:spcBef>
          <a:spcPct val="0"/>
        </a:spcBef>
        <a:spcAft>
          <a:spcPct val="0"/>
        </a:spcAft>
        <a:defRPr sz="4400">
          <a:solidFill>
            <a:schemeClr val="tx2"/>
          </a:solidFill>
          <a:latin typeface="Arial" charset="0"/>
          <a:cs typeface="Arial" charset="0"/>
        </a:defRPr>
      </a:lvl5pPr>
      <a:lvl6pPr marL="457200" algn="l" rtl="0" fontAlgn="base">
        <a:spcBef>
          <a:spcPct val="0"/>
        </a:spcBef>
        <a:spcAft>
          <a:spcPct val="0"/>
        </a:spcAft>
        <a:defRPr sz="4400">
          <a:solidFill>
            <a:schemeClr val="tx2"/>
          </a:solidFill>
          <a:latin typeface="Arial" charset="0"/>
          <a:cs typeface="Arial" charset="0"/>
        </a:defRPr>
      </a:lvl6pPr>
      <a:lvl7pPr marL="914400" algn="l" rtl="0" fontAlgn="base">
        <a:spcBef>
          <a:spcPct val="0"/>
        </a:spcBef>
        <a:spcAft>
          <a:spcPct val="0"/>
        </a:spcAft>
        <a:defRPr sz="4400">
          <a:solidFill>
            <a:schemeClr val="tx2"/>
          </a:solidFill>
          <a:latin typeface="Arial" charset="0"/>
          <a:cs typeface="Arial" charset="0"/>
        </a:defRPr>
      </a:lvl7pPr>
      <a:lvl8pPr marL="1371600" algn="l" rtl="0" fontAlgn="base">
        <a:spcBef>
          <a:spcPct val="0"/>
        </a:spcBef>
        <a:spcAft>
          <a:spcPct val="0"/>
        </a:spcAft>
        <a:defRPr sz="4400">
          <a:solidFill>
            <a:schemeClr val="tx2"/>
          </a:solidFill>
          <a:latin typeface="Arial" charset="0"/>
          <a:cs typeface="Arial" charset="0"/>
        </a:defRPr>
      </a:lvl8pPr>
      <a:lvl9pPr marL="1828800" algn="l"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cs typeface="+mn-cs"/>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cs typeface="+mn-cs"/>
        </a:defRPr>
      </a:lvl3pPr>
      <a:lvl4pPr marL="1600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pli33@ru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9.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6.bin"/><Relationship Id="rId14"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21.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9.bin"/><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25.wmf"/><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29.xml"/><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3.wmf"/><Relationship Id="rId4" Type="http://schemas.openxmlformats.org/officeDocument/2006/relationships/oleObject" Target="../embeddings/oleObject19.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8.wmf"/><Relationship Id="rId3" Type="http://schemas.openxmlformats.org/officeDocument/2006/relationships/notesSlide" Target="../notesSlides/notesSlide31.xml"/><Relationship Id="rId7" Type="http://schemas.openxmlformats.org/officeDocument/2006/relationships/image" Target="../media/image35.wmf"/><Relationship Id="rId12" Type="http://schemas.openxmlformats.org/officeDocument/2006/relationships/oleObject" Target="../embeddings/oleObject24.bin"/><Relationship Id="rId17" Type="http://schemas.openxmlformats.org/officeDocument/2006/relationships/image" Target="../media/image40.wmf"/><Relationship Id="rId2" Type="http://schemas.openxmlformats.org/officeDocument/2006/relationships/slideLayout" Target="../slideLayouts/slideLayout2.xml"/><Relationship Id="rId16" Type="http://schemas.openxmlformats.org/officeDocument/2006/relationships/oleObject" Target="../embeddings/oleObject26.bin"/><Relationship Id="rId1" Type="http://schemas.openxmlformats.org/officeDocument/2006/relationships/vmlDrawing" Target="../drawings/vmlDrawing10.vml"/><Relationship Id="rId6" Type="http://schemas.openxmlformats.org/officeDocument/2006/relationships/oleObject" Target="../embeddings/oleObject21.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6.wmf"/><Relationship Id="rId14" Type="http://schemas.openxmlformats.org/officeDocument/2006/relationships/oleObject" Target="../embeddings/oleObject25.bin"/></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3.w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9.bin"/><Relationship Id="rId5" Type="http://schemas.openxmlformats.org/officeDocument/2006/relationships/image" Target="../media/image44.wmf"/><Relationship Id="rId4" Type="http://schemas.openxmlformats.org/officeDocument/2006/relationships/oleObject" Target="../embeddings/oleObject2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5.wmf"/><Relationship Id="rId4" Type="http://schemas.openxmlformats.org/officeDocument/2006/relationships/oleObject" Target="../embeddings/oleObject30.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6.wmf"/><Relationship Id="rId4" Type="http://schemas.openxmlformats.org/officeDocument/2006/relationships/oleObject" Target="../embeddings/oleObject31.bin"/></Relationships>
</file>

<file path=ppt/slides/_rels/slide5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40.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3.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9.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7.bin"/><Relationship Id="rId5" Type="http://schemas.openxmlformats.org/officeDocument/2006/relationships/image" Target="../media/image51.wmf"/><Relationship Id="rId4" Type="http://schemas.openxmlformats.org/officeDocument/2006/relationships/oleObject" Target="../embeddings/oleObject36.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9.bin"/><Relationship Id="rId5" Type="http://schemas.openxmlformats.org/officeDocument/2006/relationships/image" Target="../media/image54.wmf"/><Relationship Id="rId4" Type="http://schemas.openxmlformats.org/officeDocument/2006/relationships/oleObject" Target="../embeddings/oleObject38.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slide" Target="slide105.xml"/><Relationship Id="rId3" Type="http://schemas.openxmlformats.org/officeDocument/2006/relationships/slide" Target="slide44.xml"/><Relationship Id="rId7" Type="http://schemas.openxmlformats.org/officeDocument/2006/relationships/slide" Target="slide97.xml"/><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88.xml"/><Relationship Id="rId5" Type="http://schemas.openxmlformats.org/officeDocument/2006/relationships/slide" Target="slide66.xml"/><Relationship Id="rId4" Type="http://schemas.openxmlformats.org/officeDocument/2006/relationships/slide" Target="slide58.xml"/><Relationship Id="rId9" Type="http://schemas.openxmlformats.org/officeDocument/2006/relationships/slide" Target="slide10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2.bin"/><Relationship Id="rId5" Type="http://schemas.openxmlformats.org/officeDocument/2006/relationships/image" Target="../media/image56.wmf"/><Relationship Id="rId4" Type="http://schemas.openxmlformats.org/officeDocument/2006/relationships/oleObject" Target="../embeddings/oleObject41.bin"/></Relationships>
</file>

<file path=ppt/slides/_rels/slide73.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85.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84.wmf"/><Relationship Id="rId4" Type="http://schemas.openxmlformats.org/officeDocument/2006/relationships/oleObject" Target="../embeddings/oleObject43.bin"/></Relationships>
</file>

<file path=ppt/slides/_rels/slide8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85.emf"/><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94.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400" dirty="0"/>
              <a:t>计量经济学</a:t>
            </a:r>
            <a:br>
              <a:rPr lang="en-US" altLang="zh-CN" sz="4400" dirty="0"/>
            </a:br>
            <a:r>
              <a:rPr lang="zh-CN" altLang="en-US" sz="4400" dirty="0"/>
              <a:t>方法与应用</a:t>
            </a:r>
          </a:p>
        </p:txBody>
      </p:sp>
      <p:sp>
        <p:nvSpPr>
          <p:cNvPr id="3" name="副标题 2"/>
          <p:cNvSpPr>
            <a:spLocks noGrp="1"/>
          </p:cNvSpPr>
          <p:nvPr>
            <p:ph type="subTitle" idx="1"/>
          </p:nvPr>
        </p:nvSpPr>
        <p:spPr/>
        <p:txBody>
          <a:bodyPr/>
          <a:lstStyle/>
          <a:p>
            <a:r>
              <a:rPr lang="zh-CN" altLang="en-US" dirty="0"/>
              <a:t>李静萍</a:t>
            </a:r>
            <a:endParaRPr lang="en-US" altLang="zh-CN" dirty="0"/>
          </a:p>
          <a:p>
            <a:r>
              <a:rPr lang="en-US" altLang="zh-CN" dirty="0">
                <a:hlinkClick r:id="rId2"/>
              </a:rPr>
              <a:t>jpli33@ruc.edu.cn</a:t>
            </a:r>
            <a:endParaRPr lang="en-US" altLang="zh-CN" dirty="0"/>
          </a:p>
          <a:p>
            <a:r>
              <a:rPr lang="en-US" altLang="zh-CN" dirty="0"/>
              <a:t>Office</a:t>
            </a:r>
            <a:r>
              <a:rPr lang="zh-CN" altLang="en-US" dirty="0"/>
              <a:t>：明主</a:t>
            </a:r>
            <a:r>
              <a:rPr lang="en-US" altLang="zh-CN" dirty="0"/>
              <a:t>1003</a:t>
            </a:r>
          </a:p>
          <a:p>
            <a:r>
              <a:rPr lang="en-US" altLang="zh-CN" dirty="0"/>
              <a:t>Tel</a:t>
            </a:r>
            <a:r>
              <a:rPr lang="zh-CN" altLang="en-US" dirty="0"/>
              <a:t>：</a:t>
            </a:r>
            <a:r>
              <a:rPr lang="en-US" altLang="zh-CN" dirty="0"/>
              <a:t>82500141</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t>经典线性模型</a:t>
            </a:r>
            <a:endParaRPr lang="en-US" dirty="0"/>
          </a:p>
        </p:txBody>
      </p:sp>
      <p:sp>
        <p:nvSpPr>
          <p:cNvPr id="26627" name="Rectangle 3"/>
          <p:cNvSpPr>
            <a:spLocks noGrp="1" noChangeArrowheads="1"/>
          </p:cNvSpPr>
          <p:nvPr>
            <p:ph idx="1"/>
          </p:nvPr>
        </p:nvSpPr>
        <p:spPr/>
        <p:txBody>
          <a:bodyPr/>
          <a:lstStyle/>
          <a:p>
            <a:pPr eaLnBrk="1" hangingPunct="1">
              <a:lnSpc>
                <a:spcPct val="105000"/>
              </a:lnSpc>
            </a:pPr>
            <a:r>
              <a:rPr lang="zh-CN" altLang="en-US" dirty="0"/>
              <a:t>多元回归模型形式</a:t>
            </a:r>
            <a:endParaRPr lang="en-US" altLang="zh-CN" dirty="0"/>
          </a:p>
          <a:p>
            <a:pPr eaLnBrk="1" hangingPunct="1">
              <a:lnSpc>
                <a:spcPct val="105000"/>
              </a:lnSpc>
              <a:buNone/>
            </a:pPr>
            <a:r>
              <a:rPr lang="zh-CN" altLang="en-US"/>
              <a:t>       </a:t>
            </a:r>
            <a:r>
              <a:rPr lang="en-US"/>
              <a:t>y  =  f(x</a:t>
            </a:r>
            <a:r>
              <a:rPr lang="en-US" baseline="-25000"/>
              <a:t>1</a:t>
            </a:r>
            <a:r>
              <a:rPr lang="en-US"/>
              <a:t>,x</a:t>
            </a:r>
            <a:r>
              <a:rPr lang="en-US" baseline="-25000"/>
              <a:t>2</a:t>
            </a:r>
            <a:r>
              <a:rPr lang="en-US" dirty="0"/>
              <a:t>,…,x</a:t>
            </a:r>
            <a:r>
              <a:rPr lang="en-US" baseline="-25000" dirty="0"/>
              <a:t>K</a:t>
            </a:r>
            <a:r>
              <a:rPr lang="en-US" dirty="0"/>
              <a:t>,</a:t>
            </a:r>
            <a:r>
              <a:rPr lang="en-US" dirty="0">
                <a:sym typeface="Symbol" pitchFamily="18" charset="2"/>
              </a:rPr>
              <a:t></a:t>
            </a:r>
            <a:r>
              <a:rPr lang="en-US" baseline="-25000" dirty="0"/>
              <a:t>1</a:t>
            </a:r>
            <a:r>
              <a:rPr lang="en-US" dirty="0"/>
              <a:t>,</a:t>
            </a:r>
            <a:r>
              <a:rPr lang="en-US" dirty="0">
                <a:sym typeface="Symbol" pitchFamily="18" charset="2"/>
              </a:rPr>
              <a:t></a:t>
            </a:r>
            <a:r>
              <a:rPr lang="en-US" baseline="-25000" dirty="0"/>
              <a:t>2</a:t>
            </a:r>
            <a:r>
              <a:rPr lang="en-US" dirty="0"/>
              <a:t>,…</a:t>
            </a:r>
            <a:r>
              <a:rPr lang="en-US" dirty="0">
                <a:sym typeface="Symbol" pitchFamily="18" charset="2"/>
              </a:rPr>
              <a:t></a:t>
            </a:r>
            <a:r>
              <a:rPr lang="en-US" baseline="-25000"/>
              <a:t>K</a:t>
            </a:r>
            <a:r>
              <a:rPr lang="en-US"/>
              <a:t>)  +  </a:t>
            </a:r>
            <a:r>
              <a:rPr lang="en-US">
                <a:sym typeface="Symbol" pitchFamily="18" charset="2"/>
              </a:rPr>
              <a:t></a:t>
            </a:r>
            <a:r>
              <a:rPr lang="en-US"/>
              <a:t>  </a:t>
            </a:r>
            <a:endParaRPr lang="en-US" dirty="0"/>
          </a:p>
          <a:p>
            <a:pPr eaLnBrk="1" hangingPunct="1">
              <a:lnSpc>
                <a:spcPct val="90000"/>
              </a:lnSpc>
            </a:pPr>
            <a:r>
              <a:rPr lang="zh-CN" altLang="en-US" dirty="0"/>
              <a:t>因变量</a:t>
            </a:r>
            <a:r>
              <a:rPr lang="en-US" altLang="zh-CN" dirty="0"/>
              <a:t>(</a:t>
            </a:r>
            <a:r>
              <a:rPr lang="en-US" altLang="en-US"/>
              <a:t>Dependent) </a:t>
            </a:r>
            <a:r>
              <a:rPr lang="zh-CN" altLang="en-US"/>
              <a:t>与</a:t>
            </a:r>
            <a:r>
              <a:rPr lang="zh-CN" altLang="en-US" dirty="0"/>
              <a:t>自变量</a:t>
            </a:r>
            <a:r>
              <a:rPr lang="en-US" altLang="zh-CN" dirty="0"/>
              <a:t>(</a:t>
            </a:r>
            <a:r>
              <a:rPr lang="en-US" altLang="en-US"/>
              <a:t>independent</a:t>
            </a:r>
            <a:r>
              <a:rPr lang="en-US" altLang="zh-CN"/>
              <a:t>)</a:t>
            </a:r>
            <a:r>
              <a:rPr lang="en-US" altLang="en-US"/>
              <a:t>  </a:t>
            </a:r>
            <a:endParaRPr lang="en-US" altLang="en-US" dirty="0"/>
          </a:p>
          <a:p>
            <a:pPr lvl="1" eaLnBrk="1" hangingPunct="1">
              <a:lnSpc>
                <a:spcPct val="90000"/>
              </a:lnSpc>
            </a:pPr>
            <a:r>
              <a:rPr lang="en-US"/>
              <a:t>Independent of what</a:t>
            </a:r>
            <a:r>
              <a:rPr lang="en-US" dirty="0"/>
              <a:t>?</a:t>
            </a:r>
          </a:p>
          <a:p>
            <a:pPr lvl="1" eaLnBrk="1" hangingPunct="1">
              <a:lnSpc>
                <a:spcPct val="90000"/>
              </a:lnSpc>
            </a:pPr>
            <a:r>
              <a:rPr lang="en-US"/>
              <a:t>Can y just ‘</a:t>
            </a:r>
            <a:r>
              <a:rPr lang="en-US" err="1"/>
              <a:t>change</a:t>
            </a:r>
            <a:r>
              <a:rPr lang="en-US"/>
              <a:t>?’  What ‘causes’ the change?  </a:t>
            </a:r>
            <a:endParaRPr lang="en-US" dirty="0"/>
          </a:p>
          <a:p>
            <a:pPr lvl="1" eaLnBrk="1" hangingPunct="1">
              <a:lnSpc>
                <a:spcPct val="90000"/>
              </a:lnSpc>
            </a:pPr>
            <a:r>
              <a:rPr lang="en-US"/>
              <a:t>Very careful on the issue of causality.  Cause vs. association. </a:t>
            </a:r>
            <a:endParaRPr lang="en-US" dirty="0"/>
          </a:p>
        </p:txBody>
      </p:sp>
    </p:spTree>
    <p:extLst>
      <p:ext uri="{BB962C8B-B14F-4D97-AF65-F5344CB8AC3E}">
        <p14:creationId xmlns:p14="http://schemas.microsoft.com/office/powerpoint/2010/main" val="13190667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Davidson</a:t>
            </a:r>
            <a:r>
              <a:rPr lang="zh-CN" altLang="en-US" dirty="0"/>
              <a:t>和</a:t>
            </a:r>
            <a:r>
              <a:rPr lang="en-US" dirty="0"/>
              <a:t>MacKinnon</a:t>
            </a:r>
            <a:r>
              <a:rPr lang="zh-CN" altLang="en-US" dirty="0"/>
              <a:t>模型选择法</a:t>
            </a:r>
            <a:endParaRPr lang="en-US" dirty="0"/>
          </a:p>
        </p:txBody>
      </p:sp>
      <p:sp>
        <p:nvSpPr>
          <p:cNvPr id="3" name="Content Placeholder 2"/>
          <p:cNvSpPr>
            <a:spLocks noGrp="1"/>
          </p:cNvSpPr>
          <p:nvPr>
            <p:ph idx="1"/>
          </p:nvPr>
        </p:nvSpPr>
        <p:spPr/>
        <p:txBody>
          <a:bodyPr/>
          <a:lstStyle/>
          <a:p>
            <a:r>
              <a:rPr lang="zh-CN" altLang="en-US" dirty="0"/>
              <a:t>由模型</a:t>
            </a:r>
            <a:r>
              <a:rPr lang="en-US" altLang="zh-CN" dirty="0"/>
              <a:t>A</a:t>
            </a:r>
            <a:r>
              <a:rPr lang="zh-CN" altLang="en-US" dirty="0"/>
              <a:t>得到预测，记为</a:t>
            </a:r>
            <a:r>
              <a:rPr lang="en-US" dirty="0" err="1"/>
              <a:t>Afit</a:t>
            </a:r>
            <a:endParaRPr lang="en-US" dirty="0"/>
          </a:p>
          <a:p>
            <a:r>
              <a:rPr lang="zh-CN" altLang="en-US" dirty="0"/>
              <a:t>由模型</a:t>
            </a:r>
            <a:r>
              <a:rPr lang="en-US" altLang="zh-CN" dirty="0"/>
              <a:t>B</a:t>
            </a:r>
            <a:r>
              <a:rPr lang="zh-CN" altLang="en-US" dirty="0"/>
              <a:t>得到预测，记为</a:t>
            </a:r>
            <a:r>
              <a:rPr lang="en-US" dirty="0" err="1"/>
              <a:t>Bfit</a:t>
            </a:r>
            <a:endParaRPr lang="en-US" dirty="0"/>
          </a:p>
          <a:p>
            <a:r>
              <a:rPr lang="zh-CN" altLang="en-US" dirty="0"/>
              <a:t>如果</a:t>
            </a:r>
            <a:r>
              <a:rPr lang="en-US" dirty="0"/>
              <a:t>A</a:t>
            </a:r>
            <a:r>
              <a:rPr lang="zh-CN" altLang="en-US" dirty="0"/>
              <a:t>正确</a:t>
            </a:r>
            <a:r>
              <a:rPr lang="en-US" dirty="0"/>
              <a:t>, </a:t>
            </a:r>
            <a:r>
              <a:rPr lang="zh-CN" altLang="en-US" dirty="0"/>
              <a:t>则在</a:t>
            </a:r>
            <a:r>
              <a:rPr lang="en-US" altLang="zh-CN" dirty="0"/>
              <a:t>A</a:t>
            </a:r>
            <a:r>
              <a:rPr lang="zh-CN" altLang="en-US" dirty="0"/>
              <a:t>和</a:t>
            </a:r>
            <a:r>
              <a:rPr lang="en-US" altLang="zh-CN" dirty="0" err="1"/>
              <a:t>Bfit</a:t>
            </a:r>
            <a:r>
              <a:rPr lang="zh-CN" altLang="en-US" dirty="0"/>
              <a:t>的整合模型中，</a:t>
            </a:r>
            <a:r>
              <a:rPr lang="en-US" dirty="0" err="1"/>
              <a:t>Bfit</a:t>
            </a:r>
            <a:r>
              <a:rPr lang="zh-CN" altLang="en-US" dirty="0"/>
              <a:t>不应显著</a:t>
            </a:r>
            <a:endParaRPr lang="en-US" dirty="0"/>
          </a:p>
          <a:p>
            <a:r>
              <a:rPr lang="zh-CN" altLang="en-US" dirty="0"/>
              <a:t>如果</a:t>
            </a:r>
            <a:r>
              <a:rPr lang="en-US" altLang="zh-CN" dirty="0"/>
              <a:t>B</a:t>
            </a:r>
            <a:r>
              <a:rPr lang="zh-CN" altLang="en-US" dirty="0"/>
              <a:t>正确</a:t>
            </a:r>
            <a:r>
              <a:rPr lang="en-US" dirty="0"/>
              <a:t>, </a:t>
            </a:r>
            <a:r>
              <a:rPr lang="zh-CN" altLang="en-US" dirty="0"/>
              <a:t>则在</a:t>
            </a:r>
            <a:r>
              <a:rPr lang="en-US" altLang="zh-CN" dirty="0" err="1"/>
              <a:t>Afit</a:t>
            </a:r>
            <a:r>
              <a:rPr lang="zh-CN" altLang="en-US" dirty="0"/>
              <a:t>和</a:t>
            </a:r>
            <a:r>
              <a:rPr lang="en-US" altLang="zh-CN" dirty="0"/>
              <a:t>B</a:t>
            </a:r>
            <a:r>
              <a:rPr lang="zh-CN" altLang="en-US" dirty="0"/>
              <a:t>的整合模型中，</a:t>
            </a:r>
            <a:r>
              <a:rPr lang="en-US" altLang="zh-CN" dirty="0" err="1"/>
              <a:t>A</a:t>
            </a:r>
            <a:r>
              <a:rPr lang="en-US" dirty="0" err="1"/>
              <a:t>fit</a:t>
            </a:r>
            <a:r>
              <a:rPr lang="zh-CN" altLang="en-US" dirty="0"/>
              <a:t>不应显著</a:t>
            </a:r>
            <a:endParaRPr lang="en-US" altLang="zh-CN" dirty="0"/>
          </a:p>
          <a:p>
            <a:r>
              <a:rPr lang="zh-CN" altLang="en-US" dirty="0"/>
              <a:t>问题：如果两个模型都被拒绝或都没有被拒绝，怎么办？</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t>汽油需求函数</a:t>
            </a:r>
            <a:endParaRPr lang="en-US" dirty="0"/>
          </a:p>
        </p:txBody>
      </p:sp>
      <p:sp>
        <p:nvSpPr>
          <p:cNvPr id="26627" name="Rectangle 3"/>
          <p:cNvSpPr>
            <a:spLocks noGrp="1" noChangeArrowheads="1"/>
          </p:cNvSpPr>
          <p:nvPr>
            <p:ph type="body" idx="1"/>
          </p:nvPr>
        </p:nvSpPr>
        <p:spPr/>
        <p:txBody>
          <a:bodyPr/>
          <a:lstStyle/>
          <a:p>
            <a:r>
              <a:rPr lang="zh-CN" altLang="en-US" dirty="0"/>
              <a:t>模型</a:t>
            </a:r>
            <a:r>
              <a:rPr lang="en-US" dirty="0"/>
              <a:t>A</a:t>
            </a:r>
          </a:p>
          <a:p>
            <a:pPr eaLnBrk="1" hangingPunct="1">
              <a:buFont typeface="Wingdings" pitchFamily="2" charset="2"/>
              <a:buNone/>
            </a:pPr>
            <a:r>
              <a:rPr lang="en-US" sz="2400" dirty="0"/>
              <a:t>	</a:t>
            </a:r>
            <a:r>
              <a:rPr lang="en-US" sz="2400" dirty="0" err="1"/>
              <a:t>LogG</a:t>
            </a:r>
            <a:r>
              <a:rPr lang="en-US" sz="2400" dirty="0"/>
              <a:t>(t)  =  </a:t>
            </a:r>
            <a:r>
              <a:rPr lang="en-US" sz="2400" dirty="0">
                <a:sym typeface="Symbol" pitchFamily="18" charset="2"/>
              </a:rPr>
              <a:t></a:t>
            </a:r>
            <a:r>
              <a:rPr lang="en-US" sz="2400" baseline="-25000" dirty="0"/>
              <a:t>1</a:t>
            </a:r>
            <a:r>
              <a:rPr lang="en-US" sz="2400" dirty="0"/>
              <a:t> + </a:t>
            </a:r>
            <a:r>
              <a:rPr lang="en-US" sz="2400" dirty="0">
                <a:sym typeface="Symbol" pitchFamily="18" charset="2"/>
              </a:rPr>
              <a:t></a:t>
            </a:r>
            <a:r>
              <a:rPr lang="en-US" sz="2400" baseline="-25000" dirty="0"/>
              <a:t>2</a:t>
            </a:r>
            <a:r>
              <a:rPr lang="en-US" sz="2400" dirty="0"/>
              <a:t>logY(t) + </a:t>
            </a:r>
            <a:r>
              <a:rPr lang="en-US" sz="2400" dirty="0">
                <a:sym typeface="Symbol" pitchFamily="18" charset="2"/>
              </a:rPr>
              <a:t></a:t>
            </a:r>
            <a:r>
              <a:rPr lang="en-US" sz="2400" baseline="-25000" dirty="0"/>
              <a:t>3</a:t>
            </a:r>
            <a:r>
              <a:rPr lang="en-US" sz="2400" dirty="0"/>
              <a:t>logPG(t) </a:t>
            </a:r>
          </a:p>
          <a:p>
            <a:pPr eaLnBrk="1" hangingPunct="1">
              <a:buFont typeface="Wingdings" pitchFamily="2" charset="2"/>
              <a:buNone/>
            </a:pPr>
            <a:r>
              <a:rPr lang="en-US" sz="2400" dirty="0"/>
              <a:t>               + </a:t>
            </a:r>
            <a:r>
              <a:rPr lang="en-US" sz="2400" dirty="0">
                <a:sym typeface="Symbol" pitchFamily="18" charset="2"/>
              </a:rPr>
              <a:t></a:t>
            </a:r>
            <a:r>
              <a:rPr lang="en-US" sz="2400" baseline="-25000" dirty="0"/>
              <a:t>4</a:t>
            </a:r>
            <a:r>
              <a:rPr lang="en-US" sz="2400" dirty="0"/>
              <a:t>logPNC(t) + </a:t>
            </a:r>
            <a:r>
              <a:rPr lang="en-US" sz="2400" dirty="0">
                <a:sym typeface="Symbol" pitchFamily="18" charset="2"/>
              </a:rPr>
              <a:t></a:t>
            </a:r>
            <a:r>
              <a:rPr lang="en-US" sz="2400" baseline="-25000" dirty="0"/>
              <a:t>5</a:t>
            </a:r>
            <a:r>
              <a:rPr lang="en-US" sz="2400" dirty="0"/>
              <a:t>logPUC(t)</a:t>
            </a:r>
          </a:p>
          <a:p>
            <a:pPr eaLnBrk="1" hangingPunct="1">
              <a:buFont typeface="Wingdings" pitchFamily="2" charset="2"/>
              <a:buNone/>
            </a:pPr>
            <a:r>
              <a:rPr lang="en-US" sz="2400" dirty="0"/>
              <a:t>               + </a:t>
            </a:r>
            <a:r>
              <a:rPr lang="en-US" sz="2400" dirty="0">
                <a:solidFill>
                  <a:srgbClr val="FF0000"/>
                </a:solidFill>
                <a:sym typeface="Symbol" pitchFamily="18" charset="2"/>
              </a:rPr>
              <a:t></a:t>
            </a:r>
            <a:r>
              <a:rPr lang="en-US" altLang="zh-CN" sz="2400" baseline="-25000" dirty="0">
                <a:solidFill>
                  <a:srgbClr val="FF0000"/>
                </a:solidFill>
              </a:rPr>
              <a:t>6</a:t>
            </a:r>
            <a:r>
              <a:rPr lang="en-US" sz="2400" dirty="0">
                <a:solidFill>
                  <a:srgbClr val="FF0000"/>
                </a:solidFill>
              </a:rPr>
              <a:t>logG(t-1) </a:t>
            </a:r>
            <a:r>
              <a:rPr lang="en-US" sz="2400" dirty="0"/>
              <a:t>+  </a:t>
            </a:r>
            <a:r>
              <a:rPr lang="en-US" sz="2400" dirty="0">
                <a:sym typeface="Symbol" pitchFamily="18" charset="2"/>
              </a:rPr>
              <a:t></a:t>
            </a:r>
            <a:endParaRPr lang="en-US" sz="2400" dirty="0"/>
          </a:p>
          <a:p>
            <a:r>
              <a:rPr lang="zh-CN" altLang="en-US" sz="2400" dirty="0"/>
              <a:t>模型</a:t>
            </a:r>
            <a:r>
              <a:rPr lang="en-US" altLang="zh-CN" sz="2400" dirty="0"/>
              <a:t>B</a:t>
            </a:r>
            <a:endParaRPr lang="en-US" sz="2400" dirty="0"/>
          </a:p>
          <a:p>
            <a:pPr>
              <a:buNone/>
            </a:pPr>
            <a:r>
              <a:rPr lang="en-US" sz="2400" dirty="0"/>
              <a:t>	</a:t>
            </a:r>
            <a:r>
              <a:rPr lang="en-US" sz="2400" dirty="0" err="1"/>
              <a:t>LogG</a:t>
            </a:r>
            <a:r>
              <a:rPr lang="en-US" sz="2400" dirty="0"/>
              <a:t>(t)  =  </a:t>
            </a:r>
            <a:r>
              <a:rPr lang="en-US" sz="2400" dirty="0">
                <a:sym typeface="Symbol"/>
              </a:rPr>
              <a:t></a:t>
            </a:r>
            <a:r>
              <a:rPr lang="en-US" sz="2400" baseline="-25000" dirty="0"/>
              <a:t>1</a:t>
            </a:r>
            <a:r>
              <a:rPr lang="en-US" sz="2400" dirty="0"/>
              <a:t> + </a:t>
            </a:r>
            <a:r>
              <a:rPr lang="en-US" sz="2400" dirty="0">
                <a:sym typeface="Symbol"/>
              </a:rPr>
              <a:t></a:t>
            </a:r>
            <a:r>
              <a:rPr lang="en-US" sz="2400" baseline="-25000" dirty="0"/>
              <a:t>2</a:t>
            </a:r>
            <a:r>
              <a:rPr lang="en-US" sz="2400" dirty="0"/>
              <a:t>logY(t) + </a:t>
            </a:r>
            <a:r>
              <a:rPr lang="en-US" sz="2400" dirty="0">
                <a:sym typeface="Symbol"/>
              </a:rPr>
              <a:t></a:t>
            </a:r>
            <a:r>
              <a:rPr lang="en-US" sz="2400" baseline="-25000" dirty="0"/>
              <a:t>3</a:t>
            </a:r>
            <a:r>
              <a:rPr lang="en-US" sz="2400" dirty="0"/>
              <a:t>logPG(t) </a:t>
            </a:r>
          </a:p>
          <a:p>
            <a:pPr>
              <a:buNone/>
            </a:pPr>
            <a:r>
              <a:rPr lang="en-US" sz="2400" dirty="0"/>
              <a:t>               + </a:t>
            </a:r>
            <a:r>
              <a:rPr lang="en-US" sz="2400" dirty="0">
                <a:sym typeface="Symbol"/>
              </a:rPr>
              <a:t></a:t>
            </a:r>
            <a:r>
              <a:rPr lang="en-US" sz="2400" baseline="-25000" dirty="0"/>
              <a:t>4</a:t>
            </a:r>
            <a:r>
              <a:rPr lang="en-US" sz="2400" dirty="0"/>
              <a:t>logPNC(t) + </a:t>
            </a:r>
            <a:r>
              <a:rPr lang="en-US" sz="2400" dirty="0">
                <a:sym typeface="Symbol"/>
              </a:rPr>
              <a:t></a:t>
            </a:r>
            <a:r>
              <a:rPr lang="en-US" sz="2400" baseline="-25000" dirty="0"/>
              <a:t>5</a:t>
            </a:r>
            <a:r>
              <a:rPr lang="en-US" sz="2400" dirty="0"/>
              <a:t>logPUC(t)</a:t>
            </a:r>
          </a:p>
          <a:p>
            <a:pPr>
              <a:buNone/>
            </a:pPr>
            <a:r>
              <a:rPr lang="en-US" sz="2400" dirty="0"/>
              <a:t>               + </a:t>
            </a:r>
            <a:r>
              <a:rPr lang="en-US" sz="2400" dirty="0">
                <a:solidFill>
                  <a:srgbClr val="FF0000"/>
                </a:solidFill>
                <a:sym typeface="Symbol"/>
              </a:rPr>
              <a:t></a:t>
            </a:r>
            <a:r>
              <a:rPr lang="en-US" altLang="zh-CN" sz="2400" baseline="-25000" dirty="0">
                <a:solidFill>
                  <a:srgbClr val="FF0000"/>
                </a:solidFill>
              </a:rPr>
              <a:t>6</a:t>
            </a:r>
            <a:r>
              <a:rPr lang="en-US" sz="2400" dirty="0">
                <a:solidFill>
                  <a:srgbClr val="FF0000"/>
                </a:solidFill>
              </a:rPr>
              <a:t>logY(t-1) </a:t>
            </a:r>
            <a:r>
              <a:rPr lang="en-US" sz="2400" dirty="0"/>
              <a:t>+  </a:t>
            </a:r>
            <a:r>
              <a:rPr lang="en-US" sz="2400" dirty="0">
                <a:sym typeface="Symbol" pitchFamily="18" charset="2"/>
              </a:rPr>
              <a:t>w</a:t>
            </a:r>
            <a:endParaRPr lang="en-US" sz="2400" dirty="0"/>
          </a:p>
          <a:p>
            <a:pPr eaLnBrk="1" hangingPunct="1">
              <a:buFont typeface="Wingdings" pitchFamily="2" charset="2"/>
              <a:buNone/>
            </a:pPr>
            <a:endParaRPr lang="en-US" sz="2400" dirty="0"/>
          </a:p>
        </p:txBody>
      </p:sp>
    </p:spTree>
    <p:extLst>
      <p:ext uri="{BB962C8B-B14F-4D97-AF65-F5344CB8AC3E}">
        <p14:creationId xmlns:p14="http://schemas.microsoft.com/office/powerpoint/2010/main" val="34056434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Afit</a:t>
            </a:r>
            <a:r>
              <a:rPr lang="zh-CN" altLang="en-US" dirty="0"/>
              <a:t>加入模型</a:t>
            </a:r>
            <a:r>
              <a:rPr lang="en-US" dirty="0"/>
              <a:t>B</a:t>
            </a:r>
          </a:p>
        </p:txBody>
      </p:sp>
      <p:pic>
        <p:nvPicPr>
          <p:cNvPr id="388098" name="Picture 2"/>
          <p:cNvPicPr>
            <a:picLocks noChangeAspect="1" noChangeArrowheads="1"/>
          </p:cNvPicPr>
          <p:nvPr/>
        </p:nvPicPr>
        <p:blipFill>
          <a:blip r:embed="rId2" cstate="print"/>
          <a:srcRect l="277" t="6398" r="6364" b="44291"/>
          <a:stretch>
            <a:fillRect/>
          </a:stretch>
        </p:blipFill>
        <p:spPr bwMode="auto">
          <a:xfrm>
            <a:off x="536035" y="2056074"/>
            <a:ext cx="8179369" cy="2428885"/>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Bfit</a:t>
            </a:r>
            <a:r>
              <a:rPr lang="zh-CN" altLang="en-US" dirty="0"/>
              <a:t>加入模型</a:t>
            </a:r>
            <a:r>
              <a:rPr lang="en-US" dirty="0"/>
              <a:t>A</a:t>
            </a:r>
          </a:p>
        </p:txBody>
      </p:sp>
      <p:pic>
        <p:nvPicPr>
          <p:cNvPr id="389122" name="Picture 2"/>
          <p:cNvPicPr>
            <a:picLocks noChangeAspect="1" noChangeArrowheads="1"/>
          </p:cNvPicPr>
          <p:nvPr/>
        </p:nvPicPr>
        <p:blipFill>
          <a:blip r:embed="rId2" cstate="print"/>
          <a:srcRect l="277" t="5906" r="8024" b="44291"/>
          <a:stretch>
            <a:fillRect/>
          </a:stretch>
        </p:blipFill>
        <p:spPr bwMode="auto">
          <a:xfrm>
            <a:off x="500034" y="2285992"/>
            <a:ext cx="8107900" cy="2475718"/>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Vuong</a:t>
            </a:r>
            <a:r>
              <a:rPr lang="zh-CN" altLang="en-US" dirty="0"/>
              <a:t>模型选择法</a:t>
            </a:r>
            <a:endParaRPr lang="en-US" dirty="0"/>
          </a:p>
        </p:txBody>
      </p:sp>
      <p:sp>
        <p:nvSpPr>
          <p:cNvPr id="3" name="Content Placeholder 2"/>
          <p:cNvSpPr>
            <a:spLocks noGrp="1"/>
          </p:cNvSpPr>
          <p:nvPr>
            <p:ph idx="1"/>
          </p:nvPr>
        </p:nvSpPr>
        <p:spPr>
          <a:xfrm>
            <a:off x="533400" y="1793875"/>
            <a:ext cx="8229600" cy="3921125"/>
          </a:xfrm>
        </p:spPr>
        <p:txBody>
          <a:bodyPr/>
          <a:lstStyle/>
          <a:p>
            <a:r>
              <a:rPr lang="zh-CN" altLang="en-US" sz="2400" dirty="0"/>
              <a:t>第</a:t>
            </a:r>
            <a:r>
              <a:rPr lang="en-US" altLang="zh-CN" sz="2400" dirty="0" err="1"/>
              <a:t>i</a:t>
            </a:r>
            <a:r>
              <a:rPr lang="zh-CN" altLang="en-US" sz="2400" dirty="0"/>
              <a:t>个观察值的对数密度为</a:t>
            </a:r>
            <a:br>
              <a:rPr lang="en-US" sz="2400" dirty="0"/>
            </a:br>
            <a:r>
              <a:rPr lang="en-US" sz="2400" dirty="0" err="1"/>
              <a:t>lnL</a:t>
            </a:r>
            <a:r>
              <a:rPr lang="en-US" sz="2400" baseline="-25000" dirty="0" err="1"/>
              <a:t>i</a:t>
            </a:r>
            <a:r>
              <a:rPr lang="en-US" sz="2400" dirty="0"/>
              <a:t> = -.5*[log(2</a:t>
            </a:r>
            <a:r>
              <a:rPr lang="en-US" sz="2400" dirty="0">
                <a:sym typeface="Symbol"/>
              </a:rPr>
              <a:t>) + log(s</a:t>
            </a:r>
            <a:r>
              <a:rPr lang="en-US" sz="2400" baseline="30000" dirty="0">
                <a:sym typeface="Symbol"/>
              </a:rPr>
              <a:t>2</a:t>
            </a:r>
            <a:r>
              <a:rPr lang="en-US" sz="2400" dirty="0">
                <a:sym typeface="Symbol"/>
              </a:rPr>
              <a:t>) + e</a:t>
            </a:r>
            <a:r>
              <a:rPr lang="en-US" sz="2400" baseline="-25000" dirty="0">
                <a:sym typeface="Symbol"/>
              </a:rPr>
              <a:t>i</a:t>
            </a:r>
            <a:r>
              <a:rPr lang="en-US" sz="2400" baseline="30000" dirty="0">
                <a:sym typeface="Symbol"/>
              </a:rPr>
              <a:t>2</a:t>
            </a:r>
            <a:r>
              <a:rPr lang="en-US" sz="2400" dirty="0">
                <a:sym typeface="Symbol"/>
              </a:rPr>
              <a:t>/s</a:t>
            </a:r>
            <a:r>
              <a:rPr lang="en-US" sz="2400" baseline="30000" dirty="0">
                <a:sym typeface="Symbol"/>
              </a:rPr>
              <a:t>2</a:t>
            </a:r>
            <a:r>
              <a:rPr lang="en-US" sz="2400" dirty="0">
                <a:sym typeface="Symbol"/>
              </a:rPr>
              <a:t>]</a:t>
            </a:r>
            <a:endParaRPr lang="en-US" sz="2400" dirty="0"/>
          </a:p>
          <a:p>
            <a:r>
              <a:rPr lang="zh-CN" altLang="en-US" sz="2400" dirty="0"/>
              <a:t>对每个观察值计算</a:t>
            </a:r>
            <a:r>
              <a:rPr lang="en-US" altLang="zh-CN" sz="2400" dirty="0" err="1"/>
              <a:t>ln</a:t>
            </a:r>
            <a:r>
              <a:rPr lang="en-US" sz="2400" dirty="0" err="1"/>
              <a:t>Li</a:t>
            </a:r>
            <a:r>
              <a:rPr lang="en-US" sz="2400" dirty="0"/>
              <a:t>(A)</a:t>
            </a:r>
            <a:r>
              <a:rPr lang="zh-CN" altLang="en-US" sz="2400" dirty="0"/>
              <a:t>和</a:t>
            </a:r>
            <a:r>
              <a:rPr lang="en-US" altLang="zh-CN" sz="2400" dirty="0" err="1"/>
              <a:t>ln</a:t>
            </a:r>
            <a:r>
              <a:rPr lang="en-US" sz="2400" dirty="0" err="1"/>
              <a:t>Li</a:t>
            </a:r>
            <a:r>
              <a:rPr lang="en-US" sz="2400" dirty="0"/>
              <a:t>(B)</a:t>
            </a:r>
          </a:p>
          <a:p>
            <a:r>
              <a:rPr lang="zh-CN" altLang="en-US" sz="2400" dirty="0"/>
              <a:t>计算</a:t>
            </a:r>
            <a:r>
              <a:rPr lang="en-US" sz="2400" dirty="0"/>
              <a:t>m</a:t>
            </a:r>
            <a:r>
              <a:rPr lang="en-US" sz="2400" baseline="-25000" dirty="0"/>
              <a:t>i</a:t>
            </a:r>
            <a:r>
              <a:rPr lang="en-US" sz="2400" dirty="0"/>
              <a:t> = L</a:t>
            </a:r>
            <a:r>
              <a:rPr lang="en-US" sz="2400" baseline="-25000" dirty="0"/>
              <a:t>i</a:t>
            </a:r>
            <a:r>
              <a:rPr lang="en-US" sz="2400" dirty="0"/>
              <a:t>(A) – </a:t>
            </a:r>
            <a:r>
              <a:rPr lang="en-US" sz="2400" dirty="0" err="1"/>
              <a:t>lnL</a:t>
            </a:r>
            <a:r>
              <a:rPr lang="en-US" sz="2400" baseline="-25000" dirty="0" err="1"/>
              <a:t>i</a:t>
            </a:r>
            <a:r>
              <a:rPr lang="en-US" sz="2400" dirty="0"/>
              <a:t>(B)</a:t>
            </a:r>
          </a:p>
          <a:p>
            <a:r>
              <a:rPr lang="zh-CN" altLang="en-US" sz="2400" dirty="0"/>
              <a:t>检验</a:t>
            </a:r>
            <a:r>
              <a:rPr lang="en-US" sz="2400" dirty="0"/>
              <a:t>m</a:t>
            </a:r>
            <a:r>
              <a:rPr lang="en-US" sz="2400" baseline="-25000" dirty="0"/>
              <a:t>i</a:t>
            </a:r>
            <a:r>
              <a:rPr lang="en-US" sz="2400" dirty="0"/>
              <a:t> </a:t>
            </a:r>
            <a:r>
              <a:rPr lang="zh-CN" altLang="en-US" sz="2400" dirty="0"/>
              <a:t>的均值是否等于零</a:t>
            </a:r>
            <a:endParaRPr lang="en-US" altLang="zh-CN" sz="2400" dirty="0"/>
          </a:p>
          <a:p>
            <a:pPr lvl="1"/>
            <a:r>
              <a:rPr lang="zh-CN" altLang="en-US" sz="2000" dirty="0"/>
              <a:t>检验统计量</a:t>
            </a:r>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t>在原假设“两模型等价”下，</a:t>
            </a:r>
            <a:r>
              <a:rPr lang="en-US" altLang="zh-CN" sz="2000" dirty="0"/>
              <a:t>V~N(0,1)</a:t>
            </a:r>
          </a:p>
          <a:p>
            <a:r>
              <a:rPr lang="zh-CN" altLang="en-US" dirty="0"/>
              <a:t>汽油消费模型：</a:t>
            </a:r>
            <a:r>
              <a:rPr lang="en-US" altLang="zh-CN" dirty="0"/>
              <a:t>v=15.99</a:t>
            </a:r>
            <a:endParaRPr lang="en-US" dirty="0"/>
          </a:p>
        </p:txBody>
      </p:sp>
      <p:pic>
        <p:nvPicPr>
          <p:cNvPr id="390146" name="Picture 2"/>
          <p:cNvPicPr>
            <a:picLocks noChangeAspect="1" noChangeArrowheads="1"/>
          </p:cNvPicPr>
          <p:nvPr/>
        </p:nvPicPr>
        <p:blipFill>
          <a:blip r:embed="rId2" cstate="print"/>
          <a:srcRect/>
          <a:stretch>
            <a:fillRect/>
          </a:stretch>
        </p:blipFill>
        <p:spPr bwMode="auto">
          <a:xfrm>
            <a:off x="1214414" y="4357694"/>
            <a:ext cx="6753225" cy="952500"/>
          </a:xfrm>
          <a:prstGeom prst="rect">
            <a:avLst/>
          </a:prstGeom>
          <a:noFill/>
          <a:ln w="9525">
            <a:noFill/>
            <a:miter lim="800000"/>
            <a:headEnd/>
            <a:tailEnd/>
          </a:ln>
          <a:effectLst/>
        </p:spPr>
      </p:pic>
      <p:sp>
        <p:nvSpPr>
          <p:cNvPr id="5" name="动作按钮: 后退或前一项 4">
            <a:hlinkClick r:id="rId3"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建模策略</a:t>
            </a:r>
          </a:p>
        </p:txBody>
      </p:sp>
      <p:sp>
        <p:nvSpPr>
          <p:cNvPr id="4" name="内容占位符 3"/>
          <p:cNvSpPr>
            <a:spLocks noGrp="1"/>
          </p:cNvSpPr>
          <p:nvPr>
            <p:ph idx="1"/>
          </p:nvPr>
        </p:nvSpPr>
        <p:spPr/>
        <p:txBody>
          <a:bodyPr/>
          <a:lstStyle/>
          <a:p>
            <a:r>
              <a:rPr lang="zh-CN" altLang="en-US" dirty="0"/>
              <a:t>两种策略</a:t>
            </a:r>
            <a:endParaRPr lang="en-US" altLang="zh-CN" dirty="0"/>
          </a:p>
          <a:p>
            <a:pPr lvl="1"/>
            <a:r>
              <a:rPr lang="zh-CN" altLang="en-US" dirty="0"/>
              <a:t>特殊</a:t>
            </a:r>
            <a:r>
              <a:rPr lang="zh-CN" altLang="en-US" dirty="0">
                <a:latin typeface="Calibri"/>
                <a:cs typeface="Calibri"/>
              </a:rPr>
              <a:t>→一般</a:t>
            </a:r>
            <a:endParaRPr lang="en-US" altLang="zh-CN" dirty="0">
              <a:latin typeface="Calibri"/>
              <a:cs typeface="Calibri"/>
            </a:endParaRPr>
          </a:p>
          <a:p>
            <a:pPr lvl="1"/>
            <a:r>
              <a:rPr lang="zh-CN" altLang="en-US" dirty="0">
                <a:latin typeface="Calibri"/>
                <a:cs typeface="Calibri"/>
              </a:rPr>
              <a:t>一般→特殊</a:t>
            </a:r>
            <a:endParaRPr lang="en-US" altLang="zh-CN" dirty="0">
              <a:latin typeface="Calibri"/>
              <a:cs typeface="Calibri"/>
            </a:endParaRPr>
          </a:p>
          <a:p>
            <a:r>
              <a:rPr lang="zh-CN" altLang="en-US" dirty="0">
                <a:latin typeface="Calibri"/>
                <a:cs typeface="Calibri"/>
              </a:rPr>
              <a:t>各自有什么问题吗？</a:t>
            </a:r>
            <a:endParaRPr lang="en-US" altLang="zh-CN" dirty="0">
              <a:latin typeface="Calibri"/>
              <a:cs typeface="Calibri"/>
            </a:endParaRPr>
          </a:p>
          <a:p>
            <a:r>
              <a:rPr lang="zh-CN" altLang="en-US" dirty="0"/>
              <a:t>模型选择准则</a:t>
            </a:r>
          </a:p>
        </p:txBody>
      </p:sp>
      <p:sp>
        <p:nvSpPr>
          <p:cNvPr id="3" name="动作按钮: 后退或前一项 2">
            <a:hlinkClick r:id="rId2"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预测</a:t>
            </a:r>
            <a:endParaRPr lang="en-US" dirty="0"/>
          </a:p>
        </p:txBody>
      </p:sp>
      <p:sp>
        <p:nvSpPr>
          <p:cNvPr id="7171" name="Rectangle 3"/>
          <p:cNvSpPr>
            <a:spLocks noGrp="1" noChangeArrowheads="1"/>
          </p:cNvSpPr>
          <p:nvPr>
            <p:ph type="body" idx="1"/>
          </p:nvPr>
        </p:nvSpPr>
        <p:spPr/>
        <p:txBody>
          <a:bodyPr/>
          <a:lstStyle/>
          <a:p>
            <a:r>
              <a:rPr lang="zh-CN" altLang="en-US" dirty="0"/>
              <a:t>事后预测</a:t>
            </a:r>
            <a:r>
              <a:rPr lang="en-US" altLang="zh-CN" dirty="0"/>
              <a:t>(</a:t>
            </a:r>
            <a:r>
              <a:rPr lang="en-US" altLang="zh-CN" b="1" dirty="0"/>
              <a:t>ex post prediction</a:t>
            </a:r>
            <a:r>
              <a:rPr lang="en-US" altLang="zh-CN" dirty="0"/>
              <a:t>)</a:t>
            </a:r>
            <a:r>
              <a:rPr lang="zh-CN" altLang="en-US" dirty="0"/>
              <a:t>与事前预测</a:t>
            </a:r>
            <a:r>
              <a:rPr lang="en-US" altLang="zh-CN" dirty="0"/>
              <a:t>(</a:t>
            </a:r>
            <a:r>
              <a:rPr lang="en-US" altLang="zh-CN" b="1" dirty="0"/>
              <a:t>ex ante</a:t>
            </a:r>
            <a:r>
              <a:rPr lang="zh-CN" altLang="en-US" b="1" dirty="0"/>
              <a:t> </a:t>
            </a:r>
            <a:r>
              <a:rPr lang="en-US" altLang="zh-CN" b="1" dirty="0"/>
              <a:t>forecast</a:t>
            </a:r>
            <a:r>
              <a:rPr lang="en-US" altLang="zh-CN" dirty="0"/>
              <a:t>)</a:t>
            </a:r>
            <a:endParaRPr lang="en-US" dirty="0"/>
          </a:p>
          <a:p>
            <a:pPr marL="1081088" lvl="1" indent="-609600" eaLnBrk="1" hangingPunct="1"/>
            <a:r>
              <a:rPr lang="zh-CN" altLang="en-US" dirty="0"/>
              <a:t>事后</a:t>
            </a:r>
            <a:r>
              <a:rPr lang="en-US" dirty="0"/>
              <a:t>:</a:t>
            </a:r>
            <a:r>
              <a:rPr lang="zh-CN" altLang="en-US" dirty="0"/>
              <a:t>输入变量的数据是已观测的或自行设定的</a:t>
            </a:r>
            <a:endParaRPr lang="en-US" dirty="0"/>
          </a:p>
          <a:p>
            <a:pPr marL="1081088" lvl="1" indent="-609600" eaLnBrk="1" hangingPunct="1"/>
            <a:r>
              <a:rPr lang="zh-CN" altLang="en-US" dirty="0"/>
              <a:t>事前</a:t>
            </a:r>
            <a:r>
              <a:rPr lang="en-US" dirty="0"/>
              <a:t>:</a:t>
            </a:r>
            <a:r>
              <a:rPr lang="zh-CN" altLang="en-US" dirty="0"/>
              <a:t>输入变量的数据也需要预测</a:t>
            </a:r>
            <a:endParaRPr lang="en-US" dirty="0"/>
          </a:p>
          <a:p>
            <a:pPr marL="711200" indent="-711200"/>
            <a:r>
              <a:rPr lang="zh-CN" altLang="en-US" dirty="0"/>
              <a:t>拟合</a:t>
            </a:r>
            <a:r>
              <a:rPr lang="en-US" altLang="zh-CN" dirty="0"/>
              <a:t>(fit)</a:t>
            </a:r>
            <a:r>
              <a:rPr lang="zh-CN" altLang="en-US" dirty="0"/>
              <a:t>与交叉验证</a:t>
            </a:r>
            <a:r>
              <a:rPr lang="en-US" altLang="zh-CN" dirty="0"/>
              <a:t>(cross validation)</a:t>
            </a:r>
            <a:endParaRPr lang="en-US" dirty="0"/>
          </a:p>
          <a:p>
            <a:pPr marL="1081088" lvl="1" indent="-609600" eaLnBrk="1" hangingPunct="1"/>
            <a:r>
              <a:rPr lang="zh-CN" altLang="en-US" dirty="0"/>
              <a:t>拟合：样本内预测</a:t>
            </a:r>
            <a:endParaRPr lang="en-US" dirty="0"/>
          </a:p>
          <a:p>
            <a:pPr marL="1081088" lvl="1" indent="-609600" eaLnBrk="1" hangingPunct="1"/>
            <a:r>
              <a:rPr lang="zh-CN" altLang="en-US" dirty="0"/>
              <a:t>交叉验证：样本外预测</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t>预测区间</a:t>
            </a:r>
            <a:endParaRPr lang="en-US" dirty="0"/>
          </a:p>
        </p:txBody>
      </p:sp>
      <p:sp>
        <p:nvSpPr>
          <p:cNvPr id="8195" name="Rectangle 3"/>
          <p:cNvSpPr>
            <a:spLocks noGrp="1" noChangeArrowheads="1"/>
          </p:cNvSpPr>
          <p:nvPr>
            <p:ph type="body" idx="1"/>
          </p:nvPr>
        </p:nvSpPr>
        <p:spPr/>
        <p:txBody>
          <a:bodyPr/>
          <a:lstStyle/>
          <a:p>
            <a:pPr>
              <a:lnSpc>
                <a:spcPct val="80000"/>
              </a:lnSpc>
            </a:pPr>
            <a:r>
              <a:rPr lang="zh-CN" altLang="en-US" sz="2400" b="1" dirty="0"/>
              <a:t>给定</a:t>
            </a:r>
            <a:r>
              <a:rPr lang="en-US" sz="2400" b="1" dirty="0"/>
              <a:t> x</a:t>
            </a:r>
            <a:r>
              <a:rPr lang="en-US" sz="2400" b="1" baseline="30000" dirty="0"/>
              <a:t>0</a:t>
            </a:r>
            <a:r>
              <a:rPr lang="en-US" sz="2400" b="1" dirty="0"/>
              <a:t> </a:t>
            </a:r>
            <a:r>
              <a:rPr lang="zh-CN" altLang="en-US" sz="2400" b="1" dirty="0"/>
              <a:t>预测</a:t>
            </a:r>
            <a:r>
              <a:rPr lang="en-US" sz="2400" b="1" dirty="0"/>
              <a:t> y</a:t>
            </a:r>
            <a:r>
              <a:rPr lang="en-US" sz="2400" b="1" baseline="30000" dirty="0"/>
              <a:t>0</a:t>
            </a:r>
            <a:endParaRPr lang="en-US" sz="2400" dirty="0"/>
          </a:p>
          <a:p>
            <a:pPr>
              <a:lnSpc>
                <a:spcPct val="80000"/>
              </a:lnSpc>
            </a:pPr>
            <a:r>
              <a:rPr lang="zh-CN" altLang="en-US" sz="2400" dirty="0"/>
              <a:t>两种情形</a:t>
            </a:r>
            <a:r>
              <a:rPr lang="en-US" sz="2400" dirty="0"/>
              <a:t>:  </a:t>
            </a:r>
          </a:p>
          <a:p>
            <a:pPr lvl="1">
              <a:lnSpc>
                <a:spcPct val="80000"/>
              </a:lnSpc>
            </a:pPr>
            <a:r>
              <a:rPr lang="zh-CN" altLang="en-US" sz="2000" dirty="0"/>
              <a:t>情形</a:t>
            </a:r>
            <a:r>
              <a:rPr lang="en-US" altLang="zh-CN" sz="2000" dirty="0"/>
              <a:t>1</a:t>
            </a:r>
            <a:r>
              <a:rPr lang="zh-CN" altLang="en-US" sz="2000" dirty="0"/>
              <a:t>：预测</a:t>
            </a:r>
            <a:r>
              <a:rPr lang="en-US" sz="2000" dirty="0"/>
              <a:t> E[y|</a:t>
            </a:r>
            <a:r>
              <a:rPr lang="en-US" sz="2000" b="1" dirty="0"/>
              <a:t>x</a:t>
            </a:r>
            <a:r>
              <a:rPr lang="en-US" sz="2000" b="1" baseline="30000" dirty="0"/>
              <a:t>0</a:t>
            </a:r>
            <a:r>
              <a:rPr lang="en-US" sz="2000" dirty="0"/>
              <a:t>] = </a:t>
            </a:r>
            <a:r>
              <a:rPr lang="en-US" sz="2000" b="1" dirty="0">
                <a:sym typeface="Symbol" pitchFamily="18" charset="2"/>
              </a:rPr>
              <a:t></a:t>
            </a:r>
            <a:r>
              <a:rPr lang="en-US" sz="2000" b="1" dirty="0"/>
              <a:t>x</a:t>
            </a:r>
            <a:r>
              <a:rPr lang="en-US" sz="2000" b="1" baseline="30000" dirty="0"/>
              <a:t>0</a:t>
            </a:r>
            <a:endParaRPr lang="en-US" sz="2000" dirty="0"/>
          </a:p>
          <a:p>
            <a:pPr lvl="1">
              <a:lnSpc>
                <a:spcPct val="80000"/>
              </a:lnSpc>
            </a:pPr>
            <a:r>
              <a:rPr lang="zh-CN" altLang="en-US" sz="2000" dirty="0"/>
              <a:t>情形</a:t>
            </a:r>
            <a:r>
              <a:rPr lang="en-US" altLang="zh-CN" sz="2000" dirty="0"/>
              <a:t>2</a:t>
            </a:r>
            <a:r>
              <a:rPr lang="zh-CN" altLang="en-US" sz="2000" dirty="0"/>
              <a:t>：预测</a:t>
            </a:r>
            <a:r>
              <a:rPr lang="en-US" sz="2000" dirty="0"/>
              <a:t> y</a:t>
            </a:r>
            <a:r>
              <a:rPr lang="en-US" sz="2000" baseline="30000" dirty="0"/>
              <a:t>0</a:t>
            </a:r>
            <a:r>
              <a:rPr lang="en-US" sz="2000" dirty="0"/>
              <a:t> = </a:t>
            </a:r>
            <a:r>
              <a:rPr lang="en-US" sz="2000" b="1" dirty="0">
                <a:sym typeface="Symbol" pitchFamily="18" charset="2"/>
              </a:rPr>
              <a:t></a:t>
            </a:r>
            <a:r>
              <a:rPr lang="en-US" sz="2000" b="1" dirty="0"/>
              <a:t>x</a:t>
            </a:r>
            <a:r>
              <a:rPr lang="en-US" sz="2000" b="1" baseline="30000" dirty="0"/>
              <a:t>0</a:t>
            </a:r>
            <a:r>
              <a:rPr lang="en-US" sz="2000" dirty="0"/>
              <a:t> + </a:t>
            </a:r>
            <a:r>
              <a:rPr lang="en-US" sz="2000" dirty="0">
                <a:sym typeface="Symbol" pitchFamily="18" charset="2"/>
              </a:rPr>
              <a:t></a:t>
            </a:r>
            <a:r>
              <a:rPr lang="en-US" sz="2000" baseline="30000" dirty="0"/>
              <a:t>0</a:t>
            </a:r>
            <a:r>
              <a:rPr lang="en-US" sz="2000" dirty="0"/>
              <a:t>  </a:t>
            </a:r>
          </a:p>
          <a:p>
            <a:pPr lvl="2">
              <a:lnSpc>
                <a:spcPct val="80000"/>
              </a:lnSpc>
            </a:pPr>
            <a:r>
              <a:rPr lang="zh-CN" altLang="en-US" sz="1600" dirty="0"/>
              <a:t>预测</a:t>
            </a:r>
            <a:r>
              <a:rPr lang="en-US" sz="1600" dirty="0"/>
              <a:t> </a:t>
            </a:r>
            <a:r>
              <a:rPr lang="en-US" sz="1600" dirty="0">
                <a:sym typeface="Symbol" pitchFamily="18" charset="2"/>
              </a:rPr>
              <a:t></a:t>
            </a:r>
            <a:r>
              <a:rPr lang="en-US" sz="1600" baseline="30000" dirty="0"/>
              <a:t>0</a:t>
            </a:r>
            <a:r>
              <a:rPr lang="en-US" sz="1600" dirty="0"/>
              <a:t> </a:t>
            </a:r>
            <a:r>
              <a:rPr lang="en-US" altLang="zh-CN" sz="1600" dirty="0"/>
              <a:t>=</a:t>
            </a:r>
            <a:r>
              <a:rPr lang="en-US" sz="1600" dirty="0"/>
              <a:t>0, </a:t>
            </a:r>
            <a:r>
              <a:rPr lang="zh-CN" altLang="en-US" sz="1600" dirty="0"/>
              <a:t>但是有方差</a:t>
            </a:r>
            <a:endParaRPr lang="en-US" sz="1600" dirty="0"/>
          </a:p>
          <a:p>
            <a:pPr>
              <a:lnSpc>
                <a:spcPct val="80000"/>
              </a:lnSpc>
            </a:pPr>
            <a:r>
              <a:rPr lang="zh-CN" altLang="en-US" sz="2400" dirty="0"/>
              <a:t>点预测：</a:t>
            </a:r>
            <a:r>
              <a:rPr lang="en-US" sz="2400" dirty="0"/>
              <a:t>Est.y</a:t>
            </a:r>
            <a:r>
              <a:rPr lang="en-US" sz="2400" baseline="30000" dirty="0"/>
              <a:t>0</a:t>
            </a:r>
            <a:r>
              <a:rPr lang="en-US" altLang="zh-CN" sz="2400" dirty="0"/>
              <a:t>=</a:t>
            </a:r>
            <a:r>
              <a:rPr lang="en-US" sz="2400" dirty="0"/>
              <a:t> </a:t>
            </a:r>
            <a:r>
              <a:rPr lang="en-US" sz="2400" b="1" dirty="0"/>
              <a:t>b</a:t>
            </a:r>
            <a:r>
              <a:rPr lang="en-US" sz="2400" b="1" dirty="0">
                <a:sym typeface="Symbol" pitchFamily="18" charset="2"/>
              </a:rPr>
              <a:t></a:t>
            </a:r>
            <a:r>
              <a:rPr lang="en-US" sz="2400" b="1" dirty="0"/>
              <a:t>x</a:t>
            </a:r>
            <a:r>
              <a:rPr lang="en-US" sz="2400" b="1" baseline="30000" dirty="0"/>
              <a:t>0</a:t>
            </a:r>
            <a:r>
              <a:rPr lang="en-US" sz="2400" b="1" dirty="0"/>
              <a:t> </a:t>
            </a:r>
            <a:endParaRPr lang="en-US" altLang="zh-CN" sz="2400" dirty="0"/>
          </a:p>
          <a:p>
            <a:pPr>
              <a:lnSpc>
                <a:spcPct val="80000"/>
              </a:lnSpc>
            </a:pPr>
            <a:r>
              <a:rPr lang="zh-CN" altLang="en-US" sz="2400" dirty="0"/>
              <a:t>预测误差及其方差</a:t>
            </a:r>
            <a:endParaRPr lang="en-US" sz="2400" dirty="0"/>
          </a:p>
          <a:p>
            <a:pPr lvl="1">
              <a:lnSpc>
                <a:spcPct val="80000"/>
              </a:lnSpc>
            </a:pPr>
            <a:r>
              <a:rPr lang="zh-CN" altLang="en-US" sz="2000" dirty="0"/>
              <a:t>情形</a:t>
            </a:r>
            <a:r>
              <a:rPr lang="en-US" altLang="zh-CN" sz="2000" dirty="0"/>
              <a:t>1</a:t>
            </a:r>
            <a:r>
              <a:rPr lang="zh-CN" altLang="en-US" sz="2000" dirty="0"/>
              <a:t>：预测误差</a:t>
            </a:r>
            <a:r>
              <a:rPr lang="en-US" sz="2000" dirty="0">
                <a:sym typeface="Symbol" pitchFamily="18" charset="2"/>
              </a:rPr>
              <a:t>e</a:t>
            </a:r>
            <a:r>
              <a:rPr lang="en-US" sz="2000" baseline="30000" dirty="0"/>
              <a:t>0 </a:t>
            </a:r>
            <a:r>
              <a:rPr lang="en-US" altLang="zh-CN" sz="2000" dirty="0"/>
              <a:t>=</a:t>
            </a:r>
            <a:r>
              <a:rPr lang="en-US" sz="2000" dirty="0"/>
              <a:t> </a:t>
            </a:r>
            <a:r>
              <a:rPr lang="en-US" sz="2000" b="1" dirty="0"/>
              <a:t>b</a:t>
            </a:r>
            <a:r>
              <a:rPr lang="en-US" sz="2000" b="1" dirty="0">
                <a:sym typeface="Symbol" pitchFamily="18" charset="2"/>
              </a:rPr>
              <a:t></a:t>
            </a:r>
            <a:r>
              <a:rPr lang="en-US" sz="2000" b="1" dirty="0"/>
              <a:t>x</a:t>
            </a:r>
            <a:r>
              <a:rPr lang="en-US" sz="2000" b="1" baseline="30000" dirty="0"/>
              <a:t>0</a:t>
            </a:r>
            <a:r>
              <a:rPr lang="en-US" sz="2000" b="1" dirty="0"/>
              <a:t>  -  </a:t>
            </a:r>
            <a:r>
              <a:rPr lang="en-US" sz="2000" b="1" dirty="0">
                <a:sym typeface="Symbol" pitchFamily="18" charset="2"/>
              </a:rPr>
              <a:t></a:t>
            </a:r>
            <a:r>
              <a:rPr lang="en-US" sz="2000" b="1" dirty="0"/>
              <a:t>x</a:t>
            </a:r>
            <a:r>
              <a:rPr lang="en-US" sz="2000" b="1" baseline="30000" dirty="0"/>
              <a:t>0</a:t>
            </a:r>
            <a:r>
              <a:rPr lang="en-US" sz="2000" b="1" dirty="0"/>
              <a:t> </a:t>
            </a:r>
          </a:p>
          <a:p>
            <a:pPr>
              <a:lnSpc>
                <a:spcPct val="80000"/>
              </a:lnSpc>
              <a:buNone/>
            </a:pPr>
            <a:r>
              <a:rPr lang="zh-CN" altLang="en-US" sz="1800" dirty="0"/>
              <a:t>                     </a:t>
            </a:r>
            <a:r>
              <a:rPr lang="zh-CN" altLang="en-US" sz="2000" dirty="0"/>
              <a:t>预测误差的方差</a:t>
            </a:r>
            <a:r>
              <a:rPr lang="en-US" sz="2000" baseline="30000" dirty="0"/>
              <a:t> </a:t>
            </a:r>
            <a:r>
              <a:rPr lang="en-US" altLang="zh-CN" sz="2000" dirty="0"/>
              <a:t>=</a:t>
            </a:r>
            <a:r>
              <a:rPr lang="en-US" sz="2000" b="1" dirty="0"/>
              <a:t> x</a:t>
            </a:r>
            <a:r>
              <a:rPr lang="en-US" sz="2000" b="1" baseline="30000" dirty="0"/>
              <a:t>0</a:t>
            </a:r>
            <a:r>
              <a:rPr lang="en-US" sz="2000" b="1" dirty="0">
                <a:sym typeface="Symbol" pitchFamily="18" charset="2"/>
              </a:rPr>
              <a:t></a:t>
            </a:r>
            <a:r>
              <a:rPr lang="en-US" sz="2000" dirty="0"/>
              <a:t>Var[</a:t>
            </a:r>
            <a:r>
              <a:rPr lang="en-US" sz="2000" b="1" dirty="0"/>
              <a:t>b - </a:t>
            </a:r>
            <a:r>
              <a:rPr lang="en-US" sz="2000" b="1" dirty="0">
                <a:sym typeface="Symbol" pitchFamily="18" charset="2"/>
              </a:rPr>
              <a:t></a:t>
            </a:r>
            <a:r>
              <a:rPr lang="en-US" sz="2000" dirty="0"/>
              <a:t>]</a:t>
            </a:r>
            <a:r>
              <a:rPr lang="en-US" sz="2000" b="1" dirty="0"/>
              <a:t>x</a:t>
            </a:r>
            <a:r>
              <a:rPr lang="en-US" sz="2000" b="1" baseline="30000" dirty="0"/>
              <a:t>0</a:t>
            </a:r>
            <a:r>
              <a:rPr lang="en-US" sz="2000" b="1" dirty="0"/>
              <a:t> </a:t>
            </a:r>
          </a:p>
          <a:p>
            <a:pPr lvl="1">
              <a:lnSpc>
                <a:spcPct val="80000"/>
              </a:lnSpc>
            </a:pPr>
            <a:r>
              <a:rPr lang="zh-CN" altLang="en-US" sz="2000" dirty="0"/>
              <a:t>情形</a:t>
            </a:r>
            <a:r>
              <a:rPr lang="en-US" altLang="zh-CN" sz="2000" dirty="0"/>
              <a:t>2</a:t>
            </a:r>
            <a:r>
              <a:rPr lang="zh-CN" altLang="en-US" sz="2000" dirty="0"/>
              <a:t>：预测误差</a:t>
            </a:r>
            <a:r>
              <a:rPr lang="en-US" sz="2000" dirty="0">
                <a:sym typeface="Symbol" pitchFamily="18" charset="2"/>
              </a:rPr>
              <a:t>e</a:t>
            </a:r>
            <a:r>
              <a:rPr lang="en-US" sz="2000" baseline="30000" dirty="0"/>
              <a:t>0</a:t>
            </a:r>
            <a:r>
              <a:rPr lang="en-US" altLang="zh-CN" sz="2000" dirty="0"/>
              <a:t>=</a:t>
            </a:r>
            <a:r>
              <a:rPr lang="en-US" sz="2000" dirty="0"/>
              <a:t> </a:t>
            </a:r>
            <a:r>
              <a:rPr lang="en-US" sz="2000" b="1" dirty="0"/>
              <a:t>b</a:t>
            </a:r>
            <a:r>
              <a:rPr lang="en-US" sz="2000" b="1" dirty="0">
                <a:sym typeface="Symbol" pitchFamily="18" charset="2"/>
              </a:rPr>
              <a:t></a:t>
            </a:r>
            <a:r>
              <a:rPr lang="en-US" sz="2000" b="1" dirty="0"/>
              <a:t>x</a:t>
            </a:r>
            <a:r>
              <a:rPr lang="en-US" sz="2000" b="1" baseline="30000" dirty="0"/>
              <a:t>0</a:t>
            </a:r>
            <a:r>
              <a:rPr lang="en-US" sz="2000" b="1" dirty="0"/>
              <a:t>  -  </a:t>
            </a:r>
            <a:r>
              <a:rPr lang="en-US" sz="2000" b="1" dirty="0">
                <a:sym typeface="Symbol" pitchFamily="18" charset="2"/>
              </a:rPr>
              <a:t></a:t>
            </a:r>
            <a:r>
              <a:rPr lang="en-US" sz="2000" b="1" dirty="0"/>
              <a:t>x</a:t>
            </a:r>
            <a:r>
              <a:rPr lang="en-US" sz="2000" b="1" baseline="30000" dirty="0"/>
              <a:t>0</a:t>
            </a:r>
            <a:r>
              <a:rPr lang="en-US" sz="2000" b="1" dirty="0"/>
              <a:t>  -  </a:t>
            </a:r>
            <a:r>
              <a:rPr lang="en-US" sz="2000" dirty="0">
                <a:sym typeface="Symbol" pitchFamily="18" charset="2"/>
              </a:rPr>
              <a:t></a:t>
            </a:r>
            <a:r>
              <a:rPr lang="en-US" sz="2000" baseline="30000" dirty="0"/>
              <a:t>0</a:t>
            </a:r>
            <a:endParaRPr lang="en-US" sz="2000" b="1" dirty="0"/>
          </a:p>
          <a:p>
            <a:pPr>
              <a:lnSpc>
                <a:spcPct val="80000"/>
              </a:lnSpc>
              <a:buNone/>
            </a:pPr>
            <a:r>
              <a:rPr lang="zh-CN" altLang="en-US" sz="2000" dirty="0"/>
              <a:t>                    预测误差的方差</a:t>
            </a:r>
            <a:r>
              <a:rPr lang="en-US" altLang="zh-CN" sz="2000" dirty="0"/>
              <a:t>=</a:t>
            </a:r>
            <a:r>
              <a:rPr lang="en-US" sz="2000" b="1" dirty="0"/>
              <a:t> x</a:t>
            </a:r>
            <a:r>
              <a:rPr lang="en-US" sz="2000" b="1" baseline="30000" dirty="0"/>
              <a:t>0</a:t>
            </a:r>
            <a:r>
              <a:rPr lang="en-US" sz="2000" b="1" dirty="0">
                <a:sym typeface="Symbol" pitchFamily="18" charset="2"/>
              </a:rPr>
              <a:t></a:t>
            </a:r>
            <a:r>
              <a:rPr lang="en-US" sz="2000" dirty="0"/>
              <a:t>Var[</a:t>
            </a:r>
            <a:r>
              <a:rPr lang="en-US" sz="2000" b="1" dirty="0"/>
              <a:t>b - </a:t>
            </a:r>
            <a:r>
              <a:rPr lang="en-US" sz="2000" b="1" dirty="0">
                <a:sym typeface="Symbol" pitchFamily="18" charset="2"/>
              </a:rPr>
              <a:t></a:t>
            </a:r>
            <a:r>
              <a:rPr lang="en-US" sz="2000" dirty="0"/>
              <a:t>]</a:t>
            </a:r>
            <a:r>
              <a:rPr lang="en-US" sz="2000" b="1" dirty="0"/>
              <a:t>x</a:t>
            </a:r>
            <a:r>
              <a:rPr lang="en-US" sz="2000" b="1" baseline="30000" dirty="0"/>
              <a:t>0</a:t>
            </a:r>
            <a:r>
              <a:rPr lang="en-US" sz="2000" b="1" dirty="0"/>
              <a:t>  + </a:t>
            </a:r>
            <a:r>
              <a:rPr lang="en-US" sz="2000" dirty="0">
                <a:sym typeface="Symbol" pitchFamily="18" charset="2"/>
              </a:rPr>
              <a:t></a:t>
            </a:r>
            <a:r>
              <a:rPr lang="en-US" sz="2000" baseline="30000" dirty="0"/>
              <a:t>2</a:t>
            </a:r>
          </a:p>
          <a:p>
            <a:pPr>
              <a:lnSpc>
                <a:spcPct val="80000"/>
              </a:lnSpc>
            </a:pPr>
            <a:r>
              <a:rPr lang="zh-CN" altLang="en-US" sz="2400" dirty="0"/>
              <a:t>预测区间</a:t>
            </a:r>
            <a:endParaRPr lang="en-US" altLang="zh-CN" sz="2400" dirty="0"/>
          </a:p>
        </p:txBody>
      </p:sp>
      <p:pic>
        <p:nvPicPr>
          <p:cNvPr id="342017" name="Picture 1"/>
          <p:cNvPicPr>
            <a:picLocks noChangeAspect="1" noChangeArrowheads="1"/>
          </p:cNvPicPr>
          <p:nvPr/>
        </p:nvPicPr>
        <p:blipFill>
          <a:blip r:embed="rId3" cstate="print"/>
          <a:srcRect/>
          <a:stretch>
            <a:fillRect/>
          </a:stretch>
        </p:blipFill>
        <p:spPr bwMode="auto">
          <a:xfrm>
            <a:off x="1785918" y="5786454"/>
            <a:ext cx="3786215" cy="525863"/>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eaLnBrk="1" hangingPunct="1"/>
            <a:r>
              <a:rPr lang="zh-CN" altLang="en-US" dirty="0"/>
              <a:t>预测区间的蝴蝶效应</a:t>
            </a:r>
            <a:endParaRPr lang="en-US" dirty="0"/>
          </a:p>
        </p:txBody>
      </p:sp>
      <p:pic>
        <p:nvPicPr>
          <p:cNvPr id="9219" name="Picture 5"/>
          <p:cNvPicPr>
            <a:picLocks noChangeAspect="1" noChangeArrowheads="1"/>
          </p:cNvPicPr>
          <p:nvPr/>
        </p:nvPicPr>
        <p:blipFill>
          <a:blip r:embed="rId3" cstate="print"/>
          <a:srcRect b="8550"/>
          <a:stretch>
            <a:fillRect/>
          </a:stretch>
        </p:blipFill>
        <p:spPr bwMode="auto">
          <a:xfrm>
            <a:off x="1895475" y="2133600"/>
            <a:ext cx="5800725" cy="3850147"/>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dirty="0"/>
              <a:t> Cornwell and Rupert Panel Data</a:t>
            </a:r>
            <a:endParaRPr lang="zh-CN" altLang="en-US" dirty="0"/>
          </a:p>
        </p:txBody>
      </p:sp>
      <p:pic>
        <p:nvPicPr>
          <p:cNvPr id="339972" name="Picture 4"/>
          <p:cNvPicPr>
            <a:picLocks noChangeAspect="1" noChangeArrowheads="1"/>
          </p:cNvPicPr>
          <p:nvPr/>
        </p:nvPicPr>
        <p:blipFill>
          <a:blip r:embed="rId2" cstate="print"/>
          <a:srcRect/>
          <a:stretch>
            <a:fillRect/>
          </a:stretch>
        </p:blipFill>
        <p:spPr bwMode="auto">
          <a:xfrm>
            <a:off x="1" y="1628800"/>
            <a:ext cx="9143999" cy="437059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dirty="0"/>
              <a:t>矩阵表达</a:t>
            </a:r>
            <a:endParaRPr lang="en-US" dirty="0"/>
          </a:p>
        </p:txBody>
      </p:sp>
      <p:graphicFrame>
        <p:nvGraphicFramePr>
          <p:cNvPr id="1026" name="Object 4"/>
          <p:cNvGraphicFramePr>
            <a:graphicFrameLocks noChangeAspect="1"/>
          </p:cNvGraphicFramePr>
          <p:nvPr/>
        </p:nvGraphicFramePr>
        <p:xfrm>
          <a:off x="1143000" y="2209800"/>
          <a:ext cx="6983412" cy="2311400"/>
        </p:xfrm>
        <a:graphic>
          <a:graphicData uri="http://schemas.openxmlformats.org/presentationml/2006/ole">
            <mc:AlternateContent xmlns:mc="http://schemas.openxmlformats.org/markup-compatibility/2006">
              <mc:Choice xmlns:v="urn:schemas-microsoft-com:vml" Requires="v">
                <p:oleObj spid="_x0000_s320524" name="Equation" r:id="rId4" imgW="2451100" imgH="812800" progId="">
                  <p:embed/>
                </p:oleObj>
              </mc:Choice>
              <mc:Fallback>
                <p:oleObj name="Equation" r:id="rId4" imgW="2451100" imgH="812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209800"/>
                        <a:ext cx="6983412"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6"/>
          <p:cNvSpPr>
            <a:spLocks noChangeArrowheads="1"/>
          </p:cNvSpPr>
          <p:nvPr/>
        </p:nvSpPr>
        <p:spPr bwMode="auto">
          <a:xfrm>
            <a:off x="533400" y="4648200"/>
            <a:ext cx="7726363" cy="707886"/>
          </a:xfrm>
          <a:prstGeom prst="rect">
            <a:avLst/>
          </a:prstGeom>
          <a:noFill/>
          <a:ln w="19050">
            <a:noFill/>
            <a:miter lim="800000"/>
            <a:headEnd/>
            <a:tailEnd/>
          </a:ln>
        </p:spPr>
        <p:txBody>
          <a:bodyPr anchor="ctr">
            <a:spAutoFit/>
          </a:bodyPr>
          <a:lstStyle/>
          <a:p>
            <a:pPr eaLnBrk="1" hangingPunct="1">
              <a:tabLst>
                <a:tab pos="400050" algn="l"/>
              </a:tabLst>
            </a:pPr>
            <a:r>
              <a:rPr lang="en-US" sz="1000" dirty="0">
                <a:cs typeface="Times New Roman" pitchFamily="18" charset="0"/>
              </a:rPr>
              <a:t>		</a:t>
            </a:r>
            <a:r>
              <a:rPr lang="en-US" sz="1000">
                <a:cs typeface="Times New Roman" pitchFamily="18" charset="0"/>
              </a:rPr>
              <a:t>	</a:t>
            </a:r>
            <a:r>
              <a:rPr lang="zh-CN" altLang="en-US" sz="1000">
                <a:cs typeface="Times New Roman" pitchFamily="18" charset="0"/>
              </a:rPr>
              <a:t> </a:t>
            </a:r>
            <a:r>
              <a:rPr lang="en-US" sz="3200">
                <a:latin typeface="Tahoma" pitchFamily="34" charset="0"/>
                <a:cs typeface="Times New Roman" pitchFamily="18" charset="0"/>
              </a:rPr>
              <a:t>=  </a:t>
            </a:r>
            <a:r>
              <a:rPr lang="en-US" sz="3200" b="1">
                <a:latin typeface="Tahoma" pitchFamily="34" charset="0"/>
                <a:cs typeface="Times New Roman" pitchFamily="18" charset="0"/>
              </a:rPr>
              <a:t>X</a:t>
            </a:r>
            <a:r>
              <a:rPr lang="en-US" sz="3200" b="1">
                <a:latin typeface="Tahoma" pitchFamily="34" charset="0"/>
                <a:cs typeface="Times New Roman" pitchFamily="18" charset="0"/>
                <a:sym typeface="Symbol" pitchFamily="18" charset="2"/>
              </a:rPr>
              <a:t></a:t>
            </a:r>
            <a:r>
              <a:rPr lang="en-US" sz="3200">
                <a:latin typeface="Tahoma" pitchFamily="34" charset="0"/>
                <a:cs typeface="Times New Roman" pitchFamily="18" charset="0"/>
              </a:rPr>
              <a:t>  </a:t>
            </a:r>
            <a:r>
              <a:rPr lang="en-US" sz="3200" b="1">
                <a:latin typeface="Tahoma" pitchFamily="34" charset="0"/>
                <a:cs typeface="Times New Roman" pitchFamily="18" charset="0"/>
                <a:sym typeface="Symbol" pitchFamily="18" charset="2"/>
              </a:rPr>
              <a:t>+  </a:t>
            </a:r>
            <a:br>
              <a:rPr lang="en-US" sz="3200" b="1" dirty="0">
                <a:latin typeface="Tahoma" pitchFamily="34" charset="0"/>
                <a:cs typeface="Times New Roman" pitchFamily="18" charset="0"/>
                <a:sym typeface="Symbol" pitchFamily="18" charset="2"/>
              </a:rPr>
            </a:br>
            <a:endParaRPr lang="en-US" sz="800" b="1" dirty="0">
              <a:latin typeface="Tahoma" pitchFamily="34" charset="0"/>
              <a:cs typeface="Times New Roman" pitchFamily="18" charset="0"/>
            </a:endParaRPr>
          </a:p>
        </p:txBody>
      </p:sp>
    </p:spTree>
    <p:extLst>
      <p:ext uri="{BB962C8B-B14F-4D97-AF65-F5344CB8AC3E}">
        <p14:creationId xmlns:p14="http://schemas.microsoft.com/office/powerpoint/2010/main" val="15591863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t>一个重要结论：为某个观察值设置虚拟变量</a:t>
            </a:r>
            <a:endParaRPr lang="en-US" dirty="0"/>
          </a:p>
        </p:txBody>
      </p:sp>
      <p:sp>
        <p:nvSpPr>
          <p:cNvPr id="10243" name="Rectangle 3"/>
          <p:cNvSpPr>
            <a:spLocks noGrp="1" noChangeArrowheads="1"/>
          </p:cNvSpPr>
          <p:nvPr>
            <p:ph type="body" idx="1"/>
          </p:nvPr>
        </p:nvSpPr>
        <p:spPr/>
        <p:txBody>
          <a:bodyPr/>
          <a:lstStyle/>
          <a:p>
            <a:pPr>
              <a:lnSpc>
                <a:spcPct val="90000"/>
              </a:lnSpc>
            </a:pPr>
            <a:r>
              <a:rPr lang="zh-CN" altLang="en-US" dirty="0"/>
              <a:t>定义</a:t>
            </a:r>
            <a:r>
              <a:rPr lang="en-US" dirty="0"/>
              <a:t> </a:t>
            </a:r>
          </a:p>
          <a:p>
            <a:pPr lvl="1">
              <a:lnSpc>
                <a:spcPct val="90000"/>
              </a:lnSpc>
            </a:pPr>
            <a:r>
              <a:rPr lang="en-US" b="1" dirty="0"/>
              <a:t>d</a:t>
            </a:r>
            <a:r>
              <a:rPr lang="en-US" dirty="0"/>
              <a:t> </a:t>
            </a:r>
            <a:r>
              <a:rPr lang="en-US" altLang="zh-CN" dirty="0"/>
              <a:t>=1</a:t>
            </a:r>
            <a:r>
              <a:rPr lang="zh-CN" altLang="en-US" dirty="0"/>
              <a:t> 对于观察值</a:t>
            </a:r>
            <a:r>
              <a:rPr lang="en-US" altLang="zh-CN" dirty="0" err="1"/>
              <a:t>i</a:t>
            </a:r>
            <a:endParaRPr lang="en-US" altLang="zh-CN" dirty="0"/>
          </a:p>
          <a:p>
            <a:pPr lvl="1">
              <a:lnSpc>
                <a:spcPct val="90000"/>
              </a:lnSpc>
            </a:pPr>
            <a:r>
              <a:rPr lang="en-US" altLang="zh-CN" b="1" dirty="0"/>
              <a:t>d</a:t>
            </a:r>
            <a:r>
              <a:rPr lang="en-US" altLang="zh-CN" dirty="0"/>
              <a:t>=0</a:t>
            </a:r>
            <a:r>
              <a:rPr lang="zh-CN" altLang="en-US" dirty="0"/>
              <a:t> 对于其他观察值</a:t>
            </a:r>
            <a:r>
              <a:rPr lang="en-US" dirty="0"/>
              <a:t>  </a:t>
            </a:r>
          </a:p>
          <a:p>
            <a:pPr>
              <a:lnSpc>
                <a:spcPct val="90000"/>
              </a:lnSpc>
            </a:pPr>
            <a:r>
              <a:rPr lang="zh-CN" altLang="en-US" dirty="0"/>
              <a:t>记</a:t>
            </a:r>
            <a:r>
              <a:rPr lang="en-US" b="1" dirty="0"/>
              <a:t>Z</a:t>
            </a:r>
            <a:r>
              <a:rPr lang="en-US" dirty="0"/>
              <a:t> = </a:t>
            </a:r>
            <a:r>
              <a:rPr lang="zh-CN" altLang="en-US" dirty="0"/>
              <a:t>其他自变量，</a:t>
            </a:r>
            <a:r>
              <a:rPr lang="en-US" b="1" dirty="0"/>
              <a:t>X</a:t>
            </a:r>
            <a:r>
              <a:rPr lang="en-US" dirty="0"/>
              <a:t> = [</a:t>
            </a:r>
            <a:r>
              <a:rPr lang="en-US" b="1" dirty="0" err="1"/>
              <a:t>Z,d</a:t>
            </a:r>
            <a:r>
              <a:rPr lang="en-US" dirty="0"/>
              <a:t>]</a:t>
            </a:r>
          </a:p>
          <a:p>
            <a:pPr>
              <a:lnSpc>
                <a:spcPct val="90000"/>
              </a:lnSpc>
            </a:pPr>
            <a:r>
              <a:rPr lang="en-US" b="1" dirty="0"/>
              <a:t>y</a:t>
            </a:r>
            <a:r>
              <a:rPr lang="en-US" dirty="0"/>
              <a:t> </a:t>
            </a:r>
            <a:r>
              <a:rPr lang="zh-CN" altLang="en-US" dirty="0"/>
              <a:t>关于</a:t>
            </a:r>
            <a:r>
              <a:rPr lang="en-US" dirty="0"/>
              <a:t> </a:t>
            </a:r>
            <a:r>
              <a:rPr lang="en-US" b="1" dirty="0"/>
              <a:t>X</a:t>
            </a:r>
            <a:r>
              <a:rPr lang="zh-CN" altLang="en-US" dirty="0"/>
              <a:t>回归</a:t>
            </a:r>
            <a:endParaRPr lang="en-US" dirty="0"/>
          </a:p>
          <a:p>
            <a:pPr>
              <a:lnSpc>
                <a:spcPct val="90000"/>
              </a:lnSpc>
            </a:pPr>
            <a:r>
              <a:rPr lang="zh-CN" altLang="en-US" dirty="0"/>
              <a:t>由于</a:t>
            </a:r>
            <a:r>
              <a:rPr lang="en-US" b="1" dirty="0" err="1"/>
              <a:t>X’e</a:t>
            </a:r>
            <a:r>
              <a:rPr lang="en-US" dirty="0"/>
              <a:t> = </a:t>
            </a:r>
            <a:r>
              <a:rPr lang="en-US" b="1" dirty="0"/>
              <a:t>0</a:t>
            </a:r>
            <a:r>
              <a:rPr lang="zh-CN" altLang="en-US" dirty="0"/>
              <a:t>，故有：</a:t>
            </a:r>
            <a:r>
              <a:rPr lang="en-US" b="1" dirty="0" err="1"/>
              <a:t>d'e</a:t>
            </a:r>
            <a:r>
              <a:rPr lang="en-US" dirty="0"/>
              <a:t> = 0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例：二元总体的样本数据</a:t>
            </a:r>
          </a:p>
        </p:txBody>
      </p:sp>
      <p:pic>
        <p:nvPicPr>
          <p:cNvPr id="27651" name="Picture 3"/>
          <p:cNvPicPr>
            <a:picLocks noChangeAspect="1" noChangeArrowheads="1"/>
          </p:cNvPicPr>
          <p:nvPr/>
        </p:nvPicPr>
        <p:blipFill>
          <a:blip r:embed="rId3" cstate="print"/>
          <a:srcRect t="10249"/>
          <a:stretch>
            <a:fillRect/>
          </a:stretch>
        </p:blipFill>
        <p:spPr bwMode="auto">
          <a:xfrm>
            <a:off x="1357290" y="2139090"/>
            <a:ext cx="6305550" cy="47189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dirty="0"/>
              <a:t>最小二乘线性投影</a:t>
            </a:r>
            <a:endParaRPr lang="en-US" dirty="0"/>
          </a:p>
        </p:txBody>
      </p:sp>
      <p:pic>
        <p:nvPicPr>
          <p:cNvPr id="25605" name="Picture 5"/>
          <p:cNvPicPr>
            <a:picLocks noChangeAspect="1" noChangeArrowheads="1"/>
          </p:cNvPicPr>
          <p:nvPr/>
        </p:nvPicPr>
        <p:blipFill>
          <a:blip r:embed="rId3" cstate="print"/>
          <a:srcRect t="10249"/>
          <a:stretch>
            <a:fillRect/>
          </a:stretch>
        </p:blipFill>
        <p:spPr bwMode="auto">
          <a:xfrm>
            <a:off x="1428728" y="2139090"/>
            <a:ext cx="6305550" cy="471891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0"/>
            <a:ext cx="8229600" cy="1139825"/>
          </a:xfrm>
        </p:spPr>
        <p:txBody>
          <a:bodyPr/>
          <a:lstStyle/>
          <a:p>
            <a:pPr eaLnBrk="1" hangingPunct="1"/>
            <a:r>
              <a:rPr lang="zh-CN" altLang="en-US" dirty="0"/>
              <a:t>最小二乘线性投影</a:t>
            </a:r>
            <a:endParaRPr lang="en-US" dirty="0"/>
          </a:p>
        </p:txBody>
      </p:sp>
      <p:sp>
        <p:nvSpPr>
          <p:cNvPr id="5" name="矩形 4"/>
          <p:cNvSpPr/>
          <p:nvPr/>
        </p:nvSpPr>
        <p:spPr>
          <a:xfrm>
            <a:off x="357158" y="2056686"/>
            <a:ext cx="8358246" cy="4801314"/>
          </a:xfrm>
          <a:prstGeom prst="rect">
            <a:avLst/>
          </a:prstGeom>
        </p:spPr>
        <p:txBody>
          <a:bodyPr wrap="square">
            <a:spAutoFit/>
          </a:bodyPr>
          <a:lstStyle/>
          <a:p>
            <a:r>
              <a:rPr lang="en-US" altLang="zh-CN" dirty="0"/>
              <a:t>Call:</a:t>
            </a:r>
          </a:p>
          <a:p>
            <a:r>
              <a:rPr lang="en-US" altLang="zh-CN"/>
              <a:t>lm(formula = y ~ x</a:t>
            </a:r>
            <a:r>
              <a:rPr lang="en-US" altLang="zh-CN" dirty="0"/>
              <a:t>)</a:t>
            </a:r>
          </a:p>
          <a:p>
            <a:endParaRPr lang="en-US" altLang="zh-CN" dirty="0"/>
          </a:p>
          <a:p>
            <a:r>
              <a:rPr lang="en-US" altLang="zh-CN" dirty="0"/>
              <a:t>Residuals:</a:t>
            </a:r>
          </a:p>
          <a:p>
            <a:r>
              <a:rPr lang="en-US" altLang="zh-CN"/>
              <a:t>    Min      1Q  Median      3Q     Max </a:t>
            </a:r>
            <a:endParaRPr lang="en-US" altLang="zh-CN" dirty="0"/>
          </a:p>
          <a:p>
            <a:r>
              <a:rPr lang="en-US" altLang="zh-CN"/>
              <a:t>-2.0987 -0.7295  0.1427  0.6329  1.7878 </a:t>
            </a:r>
            <a:endParaRPr lang="en-US" altLang="zh-CN" dirty="0"/>
          </a:p>
          <a:p>
            <a:endParaRPr lang="en-US" altLang="zh-CN" dirty="0"/>
          </a:p>
          <a:p>
            <a:r>
              <a:rPr lang="en-US" altLang="zh-CN" dirty="0"/>
              <a:t>Coefficients:</a:t>
            </a:r>
          </a:p>
          <a:p>
            <a:r>
              <a:rPr lang="en-US" altLang="zh-CN"/>
              <a:t>            Estimate Std. Error t value Pr</a:t>
            </a:r>
            <a:r>
              <a:rPr lang="en-US" altLang="zh-CN" dirty="0"/>
              <a:t>(&gt;|</a:t>
            </a:r>
            <a:r>
              <a:rPr lang="en-US" altLang="zh-CN"/>
              <a:t>t|)    </a:t>
            </a:r>
            <a:endParaRPr lang="en-US" altLang="zh-CN" dirty="0"/>
          </a:p>
          <a:p>
            <a:r>
              <a:rPr lang="en-US" altLang="zh-CN" dirty="0"/>
              <a:t>(</a:t>
            </a:r>
            <a:r>
              <a:rPr lang="en-US" altLang="zh-CN"/>
              <a:t>Intercept)  -0.4228     0.1955  -2.163    0.033 *  </a:t>
            </a:r>
            <a:endParaRPr lang="en-US" altLang="zh-CN" dirty="0"/>
          </a:p>
          <a:p>
            <a:r>
              <a:rPr lang="en-US" altLang="zh-CN"/>
              <a:t>x           </a:t>
            </a:r>
            <a:r>
              <a:rPr lang="zh-CN" altLang="en-US"/>
              <a:t>     </a:t>
            </a:r>
            <a:r>
              <a:rPr lang="en-US" altLang="zh-CN"/>
              <a:t>  0.6118     0.1103   5.545</a:t>
            </a:r>
            <a:r>
              <a:rPr lang="zh-CN" altLang="en-US"/>
              <a:t>    </a:t>
            </a:r>
            <a:r>
              <a:rPr lang="en-US" altLang="zh-CN"/>
              <a:t> 2.49e-07 ***</a:t>
            </a:r>
            <a:endParaRPr lang="en-US" altLang="zh-CN" dirty="0"/>
          </a:p>
          <a:p>
            <a:r>
              <a:rPr lang="en-US" altLang="zh-CN" dirty="0"/>
              <a:t>---</a:t>
            </a:r>
          </a:p>
          <a:p>
            <a:r>
              <a:rPr lang="en-US" altLang="zh-CN"/>
              <a:t>Signif. codes:  0 ‘***’ 0.001 ‘**’ 0.01 ‘*’ 0.05 ‘.’ 0.1 ‘ ’ 1 </a:t>
            </a:r>
            <a:endParaRPr lang="en-US" altLang="zh-CN" dirty="0"/>
          </a:p>
          <a:p>
            <a:endParaRPr lang="en-US" altLang="zh-CN" dirty="0"/>
          </a:p>
          <a:p>
            <a:r>
              <a:rPr lang="en-US" altLang="zh-CN"/>
              <a:t>Residual standard error: 0.954 on 98 degrees of freedom</a:t>
            </a:r>
            <a:endParaRPr lang="en-US" altLang="zh-CN" dirty="0"/>
          </a:p>
          <a:p>
            <a:r>
              <a:rPr lang="en-US" altLang="zh-CN"/>
              <a:t>Multiple R-squared: 0.2388,     Adjusted R-squared: 0.231 </a:t>
            </a:r>
            <a:endParaRPr lang="en-US" altLang="zh-CN" dirty="0"/>
          </a:p>
          <a:p>
            <a:r>
              <a:rPr lang="en-US" altLang="zh-CN"/>
              <a:t>F-statistic: 30.74 on 1 and 98 DF,  p-value: 2.495e-07 </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685800"/>
            <a:ext cx="8229600" cy="1139825"/>
          </a:xfrm>
        </p:spPr>
        <p:txBody>
          <a:bodyPr/>
          <a:lstStyle/>
          <a:p>
            <a:pPr eaLnBrk="1" hangingPunct="1"/>
            <a:r>
              <a:rPr lang="zh-CN" altLang="en-US" dirty="0"/>
              <a:t>真实的均值函数</a:t>
            </a:r>
            <a:endParaRPr lang="en-US" dirty="0"/>
          </a:p>
        </p:txBody>
      </p:sp>
      <p:pic>
        <p:nvPicPr>
          <p:cNvPr id="21505" name="Picture 1"/>
          <p:cNvPicPr>
            <a:picLocks noChangeAspect="1" noChangeArrowheads="1"/>
          </p:cNvPicPr>
          <p:nvPr/>
        </p:nvPicPr>
        <p:blipFill>
          <a:blip r:embed="rId3" cstate="print"/>
          <a:srcRect t="10249"/>
          <a:stretch>
            <a:fillRect/>
          </a:stretch>
        </p:blipFill>
        <p:spPr bwMode="auto">
          <a:xfrm>
            <a:off x="1428728" y="2139090"/>
            <a:ext cx="6305550" cy="471891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457200" y="609600"/>
            <a:ext cx="8229600" cy="1139825"/>
          </a:xfrm>
        </p:spPr>
        <p:txBody>
          <a:bodyPr/>
          <a:lstStyle/>
          <a:p>
            <a:pPr eaLnBrk="1" hangingPunct="1"/>
            <a:r>
              <a:rPr lang="zh-CN" altLang="en-US" dirty="0"/>
              <a:t>真实的数据生成机制</a:t>
            </a:r>
            <a:endParaRPr lang="en-US" dirty="0"/>
          </a:p>
        </p:txBody>
      </p:sp>
      <p:pic>
        <p:nvPicPr>
          <p:cNvPr id="19457" name="Picture 1"/>
          <p:cNvPicPr>
            <a:picLocks noChangeAspect="1" noChangeArrowheads="1"/>
          </p:cNvPicPr>
          <p:nvPr/>
        </p:nvPicPr>
        <p:blipFill>
          <a:blip r:embed="rId3" cstate="print"/>
          <a:srcRect t="10249"/>
          <a:stretch>
            <a:fillRect/>
          </a:stretch>
        </p:blipFill>
        <p:spPr bwMode="auto">
          <a:xfrm>
            <a:off x="1357290" y="2139090"/>
            <a:ext cx="6305550" cy="471891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实例：就诊次数</a:t>
            </a:r>
            <a:endParaRPr lang="en-US" dirty="0"/>
          </a:p>
        </p:txBody>
      </p:sp>
      <p:sp>
        <p:nvSpPr>
          <p:cNvPr id="24579" name="Rectangle 3"/>
          <p:cNvSpPr>
            <a:spLocks noGrp="1" noChangeArrowheads="1"/>
          </p:cNvSpPr>
          <p:nvPr>
            <p:ph type="body" sz="half" idx="1"/>
          </p:nvPr>
        </p:nvSpPr>
        <p:spPr>
          <a:xfrm>
            <a:off x="457200" y="1828800"/>
            <a:ext cx="8382000" cy="3124200"/>
          </a:xfrm>
        </p:spPr>
        <p:txBody>
          <a:bodyPr/>
          <a:lstStyle/>
          <a:p>
            <a:pPr eaLnBrk="1" hangingPunct="1"/>
            <a:r>
              <a:rPr lang="zh-CN" altLang="en-US" sz="1800" dirty="0"/>
              <a:t>德国的个人健康保险数据</a:t>
            </a:r>
            <a:r>
              <a:rPr lang="en-US" sz="1800" dirty="0"/>
              <a:t>: N=27,236</a:t>
            </a:r>
          </a:p>
          <a:p>
            <a:pPr eaLnBrk="1" hangingPunct="1"/>
            <a:r>
              <a:rPr lang="zh-CN" altLang="en-US" sz="1800" dirty="0"/>
              <a:t>就诊次数模型</a:t>
            </a:r>
            <a:r>
              <a:rPr lang="en-US" sz="1800" dirty="0"/>
              <a:t>:</a:t>
            </a:r>
          </a:p>
          <a:p>
            <a:pPr lvl="1" eaLnBrk="1" hangingPunct="1"/>
            <a:r>
              <a:rPr lang="zh-CN" altLang="en-US" sz="1800" dirty="0"/>
              <a:t>真实的条件均值函数</a:t>
            </a:r>
            <a:r>
              <a:rPr lang="en-US" sz="1800" dirty="0"/>
              <a:t> E[</a:t>
            </a:r>
            <a:r>
              <a:rPr lang="en-US" sz="1800" dirty="0" err="1"/>
              <a:t>V|Income</a:t>
            </a:r>
            <a:r>
              <a:rPr lang="en-US" sz="1800" dirty="0"/>
              <a:t>] = </a:t>
            </a:r>
            <a:r>
              <a:rPr lang="en-US" sz="1800" b="1" dirty="0"/>
              <a:t>exp</a:t>
            </a:r>
            <a:r>
              <a:rPr lang="en-US" sz="1800" dirty="0"/>
              <a:t>(1.</a:t>
            </a:r>
            <a:r>
              <a:rPr lang="en-US" altLang="zh-CN" sz="1800" dirty="0"/>
              <a:t>5378</a:t>
            </a:r>
            <a:r>
              <a:rPr lang="en-US" sz="1800" dirty="0"/>
              <a:t> - .074</a:t>
            </a:r>
            <a:r>
              <a:rPr lang="en-US" altLang="zh-CN" sz="1800" dirty="0"/>
              <a:t>6</a:t>
            </a:r>
            <a:r>
              <a:rPr lang="en-US" sz="1800" dirty="0"/>
              <a:t>*income)</a:t>
            </a:r>
          </a:p>
          <a:p>
            <a:pPr lvl="1" eaLnBrk="1" hangingPunct="1"/>
            <a:r>
              <a:rPr lang="zh-CN" altLang="en-US" sz="1800" dirty="0"/>
              <a:t>线性回归</a:t>
            </a:r>
            <a:r>
              <a:rPr lang="en-US" sz="1800" dirty="0"/>
              <a:t>: g*(Income)=</a:t>
            </a:r>
            <a:r>
              <a:rPr lang="en-US" altLang="zh-CN" sz="1800" dirty="0"/>
              <a:t>4.317</a:t>
            </a:r>
            <a:r>
              <a:rPr lang="en-US" sz="1800" dirty="0"/>
              <a:t> - .</a:t>
            </a:r>
            <a:r>
              <a:rPr lang="en-US" altLang="zh-CN" sz="1800" dirty="0"/>
              <a:t>185</a:t>
            </a:r>
            <a:r>
              <a:rPr lang="en-US" sz="1800" dirty="0"/>
              <a:t>*income</a:t>
            </a:r>
          </a:p>
        </p:txBody>
      </p:sp>
      <p:pic>
        <p:nvPicPr>
          <p:cNvPr id="17409" name="Picture 1"/>
          <p:cNvPicPr>
            <a:picLocks noChangeAspect="1" noChangeArrowheads="1"/>
          </p:cNvPicPr>
          <p:nvPr/>
        </p:nvPicPr>
        <p:blipFill>
          <a:blip r:embed="rId3" cstate="print"/>
          <a:srcRect/>
          <a:stretch>
            <a:fillRect/>
          </a:stretch>
        </p:blipFill>
        <p:spPr bwMode="auto">
          <a:xfrm>
            <a:off x="642910" y="3040057"/>
            <a:ext cx="8011229" cy="381794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t>条件均值与线性投影</a:t>
            </a:r>
            <a:endParaRPr lang="en-US" dirty="0"/>
          </a:p>
        </p:txBody>
      </p:sp>
      <p:sp>
        <p:nvSpPr>
          <p:cNvPr id="9" name="文本占位符 8"/>
          <p:cNvSpPr>
            <a:spLocks noGrp="1"/>
          </p:cNvSpPr>
          <p:nvPr>
            <p:ph type="body" sz="half" idx="2"/>
          </p:nvPr>
        </p:nvSpPr>
        <p:spPr/>
        <p:txBody>
          <a:bodyPr/>
          <a:lstStyle/>
          <a:p>
            <a:r>
              <a:rPr lang="zh-CN" altLang="en-US" sz="2800" dirty="0"/>
              <a:t>线性回归的问题是什么？</a:t>
            </a:r>
            <a:endParaRPr lang="en-US" altLang="zh-CN" sz="2800" dirty="0"/>
          </a:p>
          <a:p>
            <a:r>
              <a:rPr lang="zh-CN" altLang="en-US" sz="2800" dirty="0"/>
              <a:t>造成这些问题的原因是什么？</a:t>
            </a:r>
          </a:p>
        </p:txBody>
      </p:sp>
      <p:pic>
        <p:nvPicPr>
          <p:cNvPr id="15362" name="Picture 2"/>
          <p:cNvPicPr>
            <a:picLocks noChangeAspect="1" noChangeArrowheads="1"/>
          </p:cNvPicPr>
          <p:nvPr/>
        </p:nvPicPr>
        <p:blipFill>
          <a:blip r:embed="rId3" cstate="print"/>
          <a:srcRect/>
          <a:stretch>
            <a:fillRect/>
          </a:stretch>
        </p:blipFill>
        <p:spPr bwMode="auto">
          <a:xfrm>
            <a:off x="3876675" y="1600200"/>
            <a:ext cx="5267325" cy="5257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为什么使用线性回归？</a:t>
            </a:r>
          </a:p>
        </p:txBody>
      </p:sp>
      <p:sp>
        <p:nvSpPr>
          <p:cNvPr id="6" name="内容占位符 5"/>
          <p:cNvSpPr>
            <a:spLocks noGrp="1"/>
          </p:cNvSpPr>
          <p:nvPr>
            <p:ph idx="1"/>
          </p:nvPr>
        </p:nvSpPr>
        <p:spPr/>
        <p:txBody>
          <a:bodyPr/>
          <a:lstStyle/>
          <a:p>
            <a:r>
              <a:rPr lang="zh-CN" altLang="en-US" dirty="0"/>
              <a:t>线性条件期望函数定理：假定条件期望函数是线性的，那么总体回归方程就应该是这个线性函数</a:t>
            </a:r>
            <a:endParaRPr lang="en-US" altLang="zh-CN" dirty="0"/>
          </a:p>
          <a:p>
            <a:r>
              <a:rPr lang="zh-CN" altLang="en-US" dirty="0"/>
              <a:t>最优线性估计量定理：在最小均方误的意义下，给定</a:t>
            </a:r>
            <a:r>
              <a:rPr lang="en-US" altLang="zh-CN" dirty="0"/>
              <a:t>X</a:t>
            </a:r>
            <a:r>
              <a:rPr lang="en-US" altLang="zh-CN" i="1" baseline="-25000" dirty="0"/>
              <a:t>i</a:t>
            </a:r>
            <a:r>
              <a:rPr lang="zh-CN" altLang="en-US" dirty="0"/>
              <a:t>，函数</a:t>
            </a:r>
            <a:r>
              <a:rPr lang="en-US" altLang="zh-CN" dirty="0"/>
              <a:t>X</a:t>
            </a:r>
            <a:r>
              <a:rPr lang="en-US" altLang="zh-CN" i="1" baseline="-25000" dirty="0"/>
              <a:t>i</a:t>
            </a:r>
            <a:r>
              <a:rPr lang="en-US" altLang="zh-CN" dirty="0">
                <a:sym typeface="Symbol" pitchFamily="18" charset="2"/>
              </a:rPr>
              <a:t>’</a:t>
            </a:r>
            <a:r>
              <a:rPr lang="zh-CN" altLang="en-US" dirty="0">
                <a:sym typeface="Symbol" pitchFamily="18" charset="2"/>
              </a:rPr>
              <a:t>是对</a:t>
            </a:r>
            <a:r>
              <a:rPr lang="en-US" altLang="zh-CN" dirty="0" err="1">
                <a:sym typeface="Symbol" pitchFamily="18" charset="2"/>
              </a:rPr>
              <a:t>y</a:t>
            </a:r>
            <a:r>
              <a:rPr lang="en-US" altLang="zh-CN" i="1" baseline="-25000" dirty="0" err="1"/>
              <a:t>i</a:t>
            </a:r>
            <a:r>
              <a:rPr lang="zh-CN" altLang="en-US" dirty="0">
                <a:sym typeface="Symbol" pitchFamily="18" charset="2"/>
              </a:rPr>
              <a:t>的最优线性估计量</a:t>
            </a:r>
            <a:endParaRPr lang="en-US" altLang="zh-CN" dirty="0">
              <a:sym typeface="Symbol" pitchFamily="18" charset="2"/>
            </a:endParaRPr>
          </a:p>
          <a:p>
            <a:r>
              <a:rPr lang="zh-CN" altLang="en-US" dirty="0">
                <a:sym typeface="Symbol" pitchFamily="18" charset="2"/>
              </a:rPr>
              <a:t>条件期望函数的回归定理：函数</a:t>
            </a:r>
            <a:r>
              <a:rPr lang="en-US" altLang="zh-CN" dirty="0"/>
              <a:t>X</a:t>
            </a:r>
            <a:r>
              <a:rPr lang="en-US" altLang="zh-CN" i="1" baseline="-25000" dirty="0"/>
              <a:t>i</a:t>
            </a:r>
            <a:r>
              <a:rPr lang="en-US" altLang="zh-CN" dirty="0">
                <a:sym typeface="Symbol" pitchFamily="18" charset="2"/>
              </a:rPr>
              <a:t>’</a:t>
            </a:r>
            <a:r>
              <a:rPr lang="zh-CN" altLang="en-US" dirty="0">
                <a:sym typeface="Symbol" pitchFamily="18" charset="2"/>
              </a:rPr>
              <a:t>在最小均方误意义下，是对</a:t>
            </a:r>
            <a:r>
              <a:rPr lang="en-US" altLang="zh-CN" dirty="0">
                <a:sym typeface="Symbol" pitchFamily="18" charset="2"/>
              </a:rPr>
              <a:t>E[</a:t>
            </a:r>
            <a:r>
              <a:rPr lang="en-US" altLang="zh-CN" dirty="0" err="1">
                <a:sym typeface="Symbol" pitchFamily="18" charset="2"/>
              </a:rPr>
              <a:t>Y</a:t>
            </a:r>
            <a:r>
              <a:rPr lang="en-US" altLang="zh-CN" i="1" baseline="-25000" dirty="0" err="1"/>
              <a:t>i</a:t>
            </a:r>
            <a:r>
              <a:rPr lang="en-US" altLang="zh-CN" dirty="0" err="1">
                <a:sym typeface="Symbol" pitchFamily="18" charset="2"/>
              </a:rPr>
              <a:t>|X</a:t>
            </a:r>
            <a:r>
              <a:rPr lang="en-US" altLang="zh-CN" i="1" baseline="-25000" dirty="0" err="1"/>
              <a:t>i</a:t>
            </a:r>
            <a:r>
              <a:rPr lang="en-US" altLang="zh-CN" dirty="0">
                <a:sym typeface="Symbol" pitchFamily="18" charset="2"/>
              </a:rPr>
              <a:t>]</a:t>
            </a:r>
            <a:r>
              <a:rPr lang="zh-CN" altLang="en-US" dirty="0">
                <a:sym typeface="Symbol" pitchFamily="18" charset="2"/>
              </a:rPr>
              <a:t>的最优线性近似</a:t>
            </a:r>
            <a:endParaRPr lang="en-US" altLang="zh-CN" dirty="0">
              <a:sym typeface="Symbol" pitchFamily="18" charset="2"/>
            </a:endParaRPr>
          </a:p>
          <a:p>
            <a:endParaRPr lang="zh-CN" altLang="en-US" dirty="0"/>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09872147"/>
              </p:ext>
            </p:extLst>
          </p:nvPr>
        </p:nvGraphicFramePr>
        <p:xfrm>
          <a:off x="2555775" y="4725144"/>
          <a:ext cx="3610687" cy="648072"/>
        </p:xfrm>
        <a:graphic>
          <a:graphicData uri="http://schemas.openxmlformats.org/presentationml/2006/ole">
            <mc:AlternateContent xmlns:mc="http://schemas.openxmlformats.org/markup-compatibility/2006">
              <mc:Choice xmlns:v="urn:schemas-microsoft-com:vml" Requires="v">
                <p:oleObj spid="_x0000_s321548" name="Equation" r:id="rId3" imgW="1981080" imgH="355320" progId="Equation.DSMT4">
                  <p:embed/>
                </p:oleObj>
              </mc:Choice>
              <mc:Fallback>
                <p:oleObj name="Equation" r:id="rId3" imgW="1981080" imgH="355320" progId="Equation.DSMT4">
                  <p:embed/>
                  <p:pic>
                    <p:nvPicPr>
                      <p:cNvPr id="0" name=""/>
                      <p:cNvPicPr/>
                      <p:nvPr/>
                    </p:nvPicPr>
                    <p:blipFill>
                      <a:blip r:embed="rId4"/>
                      <a:stretch>
                        <a:fillRect/>
                      </a:stretch>
                    </p:blipFill>
                    <p:spPr>
                      <a:xfrm>
                        <a:off x="2555775" y="4725144"/>
                        <a:ext cx="3610687" cy="648072"/>
                      </a:xfrm>
                      <a:prstGeom prst="rect">
                        <a:avLst/>
                      </a:prstGeom>
                    </p:spPr>
                  </p:pic>
                </p:oleObj>
              </mc:Fallback>
            </mc:AlternateContent>
          </a:graphicData>
        </a:graphic>
      </p:graphicFrame>
    </p:spTree>
    <p:extLst>
      <p:ext uri="{BB962C8B-B14F-4D97-AF65-F5344CB8AC3E}">
        <p14:creationId xmlns:p14="http://schemas.microsoft.com/office/powerpoint/2010/main" val="410147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教材与参考书</a:t>
            </a:r>
          </a:p>
        </p:txBody>
      </p:sp>
      <p:sp>
        <p:nvSpPr>
          <p:cNvPr id="3" name="内容占位符 2"/>
          <p:cNvSpPr>
            <a:spLocks noGrp="1"/>
          </p:cNvSpPr>
          <p:nvPr>
            <p:ph idx="1"/>
          </p:nvPr>
        </p:nvSpPr>
        <p:spPr/>
        <p:txBody>
          <a:bodyPr/>
          <a:lstStyle/>
          <a:p>
            <a:r>
              <a:rPr lang="en-US" altLang="zh-CN" sz="2400" dirty="0"/>
              <a:t>William H. Greene, Econometric Analysis, 7</a:t>
            </a:r>
            <a:r>
              <a:rPr lang="en-US" altLang="zh-CN" sz="2400" baseline="30000" dirty="0"/>
              <a:t>th</a:t>
            </a:r>
            <a:r>
              <a:rPr lang="en-US" altLang="zh-CN" sz="2400" dirty="0"/>
              <a:t> ed., 2012</a:t>
            </a:r>
          </a:p>
          <a:p>
            <a:r>
              <a:rPr lang="it-IT" altLang="zh-CN" sz="2400" dirty="0"/>
              <a:t>A. Colin Cameron &amp; Pravin K. Trivedi, Microeconometrics: Methods and Applications, 2005</a:t>
            </a:r>
          </a:p>
          <a:p>
            <a:r>
              <a:rPr lang="en-US" altLang="zh-CN" sz="2400" dirty="0"/>
              <a:t>Jeffrey M. Wooldridge, Econometric Analysis of Cross Section and Panel Data, 2</a:t>
            </a:r>
            <a:r>
              <a:rPr lang="en-US" altLang="zh-CN" sz="2400" baseline="30000" dirty="0"/>
              <a:t>th</a:t>
            </a:r>
            <a:r>
              <a:rPr lang="en-US" altLang="zh-CN" sz="2400" dirty="0"/>
              <a:t> ed., 2010</a:t>
            </a:r>
            <a:endParaRPr lang="it-IT" altLang="zh-CN" sz="2400" dirty="0"/>
          </a:p>
          <a:p>
            <a:r>
              <a:rPr lang="en-US" altLang="zh-CN" sz="2400" dirty="0"/>
              <a:t>Jeffrey M. Wooldridge, Introductory Econometrics A </a:t>
            </a:r>
            <a:r>
              <a:rPr lang="en-US" altLang="zh-CN" sz="2400" dirty="0" err="1"/>
              <a:t>ModErn</a:t>
            </a:r>
            <a:r>
              <a:rPr lang="en-US" altLang="zh-CN" sz="2400" dirty="0"/>
              <a:t> </a:t>
            </a:r>
            <a:r>
              <a:rPr lang="en-US" altLang="zh-CN" sz="2400" dirty="0" err="1"/>
              <a:t>ApproAch</a:t>
            </a:r>
            <a:r>
              <a:rPr lang="en-US" altLang="zh-CN" sz="2400" dirty="0"/>
              <a:t>, 5</a:t>
            </a:r>
            <a:r>
              <a:rPr lang="en-US" altLang="zh-CN" sz="2400" baseline="30000" dirty="0"/>
              <a:t>th</a:t>
            </a:r>
            <a:r>
              <a:rPr lang="en-US" altLang="zh-CN" sz="2400" dirty="0"/>
              <a:t> ed., 2012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线性模型假定</a:t>
            </a:r>
            <a:endParaRPr lang="en-US" dirty="0"/>
          </a:p>
        </p:txBody>
      </p:sp>
      <p:sp>
        <p:nvSpPr>
          <p:cNvPr id="27651" name="Rectangle 3"/>
          <p:cNvSpPr>
            <a:spLocks noGrp="1" noChangeArrowheads="1"/>
          </p:cNvSpPr>
          <p:nvPr>
            <p:ph type="body" idx="1"/>
          </p:nvPr>
        </p:nvSpPr>
        <p:spPr>
          <a:xfrm>
            <a:off x="533400" y="1793875"/>
            <a:ext cx="8229600" cy="4225925"/>
          </a:xfrm>
        </p:spPr>
        <p:txBody>
          <a:bodyPr/>
          <a:lstStyle/>
          <a:p>
            <a:pPr marL="533400" indent="-533400" eaLnBrk="1" hangingPunct="1">
              <a:lnSpc>
                <a:spcPct val="80000"/>
              </a:lnSpc>
            </a:pPr>
            <a:r>
              <a:rPr lang="zh-CN" altLang="en-US" dirty="0"/>
              <a:t>线性假定</a:t>
            </a:r>
            <a:endParaRPr lang="en-US" altLang="zh-CN" dirty="0"/>
          </a:p>
          <a:p>
            <a:pPr marL="933450" lvl="1" indent="-533400">
              <a:lnSpc>
                <a:spcPct val="80000"/>
              </a:lnSpc>
            </a:pPr>
            <a:r>
              <a:rPr lang="zh-CN" altLang="en-US" dirty="0"/>
              <a:t>关于参数线性</a:t>
            </a:r>
            <a:endParaRPr lang="en-US" dirty="0"/>
          </a:p>
          <a:p>
            <a:pPr marL="533400" indent="-533400" eaLnBrk="1" hangingPunct="1">
              <a:lnSpc>
                <a:spcPct val="80000"/>
              </a:lnSpc>
            </a:pPr>
            <a:r>
              <a:rPr lang="zh-CN" altLang="en-US" dirty="0"/>
              <a:t>可识别性：不存在两组不同的参数，使得对于</a:t>
            </a:r>
            <a:r>
              <a:rPr lang="zh-CN" altLang="en-US" dirty="0">
                <a:solidFill>
                  <a:srgbClr val="FF0000"/>
                </a:solidFill>
              </a:rPr>
              <a:t>所有</a:t>
            </a:r>
            <a:r>
              <a:rPr lang="zh-CN" altLang="en-US" dirty="0"/>
              <a:t>的</a:t>
            </a:r>
            <a:r>
              <a:rPr lang="en-US" altLang="zh-CN" dirty="0"/>
              <a:t>X</a:t>
            </a:r>
            <a:r>
              <a:rPr lang="zh-CN" altLang="en-US" dirty="0"/>
              <a:t>，都有相同的</a:t>
            </a:r>
            <a:r>
              <a:rPr lang="en-US" dirty="0"/>
              <a:t>E[</a:t>
            </a:r>
            <a:r>
              <a:rPr lang="en-US" dirty="0" err="1"/>
              <a:t>y|</a:t>
            </a:r>
            <a:r>
              <a:rPr lang="en-US" b="1" dirty="0" err="1"/>
              <a:t>x</a:t>
            </a:r>
            <a:r>
              <a:rPr lang="en-US" dirty="0"/>
              <a:t>]</a:t>
            </a:r>
          </a:p>
          <a:p>
            <a:pPr marL="933450" lvl="1" indent="-533400">
              <a:lnSpc>
                <a:spcPct val="80000"/>
              </a:lnSpc>
            </a:pPr>
            <a:r>
              <a:rPr lang="en-US" altLang="zh-CN" dirty="0"/>
              <a:t>X</a:t>
            </a:r>
            <a:r>
              <a:rPr lang="zh-CN" altLang="en-US" dirty="0"/>
              <a:t>列满秩</a:t>
            </a:r>
            <a:endParaRPr lang="en-US" altLang="en-US" dirty="0"/>
          </a:p>
          <a:p>
            <a:pPr marL="533400" indent="-533400" eaLnBrk="1" hangingPunct="1">
              <a:lnSpc>
                <a:spcPct val="80000"/>
              </a:lnSpc>
            </a:pPr>
            <a:r>
              <a:rPr lang="zh-CN" altLang="en-US" dirty="0"/>
              <a:t>均值独立假定：</a:t>
            </a:r>
            <a:r>
              <a:rPr lang="en-US" dirty="0"/>
              <a:t>E[</a:t>
            </a:r>
            <a:r>
              <a:rPr lang="en-US" dirty="0">
                <a:sym typeface="Symbol" pitchFamily="18" charset="2"/>
              </a:rPr>
              <a:t> </a:t>
            </a:r>
            <a:r>
              <a:rPr lang="en-US" dirty="0"/>
              <a:t>|</a:t>
            </a:r>
            <a:r>
              <a:rPr lang="en-US" b="1" dirty="0"/>
              <a:t>x</a:t>
            </a:r>
            <a:r>
              <a:rPr lang="en-US" dirty="0"/>
              <a:t>]</a:t>
            </a:r>
            <a:r>
              <a:rPr lang="en-US" altLang="zh-CN" dirty="0"/>
              <a:t>=0</a:t>
            </a:r>
            <a:endParaRPr lang="en-US" b="1" dirty="0">
              <a:solidFill>
                <a:srgbClr val="3366FF"/>
              </a:solidFill>
            </a:endParaRPr>
          </a:p>
          <a:p>
            <a:pPr marL="533400" indent="-533400" eaLnBrk="1" hangingPunct="1">
              <a:lnSpc>
                <a:spcPct val="80000"/>
              </a:lnSpc>
            </a:pPr>
            <a:r>
              <a:rPr lang="zh-CN" altLang="en-US" dirty="0"/>
              <a:t>球形扰动假定：</a:t>
            </a:r>
            <a:r>
              <a:rPr lang="en-US" dirty="0"/>
              <a:t> </a:t>
            </a:r>
            <a:r>
              <a:rPr lang="en-US" altLang="zh-CN" dirty="0" err="1"/>
              <a:t>Cov</a:t>
            </a:r>
            <a:r>
              <a:rPr lang="en-US" dirty="0"/>
              <a:t>[</a:t>
            </a:r>
            <a:r>
              <a:rPr lang="en-US" dirty="0">
                <a:sym typeface="Symbol" pitchFamily="18" charset="2"/>
              </a:rPr>
              <a:t> </a:t>
            </a:r>
            <a:r>
              <a:rPr lang="en-US" dirty="0"/>
              <a:t>|</a:t>
            </a:r>
            <a:r>
              <a:rPr lang="en-US" b="1" dirty="0"/>
              <a:t>x</a:t>
            </a:r>
            <a:r>
              <a:rPr lang="en-US" dirty="0"/>
              <a:t>]</a:t>
            </a:r>
            <a:r>
              <a:rPr lang="en-US" altLang="zh-CN" dirty="0"/>
              <a:t>=σ</a:t>
            </a:r>
            <a:r>
              <a:rPr lang="en-US" altLang="zh-CN" baseline="30000" dirty="0"/>
              <a:t>2</a:t>
            </a:r>
            <a:r>
              <a:rPr lang="en-US" altLang="zh-CN" dirty="0"/>
              <a:t>I</a:t>
            </a:r>
          </a:p>
          <a:p>
            <a:pPr marL="533400" indent="-533400" eaLnBrk="1" hangingPunct="1">
              <a:lnSpc>
                <a:spcPct val="80000"/>
              </a:lnSpc>
            </a:pPr>
            <a:r>
              <a:rPr lang="en-US" altLang="zh-CN" dirty="0"/>
              <a:t>X</a:t>
            </a:r>
            <a:r>
              <a:rPr lang="zh-CN" altLang="en-US" dirty="0"/>
              <a:t>可以是固定的，也可以是随机的</a:t>
            </a:r>
            <a:endParaRPr lang="en-US" altLang="zh-CN" dirty="0"/>
          </a:p>
          <a:p>
            <a:pPr marL="533400" indent="-533400" eaLnBrk="1" hangingPunct="1">
              <a:lnSpc>
                <a:spcPct val="80000"/>
              </a:lnSpc>
            </a:pPr>
            <a:r>
              <a:rPr lang="zh-CN" altLang="en-US" dirty="0"/>
              <a:t>正态分布假定：</a:t>
            </a:r>
            <a:r>
              <a:rPr lang="el-GR" altLang="zh-CN" b="1" i="1" dirty="0"/>
              <a:t> </a:t>
            </a:r>
            <a:r>
              <a:rPr lang="el-GR" altLang="zh-CN" dirty="0"/>
              <a:t>ε |</a:t>
            </a:r>
            <a:r>
              <a:rPr lang="en-US" altLang="zh-CN" dirty="0"/>
              <a:t>X ∼ N[0, σ</a:t>
            </a:r>
            <a:r>
              <a:rPr lang="en-US" altLang="zh-CN" baseline="30000" dirty="0"/>
              <a:t>2</a:t>
            </a:r>
            <a:r>
              <a:rPr lang="en-US" altLang="zh-CN" dirty="0"/>
              <a:t>I]</a:t>
            </a:r>
          </a:p>
          <a:p>
            <a:pPr marL="933450" lvl="1" indent="-533400">
              <a:lnSpc>
                <a:spcPct val="80000"/>
              </a:lnSpc>
            </a:pPr>
            <a:r>
              <a:rPr lang="zh-CN" altLang="en-US" dirty="0"/>
              <a:t>可放松</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t>线性</a:t>
            </a:r>
            <a:endParaRPr lang="en-US" dirty="0"/>
          </a:p>
        </p:txBody>
      </p:sp>
      <p:sp>
        <p:nvSpPr>
          <p:cNvPr id="30723" name="Rectangle 3"/>
          <p:cNvSpPr>
            <a:spLocks noGrp="1" noChangeArrowheads="1"/>
          </p:cNvSpPr>
          <p:nvPr>
            <p:ph type="body" idx="1"/>
          </p:nvPr>
        </p:nvSpPr>
        <p:spPr/>
        <p:txBody>
          <a:bodyPr/>
          <a:lstStyle/>
          <a:p>
            <a:pPr marL="533400" indent="-533400" eaLnBrk="1" hangingPunct="1"/>
            <a:r>
              <a:rPr lang="zh-CN" altLang="en-US" sz="2400" dirty="0"/>
              <a:t>关于参数线性，而非关于变量线性</a:t>
            </a:r>
            <a:endParaRPr lang="en-US" altLang="zh-CN" sz="2400" dirty="0"/>
          </a:p>
          <a:p>
            <a:pPr marL="533400" indent="-533400" eaLnBrk="1" hangingPunct="1"/>
            <a:r>
              <a:rPr lang="en-US" sz="2400"/>
              <a:t>E[</a:t>
            </a:r>
            <a:r>
              <a:rPr lang="en-US" sz="2400" err="1"/>
              <a:t>y|</a:t>
            </a:r>
            <a:r>
              <a:rPr lang="en-US" sz="2400" b="1" err="1"/>
              <a:t>x</a:t>
            </a:r>
            <a:r>
              <a:rPr lang="en-US" sz="2400"/>
              <a:t>]  =  </a:t>
            </a:r>
            <a:r>
              <a:rPr lang="en-US" sz="2400">
                <a:sym typeface="Symbol" pitchFamily="18" charset="2"/>
              </a:rPr>
              <a:t></a:t>
            </a:r>
            <a:r>
              <a:rPr lang="en-US" sz="2400" baseline="-25000"/>
              <a:t>1</a:t>
            </a:r>
            <a:r>
              <a:rPr lang="en-US" sz="2400"/>
              <a:t> f</a:t>
            </a:r>
            <a:r>
              <a:rPr lang="en-US" sz="2400" baseline="-25000"/>
              <a:t>1</a:t>
            </a:r>
            <a:r>
              <a:rPr lang="en-US" sz="2400"/>
              <a:t>(…) + </a:t>
            </a:r>
            <a:r>
              <a:rPr lang="en-US" sz="2400">
                <a:sym typeface="Symbol" pitchFamily="18" charset="2"/>
              </a:rPr>
              <a:t></a:t>
            </a:r>
            <a:r>
              <a:rPr lang="en-US" sz="2400" baseline="-25000"/>
              <a:t>2</a:t>
            </a:r>
            <a:r>
              <a:rPr lang="en-US" sz="2400"/>
              <a:t> f</a:t>
            </a:r>
            <a:r>
              <a:rPr lang="en-US" sz="2400" baseline="-25000"/>
              <a:t>2</a:t>
            </a:r>
            <a:r>
              <a:rPr lang="en-US" sz="2400"/>
              <a:t>(…) + … +  </a:t>
            </a:r>
            <a:r>
              <a:rPr lang="en-US" sz="2400">
                <a:sym typeface="Symbol" pitchFamily="18" charset="2"/>
              </a:rPr>
              <a:t></a:t>
            </a:r>
            <a:r>
              <a:rPr lang="en-US" sz="2400" baseline="-25000"/>
              <a:t>K</a:t>
            </a:r>
            <a:r>
              <a:rPr lang="en-US" sz="2400"/>
              <a:t> f</a:t>
            </a:r>
            <a:r>
              <a:rPr lang="en-US" sz="2400" baseline="-25000"/>
              <a:t>K</a:t>
            </a:r>
            <a:r>
              <a:rPr lang="en-US" sz="2400"/>
              <a:t>(…)      </a:t>
            </a:r>
            <a:endParaRPr lang="en-US" sz="2400" dirty="0"/>
          </a:p>
          <a:p>
            <a:pPr marL="533400" indent="-533400" eaLnBrk="1" hangingPunct="1">
              <a:lnSpc>
                <a:spcPct val="80000"/>
              </a:lnSpc>
            </a:pPr>
            <a:r>
              <a:rPr lang="zh-CN" altLang="en-US" sz="2400" dirty="0"/>
              <a:t>例</a:t>
            </a:r>
            <a:r>
              <a:rPr lang="en-US" sz="2400" dirty="0"/>
              <a:t>:</a:t>
            </a:r>
          </a:p>
          <a:p>
            <a:pPr lvl="1"/>
            <a:r>
              <a:rPr lang="zh-CN" altLang="en-US" dirty="0"/>
              <a:t>简单线性模型</a:t>
            </a:r>
            <a:r>
              <a:rPr lang="en-US" altLang="zh-CN" dirty="0"/>
              <a:t>:</a:t>
            </a:r>
            <a:r>
              <a:rPr lang="en-US" dirty="0"/>
              <a:t>E[</a:t>
            </a:r>
            <a:r>
              <a:rPr lang="en-US" dirty="0" err="1"/>
              <a:t>y|x</a:t>
            </a:r>
            <a:r>
              <a:rPr lang="en-US" dirty="0"/>
              <a:t>]=</a:t>
            </a:r>
            <a:r>
              <a:rPr lang="en-US" b="1" dirty="0"/>
              <a:t>x’</a:t>
            </a:r>
            <a:r>
              <a:rPr lang="el-GR" b="1" dirty="0"/>
              <a:t>β</a:t>
            </a:r>
          </a:p>
          <a:p>
            <a:pPr lvl="1"/>
            <a:r>
              <a:rPr lang="zh-CN" altLang="en-US" dirty="0"/>
              <a:t>二次</a:t>
            </a:r>
            <a:r>
              <a:rPr lang="zh-CN" altLang="en-US"/>
              <a:t>模型</a:t>
            </a:r>
            <a:r>
              <a:rPr lang="en-US"/>
              <a:t>: E[y|x]=</a:t>
            </a:r>
            <a:r>
              <a:rPr lang="el-GR"/>
              <a:t> α</a:t>
            </a:r>
            <a:r>
              <a:rPr lang="en-US"/>
              <a:t> +</a:t>
            </a:r>
            <a:r>
              <a:rPr lang="el-GR"/>
              <a:t> β</a:t>
            </a:r>
            <a:r>
              <a:rPr lang="en-US" baseline="-25000"/>
              <a:t>1</a:t>
            </a:r>
            <a:r>
              <a:rPr lang="en-US"/>
              <a:t>x</a:t>
            </a:r>
            <a:r>
              <a:rPr lang="el-GR"/>
              <a:t> </a:t>
            </a:r>
            <a:r>
              <a:rPr lang="en-US"/>
              <a:t>+ </a:t>
            </a:r>
            <a:r>
              <a:rPr lang="el-GR"/>
              <a:t>β</a:t>
            </a:r>
            <a:r>
              <a:rPr lang="en-US" baseline="-25000" dirty="0"/>
              <a:t>2</a:t>
            </a:r>
            <a:r>
              <a:rPr lang="en-US" dirty="0"/>
              <a:t>x</a:t>
            </a:r>
            <a:r>
              <a:rPr lang="en-US" baseline="30000" dirty="0"/>
              <a:t>2</a:t>
            </a:r>
            <a:endParaRPr lang="en-US" dirty="0"/>
          </a:p>
          <a:p>
            <a:pPr lvl="1"/>
            <a:r>
              <a:rPr lang="zh-CN" altLang="en-US" dirty="0"/>
              <a:t>对数线性模型</a:t>
            </a:r>
            <a:r>
              <a:rPr lang="en-US" dirty="0"/>
              <a:t>:</a:t>
            </a:r>
            <a:r>
              <a:rPr lang="en-US"/>
              <a:t>E[</a:t>
            </a:r>
            <a:r>
              <a:rPr lang="en-US" err="1"/>
              <a:t>lny|ln</a:t>
            </a:r>
            <a:r>
              <a:rPr lang="en-US" b="1" err="1"/>
              <a:t>x</a:t>
            </a:r>
            <a:r>
              <a:rPr lang="en-US"/>
              <a:t>]= </a:t>
            </a:r>
            <a:r>
              <a:rPr lang="el-GR"/>
              <a:t>α</a:t>
            </a:r>
            <a:r>
              <a:rPr lang="en-US"/>
              <a:t> + </a:t>
            </a:r>
            <a:r>
              <a:rPr lang="el-GR"/>
              <a:t>Σ</a:t>
            </a:r>
            <a:r>
              <a:rPr lang="en-US" baseline="-25000"/>
              <a:t>k </a:t>
            </a:r>
            <a:r>
              <a:rPr lang="en-US"/>
              <a:t>lnx</a:t>
            </a:r>
            <a:r>
              <a:rPr lang="en-US" baseline="-25000"/>
              <a:t>k</a:t>
            </a:r>
            <a:r>
              <a:rPr lang="el-GR" dirty="0"/>
              <a:t>β</a:t>
            </a:r>
            <a:r>
              <a:rPr lang="en-US" baseline="-25000" dirty="0"/>
              <a:t>k</a:t>
            </a:r>
            <a:endParaRPr lang="el-GR" dirty="0"/>
          </a:p>
          <a:p>
            <a:pPr lvl="1"/>
            <a:r>
              <a:rPr lang="zh-CN" altLang="en-US" dirty="0"/>
              <a:t>半对数</a:t>
            </a:r>
            <a:r>
              <a:rPr lang="zh-CN" altLang="en-US"/>
              <a:t>模型</a:t>
            </a:r>
            <a:r>
              <a:rPr lang="en-US"/>
              <a:t>: E[y|x]= </a:t>
            </a:r>
            <a:r>
              <a:rPr lang="el-GR"/>
              <a:t>α</a:t>
            </a:r>
            <a:r>
              <a:rPr lang="en-US"/>
              <a:t> + </a:t>
            </a:r>
            <a:r>
              <a:rPr lang="el-GR"/>
              <a:t>Σ</a:t>
            </a:r>
            <a:r>
              <a:rPr lang="en-US" baseline="-25000"/>
              <a:t>k </a:t>
            </a:r>
            <a:r>
              <a:rPr lang="en-US"/>
              <a:t>lnx</a:t>
            </a:r>
            <a:r>
              <a:rPr lang="en-US" baseline="-25000"/>
              <a:t>k</a:t>
            </a:r>
            <a:r>
              <a:rPr lang="el-GR" dirty="0"/>
              <a:t>β</a:t>
            </a:r>
            <a:r>
              <a:rPr lang="en-US" baseline="-25000" dirty="0"/>
              <a:t>k</a:t>
            </a:r>
            <a:endParaRPr lang="en-US" dirty="0"/>
          </a:p>
          <a:p>
            <a:pPr lvl="1"/>
            <a:r>
              <a:rPr lang="zh-CN" altLang="en-US" dirty="0"/>
              <a:t>超越对数</a:t>
            </a:r>
            <a:r>
              <a:rPr lang="zh-CN" altLang="en-US"/>
              <a:t>模型</a:t>
            </a:r>
            <a:r>
              <a:rPr lang="en-US"/>
              <a:t>: E[lny|ln</a:t>
            </a:r>
            <a:r>
              <a:rPr lang="en-US" b="1"/>
              <a:t>x</a:t>
            </a:r>
            <a:r>
              <a:rPr lang="en-US"/>
              <a:t>]= </a:t>
            </a:r>
            <a:r>
              <a:rPr lang="el-GR"/>
              <a:t>α</a:t>
            </a:r>
            <a:r>
              <a:rPr lang="en-US"/>
              <a:t> + </a:t>
            </a:r>
            <a:r>
              <a:rPr lang="el-GR"/>
              <a:t>Σ</a:t>
            </a:r>
            <a:r>
              <a:rPr lang="en-US" baseline="-25000"/>
              <a:t>k </a:t>
            </a:r>
            <a:r>
              <a:rPr lang="en-US"/>
              <a:t>lnx</a:t>
            </a:r>
            <a:r>
              <a:rPr lang="en-US" baseline="-25000"/>
              <a:t>k</a:t>
            </a:r>
            <a:r>
              <a:rPr lang="el-GR" dirty="0"/>
              <a:t>β</a:t>
            </a:r>
            <a:r>
              <a:rPr lang="en-US" baseline="-25000" dirty="0"/>
              <a:t>k</a:t>
            </a:r>
          </a:p>
          <a:p>
            <a:pPr lvl="1">
              <a:buNone/>
            </a:pPr>
            <a:r>
              <a:rPr lang="en-US"/>
              <a:t>                 </a:t>
            </a:r>
            <a:r>
              <a:rPr lang="zh-CN" altLang="en-US"/>
              <a:t>                </a:t>
            </a:r>
            <a:r>
              <a:rPr lang="en-US"/>
              <a:t> + (1/2) </a:t>
            </a:r>
            <a:r>
              <a:rPr lang="el-GR"/>
              <a:t>Σ</a:t>
            </a:r>
            <a:r>
              <a:rPr lang="en-US" baseline="-25000"/>
              <a:t>k </a:t>
            </a:r>
            <a:r>
              <a:rPr lang="el-GR"/>
              <a:t>Σ</a:t>
            </a:r>
            <a:r>
              <a:rPr lang="en-US" baseline="-25000"/>
              <a:t>l </a:t>
            </a:r>
            <a:r>
              <a:rPr lang="el-GR"/>
              <a:t>δ</a:t>
            </a:r>
            <a:r>
              <a:rPr lang="en-US" baseline="-25000"/>
              <a:t>kl   </a:t>
            </a:r>
            <a:r>
              <a:rPr lang="en-US"/>
              <a:t>lnx</a:t>
            </a:r>
            <a:r>
              <a:rPr lang="en-US" baseline="-25000"/>
              <a:t>k</a:t>
            </a:r>
            <a:r>
              <a:rPr lang="en-US"/>
              <a:t> lnx</a:t>
            </a:r>
            <a:r>
              <a:rPr lang="en-US" baseline="-25000"/>
              <a:t>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t>可识别性</a:t>
            </a:r>
            <a:endParaRPr lang="en-US" dirty="0"/>
          </a:p>
        </p:txBody>
      </p:sp>
      <p:sp>
        <p:nvSpPr>
          <p:cNvPr id="31747" name="Rectangle 3"/>
          <p:cNvSpPr>
            <a:spLocks noGrp="1" noChangeArrowheads="1"/>
          </p:cNvSpPr>
          <p:nvPr>
            <p:ph idx="1"/>
          </p:nvPr>
        </p:nvSpPr>
        <p:spPr/>
        <p:txBody>
          <a:bodyPr/>
          <a:lstStyle/>
          <a:p>
            <a:pPr marL="533400" indent="-533400">
              <a:lnSpc>
                <a:spcPct val="80000"/>
              </a:lnSpc>
            </a:pPr>
            <a:r>
              <a:rPr lang="zh-CN" altLang="en-US" dirty="0"/>
              <a:t>条件均值关系的唯一性</a:t>
            </a:r>
            <a:endParaRPr lang="en-US" altLang="zh-CN" dirty="0"/>
          </a:p>
          <a:p>
            <a:pPr marL="933450" lvl="1" indent="-533400">
              <a:lnSpc>
                <a:spcPct val="80000"/>
              </a:lnSpc>
            </a:pPr>
            <a:r>
              <a:rPr lang="zh-CN" altLang="en-US" sz="2400" dirty="0"/>
              <a:t>对所有观察值成立：</a:t>
            </a:r>
            <a:r>
              <a:rPr lang="en-US" dirty="0"/>
              <a:t>E[</a:t>
            </a:r>
            <a:r>
              <a:rPr lang="en-US" b="1" dirty="0" err="1"/>
              <a:t>y|X</a:t>
            </a:r>
            <a:r>
              <a:rPr lang="en-US" altLang="zh-CN" dirty="0"/>
              <a:t>]</a:t>
            </a:r>
            <a:r>
              <a:rPr lang="en-US" dirty="0"/>
              <a:t>=</a:t>
            </a:r>
            <a:r>
              <a:rPr lang="en-US" b="1" dirty="0"/>
              <a:t>X</a:t>
            </a:r>
            <a:r>
              <a:rPr lang="en-US" b="1" dirty="0">
                <a:sym typeface="Symbol" pitchFamily="18" charset="2"/>
              </a:rPr>
              <a:t></a:t>
            </a:r>
            <a:r>
              <a:rPr lang="en-US" dirty="0"/>
              <a:t>=</a:t>
            </a:r>
            <a:r>
              <a:rPr lang="en-US" b="1" dirty="0"/>
              <a:t> E</a:t>
            </a:r>
            <a:r>
              <a:rPr lang="en-US" b="1" baseline="-25000" dirty="0">
                <a:sym typeface="Symbol" pitchFamily="18" charset="2"/>
              </a:rPr>
              <a:t></a:t>
            </a:r>
            <a:endParaRPr lang="en-US" sz="2400" dirty="0"/>
          </a:p>
          <a:p>
            <a:pPr marL="533400" indent="-533400" eaLnBrk="1" hangingPunct="1">
              <a:lnSpc>
                <a:spcPct val="80000"/>
              </a:lnSpc>
              <a:buFont typeface="Wingdings" pitchFamily="2" charset="2"/>
              <a:buNone/>
            </a:pPr>
            <a:r>
              <a:rPr lang="zh-CN" altLang="en-US" sz="2400" dirty="0"/>
              <a:t>       </a:t>
            </a:r>
            <a:r>
              <a:rPr lang="en-US" sz="2400" dirty="0"/>
              <a:t>E[y</a:t>
            </a:r>
            <a:r>
              <a:rPr lang="en-US" sz="2400" baseline="-25000" dirty="0"/>
              <a:t>1</a:t>
            </a:r>
            <a:r>
              <a:rPr lang="en-US" sz="2400" dirty="0"/>
              <a:t>|</a:t>
            </a:r>
            <a:r>
              <a:rPr lang="en-US" sz="2400" b="1" dirty="0"/>
              <a:t>x</a:t>
            </a:r>
            <a:r>
              <a:rPr lang="en-US" sz="2400" dirty="0"/>
              <a:t>]  =  </a:t>
            </a:r>
            <a:r>
              <a:rPr lang="en-US" sz="2400" b="1" dirty="0"/>
              <a:t>x</a:t>
            </a:r>
            <a:r>
              <a:rPr lang="en-US" sz="2400" b="1" baseline="-25000" dirty="0"/>
              <a:t>1</a:t>
            </a:r>
            <a:r>
              <a:rPr lang="en-US" sz="2400" b="1" dirty="0">
                <a:sym typeface="Symbol" pitchFamily="18" charset="2"/>
              </a:rPr>
              <a:t></a:t>
            </a:r>
            <a:endParaRPr lang="en-US" sz="2400" i="1" dirty="0"/>
          </a:p>
          <a:p>
            <a:pPr marL="533400" indent="-533400" eaLnBrk="1" hangingPunct="1">
              <a:lnSpc>
                <a:spcPct val="80000"/>
              </a:lnSpc>
              <a:buFont typeface="Wingdings" pitchFamily="2" charset="2"/>
              <a:buNone/>
            </a:pPr>
            <a:r>
              <a:rPr lang="en-US" sz="2400" i="1" dirty="0"/>
              <a:t>       </a:t>
            </a:r>
            <a:r>
              <a:rPr lang="en-US" sz="2400" dirty="0"/>
              <a:t>E[y</a:t>
            </a:r>
            <a:r>
              <a:rPr lang="en-US" sz="2400" baseline="-25000" dirty="0"/>
              <a:t>2</a:t>
            </a:r>
            <a:r>
              <a:rPr lang="en-US" sz="2400" dirty="0"/>
              <a:t>|</a:t>
            </a:r>
            <a:r>
              <a:rPr lang="en-US" sz="2400" b="1" dirty="0"/>
              <a:t>x</a:t>
            </a:r>
            <a:r>
              <a:rPr lang="en-US" sz="2400" dirty="0"/>
              <a:t>]  =  </a:t>
            </a:r>
            <a:r>
              <a:rPr lang="en-US" sz="2400" b="1" dirty="0"/>
              <a:t>x</a:t>
            </a:r>
            <a:r>
              <a:rPr lang="en-US" sz="2400" b="1" baseline="-25000" dirty="0"/>
              <a:t>2</a:t>
            </a:r>
            <a:r>
              <a:rPr lang="en-US" sz="2400" b="1" dirty="0">
                <a:sym typeface="Symbol" pitchFamily="18" charset="2"/>
              </a:rPr>
              <a:t></a:t>
            </a:r>
            <a:endParaRPr lang="en-US" sz="2400" dirty="0"/>
          </a:p>
          <a:p>
            <a:pPr marL="533400" indent="-533400" eaLnBrk="1" hangingPunct="1">
              <a:lnSpc>
                <a:spcPct val="80000"/>
              </a:lnSpc>
              <a:buFont typeface="Wingdings" pitchFamily="2" charset="2"/>
              <a:buNone/>
            </a:pPr>
            <a:r>
              <a:rPr lang="en-US" sz="2400" dirty="0"/>
              <a:t>        …		</a:t>
            </a:r>
            <a:endParaRPr lang="en-US" sz="2400" i="1" dirty="0"/>
          </a:p>
          <a:p>
            <a:pPr marL="533400" indent="-533400" eaLnBrk="1" hangingPunct="1">
              <a:lnSpc>
                <a:spcPct val="80000"/>
              </a:lnSpc>
              <a:buFont typeface="Wingdings" pitchFamily="2" charset="2"/>
              <a:buNone/>
            </a:pPr>
            <a:r>
              <a:rPr lang="en-US" sz="2400" i="1" dirty="0"/>
              <a:t>       </a:t>
            </a:r>
            <a:r>
              <a:rPr lang="en-US" sz="2400" dirty="0"/>
              <a:t>E[</a:t>
            </a:r>
            <a:r>
              <a:rPr lang="en-US" sz="2400" dirty="0" err="1"/>
              <a:t>y</a:t>
            </a:r>
            <a:r>
              <a:rPr lang="en-US" sz="2400" baseline="-25000" dirty="0" err="1"/>
              <a:t>n</a:t>
            </a:r>
            <a:r>
              <a:rPr lang="en-US" sz="2400" dirty="0" err="1"/>
              <a:t>|</a:t>
            </a:r>
            <a:r>
              <a:rPr lang="en-US" sz="2400" b="1" dirty="0" err="1"/>
              <a:t>x</a:t>
            </a:r>
            <a:r>
              <a:rPr lang="en-US" sz="2400" dirty="0"/>
              <a:t>]  =  </a:t>
            </a:r>
            <a:r>
              <a:rPr lang="en-US" sz="2400" b="1" dirty="0" err="1"/>
              <a:t>x</a:t>
            </a:r>
            <a:r>
              <a:rPr lang="en-US" sz="2400" b="1" baseline="-25000" dirty="0" err="1"/>
              <a:t>n</a:t>
            </a:r>
            <a:r>
              <a:rPr lang="en-US" sz="2400" b="1" dirty="0">
                <a:sym typeface="Symbol" pitchFamily="18" charset="2"/>
              </a:rPr>
              <a:t></a:t>
            </a:r>
            <a:r>
              <a:rPr lang="en-US" sz="2400" dirty="0"/>
              <a:t>	</a:t>
            </a:r>
          </a:p>
          <a:p>
            <a:pPr marL="533400" indent="-533400">
              <a:lnSpc>
                <a:spcPct val="80000"/>
              </a:lnSpc>
            </a:pPr>
            <a:r>
              <a:rPr lang="zh-CN" altLang="en-US" dirty="0"/>
              <a:t>假定存在</a:t>
            </a:r>
            <a:r>
              <a:rPr lang="en-US" altLang="en-US" dirty="0">
                <a:sym typeface="Symbol" pitchFamily="18" charset="2"/>
              </a:rPr>
              <a:t></a:t>
            </a:r>
            <a:r>
              <a:rPr lang="en-US" altLang="en-US" dirty="0"/>
              <a:t> </a:t>
            </a:r>
            <a:r>
              <a:rPr lang="en-US" altLang="en-US" dirty="0">
                <a:sym typeface="Symbol" pitchFamily="18" charset="2"/>
              </a:rPr>
              <a:t></a:t>
            </a:r>
            <a:r>
              <a:rPr lang="en-US" altLang="en-US" dirty="0"/>
              <a:t> </a:t>
            </a:r>
            <a:r>
              <a:rPr lang="en-US" altLang="en-US" dirty="0">
                <a:sym typeface="Symbol" pitchFamily="18" charset="2"/>
              </a:rPr>
              <a:t></a:t>
            </a:r>
            <a:r>
              <a:rPr lang="zh-CN" altLang="en-US" dirty="0">
                <a:sym typeface="Symbol" pitchFamily="18" charset="2"/>
              </a:rPr>
              <a:t>，且</a:t>
            </a:r>
            <a:r>
              <a:rPr lang="en-US" altLang="en-US" sz="2400" dirty="0"/>
              <a:t>E[</a:t>
            </a:r>
            <a:r>
              <a:rPr lang="en-US" altLang="en-US" sz="2400" b="1" dirty="0" err="1"/>
              <a:t>y|X</a:t>
            </a:r>
            <a:r>
              <a:rPr lang="en-US" altLang="en-US" sz="2400" dirty="0"/>
              <a:t>]=</a:t>
            </a:r>
            <a:r>
              <a:rPr lang="en-US" altLang="en-US" sz="2400" b="1" dirty="0"/>
              <a:t>X</a:t>
            </a:r>
            <a:r>
              <a:rPr lang="en-US" altLang="en-US" sz="2400" b="1" dirty="0">
                <a:sym typeface="Symbol" pitchFamily="18" charset="2"/>
              </a:rPr>
              <a:t></a:t>
            </a:r>
            <a:r>
              <a:rPr lang="en-US" altLang="en-US" sz="2400" dirty="0"/>
              <a:t>=</a:t>
            </a:r>
            <a:r>
              <a:rPr lang="en-US" altLang="en-US" sz="2400" b="1" dirty="0"/>
              <a:t>E</a:t>
            </a:r>
            <a:r>
              <a:rPr lang="en-US" altLang="en-US" sz="2400" b="1" baseline="-25000" dirty="0">
                <a:sym typeface="Symbol" pitchFamily="18" charset="2"/>
              </a:rPr>
              <a:t></a:t>
            </a:r>
          </a:p>
          <a:p>
            <a:pPr marL="533400" indent="-533400">
              <a:lnSpc>
                <a:spcPct val="80000"/>
              </a:lnSpc>
              <a:buNone/>
            </a:pPr>
            <a:endParaRPr lang="en-US" sz="800" dirty="0"/>
          </a:p>
          <a:p>
            <a:pPr marL="533400" indent="-533400">
              <a:lnSpc>
                <a:spcPct val="80000"/>
              </a:lnSpc>
              <a:buNone/>
            </a:pPr>
            <a:r>
              <a:rPr lang="zh-CN" altLang="en-US" dirty="0"/>
              <a:t>    记</a:t>
            </a:r>
            <a:r>
              <a:rPr lang="en-US" altLang="en-US" dirty="0"/>
              <a:t> </a:t>
            </a:r>
            <a:r>
              <a:rPr lang="en-US" b="1" dirty="0">
                <a:sym typeface="Symbol" pitchFamily="18" charset="2"/>
              </a:rPr>
              <a:t></a:t>
            </a:r>
            <a:r>
              <a:rPr lang="en-US" dirty="0"/>
              <a:t>=</a:t>
            </a:r>
            <a:r>
              <a:rPr lang="en-US" b="1" dirty="0">
                <a:sym typeface="Symbol" pitchFamily="18" charset="2"/>
              </a:rPr>
              <a:t></a:t>
            </a:r>
            <a:r>
              <a:rPr lang="en-US" dirty="0"/>
              <a:t>-</a:t>
            </a:r>
            <a:r>
              <a:rPr lang="en-US" b="1" dirty="0">
                <a:sym typeface="Symbol" pitchFamily="18" charset="2"/>
              </a:rPr>
              <a:t> </a:t>
            </a:r>
            <a:r>
              <a:rPr lang="zh-CN" altLang="en-US" dirty="0">
                <a:sym typeface="Symbol" pitchFamily="18" charset="2"/>
              </a:rPr>
              <a:t>，则有</a:t>
            </a:r>
            <a:r>
              <a:rPr lang="en-US" b="1" dirty="0"/>
              <a:t>X</a:t>
            </a:r>
            <a:r>
              <a:rPr lang="en-US" b="1" dirty="0">
                <a:sym typeface="Symbol" pitchFamily="18" charset="2"/>
              </a:rPr>
              <a:t></a:t>
            </a:r>
            <a:r>
              <a:rPr lang="en-US" dirty="0"/>
              <a:t>=</a:t>
            </a:r>
            <a:r>
              <a:rPr lang="en-US" b="1" dirty="0"/>
              <a:t>X</a:t>
            </a:r>
            <a:r>
              <a:rPr lang="en-US" b="1" dirty="0">
                <a:sym typeface="Symbol" pitchFamily="18" charset="2"/>
              </a:rPr>
              <a:t></a:t>
            </a:r>
            <a:r>
              <a:rPr lang="en-US" b="1" dirty="0"/>
              <a:t>-X</a:t>
            </a:r>
            <a:r>
              <a:rPr lang="en-US" b="1" dirty="0">
                <a:sym typeface="Symbol" pitchFamily="18" charset="2"/>
              </a:rPr>
              <a:t></a:t>
            </a:r>
            <a:r>
              <a:rPr lang="en-US" b="1" dirty="0"/>
              <a:t>=E</a:t>
            </a:r>
            <a:r>
              <a:rPr lang="en-US" b="1" baseline="-25000" dirty="0">
                <a:sym typeface="Symbol" pitchFamily="18" charset="2"/>
              </a:rPr>
              <a:t></a:t>
            </a:r>
            <a:r>
              <a:rPr lang="en-US" b="1" dirty="0"/>
              <a:t>-E</a:t>
            </a:r>
            <a:r>
              <a:rPr lang="en-US" b="1" baseline="-25000" dirty="0">
                <a:sym typeface="Symbol" pitchFamily="18" charset="2"/>
              </a:rPr>
              <a:t></a:t>
            </a:r>
            <a:r>
              <a:rPr lang="en-US" b="1" dirty="0"/>
              <a:t>=0</a:t>
            </a:r>
          </a:p>
          <a:p>
            <a:pPr marL="533400" indent="-533400">
              <a:lnSpc>
                <a:spcPct val="80000"/>
              </a:lnSpc>
            </a:pPr>
            <a:r>
              <a:rPr lang="zh-CN" altLang="en-US" dirty="0"/>
              <a:t>什么情形下会出现这种情况？</a:t>
            </a:r>
            <a:r>
              <a:rPr lang="en-US" altLang="en-US" dirty="0"/>
              <a:t>  </a:t>
            </a:r>
          </a:p>
          <a:p>
            <a:pPr marL="533400" indent="-533400" eaLnBrk="1" hangingPunct="1">
              <a:lnSpc>
                <a:spcPct val="80000"/>
              </a:lnSpc>
              <a:buFont typeface="Wingdings" pitchFamily="2" charset="2"/>
              <a:buNone/>
            </a:pPr>
            <a:r>
              <a:rPr lang="en-US" sz="24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533400"/>
            <a:ext cx="8229600" cy="1139825"/>
          </a:xfrm>
        </p:spPr>
        <p:txBody>
          <a:bodyPr/>
          <a:lstStyle/>
          <a:p>
            <a:r>
              <a:rPr lang="zh-CN" altLang="en-US" dirty="0"/>
              <a:t>艺术品价格之谜</a:t>
            </a:r>
            <a:endParaRPr lang="en-US" dirty="0"/>
          </a:p>
        </p:txBody>
      </p:sp>
      <p:pic>
        <p:nvPicPr>
          <p:cNvPr id="34819" name="Picture 4" descr="PersistenceOfMemory"/>
          <p:cNvPicPr>
            <a:picLocks noChangeAspect="1" noChangeArrowheads="1"/>
          </p:cNvPicPr>
          <p:nvPr/>
        </p:nvPicPr>
        <p:blipFill>
          <a:blip r:embed="rId3" cstate="print"/>
          <a:srcRect/>
          <a:stretch>
            <a:fillRect/>
          </a:stretch>
        </p:blipFill>
        <p:spPr bwMode="auto">
          <a:xfrm>
            <a:off x="5232400" y="2514600"/>
            <a:ext cx="2844800" cy="2209800"/>
          </a:xfrm>
          <a:prstGeom prst="rect">
            <a:avLst/>
          </a:prstGeom>
          <a:noFill/>
          <a:ln w="9525">
            <a:noFill/>
            <a:miter lim="800000"/>
            <a:headEnd/>
            <a:tailEnd/>
          </a:ln>
        </p:spPr>
      </p:pic>
      <p:sp>
        <p:nvSpPr>
          <p:cNvPr id="34820" name="Text Box 5"/>
          <p:cNvSpPr txBox="1">
            <a:spLocks noChangeArrowheads="1"/>
          </p:cNvSpPr>
          <p:nvPr/>
        </p:nvSpPr>
        <p:spPr bwMode="auto">
          <a:xfrm>
            <a:off x="1447800" y="4724400"/>
            <a:ext cx="3352800" cy="461665"/>
          </a:xfrm>
          <a:prstGeom prst="rect">
            <a:avLst/>
          </a:prstGeom>
          <a:gradFill rotWithShape="1">
            <a:gsLst>
              <a:gs pos="0">
                <a:srgbClr val="75EBF1"/>
              </a:gs>
              <a:gs pos="100000">
                <a:schemeClr val="bg1"/>
              </a:gs>
            </a:gsLst>
            <a:lin ang="5400000" scaled="1"/>
          </a:gradFill>
          <a:ln w="9525">
            <a:solidFill>
              <a:schemeClr val="tx1"/>
            </a:solidFill>
            <a:miter lim="800000"/>
            <a:headEnd/>
            <a:tailEnd/>
          </a:ln>
        </p:spPr>
        <p:txBody>
          <a:bodyPr>
            <a:spAutoFit/>
          </a:bodyPr>
          <a:lstStyle/>
          <a:p>
            <a:pPr>
              <a:spcBef>
                <a:spcPct val="50000"/>
              </a:spcBef>
            </a:pPr>
            <a:r>
              <a:rPr lang="zh-CN" altLang="en-US" sz="2400" b="1" dirty="0">
                <a:solidFill>
                  <a:schemeClr val="tx2"/>
                </a:solidFill>
              </a:rPr>
              <a:t>为什么画越大越值钱</a:t>
            </a:r>
            <a:r>
              <a:rPr lang="en-US" sz="2400" b="1" dirty="0">
                <a:solidFill>
                  <a:schemeClr val="tx2"/>
                </a:solidFill>
              </a:rPr>
              <a:t>?</a:t>
            </a:r>
          </a:p>
        </p:txBody>
      </p:sp>
      <p:sp>
        <p:nvSpPr>
          <p:cNvPr id="34821" name="Rectangle 6"/>
          <p:cNvSpPr>
            <a:spLocks noChangeArrowheads="1"/>
          </p:cNvSpPr>
          <p:nvPr/>
        </p:nvSpPr>
        <p:spPr bwMode="auto">
          <a:xfrm>
            <a:off x="2286000" y="1905000"/>
            <a:ext cx="1905000" cy="2514600"/>
          </a:xfrm>
          <a:prstGeom prst="rect">
            <a:avLst/>
          </a:prstGeom>
          <a:noFill/>
          <a:ln w="76200" cmpd="tri">
            <a:solidFill>
              <a:schemeClr val="tx1"/>
            </a:solidFill>
            <a:miter lim="800000"/>
            <a:headEnd/>
            <a:tailEnd/>
          </a:ln>
        </p:spPr>
        <p:txBody>
          <a:bodyPr wrap="none" anchor="ctr"/>
          <a:lstStyle/>
          <a:p>
            <a:endParaRPr lang="en-US"/>
          </a:p>
        </p:txBody>
      </p:sp>
      <p:sp>
        <p:nvSpPr>
          <p:cNvPr id="34822" name="Rectangle 7"/>
          <p:cNvSpPr>
            <a:spLocks noChangeArrowheads="1"/>
          </p:cNvSpPr>
          <p:nvPr/>
        </p:nvSpPr>
        <p:spPr bwMode="auto">
          <a:xfrm>
            <a:off x="5191125" y="2486025"/>
            <a:ext cx="2886075" cy="2238375"/>
          </a:xfrm>
          <a:prstGeom prst="rect">
            <a:avLst/>
          </a:prstGeom>
          <a:noFill/>
          <a:ln w="76200" cmpd="tri">
            <a:solidFill>
              <a:schemeClr val="tx1"/>
            </a:solidFill>
            <a:miter lim="800000"/>
            <a:headEnd/>
            <a:tailEnd/>
          </a:ln>
        </p:spPr>
        <p:txBody>
          <a:bodyPr wrap="none" anchor="ctr"/>
          <a:lstStyle/>
          <a:p>
            <a:endParaRPr lang="en-US"/>
          </a:p>
        </p:txBody>
      </p:sp>
      <p:sp>
        <p:nvSpPr>
          <p:cNvPr id="34823" name="Text Box 8"/>
          <p:cNvSpPr txBox="1">
            <a:spLocks noChangeArrowheads="1"/>
          </p:cNvSpPr>
          <p:nvPr/>
        </p:nvSpPr>
        <p:spPr bwMode="auto">
          <a:xfrm>
            <a:off x="6477000" y="4843463"/>
            <a:ext cx="1600200" cy="923330"/>
          </a:xfrm>
          <a:prstGeom prst="rect">
            <a:avLst/>
          </a:prstGeom>
          <a:noFill/>
          <a:ln w="3175">
            <a:solidFill>
              <a:schemeClr val="tx1"/>
            </a:solidFill>
            <a:miter lim="800000"/>
            <a:headEnd/>
            <a:tailEnd/>
          </a:ln>
        </p:spPr>
        <p:txBody>
          <a:bodyPr>
            <a:spAutoFit/>
          </a:bodyPr>
          <a:lstStyle/>
          <a:p>
            <a:pPr>
              <a:spcBef>
                <a:spcPct val="50000"/>
              </a:spcBef>
            </a:pPr>
            <a:r>
              <a:rPr lang="en-US" sz="1200" b="1" dirty="0">
                <a:solidFill>
                  <a:schemeClr val="tx2"/>
                </a:solidFill>
              </a:rPr>
              <a:t>The Persistence of Memory.  Salvador Dali, 1931</a:t>
            </a:r>
          </a:p>
          <a:p>
            <a:pPr>
              <a:spcBef>
                <a:spcPct val="50000"/>
              </a:spcBef>
            </a:pPr>
            <a:r>
              <a:rPr lang="en-US" sz="1200" dirty="0"/>
              <a:t>24 cm × 33 cm </a:t>
            </a:r>
            <a:endParaRPr lang="en-US" sz="1200" b="1" dirty="0">
              <a:solidFill>
                <a:schemeClr val="tx2"/>
              </a:solidFill>
            </a:endParaRPr>
          </a:p>
        </p:txBody>
      </p:sp>
      <p:sp>
        <p:nvSpPr>
          <p:cNvPr id="34824" name="Text Box 9"/>
          <p:cNvSpPr txBox="1">
            <a:spLocks noChangeArrowheads="1"/>
          </p:cNvSpPr>
          <p:nvPr/>
        </p:nvSpPr>
        <p:spPr bwMode="auto">
          <a:xfrm>
            <a:off x="381000" y="3048000"/>
            <a:ext cx="1447800" cy="646113"/>
          </a:xfrm>
          <a:prstGeom prst="rect">
            <a:avLst/>
          </a:prstGeom>
          <a:noFill/>
          <a:ln w="3175">
            <a:solidFill>
              <a:schemeClr val="tx1"/>
            </a:solidFill>
            <a:miter lim="800000"/>
            <a:headEnd/>
            <a:tailEnd/>
          </a:ln>
        </p:spPr>
        <p:txBody>
          <a:bodyPr>
            <a:spAutoFit/>
          </a:bodyPr>
          <a:lstStyle/>
          <a:p>
            <a:pPr>
              <a:spcBef>
                <a:spcPct val="50000"/>
              </a:spcBef>
            </a:pPr>
            <a:r>
              <a:rPr lang="en-US" sz="1200" b="1">
                <a:solidFill>
                  <a:schemeClr val="tx2"/>
                </a:solidFill>
              </a:rPr>
              <a:t>The Persistence of Econometrics</a:t>
            </a:r>
            <a:br>
              <a:rPr lang="en-US" sz="1200" b="1" dirty="0">
                <a:solidFill>
                  <a:schemeClr val="tx2"/>
                </a:solidFill>
              </a:rPr>
            </a:br>
            <a:r>
              <a:rPr lang="en-US" sz="1200" b="1">
                <a:solidFill>
                  <a:schemeClr val="tx2"/>
                </a:solidFill>
              </a:rPr>
              <a:t>Greene, 2011</a:t>
            </a:r>
            <a:endParaRPr lang="en-US" sz="1200" b="1" dirty="0">
              <a:solidFill>
                <a:schemeClr val="tx2"/>
              </a:solidFill>
            </a:endParaRPr>
          </a:p>
        </p:txBody>
      </p:sp>
      <p:pic>
        <p:nvPicPr>
          <p:cNvPr id="34827" name="Content Placeholder 5" descr="EA7cover.jpg"/>
          <p:cNvPicPr>
            <a:picLocks noChangeAspect="1"/>
          </p:cNvPicPr>
          <p:nvPr/>
        </p:nvPicPr>
        <p:blipFill>
          <a:blip r:embed="rId4" cstate="print"/>
          <a:srcRect/>
          <a:stretch>
            <a:fillRect/>
          </a:stretch>
        </p:blipFill>
        <p:spPr bwMode="auto">
          <a:xfrm>
            <a:off x="2286000" y="1905000"/>
            <a:ext cx="1905000" cy="2514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843" name="Picture 4" descr="scream"/>
          <p:cNvPicPr>
            <a:picLocks noChangeAspect="1" noChangeArrowheads="1"/>
          </p:cNvPicPr>
          <p:nvPr/>
        </p:nvPicPr>
        <p:blipFill>
          <a:blip r:embed="rId3" cstate="print"/>
          <a:srcRect/>
          <a:stretch>
            <a:fillRect/>
          </a:stretch>
        </p:blipFill>
        <p:spPr bwMode="auto">
          <a:xfrm>
            <a:off x="0" y="1214423"/>
            <a:ext cx="3771900" cy="5141633"/>
          </a:xfrm>
          <a:prstGeom prst="rect">
            <a:avLst/>
          </a:prstGeom>
          <a:noFill/>
          <a:ln w="9525">
            <a:noFill/>
            <a:miter lim="800000"/>
            <a:headEnd/>
            <a:tailEnd/>
          </a:ln>
        </p:spPr>
      </p:pic>
      <p:sp>
        <p:nvSpPr>
          <p:cNvPr id="35844" name="Text Box 5"/>
          <p:cNvSpPr txBox="1">
            <a:spLocks noChangeArrowheads="1"/>
          </p:cNvSpPr>
          <p:nvPr/>
        </p:nvSpPr>
        <p:spPr bwMode="auto">
          <a:xfrm>
            <a:off x="4000496" y="285728"/>
            <a:ext cx="4876800" cy="2446824"/>
          </a:xfrm>
          <a:prstGeom prst="rect">
            <a:avLst/>
          </a:prstGeom>
          <a:noFill/>
          <a:ln w="9525">
            <a:solidFill>
              <a:schemeClr val="tx1"/>
            </a:solidFill>
            <a:miter lim="800000"/>
            <a:headEnd/>
            <a:tailEnd/>
          </a:ln>
        </p:spPr>
        <p:txBody>
          <a:bodyPr wrap="square">
            <a:spAutoFit/>
          </a:bodyPr>
          <a:lstStyle/>
          <a:p>
            <a:pPr>
              <a:spcBef>
                <a:spcPct val="50000"/>
              </a:spcBef>
            </a:pPr>
            <a:r>
              <a:rPr lang="en-US" b="1" dirty="0"/>
              <a:t>Log(Price)  =  </a:t>
            </a:r>
            <a:r>
              <a:rPr lang="el-GR" b="1" dirty="0">
                <a:cs typeface="Arial" charset="0"/>
              </a:rPr>
              <a:t>α</a:t>
            </a:r>
            <a:r>
              <a:rPr lang="en-US" b="1" dirty="0">
                <a:cs typeface="Arial" charset="0"/>
              </a:rPr>
              <a:t> + </a:t>
            </a:r>
            <a:r>
              <a:rPr lang="el-GR" b="1" dirty="0">
                <a:cs typeface="Arial" charset="0"/>
              </a:rPr>
              <a:t>β</a:t>
            </a:r>
            <a:r>
              <a:rPr lang="en-US" b="1" baseline="-25000" dirty="0">
                <a:cs typeface="Arial" charset="0"/>
              </a:rPr>
              <a:t>1 </a:t>
            </a:r>
            <a:r>
              <a:rPr lang="en-US" b="1" dirty="0">
                <a:cs typeface="Arial" charset="0"/>
              </a:rPr>
              <a:t>log Area +</a:t>
            </a:r>
          </a:p>
          <a:p>
            <a:pPr>
              <a:spcBef>
                <a:spcPct val="50000"/>
              </a:spcBef>
            </a:pPr>
            <a:r>
              <a:rPr lang="en-US" b="1" dirty="0">
                <a:cs typeface="Arial" charset="0"/>
              </a:rPr>
              <a:t>                               </a:t>
            </a:r>
            <a:r>
              <a:rPr lang="el-GR" b="1" dirty="0">
                <a:cs typeface="Arial" charset="0"/>
              </a:rPr>
              <a:t>β</a:t>
            </a:r>
            <a:r>
              <a:rPr lang="en-US" b="1" baseline="-25000" dirty="0">
                <a:cs typeface="Arial" charset="0"/>
              </a:rPr>
              <a:t>2</a:t>
            </a:r>
            <a:r>
              <a:rPr lang="en-US" b="1" dirty="0">
                <a:cs typeface="Arial" charset="0"/>
              </a:rPr>
              <a:t> log Aspect Ratio +</a:t>
            </a:r>
          </a:p>
          <a:p>
            <a:pPr>
              <a:spcBef>
                <a:spcPct val="50000"/>
              </a:spcBef>
            </a:pPr>
            <a:r>
              <a:rPr lang="en-US" b="1" dirty="0">
                <a:cs typeface="Arial" charset="0"/>
              </a:rPr>
              <a:t>                               </a:t>
            </a:r>
            <a:r>
              <a:rPr lang="el-GR" b="1" dirty="0">
                <a:cs typeface="Arial" charset="0"/>
              </a:rPr>
              <a:t>β</a:t>
            </a:r>
            <a:r>
              <a:rPr lang="en-US" b="1" baseline="-25000" dirty="0">
                <a:cs typeface="Arial" charset="0"/>
              </a:rPr>
              <a:t>3</a:t>
            </a:r>
            <a:r>
              <a:rPr lang="en-US" b="1" dirty="0">
                <a:cs typeface="Arial" charset="0"/>
              </a:rPr>
              <a:t> log Height +</a:t>
            </a:r>
          </a:p>
          <a:p>
            <a:pPr>
              <a:spcBef>
                <a:spcPct val="50000"/>
              </a:spcBef>
            </a:pPr>
            <a:r>
              <a:rPr lang="en-US" b="1" dirty="0">
                <a:cs typeface="Arial" charset="0"/>
              </a:rPr>
              <a:t>                               </a:t>
            </a:r>
            <a:r>
              <a:rPr lang="el-GR" b="1" dirty="0">
                <a:cs typeface="Arial" charset="0"/>
              </a:rPr>
              <a:t>β</a:t>
            </a:r>
            <a:r>
              <a:rPr lang="en-US" b="1" baseline="-25000" dirty="0">
                <a:cs typeface="Arial" charset="0"/>
              </a:rPr>
              <a:t>4</a:t>
            </a:r>
            <a:r>
              <a:rPr lang="en-US" b="1" dirty="0">
                <a:cs typeface="Arial" charset="0"/>
              </a:rPr>
              <a:t> Signature +</a:t>
            </a:r>
            <a:endParaRPr lang="el-GR" b="1" dirty="0">
              <a:cs typeface="Arial" charset="0"/>
            </a:endParaRPr>
          </a:p>
          <a:p>
            <a:pPr>
              <a:spcBef>
                <a:spcPct val="50000"/>
              </a:spcBef>
            </a:pPr>
            <a:r>
              <a:rPr lang="en-US" b="1" dirty="0">
                <a:cs typeface="Arial" charset="0"/>
              </a:rPr>
              <a:t>                               </a:t>
            </a:r>
            <a:r>
              <a:rPr lang="el-GR" b="1" dirty="0">
                <a:cs typeface="Arial" charset="0"/>
              </a:rPr>
              <a:t>ε</a:t>
            </a:r>
            <a:endParaRPr lang="en-US" b="1" dirty="0">
              <a:cs typeface="Arial" charset="0"/>
            </a:endParaRPr>
          </a:p>
          <a:p>
            <a:pPr>
              <a:spcBef>
                <a:spcPct val="50000"/>
              </a:spcBef>
            </a:pPr>
            <a:r>
              <a:rPr lang="en-US" b="1" dirty="0">
                <a:cs typeface="Arial" charset="0"/>
              </a:rPr>
              <a:t>(Aspect Ratio = Height/Width)</a:t>
            </a:r>
          </a:p>
        </p:txBody>
      </p:sp>
      <p:pic>
        <p:nvPicPr>
          <p:cNvPr id="62466" name="Picture 2" descr="http://www.vartcn.com/art/UploadFiles/200709/20070926203359620.jpg"/>
          <p:cNvPicPr>
            <a:picLocks noChangeAspect="1" noChangeArrowheads="1"/>
          </p:cNvPicPr>
          <p:nvPr/>
        </p:nvPicPr>
        <p:blipFill>
          <a:blip r:embed="rId4" cstate="print"/>
          <a:srcRect/>
          <a:stretch>
            <a:fillRect/>
          </a:stretch>
        </p:blipFill>
        <p:spPr bwMode="auto">
          <a:xfrm>
            <a:off x="5072066" y="3548235"/>
            <a:ext cx="3610623" cy="2809722"/>
          </a:xfrm>
          <a:prstGeom prst="rect">
            <a:avLst/>
          </a:prstGeom>
          <a:noFill/>
        </p:spPr>
      </p:pic>
      <p:sp>
        <p:nvSpPr>
          <p:cNvPr id="8" name="标题 7"/>
          <p:cNvSpPr>
            <a:spLocks noGrp="1"/>
          </p:cNvSpPr>
          <p:nvPr>
            <p:ph type="title"/>
          </p:nvPr>
        </p:nvSpPr>
        <p:spPr/>
        <p:txBody>
          <a:bodyPr/>
          <a:lstStyle/>
          <a:p>
            <a:r>
              <a:rPr lang="zh-CN" altLang="en-US" b="1" dirty="0"/>
              <a:t>面积效应模型</a:t>
            </a:r>
            <a:br>
              <a:rPr lang="en-US" b="1" dirty="0"/>
            </a:br>
            <a:endParaRPr lang="zh-CN" altLang="en-US" dirty="0"/>
          </a:p>
        </p:txBody>
      </p:sp>
      <p:sp>
        <p:nvSpPr>
          <p:cNvPr id="13" name="矩形 12"/>
          <p:cNvSpPr/>
          <p:nvPr/>
        </p:nvSpPr>
        <p:spPr>
          <a:xfrm>
            <a:off x="6311173" y="6488668"/>
            <a:ext cx="2832827" cy="369332"/>
          </a:xfrm>
          <a:prstGeom prst="rect">
            <a:avLst/>
          </a:prstGeom>
        </p:spPr>
        <p:txBody>
          <a:bodyPr wrap="none">
            <a:spAutoFit/>
          </a:bodyPr>
          <a:lstStyle/>
          <a:p>
            <a:r>
              <a:rPr lang="en-US" dirty="0"/>
              <a:t>48 × 63 cm </a:t>
            </a:r>
            <a:r>
              <a:rPr lang="zh-CN" altLang="en-US" dirty="0"/>
              <a:t>，</a:t>
            </a:r>
            <a:r>
              <a:rPr lang="en-US" altLang="zh-CN" dirty="0"/>
              <a:t>2000</a:t>
            </a:r>
            <a:r>
              <a:rPr lang="zh-CN" altLang="en-US" dirty="0"/>
              <a:t>万美元</a:t>
            </a:r>
          </a:p>
        </p:txBody>
      </p:sp>
      <p:sp>
        <p:nvSpPr>
          <p:cNvPr id="14" name="矩形 13"/>
          <p:cNvSpPr/>
          <p:nvPr/>
        </p:nvSpPr>
        <p:spPr>
          <a:xfrm>
            <a:off x="0" y="6488668"/>
            <a:ext cx="3005951" cy="369332"/>
          </a:xfrm>
          <a:prstGeom prst="rect">
            <a:avLst/>
          </a:prstGeom>
        </p:spPr>
        <p:txBody>
          <a:bodyPr wrap="none">
            <a:spAutoFit/>
          </a:bodyPr>
          <a:lstStyle/>
          <a:p>
            <a:r>
              <a:rPr lang="en-US" dirty="0"/>
              <a:t>91 x 73.5 cm</a:t>
            </a:r>
            <a:r>
              <a:rPr lang="zh-CN" altLang="en-US" dirty="0"/>
              <a:t>，</a:t>
            </a:r>
            <a:r>
              <a:rPr lang="en-US" altLang="zh-CN" dirty="0"/>
              <a:t>1.199</a:t>
            </a:r>
            <a:r>
              <a:rPr lang="zh-CN" altLang="en-US" dirty="0"/>
              <a:t>亿美元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随机扰动项的条件期望</a:t>
            </a:r>
          </a:p>
        </p:txBody>
      </p:sp>
      <p:sp>
        <p:nvSpPr>
          <p:cNvPr id="36867" name="Rectangle 3"/>
          <p:cNvSpPr>
            <a:spLocks noGrp="1" noChangeArrowheads="1"/>
          </p:cNvSpPr>
          <p:nvPr>
            <p:ph idx="1"/>
          </p:nvPr>
        </p:nvSpPr>
        <p:spPr/>
        <p:txBody>
          <a:bodyPr/>
          <a:lstStyle/>
          <a:p>
            <a:pPr marL="533400" indent="-533400">
              <a:lnSpc>
                <a:spcPct val="90000"/>
              </a:lnSpc>
            </a:pPr>
            <a:r>
              <a:rPr lang="en-US" dirty="0"/>
              <a:t>y = E[</a:t>
            </a:r>
            <a:r>
              <a:rPr lang="en-US" i="1" dirty="0" err="1"/>
              <a:t>y</a:t>
            </a:r>
            <a:r>
              <a:rPr lang="en-US" dirty="0" err="1"/>
              <a:t>|</a:t>
            </a:r>
            <a:r>
              <a:rPr lang="en-US" b="1" dirty="0" err="1"/>
              <a:t>x</a:t>
            </a:r>
            <a:r>
              <a:rPr lang="en-US" dirty="0"/>
              <a:t>]  +  </a:t>
            </a:r>
            <a:r>
              <a:rPr lang="en-US" dirty="0">
                <a:sym typeface="Symbol" pitchFamily="18" charset="2"/>
              </a:rPr>
              <a:t></a:t>
            </a:r>
          </a:p>
          <a:p>
            <a:pPr marL="533400" indent="-533400">
              <a:lnSpc>
                <a:spcPct val="90000"/>
              </a:lnSpc>
            </a:pPr>
            <a:r>
              <a:rPr lang="en-US" dirty="0"/>
              <a:t>E[</a:t>
            </a:r>
            <a:r>
              <a:rPr lang="en-US" dirty="0">
                <a:sym typeface="Symbol" pitchFamily="18" charset="2"/>
              </a:rPr>
              <a:t></a:t>
            </a:r>
            <a:r>
              <a:rPr lang="en-US" dirty="0"/>
              <a:t>|</a:t>
            </a:r>
            <a:r>
              <a:rPr lang="en-US" b="1" dirty="0"/>
              <a:t>X</a:t>
            </a:r>
            <a:r>
              <a:rPr lang="en-US" dirty="0"/>
              <a:t>] = 0 </a:t>
            </a:r>
          </a:p>
          <a:p>
            <a:pPr marL="928688" lvl="1" indent="-457200" eaLnBrk="1" hangingPunct="1">
              <a:lnSpc>
                <a:spcPct val="90000"/>
              </a:lnSpc>
            </a:pPr>
            <a:r>
              <a:rPr lang="en-US" b="1" dirty="0"/>
              <a:t>X</a:t>
            </a:r>
            <a:r>
              <a:rPr lang="zh-CN" altLang="en-US" dirty="0"/>
              <a:t>蕴含了关于</a:t>
            </a:r>
            <a:r>
              <a:rPr lang="en-US" dirty="0">
                <a:sym typeface="Symbol" pitchFamily="18" charset="2"/>
              </a:rPr>
              <a:t></a:t>
            </a:r>
            <a:r>
              <a:rPr lang="en-US" dirty="0"/>
              <a:t> </a:t>
            </a:r>
            <a:r>
              <a:rPr lang="zh-CN" altLang="en-US" dirty="0"/>
              <a:t>的信息吗</a:t>
            </a:r>
            <a:r>
              <a:rPr lang="en-US" dirty="0"/>
              <a:t>?</a:t>
            </a:r>
          </a:p>
          <a:p>
            <a:pPr marL="928688" lvl="1" indent="-457200">
              <a:lnSpc>
                <a:spcPct val="90000"/>
              </a:lnSpc>
            </a:pPr>
            <a:r>
              <a:rPr lang="en-US" dirty="0"/>
              <a:t>E[</a:t>
            </a:r>
            <a:r>
              <a:rPr lang="en-US" b="1" dirty="0">
                <a:sym typeface="Symbol" pitchFamily="18" charset="2"/>
              </a:rPr>
              <a:t></a:t>
            </a:r>
            <a:r>
              <a:rPr lang="en-US" dirty="0"/>
              <a:t>] = </a:t>
            </a:r>
            <a:r>
              <a:rPr lang="en-US" b="1" dirty="0"/>
              <a:t>0</a:t>
            </a:r>
            <a:r>
              <a:rPr lang="en-US" dirty="0"/>
              <a:t>?</a:t>
            </a:r>
          </a:p>
          <a:p>
            <a:pPr marL="928688" lvl="1" indent="-457200" eaLnBrk="1" hangingPunct="1">
              <a:lnSpc>
                <a:spcPct val="90000"/>
              </a:lnSpc>
            </a:pPr>
            <a:r>
              <a:rPr lang="en-US" dirty="0" err="1"/>
              <a:t>Cov</a:t>
            </a:r>
            <a:r>
              <a:rPr lang="en-US" dirty="0"/>
              <a:t>[</a:t>
            </a:r>
            <a:r>
              <a:rPr lang="en-US" b="1" dirty="0"/>
              <a:t>X</a:t>
            </a:r>
            <a:r>
              <a:rPr lang="en-US" dirty="0"/>
              <a:t>,</a:t>
            </a:r>
            <a:r>
              <a:rPr lang="en-US" b="1" dirty="0">
                <a:sym typeface="Symbol" pitchFamily="18" charset="2"/>
              </a:rPr>
              <a:t></a:t>
            </a:r>
            <a:r>
              <a:rPr lang="en-US" dirty="0"/>
              <a:t>] = </a:t>
            </a:r>
            <a:r>
              <a:rPr lang="en-US" b="1" dirty="0"/>
              <a:t>0</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2400" dirty="0"/>
              <a:t>E[</a:t>
            </a:r>
            <a:r>
              <a:rPr lang="el-GR" b="1" dirty="0">
                <a:sym typeface="Symbol" pitchFamily="18" charset="2"/>
              </a:rPr>
              <a:t>ε</a:t>
            </a:r>
            <a:r>
              <a:rPr lang="en-US" sz="2400" dirty="0"/>
              <a:t> |X]=0 </a:t>
            </a:r>
            <a:r>
              <a:rPr lang="zh-CN" altLang="en-US" sz="2400" dirty="0"/>
              <a:t>与 </a:t>
            </a:r>
            <a:r>
              <a:rPr lang="en-US" sz="2400" dirty="0"/>
              <a:t>E[</a:t>
            </a:r>
            <a:r>
              <a:rPr lang="el-GR" b="1" dirty="0">
                <a:sym typeface="Symbol" pitchFamily="18" charset="2"/>
              </a:rPr>
              <a:t>ε</a:t>
            </a:r>
            <a:r>
              <a:rPr lang="en-US" sz="2400" dirty="0"/>
              <a:t>]=0</a:t>
            </a:r>
          </a:p>
        </p:txBody>
      </p:sp>
      <p:pic>
        <p:nvPicPr>
          <p:cNvPr id="148482" name="Picture 2"/>
          <p:cNvPicPr>
            <a:picLocks noChangeAspect="1" noChangeArrowheads="1"/>
          </p:cNvPicPr>
          <p:nvPr/>
        </p:nvPicPr>
        <p:blipFill>
          <a:blip r:embed="rId3" cstate="print"/>
          <a:srcRect/>
          <a:stretch>
            <a:fillRect/>
          </a:stretch>
        </p:blipFill>
        <p:spPr bwMode="auto">
          <a:xfrm>
            <a:off x="-9608" y="928670"/>
            <a:ext cx="9153608" cy="592933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a:t>条件同方差与无关</a:t>
            </a:r>
            <a:endParaRPr lang="en-US" dirty="0"/>
          </a:p>
        </p:txBody>
      </p:sp>
      <p:sp>
        <p:nvSpPr>
          <p:cNvPr id="39939" name="Rectangle 3"/>
          <p:cNvSpPr>
            <a:spLocks noGrp="1" noChangeArrowheads="1"/>
          </p:cNvSpPr>
          <p:nvPr>
            <p:ph idx="1"/>
          </p:nvPr>
        </p:nvSpPr>
        <p:spPr/>
        <p:txBody>
          <a:bodyPr/>
          <a:lstStyle/>
          <a:p>
            <a:r>
              <a:rPr lang="en-US" dirty="0" err="1"/>
              <a:t>Var</a:t>
            </a:r>
            <a:r>
              <a:rPr lang="en-US" dirty="0"/>
              <a:t>[</a:t>
            </a:r>
            <a:r>
              <a:rPr lang="en-US" b="1" dirty="0">
                <a:sym typeface="Symbol" pitchFamily="18" charset="2"/>
              </a:rPr>
              <a:t></a:t>
            </a:r>
            <a:r>
              <a:rPr lang="en-US" dirty="0"/>
              <a:t>|</a:t>
            </a:r>
            <a:r>
              <a:rPr lang="en-US" b="1" dirty="0"/>
              <a:t>X</a:t>
            </a:r>
            <a:r>
              <a:rPr lang="en-US" dirty="0"/>
              <a:t>] = </a:t>
            </a:r>
            <a:r>
              <a:rPr lang="en-US" dirty="0">
                <a:sym typeface="Symbol" pitchFamily="18" charset="2"/>
              </a:rPr>
              <a:t></a:t>
            </a:r>
            <a:r>
              <a:rPr lang="en-US" baseline="30000" dirty="0"/>
              <a:t>2</a:t>
            </a:r>
            <a:r>
              <a:rPr lang="en-US" b="1" dirty="0"/>
              <a:t>I</a:t>
            </a:r>
            <a:endParaRPr lang="en-US" dirty="0"/>
          </a:p>
          <a:p>
            <a:pPr lvl="1" eaLnBrk="1" hangingPunct="1"/>
            <a:r>
              <a:rPr lang="zh-CN" altLang="en-US" dirty="0"/>
              <a:t>扰动项彼此不提供任何信息</a:t>
            </a:r>
            <a:endParaRPr lang="en-US" dirty="0"/>
          </a:p>
          <a:p>
            <a:pPr lvl="1" eaLnBrk="1" hangingPunct="1"/>
            <a:r>
              <a:rPr lang="en-US" dirty="0" err="1"/>
              <a:t>Var</a:t>
            </a:r>
            <a:r>
              <a:rPr lang="en-US" dirty="0"/>
              <a:t>[</a:t>
            </a:r>
            <a:r>
              <a:rPr lang="en-US" b="1" dirty="0">
                <a:sym typeface="Symbol" pitchFamily="18" charset="2"/>
              </a:rPr>
              <a:t></a:t>
            </a:r>
            <a:r>
              <a:rPr lang="en-US" dirty="0"/>
              <a:t>] = </a:t>
            </a:r>
            <a:r>
              <a:rPr lang="en-US" dirty="0">
                <a:sym typeface="Symbol" pitchFamily="18" charset="2"/>
              </a:rPr>
              <a:t></a:t>
            </a:r>
            <a:r>
              <a:rPr lang="en-US" baseline="30000" dirty="0"/>
              <a:t>2</a:t>
            </a:r>
            <a:r>
              <a:rPr lang="en-US" b="1" dirty="0"/>
              <a:t>I</a:t>
            </a:r>
            <a:r>
              <a:rPr 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正态分布</a:t>
            </a:r>
            <a:endParaRPr lang="el-GR" dirty="0"/>
          </a:p>
        </p:txBody>
      </p:sp>
      <p:sp>
        <p:nvSpPr>
          <p:cNvPr id="40963" name="Rectangle 3"/>
          <p:cNvSpPr>
            <a:spLocks noGrp="1" noChangeArrowheads="1"/>
          </p:cNvSpPr>
          <p:nvPr>
            <p:ph idx="1"/>
          </p:nvPr>
        </p:nvSpPr>
        <p:spPr/>
        <p:txBody>
          <a:bodyPr/>
          <a:lstStyle/>
          <a:p>
            <a:pPr eaLnBrk="1" hangingPunct="1"/>
            <a:r>
              <a:rPr lang="zh-CN" altLang="en-US" dirty="0"/>
              <a:t>区间估计和假设检验中有用</a:t>
            </a:r>
            <a:endParaRPr lang="en-US" altLang="zh-CN" dirty="0"/>
          </a:p>
          <a:p>
            <a:pPr lvl="1"/>
            <a:r>
              <a:rPr lang="zh-CN" altLang="en-US" dirty="0"/>
              <a:t>可推出一些精确的统计结果</a:t>
            </a:r>
            <a:endParaRPr lang="en-US" dirty="0"/>
          </a:p>
          <a:p>
            <a:pPr eaLnBrk="1" hangingPunct="1"/>
            <a:r>
              <a:rPr lang="zh-CN" altLang="en-US" dirty="0"/>
              <a:t>大部分结果不依赖于这个假定</a:t>
            </a:r>
            <a:endParaRPr lang="en-US" altLang="zh-CN" dirty="0"/>
          </a:p>
          <a:p>
            <a:pPr lvl="1"/>
            <a:r>
              <a:rPr lang="zh-CN" altLang="en-US" dirty="0"/>
              <a:t>可放松</a:t>
            </a:r>
            <a:endParaRPr lang="en-US" dirty="0"/>
          </a:p>
        </p:txBody>
      </p:sp>
      <p:sp>
        <p:nvSpPr>
          <p:cNvPr id="4" name="动作按钮: 后退或前一项 3">
            <a:hlinkClick r:id="rId3"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总体与样本</a:t>
            </a:r>
          </a:p>
        </p:txBody>
      </p:sp>
      <p:sp>
        <p:nvSpPr>
          <p:cNvPr id="6" name="文本占位符 5"/>
          <p:cNvSpPr>
            <a:spLocks noGrp="1"/>
          </p:cNvSpPr>
          <p:nvPr>
            <p:ph type="body" idx="1"/>
          </p:nvPr>
        </p:nvSpPr>
        <p:spPr/>
        <p:txBody>
          <a:bodyPr/>
          <a:lstStyle/>
          <a:p>
            <a:r>
              <a:rPr lang="zh-CN" altLang="en-US" dirty="0"/>
              <a:t>总体特征</a:t>
            </a:r>
          </a:p>
        </p:txBody>
      </p:sp>
      <p:sp>
        <p:nvSpPr>
          <p:cNvPr id="7" name="内容占位符 6"/>
          <p:cNvSpPr>
            <a:spLocks noGrp="1"/>
          </p:cNvSpPr>
          <p:nvPr>
            <p:ph sz="half" idx="2"/>
          </p:nvPr>
        </p:nvSpPr>
        <p:spPr/>
        <p:txBody>
          <a:bodyPr/>
          <a:lstStyle/>
          <a:p>
            <a:r>
              <a:rPr lang="zh-CN" altLang="en-US" dirty="0"/>
              <a:t>回归函数</a:t>
            </a:r>
            <a:endParaRPr lang="en-US" altLang="zh-CN" dirty="0"/>
          </a:p>
          <a:p>
            <a:endParaRPr lang="en-US" altLang="zh-CN" dirty="0"/>
          </a:p>
          <a:p>
            <a:r>
              <a:rPr lang="zh-CN" altLang="en-US" dirty="0"/>
              <a:t>随机扰动</a:t>
            </a:r>
            <a:endParaRPr lang="en-US" altLang="zh-CN" dirty="0"/>
          </a:p>
          <a:p>
            <a:endParaRPr lang="en-US" altLang="zh-CN" dirty="0"/>
          </a:p>
          <a:p>
            <a:r>
              <a:rPr lang="zh-CN" altLang="en-US" dirty="0"/>
              <a:t>回归参数</a:t>
            </a:r>
            <a:r>
              <a:rPr lang="en-US" altLang="zh-CN" dirty="0"/>
              <a:t>:Y</a:t>
            </a:r>
            <a:r>
              <a:rPr lang="zh-CN" altLang="en-US" dirty="0"/>
              <a:t>的分布参数</a:t>
            </a:r>
          </a:p>
        </p:txBody>
      </p:sp>
      <p:sp>
        <p:nvSpPr>
          <p:cNvPr id="8" name="文本占位符 7"/>
          <p:cNvSpPr>
            <a:spLocks noGrp="1"/>
          </p:cNvSpPr>
          <p:nvPr>
            <p:ph type="body" sz="quarter" idx="3"/>
          </p:nvPr>
        </p:nvSpPr>
        <p:spPr/>
        <p:txBody>
          <a:bodyPr/>
          <a:lstStyle/>
          <a:p>
            <a:r>
              <a:rPr lang="zh-CN" altLang="en-US" dirty="0"/>
              <a:t>样本特征</a:t>
            </a:r>
          </a:p>
        </p:txBody>
      </p:sp>
      <p:sp>
        <p:nvSpPr>
          <p:cNvPr id="9" name="内容占位符 8"/>
          <p:cNvSpPr>
            <a:spLocks noGrp="1"/>
          </p:cNvSpPr>
          <p:nvPr>
            <p:ph sz="quarter" idx="4"/>
          </p:nvPr>
        </p:nvSpPr>
        <p:spPr/>
        <p:txBody>
          <a:bodyPr/>
          <a:lstStyle/>
          <a:p>
            <a:r>
              <a:rPr lang="zh-CN" altLang="en-US" dirty="0"/>
              <a:t>回归方程</a:t>
            </a:r>
            <a:endParaRPr lang="en-US" altLang="zh-CN" dirty="0"/>
          </a:p>
          <a:p>
            <a:endParaRPr lang="en-US" altLang="zh-CN" dirty="0"/>
          </a:p>
          <a:p>
            <a:r>
              <a:rPr lang="zh-CN" altLang="en-US" dirty="0"/>
              <a:t>残差</a:t>
            </a:r>
            <a:endParaRPr lang="en-US" altLang="zh-CN" dirty="0"/>
          </a:p>
          <a:p>
            <a:endParaRPr lang="en-US" altLang="zh-CN" dirty="0"/>
          </a:p>
          <a:p>
            <a:r>
              <a:rPr lang="zh-CN" altLang="en-US" dirty="0"/>
              <a:t>参数估计量</a:t>
            </a:r>
            <a:endParaRPr lang="en-US" altLang="zh-CN" dirty="0"/>
          </a:p>
          <a:p>
            <a:endParaRPr lang="zh-CN" altLang="en-US" dirty="0"/>
          </a:p>
        </p:txBody>
      </p:sp>
      <p:graphicFrame>
        <p:nvGraphicFramePr>
          <p:cNvPr id="10" name="对象 9"/>
          <p:cNvGraphicFramePr>
            <a:graphicFrameLocks noChangeAspect="1"/>
          </p:cNvGraphicFramePr>
          <p:nvPr/>
        </p:nvGraphicFramePr>
        <p:xfrm>
          <a:off x="857224" y="2643182"/>
          <a:ext cx="1775233" cy="500066"/>
        </p:xfrm>
        <a:graphic>
          <a:graphicData uri="http://schemas.openxmlformats.org/presentationml/2006/ole">
            <mc:AlternateContent xmlns:mc="http://schemas.openxmlformats.org/markup-compatibility/2006">
              <mc:Choice xmlns:v="urn:schemas-microsoft-com:vml" Requires="v">
                <p:oleObj spid="_x0000_s159848" name="公式" r:id="rId3" imgW="901440" imgH="253800" progId="Equation.3">
                  <p:embed/>
                </p:oleObj>
              </mc:Choice>
              <mc:Fallback>
                <p:oleObj name="公式" r:id="rId3" imgW="90144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2643182"/>
                        <a:ext cx="1775233"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5143504" y="2643182"/>
          <a:ext cx="1000125" cy="474662"/>
        </p:xfrm>
        <a:graphic>
          <a:graphicData uri="http://schemas.openxmlformats.org/presentationml/2006/ole">
            <mc:AlternateContent xmlns:mc="http://schemas.openxmlformats.org/markup-compatibility/2006">
              <mc:Choice xmlns:v="urn:schemas-microsoft-com:vml" Requires="v">
                <p:oleObj spid="_x0000_s159849" name="公式" r:id="rId5" imgW="507960" imgH="241200" progId="Equation.3">
                  <p:embed/>
                </p:oleObj>
              </mc:Choice>
              <mc:Fallback>
                <p:oleObj name="公式" r:id="rId5" imgW="507960" imgH="241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4" y="2643182"/>
                        <a:ext cx="100012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969963" y="3584575"/>
          <a:ext cx="1549400" cy="474663"/>
        </p:xfrm>
        <a:graphic>
          <a:graphicData uri="http://schemas.openxmlformats.org/presentationml/2006/ole">
            <mc:AlternateContent xmlns:mc="http://schemas.openxmlformats.org/markup-compatibility/2006">
              <mc:Choice xmlns:v="urn:schemas-microsoft-com:vml" Requires="v">
                <p:oleObj spid="_x0000_s159850" name="公式" r:id="rId7" imgW="787320" imgH="241200" progId="Equation.3">
                  <p:embed/>
                </p:oleObj>
              </mc:Choice>
              <mc:Fallback>
                <p:oleObj name="公式" r:id="rId7" imgW="78732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963" y="3584575"/>
                        <a:ext cx="154940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5108575" y="3571875"/>
          <a:ext cx="1474788" cy="474663"/>
        </p:xfrm>
        <a:graphic>
          <a:graphicData uri="http://schemas.openxmlformats.org/presentationml/2006/ole">
            <mc:AlternateContent xmlns:mc="http://schemas.openxmlformats.org/markup-compatibility/2006">
              <mc:Choice xmlns:v="urn:schemas-microsoft-com:vml" Requires="v">
                <p:oleObj spid="_x0000_s159851" name="公式" r:id="rId9" imgW="749160" imgH="241200" progId="Equation.3">
                  <p:embed/>
                </p:oleObj>
              </mc:Choice>
              <mc:Fallback>
                <p:oleObj name="公式" r:id="rId9" imgW="749160" imgH="2412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8575" y="3571875"/>
                        <a:ext cx="1474788"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2214546" y="4500570"/>
          <a:ext cx="300037" cy="400050"/>
        </p:xfrm>
        <a:graphic>
          <a:graphicData uri="http://schemas.openxmlformats.org/presentationml/2006/ole">
            <mc:AlternateContent xmlns:mc="http://schemas.openxmlformats.org/markup-compatibility/2006">
              <mc:Choice xmlns:v="urn:schemas-microsoft-com:vml" Requires="v">
                <p:oleObj spid="_x0000_s159852" name="公式" r:id="rId11" imgW="152280" imgH="203040" progId="Equation.3">
                  <p:embed/>
                </p:oleObj>
              </mc:Choice>
              <mc:Fallback>
                <p:oleObj name="公式" r:id="rId11" imgW="152280" imgH="203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14546" y="4500570"/>
                        <a:ext cx="300037"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左箭头 14"/>
          <p:cNvSpPr/>
          <p:nvPr/>
        </p:nvSpPr>
        <p:spPr bwMode="auto">
          <a:xfrm>
            <a:off x="2643174" y="2786058"/>
            <a:ext cx="2286016" cy="214314"/>
          </a:xfrm>
          <a:prstGeom prst="lef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6" name="左箭头 15"/>
          <p:cNvSpPr/>
          <p:nvPr/>
        </p:nvSpPr>
        <p:spPr bwMode="auto">
          <a:xfrm>
            <a:off x="2643174" y="3714752"/>
            <a:ext cx="2286016" cy="214314"/>
          </a:xfrm>
          <a:prstGeom prst="lef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graphicFrame>
        <p:nvGraphicFramePr>
          <p:cNvPr id="17" name="对象 16"/>
          <p:cNvGraphicFramePr>
            <a:graphicFrameLocks noChangeAspect="1"/>
          </p:cNvGraphicFramePr>
          <p:nvPr/>
        </p:nvGraphicFramePr>
        <p:xfrm>
          <a:off x="5143504" y="4429132"/>
          <a:ext cx="249237" cy="349250"/>
        </p:xfrm>
        <a:graphic>
          <a:graphicData uri="http://schemas.openxmlformats.org/presentationml/2006/ole">
            <mc:AlternateContent xmlns:mc="http://schemas.openxmlformats.org/markup-compatibility/2006">
              <mc:Choice xmlns:v="urn:schemas-microsoft-com:vml" Requires="v">
                <p:oleObj spid="_x0000_s159853" name="公式" r:id="rId13" imgW="126720" imgH="177480" progId="Equation.3">
                  <p:embed/>
                </p:oleObj>
              </mc:Choice>
              <mc:Fallback>
                <p:oleObj name="公式" r:id="rId13" imgW="126720" imgH="17748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3504" y="4429132"/>
                        <a:ext cx="249237"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左箭头 17"/>
          <p:cNvSpPr/>
          <p:nvPr/>
        </p:nvSpPr>
        <p:spPr bwMode="auto">
          <a:xfrm>
            <a:off x="2643174" y="4572008"/>
            <a:ext cx="2286016" cy="214314"/>
          </a:xfrm>
          <a:prstGeom prst="lef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lstStyle/>
          <a:p>
            <a:r>
              <a:rPr lang="zh-CN" altLang="en-US" dirty="0"/>
              <a:t>回归分析回顾</a:t>
            </a:r>
            <a:endParaRPr lang="en-US" altLang="zh-CN" dirty="0"/>
          </a:p>
          <a:p>
            <a:r>
              <a:rPr lang="zh-CN" altLang="en-US" dirty="0"/>
              <a:t>计量经济建模过程中的数据问题</a:t>
            </a:r>
            <a:endParaRPr lang="en-US" altLang="zh-CN" dirty="0"/>
          </a:p>
          <a:p>
            <a:r>
              <a:rPr lang="zh-CN" altLang="en-US" dirty="0"/>
              <a:t>广义线性模型</a:t>
            </a:r>
            <a:endParaRPr lang="en-US" altLang="zh-CN" dirty="0"/>
          </a:p>
          <a:p>
            <a:r>
              <a:rPr lang="zh-CN" altLang="en-US" dirty="0"/>
              <a:t>面板数据模型</a:t>
            </a:r>
            <a:endParaRPr lang="en-US" altLang="zh-CN" dirty="0"/>
          </a:p>
          <a:p>
            <a:r>
              <a:rPr lang="zh-CN" altLang="en-US" dirty="0"/>
              <a:t>非参数模型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a:t>拟合准则</a:t>
            </a:r>
            <a:endParaRPr lang="en-US" dirty="0"/>
          </a:p>
        </p:txBody>
      </p:sp>
      <p:sp>
        <p:nvSpPr>
          <p:cNvPr id="18435" name="Rectangle 3"/>
          <p:cNvSpPr>
            <a:spLocks noGrp="1" noChangeArrowheads="1"/>
          </p:cNvSpPr>
          <p:nvPr>
            <p:ph idx="1"/>
          </p:nvPr>
        </p:nvSpPr>
        <p:spPr/>
        <p:txBody>
          <a:bodyPr/>
          <a:lstStyle/>
          <a:p>
            <a:pPr marL="711200" indent="-711200" eaLnBrk="1" hangingPunct="1">
              <a:lnSpc>
                <a:spcPct val="80000"/>
              </a:lnSpc>
            </a:pPr>
            <a:r>
              <a:rPr lang="zh-CN" altLang="en-US" dirty="0"/>
              <a:t>拟合准则</a:t>
            </a:r>
            <a:r>
              <a:rPr lang="en-US" altLang="zh-CN" dirty="0"/>
              <a:t>:</a:t>
            </a:r>
            <a:r>
              <a:rPr lang="zh-CN" altLang="en-US" dirty="0"/>
              <a:t>回归方程与样本点的接近程度</a:t>
            </a:r>
            <a:r>
              <a:rPr lang="en-US" dirty="0"/>
              <a:t>  </a:t>
            </a:r>
          </a:p>
          <a:p>
            <a:pPr marL="1081088" lvl="1" indent="-609600" eaLnBrk="1" hangingPunct="1">
              <a:lnSpc>
                <a:spcPct val="80000"/>
              </a:lnSpc>
            </a:pPr>
            <a:r>
              <a:rPr lang="en-US" dirty="0"/>
              <a:t>LAD</a:t>
            </a:r>
          </a:p>
          <a:p>
            <a:pPr marL="1081088" lvl="1" indent="-609600" eaLnBrk="1" hangingPunct="1">
              <a:lnSpc>
                <a:spcPct val="80000"/>
              </a:lnSpc>
            </a:pPr>
            <a:endParaRPr lang="en-US" dirty="0"/>
          </a:p>
          <a:p>
            <a:pPr marL="1081088" lvl="1" indent="-609600">
              <a:lnSpc>
                <a:spcPct val="80000"/>
              </a:lnSpc>
            </a:pPr>
            <a:r>
              <a:rPr lang="en-US" altLang="zh-CN" dirty="0"/>
              <a:t>LS</a:t>
            </a:r>
          </a:p>
          <a:p>
            <a:pPr marL="1081088" lvl="1" indent="-609600">
              <a:lnSpc>
                <a:spcPct val="80000"/>
              </a:lnSpc>
            </a:pPr>
            <a:endParaRPr lang="en-US" altLang="zh-CN" dirty="0"/>
          </a:p>
          <a:p>
            <a:pPr marL="1081088" lvl="1" indent="-609600">
              <a:lnSpc>
                <a:spcPct val="80000"/>
              </a:lnSpc>
            </a:pPr>
            <a:r>
              <a:rPr lang="zh-CN" altLang="en-US" dirty="0"/>
              <a:t>其他</a:t>
            </a:r>
            <a:endParaRPr lang="en-US" dirty="0"/>
          </a:p>
        </p:txBody>
      </p:sp>
      <p:pic>
        <p:nvPicPr>
          <p:cNvPr id="125953" name="Picture 1"/>
          <p:cNvPicPr>
            <a:picLocks noChangeAspect="1" noChangeArrowheads="1"/>
          </p:cNvPicPr>
          <p:nvPr/>
        </p:nvPicPr>
        <p:blipFill>
          <a:blip r:embed="rId4" cstate="print"/>
          <a:srcRect/>
          <a:stretch>
            <a:fillRect/>
          </a:stretch>
        </p:blipFill>
        <p:spPr bwMode="auto">
          <a:xfrm>
            <a:off x="2977810" y="2714620"/>
            <a:ext cx="6166191" cy="4143380"/>
          </a:xfrm>
          <a:prstGeom prst="rect">
            <a:avLst/>
          </a:prstGeom>
          <a:noFill/>
          <a:ln w="9525">
            <a:noFill/>
            <a:miter lim="800000"/>
            <a:headEnd/>
            <a:tailEnd/>
          </a:ln>
          <a:effectLst/>
        </p:spPr>
      </p:pic>
      <p:graphicFrame>
        <p:nvGraphicFramePr>
          <p:cNvPr id="125955" name="Object 3"/>
          <p:cNvGraphicFramePr>
            <a:graphicFrameLocks noChangeAspect="1"/>
          </p:cNvGraphicFramePr>
          <p:nvPr/>
        </p:nvGraphicFramePr>
        <p:xfrm>
          <a:off x="2214546" y="3143248"/>
          <a:ext cx="977900" cy="571500"/>
        </p:xfrm>
        <a:graphic>
          <a:graphicData uri="http://schemas.openxmlformats.org/presentationml/2006/ole">
            <mc:AlternateContent xmlns:mc="http://schemas.openxmlformats.org/markup-compatibility/2006">
              <mc:Choice xmlns:v="urn:schemas-microsoft-com:vml" Requires="v">
                <p:oleObj spid="_x0000_s125990" name="Equation" r:id="rId5" imgW="457002" imgH="266584" progId="">
                  <p:embed/>
                </p:oleObj>
              </mc:Choice>
              <mc:Fallback>
                <p:oleObj name="Equation" r:id="rId5" imgW="457002" imgH="266584"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46" y="3143248"/>
                        <a:ext cx="9779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7" name="Object 5"/>
          <p:cNvGraphicFramePr>
            <a:graphicFrameLocks noChangeAspect="1"/>
          </p:cNvGraphicFramePr>
          <p:nvPr/>
        </p:nvGraphicFramePr>
        <p:xfrm>
          <a:off x="2214546" y="2428868"/>
          <a:ext cx="1028700" cy="571500"/>
        </p:xfrm>
        <a:graphic>
          <a:graphicData uri="http://schemas.openxmlformats.org/presentationml/2006/ole">
            <mc:AlternateContent xmlns:mc="http://schemas.openxmlformats.org/markup-compatibility/2006">
              <mc:Choice xmlns:v="urn:schemas-microsoft-com:vml" Requires="v">
                <p:oleObj spid="_x0000_s125991" name="Equation" r:id="rId7" imgW="482181" imgH="266469" progId="">
                  <p:embed/>
                </p:oleObj>
              </mc:Choice>
              <mc:Fallback>
                <p:oleObj name="Equation" r:id="rId7" imgW="482181" imgH="266469"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4546" y="2428868"/>
                        <a:ext cx="10287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a:t>LS</a:t>
            </a:r>
            <a:r>
              <a:rPr lang="zh-CN" altLang="en-US" dirty="0"/>
              <a:t>正规方程组</a:t>
            </a:r>
            <a:endParaRPr lang="en-US" dirty="0"/>
          </a:p>
        </p:txBody>
      </p:sp>
      <p:graphicFrame>
        <p:nvGraphicFramePr>
          <p:cNvPr id="4098" name="Object 4"/>
          <p:cNvGraphicFramePr>
            <a:graphicFrameLocks noChangeAspect="1"/>
          </p:cNvGraphicFramePr>
          <p:nvPr/>
        </p:nvGraphicFramePr>
        <p:xfrm>
          <a:off x="1524000" y="1981200"/>
          <a:ext cx="6299200" cy="1882775"/>
        </p:xfrm>
        <a:graphic>
          <a:graphicData uri="http://schemas.openxmlformats.org/presentationml/2006/ole">
            <mc:AlternateContent xmlns:mc="http://schemas.openxmlformats.org/markup-compatibility/2006">
              <mc:Choice xmlns:v="urn:schemas-microsoft-com:vml" Requires="v">
                <p:oleObj spid="_x0000_s161828" name="Equation" r:id="rId4" imgW="3022600" imgH="1803400" progId="">
                  <p:embed/>
                </p:oleObj>
              </mc:Choice>
              <mc:Fallback>
                <p:oleObj name="Equation" r:id="rId4" imgW="3022600" imgH="18034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b="49905"/>
                      <a:stretch>
                        <a:fillRect/>
                      </a:stretch>
                    </p:blipFill>
                    <p:spPr bwMode="auto">
                      <a:xfrm>
                        <a:off x="1524000" y="1981200"/>
                        <a:ext cx="6299200"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795" name="Object 3"/>
          <p:cNvGraphicFramePr>
            <a:graphicFrameLocks noChangeAspect="1"/>
          </p:cNvGraphicFramePr>
          <p:nvPr/>
        </p:nvGraphicFramePr>
        <p:xfrm>
          <a:off x="1571604" y="4143380"/>
          <a:ext cx="4799012" cy="382587"/>
        </p:xfrm>
        <a:graphic>
          <a:graphicData uri="http://schemas.openxmlformats.org/presentationml/2006/ole">
            <mc:AlternateContent xmlns:mc="http://schemas.openxmlformats.org/markup-compatibility/2006">
              <mc:Choice xmlns:v="urn:schemas-microsoft-com:vml" Requires="v">
                <p:oleObj spid="_x0000_s161829" name="Equation" r:id="rId6" imgW="3022600" imgH="1803400" progId="">
                  <p:embed/>
                </p:oleObj>
              </mc:Choice>
              <mc:Fallback>
                <p:oleObj name="Equation" r:id="rId6" imgW="3022600" imgH="18034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l="23820" t="89830"/>
                      <a:stretch>
                        <a:fillRect/>
                      </a:stretch>
                    </p:blipFill>
                    <p:spPr bwMode="auto">
                      <a:xfrm>
                        <a:off x="1571604" y="4143380"/>
                        <a:ext cx="4799012"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533400" y="685800"/>
            <a:ext cx="8229600" cy="1139825"/>
          </a:xfrm>
        </p:spPr>
        <p:txBody>
          <a:bodyPr/>
          <a:lstStyle/>
          <a:p>
            <a:pPr eaLnBrk="1" hangingPunct="1"/>
            <a:r>
              <a:rPr lang="zh-CN" altLang="en-US" dirty="0"/>
              <a:t>二阶条件</a:t>
            </a:r>
            <a:endParaRPr lang="en-US" dirty="0"/>
          </a:p>
        </p:txBody>
      </p:sp>
      <p:graphicFrame>
        <p:nvGraphicFramePr>
          <p:cNvPr id="6146" name="Object 4"/>
          <p:cNvGraphicFramePr>
            <a:graphicFrameLocks noChangeAspect="1"/>
          </p:cNvGraphicFramePr>
          <p:nvPr/>
        </p:nvGraphicFramePr>
        <p:xfrm>
          <a:off x="1778000" y="2330450"/>
          <a:ext cx="5880100" cy="901700"/>
        </p:xfrm>
        <a:graphic>
          <a:graphicData uri="http://schemas.openxmlformats.org/presentationml/2006/ole">
            <mc:AlternateContent xmlns:mc="http://schemas.openxmlformats.org/markup-compatibility/2006">
              <mc:Choice xmlns:v="urn:schemas-microsoft-com:vml" Requires="v">
                <p:oleObj spid="_x0000_s163893" name="Equation" r:id="rId4" imgW="3022600" imgH="2082800" progId="">
                  <p:embed/>
                </p:oleObj>
              </mc:Choice>
              <mc:Fallback>
                <p:oleObj name="Equation" r:id="rId4" imgW="3022600" imgH="20828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t="8643" b="69138"/>
                      <a:stretch>
                        <a:fillRect/>
                      </a:stretch>
                    </p:blipFill>
                    <p:spPr bwMode="auto">
                      <a:xfrm>
                        <a:off x="1778000" y="2330450"/>
                        <a:ext cx="58801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3" name="Object 3"/>
          <p:cNvGraphicFramePr>
            <a:graphicFrameLocks noChangeAspect="1"/>
          </p:cNvGraphicFramePr>
          <p:nvPr/>
        </p:nvGraphicFramePr>
        <p:xfrm>
          <a:off x="1785938" y="3500438"/>
          <a:ext cx="5880100" cy="1179512"/>
        </p:xfrm>
        <a:graphic>
          <a:graphicData uri="http://schemas.openxmlformats.org/presentationml/2006/ole">
            <mc:AlternateContent xmlns:mc="http://schemas.openxmlformats.org/markup-compatibility/2006">
              <mc:Choice xmlns:v="urn:schemas-microsoft-com:vml" Requires="v">
                <p:oleObj spid="_x0000_s163894" name="Equation" r:id="rId6" imgW="3022600" imgH="2082800" progId="">
                  <p:embed/>
                </p:oleObj>
              </mc:Choice>
              <mc:Fallback>
                <p:oleObj name="Equation" r:id="rId6" imgW="3022600" imgH="20828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t="43211" b="27655"/>
                      <a:stretch>
                        <a:fillRect/>
                      </a:stretch>
                    </p:blipFill>
                    <p:spPr bwMode="auto">
                      <a:xfrm>
                        <a:off x="1785938" y="3500438"/>
                        <a:ext cx="5880100" cy="1179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4" name="Object 4"/>
          <p:cNvGraphicFramePr>
            <a:graphicFrameLocks noChangeAspect="1"/>
          </p:cNvGraphicFramePr>
          <p:nvPr/>
        </p:nvGraphicFramePr>
        <p:xfrm>
          <a:off x="1714480" y="4929198"/>
          <a:ext cx="5880100" cy="339725"/>
        </p:xfrm>
        <a:graphic>
          <a:graphicData uri="http://schemas.openxmlformats.org/presentationml/2006/ole">
            <mc:AlternateContent xmlns:mc="http://schemas.openxmlformats.org/markup-compatibility/2006">
              <mc:Choice xmlns:v="urn:schemas-microsoft-com:vml" Requires="v">
                <p:oleObj spid="_x0000_s163895" name="Equation" r:id="rId7" imgW="3022600" imgH="2082800" progId="">
                  <p:embed/>
                </p:oleObj>
              </mc:Choice>
              <mc:Fallback>
                <p:oleObj name="Equation" r:id="rId7" imgW="3022600" imgH="20828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t="91608"/>
                      <a:stretch>
                        <a:fillRect/>
                      </a:stretch>
                    </p:blipFill>
                    <p:spPr bwMode="auto">
                      <a:xfrm>
                        <a:off x="1714480" y="4929198"/>
                        <a:ext cx="58801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dirty="0"/>
              <a:t>为什么采用</a:t>
            </a:r>
            <a:r>
              <a:rPr lang="en-US" altLang="zh-CN" dirty="0"/>
              <a:t>LS:</a:t>
            </a:r>
            <a:r>
              <a:rPr lang="zh-CN" altLang="en-US" dirty="0"/>
              <a:t>直观解释</a:t>
            </a:r>
            <a:endParaRPr lang="en-US" dirty="0"/>
          </a:p>
        </p:txBody>
      </p:sp>
      <p:sp>
        <p:nvSpPr>
          <p:cNvPr id="1028" name="Rectangle 3"/>
          <p:cNvSpPr>
            <a:spLocks noGrp="1" noChangeArrowheads="1"/>
          </p:cNvSpPr>
          <p:nvPr>
            <p:ph type="body" idx="1"/>
          </p:nvPr>
        </p:nvSpPr>
        <p:spPr/>
        <p:txBody>
          <a:bodyPr/>
          <a:lstStyle/>
          <a:p>
            <a:pPr eaLnBrk="1" hangingPunct="1">
              <a:lnSpc>
                <a:spcPct val="80000"/>
              </a:lnSpc>
              <a:buFont typeface="Wingdings" pitchFamily="2" charset="2"/>
              <a:buNone/>
            </a:pPr>
            <a:r>
              <a:rPr lang="zh-CN" altLang="en-US" dirty="0"/>
              <a:t>对于总体</a:t>
            </a:r>
            <a:r>
              <a:rPr lang="en-US" altLang="zh-CN" dirty="0"/>
              <a:t>,</a:t>
            </a:r>
            <a:r>
              <a:rPr lang="zh-CN" altLang="en-US" dirty="0"/>
              <a:t>有</a:t>
            </a:r>
            <a:r>
              <a:rPr lang="en-US" altLang="zh-CN" dirty="0"/>
              <a:t>:</a:t>
            </a:r>
            <a:r>
              <a:rPr lang="zh-CN" altLang="en-US" dirty="0"/>
              <a:t>   </a:t>
            </a:r>
            <a:r>
              <a:rPr lang="en-US" dirty="0"/>
              <a:t>     	E[</a:t>
            </a:r>
            <a:r>
              <a:rPr lang="en-US" b="1" dirty="0"/>
              <a:t>y</a:t>
            </a:r>
            <a:r>
              <a:rPr lang="en-US" dirty="0"/>
              <a:t> | </a:t>
            </a:r>
            <a:r>
              <a:rPr lang="en-US" b="1" dirty="0"/>
              <a:t>X</a:t>
            </a:r>
            <a:r>
              <a:rPr lang="en-US" dirty="0"/>
              <a:t> ] 	= </a:t>
            </a:r>
            <a:r>
              <a:rPr lang="en-US" b="1" dirty="0"/>
              <a:t>X</a:t>
            </a:r>
            <a:r>
              <a:rPr lang="en-US" b="1" dirty="0">
                <a:sym typeface="Symbol" pitchFamily="18" charset="2"/>
              </a:rPr>
              <a:t></a:t>
            </a:r>
            <a:r>
              <a:rPr lang="en-US" dirty="0"/>
              <a:t>   </a:t>
            </a:r>
          </a:p>
          <a:p>
            <a:pPr eaLnBrk="1" hangingPunct="1">
              <a:lnSpc>
                <a:spcPct val="80000"/>
              </a:lnSpc>
              <a:buFont typeface="Wingdings" pitchFamily="2" charset="2"/>
              <a:buNone/>
            </a:pPr>
            <a:r>
              <a:rPr lang="zh-CN" altLang="en-US" dirty="0"/>
              <a:t>故</a:t>
            </a:r>
            <a:r>
              <a:rPr lang="en-US" altLang="zh-CN" dirty="0"/>
              <a:t>:</a:t>
            </a:r>
            <a:r>
              <a:rPr lang="en-US" dirty="0"/>
              <a:t>                    	E[</a:t>
            </a:r>
            <a:r>
              <a:rPr lang="en-US" b="1" dirty="0"/>
              <a:t>y</a:t>
            </a:r>
            <a:r>
              <a:rPr lang="en-US" dirty="0"/>
              <a:t> - </a:t>
            </a:r>
            <a:r>
              <a:rPr lang="en-US" b="1" dirty="0"/>
              <a:t>X</a:t>
            </a:r>
            <a:r>
              <a:rPr lang="en-US" b="1" dirty="0">
                <a:sym typeface="Symbol" pitchFamily="18" charset="2"/>
              </a:rPr>
              <a:t></a:t>
            </a:r>
            <a:r>
              <a:rPr lang="en-US" dirty="0"/>
              <a:t> |</a:t>
            </a:r>
            <a:r>
              <a:rPr lang="en-US" b="1" dirty="0"/>
              <a:t>X</a:t>
            </a:r>
            <a:r>
              <a:rPr lang="en-US" dirty="0"/>
              <a:t>] 	= </a:t>
            </a:r>
            <a:r>
              <a:rPr lang="en-US" b="1" dirty="0"/>
              <a:t>0</a:t>
            </a:r>
          </a:p>
          <a:p>
            <a:pPr eaLnBrk="1" hangingPunct="1">
              <a:lnSpc>
                <a:spcPct val="80000"/>
              </a:lnSpc>
              <a:buFont typeface="Wingdings" pitchFamily="2" charset="2"/>
              <a:buNone/>
            </a:pPr>
            <a:r>
              <a:rPr lang="zh-CN" altLang="en-US" dirty="0"/>
              <a:t>                      </a:t>
            </a:r>
            <a:r>
              <a:rPr lang="en-US" dirty="0"/>
              <a:t>	E[</a:t>
            </a:r>
            <a:r>
              <a:rPr lang="en-US" b="1" dirty="0"/>
              <a:t>X</a:t>
            </a:r>
            <a:r>
              <a:rPr lang="en-US" b="1" dirty="0">
                <a:sym typeface="Symbol" pitchFamily="18" charset="2"/>
              </a:rPr>
              <a:t></a:t>
            </a:r>
            <a:r>
              <a:rPr lang="en-US" dirty="0"/>
              <a:t>(</a:t>
            </a:r>
            <a:r>
              <a:rPr lang="en-US" b="1" dirty="0"/>
              <a:t>y</a:t>
            </a:r>
            <a:r>
              <a:rPr lang="en-US" dirty="0"/>
              <a:t> - </a:t>
            </a:r>
            <a:r>
              <a:rPr lang="en-US" b="1" dirty="0"/>
              <a:t>X</a:t>
            </a:r>
            <a:r>
              <a:rPr lang="en-US" b="1" dirty="0">
                <a:sym typeface="Symbol" pitchFamily="18" charset="2"/>
              </a:rPr>
              <a:t></a:t>
            </a:r>
            <a:r>
              <a:rPr lang="en-US" dirty="0"/>
              <a:t>) ]	= </a:t>
            </a:r>
            <a:r>
              <a:rPr lang="en-US" b="1" dirty="0"/>
              <a:t>0</a:t>
            </a:r>
            <a:endParaRPr lang="en-US" dirty="0"/>
          </a:p>
          <a:p>
            <a:pPr>
              <a:lnSpc>
                <a:spcPct val="80000"/>
              </a:lnSpc>
              <a:buNone/>
            </a:pPr>
            <a:r>
              <a:rPr lang="zh-CN" altLang="en-US" dirty="0"/>
              <a:t>利用样本数据求</a:t>
            </a:r>
            <a:r>
              <a:rPr lang="en-US" b="1" dirty="0">
                <a:sym typeface="Symbol" pitchFamily="18" charset="2"/>
              </a:rPr>
              <a:t></a:t>
            </a:r>
            <a:r>
              <a:rPr lang="zh-CN" altLang="en-US" dirty="0"/>
              <a:t>的估计</a:t>
            </a:r>
            <a:r>
              <a:rPr lang="en-US" b="1" dirty="0"/>
              <a:t>b</a:t>
            </a:r>
            <a:r>
              <a:rPr lang="en-US" dirty="0"/>
              <a:t>, </a:t>
            </a:r>
            <a:r>
              <a:rPr lang="zh-CN" altLang="en-US" dirty="0"/>
              <a:t>复制上述总体特征</a:t>
            </a:r>
            <a:r>
              <a:rPr lang="en-US" altLang="zh-CN" dirty="0"/>
              <a:t>,</a:t>
            </a:r>
            <a:r>
              <a:rPr lang="zh-CN" altLang="en-US" dirty="0"/>
              <a:t>有</a:t>
            </a:r>
            <a:r>
              <a:rPr lang="en-US" dirty="0"/>
              <a:t>:</a:t>
            </a:r>
          </a:p>
          <a:p>
            <a:pPr eaLnBrk="1" hangingPunct="1">
              <a:lnSpc>
                <a:spcPct val="80000"/>
              </a:lnSpc>
              <a:buFont typeface="Wingdings" pitchFamily="2" charset="2"/>
              <a:buNone/>
            </a:pPr>
            <a:r>
              <a:rPr lang="en-US" dirty="0"/>
              <a:t>     </a:t>
            </a:r>
          </a:p>
          <a:p>
            <a:pPr eaLnBrk="1" hangingPunct="1">
              <a:lnSpc>
                <a:spcPct val="80000"/>
              </a:lnSpc>
              <a:buFont typeface="Wingdings" pitchFamily="2" charset="2"/>
              <a:buNone/>
            </a:pPr>
            <a:r>
              <a:rPr lang="en-US" dirty="0"/>
              <a:t>    </a:t>
            </a:r>
          </a:p>
          <a:p>
            <a:pPr>
              <a:lnSpc>
                <a:spcPct val="80000"/>
              </a:lnSpc>
              <a:buNone/>
            </a:pPr>
            <a:r>
              <a:rPr lang="zh-CN" altLang="en-US" dirty="0"/>
              <a:t>解得</a:t>
            </a:r>
            <a:r>
              <a:rPr lang="en-US" b="1" dirty="0"/>
              <a:t>b</a:t>
            </a:r>
            <a:r>
              <a:rPr lang="zh-CN" altLang="en-US" dirty="0"/>
              <a:t>即为最小二乘估计</a:t>
            </a:r>
            <a:r>
              <a:rPr lang="en-US" dirty="0"/>
              <a:t>.</a:t>
            </a:r>
          </a:p>
        </p:txBody>
      </p:sp>
      <p:sp>
        <p:nvSpPr>
          <p:cNvPr id="1029" name="Rectangle 5"/>
          <p:cNvSpPr>
            <a:spLocks noChangeArrowheads="1"/>
          </p:cNvSpPr>
          <p:nvPr/>
        </p:nvSpPr>
        <p:spPr bwMode="auto">
          <a:xfrm>
            <a:off x="0" y="0"/>
            <a:ext cx="9144000" cy="0"/>
          </a:xfrm>
          <a:prstGeom prst="rect">
            <a:avLst/>
          </a:prstGeom>
          <a:noFill/>
          <a:ln w="19050">
            <a:noFill/>
            <a:miter lim="800000"/>
            <a:headEnd/>
            <a:tailEnd/>
          </a:ln>
        </p:spPr>
        <p:txBody>
          <a:bodyPr wrap="none" anchor="ctr">
            <a:spAutoFit/>
          </a:bodyPr>
          <a:lstStyle/>
          <a:p>
            <a:endParaRPr lang="en-US"/>
          </a:p>
        </p:txBody>
      </p:sp>
      <p:graphicFrame>
        <p:nvGraphicFramePr>
          <p:cNvPr id="1026" name="Object 4"/>
          <p:cNvGraphicFramePr>
            <a:graphicFrameLocks noChangeAspect="1"/>
          </p:cNvGraphicFramePr>
          <p:nvPr/>
        </p:nvGraphicFramePr>
        <p:xfrm>
          <a:off x="2857488" y="3429000"/>
          <a:ext cx="3440112" cy="792162"/>
        </p:xfrm>
        <a:graphic>
          <a:graphicData uri="http://schemas.openxmlformats.org/presentationml/2006/ole">
            <mc:AlternateContent xmlns:mc="http://schemas.openxmlformats.org/markup-compatibility/2006">
              <mc:Choice xmlns:v="urn:schemas-microsoft-com:vml" Requires="v">
                <p:oleObj spid="_x0000_s91155" name="Equation" r:id="rId4" imgW="1688367" imgH="393529" progId="">
                  <p:embed/>
                </p:oleObj>
              </mc:Choice>
              <mc:Fallback>
                <p:oleObj name="Equation" r:id="rId4" imgW="1688367" imgH="39352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488" y="3429000"/>
                        <a:ext cx="3440112"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a:t>投影与残差</a:t>
            </a:r>
            <a:endParaRPr lang="en-US" dirty="0"/>
          </a:p>
        </p:txBody>
      </p:sp>
      <p:sp>
        <p:nvSpPr>
          <p:cNvPr id="22531" name="Rectangle 3"/>
          <p:cNvSpPr>
            <a:spLocks noGrp="1" noChangeArrowheads="1"/>
          </p:cNvSpPr>
          <p:nvPr>
            <p:ph idx="1"/>
          </p:nvPr>
        </p:nvSpPr>
        <p:spPr/>
        <p:txBody>
          <a:bodyPr/>
          <a:lstStyle/>
          <a:p>
            <a:pPr eaLnBrk="1" hangingPunct="1">
              <a:lnSpc>
                <a:spcPct val="90000"/>
              </a:lnSpc>
            </a:pPr>
            <a:r>
              <a:rPr lang="en-US" dirty="0"/>
              <a:t>“</a:t>
            </a:r>
            <a:r>
              <a:rPr lang="zh-CN" altLang="en-US" dirty="0"/>
              <a:t>残差生成矩阵</a:t>
            </a:r>
            <a:r>
              <a:rPr lang="en-US" dirty="0"/>
              <a:t>”:  M  =  (I - X(X’X)</a:t>
            </a:r>
            <a:r>
              <a:rPr lang="en-US" baseline="30000" dirty="0"/>
              <a:t>-1</a:t>
            </a:r>
            <a:r>
              <a:rPr lang="en-US" dirty="0"/>
              <a:t>X’)</a:t>
            </a:r>
          </a:p>
          <a:p>
            <a:pPr lvl="1">
              <a:lnSpc>
                <a:spcPct val="90000"/>
              </a:lnSpc>
            </a:pPr>
            <a:r>
              <a:rPr lang="en-US" dirty="0"/>
              <a:t>e = y - </a:t>
            </a:r>
            <a:r>
              <a:rPr lang="en-US" dirty="0" err="1"/>
              <a:t>Xb</a:t>
            </a:r>
            <a:r>
              <a:rPr lang="en-US" dirty="0"/>
              <a:t>= y - X(X’X)</a:t>
            </a:r>
            <a:r>
              <a:rPr lang="en-US" baseline="30000" dirty="0"/>
              <a:t>-1</a:t>
            </a:r>
            <a:r>
              <a:rPr lang="en-US" dirty="0"/>
              <a:t>X’y = My </a:t>
            </a:r>
          </a:p>
          <a:p>
            <a:pPr lvl="2">
              <a:lnSpc>
                <a:spcPct val="90000"/>
              </a:lnSpc>
            </a:pPr>
            <a:r>
              <a:rPr lang="en-US" altLang="zh-CN" dirty="0"/>
              <a:t>My</a:t>
            </a:r>
            <a:r>
              <a:rPr lang="zh-CN" altLang="en-US" dirty="0"/>
              <a:t>是</a:t>
            </a:r>
            <a:r>
              <a:rPr lang="en-US" dirty="0"/>
              <a:t>Y</a:t>
            </a:r>
            <a:r>
              <a:rPr lang="zh-CN" altLang="en-US" dirty="0"/>
              <a:t>关于</a:t>
            </a:r>
            <a:r>
              <a:rPr lang="en-US" altLang="zh-CN" dirty="0"/>
              <a:t>x</a:t>
            </a:r>
            <a:r>
              <a:rPr lang="zh-CN" altLang="en-US" dirty="0"/>
              <a:t>进行回归所得到的残差</a:t>
            </a:r>
            <a:endParaRPr lang="en-US" dirty="0"/>
          </a:p>
          <a:p>
            <a:pPr lvl="1">
              <a:lnSpc>
                <a:spcPct val="90000"/>
              </a:lnSpc>
            </a:pPr>
            <a:r>
              <a:rPr lang="en-US" dirty="0"/>
              <a:t>MX = 0</a:t>
            </a:r>
            <a:r>
              <a:rPr lang="zh-CN" altLang="en-US" dirty="0"/>
              <a:t>（直观含义？）</a:t>
            </a:r>
            <a:endParaRPr lang="en-US" altLang="zh-CN" dirty="0"/>
          </a:p>
          <a:p>
            <a:pPr lvl="1">
              <a:lnSpc>
                <a:spcPct val="90000"/>
              </a:lnSpc>
            </a:pPr>
            <a:r>
              <a:rPr lang="en-US" dirty="0"/>
              <a:t>My  =  </a:t>
            </a:r>
            <a:r>
              <a:rPr lang="en-US" dirty="0" err="1"/>
              <a:t>MXb</a:t>
            </a:r>
            <a:r>
              <a:rPr lang="en-US" dirty="0"/>
              <a:t> + Me = Me  =  e </a:t>
            </a:r>
          </a:p>
          <a:p>
            <a:pPr eaLnBrk="1" hangingPunct="1">
              <a:lnSpc>
                <a:spcPct val="90000"/>
              </a:lnSpc>
            </a:pPr>
            <a:r>
              <a:rPr lang="zh-CN" altLang="en-US" dirty="0"/>
              <a:t>投影矩阵：</a:t>
            </a:r>
            <a:r>
              <a:rPr lang="en-US" dirty="0"/>
              <a:t>P = X(X’X)</a:t>
            </a:r>
            <a:r>
              <a:rPr lang="en-US" baseline="30000" dirty="0"/>
              <a:t>-1</a:t>
            </a:r>
            <a:r>
              <a:rPr lang="en-US" dirty="0"/>
              <a:t>X’ = (I – M)</a:t>
            </a:r>
          </a:p>
          <a:p>
            <a:pPr lvl="1">
              <a:lnSpc>
                <a:spcPct val="90000"/>
              </a:lnSpc>
            </a:pPr>
            <a:r>
              <a:rPr lang="en-US" dirty="0"/>
              <a:t>y = </a:t>
            </a:r>
            <a:r>
              <a:rPr lang="en-US" dirty="0" err="1"/>
              <a:t>Py</a:t>
            </a:r>
            <a:r>
              <a:rPr lang="en-US" dirty="0"/>
              <a:t> + My</a:t>
            </a:r>
          </a:p>
          <a:p>
            <a:pPr lvl="2">
              <a:lnSpc>
                <a:spcPct val="90000"/>
              </a:lnSpc>
            </a:pPr>
            <a:r>
              <a:rPr lang="en-US" dirty="0" err="1"/>
              <a:t>Py</a:t>
            </a:r>
            <a:r>
              <a:rPr lang="zh-CN" altLang="en-US" dirty="0"/>
              <a:t>是</a:t>
            </a:r>
            <a:r>
              <a:rPr lang="en-US" altLang="zh-CN" dirty="0"/>
              <a:t>y</a:t>
            </a:r>
            <a:r>
              <a:rPr lang="zh-CN" altLang="en-US" dirty="0"/>
              <a:t>在由</a:t>
            </a:r>
            <a:r>
              <a:rPr lang="en-US" altLang="zh-CN" dirty="0"/>
              <a:t>X</a:t>
            </a:r>
            <a:r>
              <a:rPr lang="zh-CN" altLang="en-US" dirty="0"/>
              <a:t>的列向量张成的空间上的投影</a:t>
            </a:r>
            <a:endParaRPr lang="en-US" dirty="0"/>
          </a:p>
          <a:p>
            <a:pPr lvl="1">
              <a:lnSpc>
                <a:spcPct val="90000"/>
              </a:lnSpc>
            </a:pPr>
            <a:r>
              <a:rPr lang="en-US" dirty="0"/>
              <a:t>PM = MP = 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M</a:t>
            </a:r>
            <a:r>
              <a:rPr lang="zh-CN" altLang="en-US" dirty="0"/>
              <a:t>矩阵的性质</a:t>
            </a:r>
            <a:endParaRPr lang="en-US" dirty="0"/>
          </a:p>
        </p:txBody>
      </p:sp>
      <p:sp>
        <p:nvSpPr>
          <p:cNvPr id="23555" name="Rectangle 3"/>
          <p:cNvSpPr>
            <a:spLocks noGrp="1" noChangeArrowheads="1"/>
          </p:cNvSpPr>
          <p:nvPr>
            <p:ph idx="1"/>
          </p:nvPr>
        </p:nvSpPr>
        <p:spPr/>
        <p:txBody>
          <a:bodyPr/>
          <a:lstStyle/>
          <a:p>
            <a:pPr eaLnBrk="1" hangingPunct="1"/>
            <a:r>
              <a:rPr lang="en-US" b="1" dirty="0"/>
              <a:t>M</a:t>
            </a:r>
            <a:r>
              <a:rPr lang="en-US" dirty="0"/>
              <a:t> </a:t>
            </a:r>
            <a:r>
              <a:rPr lang="zh-CN" altLang="en-US" dirty="0"/>
              <a:t>是对称阵：</a:t>
            </a:r>
            <a:r>
              <a:rPr lang="en-US" b="1" dirty="0"/>
              <a:t>M</a:t>
            </a:r>
            <a:r>
              <a:rPr lang="en-US" dirty="0"/>
              <a:t> = </a:t>
            </a:r>
            <a:r>
              <a:rPr lang="en-US" b="1" dirty="0"/>
              <a:t>M</a:t>
            </a:r>
            <a:r>
              <a:rPr lang="en-US" dirty="0"/>
              <a:t>’</a:t>
            </a:r>
          </a:p>
          <a:p>
            <a:pPr eaLnBrk="1" hangingPunct="1"/>
            <a:r>
              <a:rPr lang="en-US" b="1" dirty="0"/>
              <a:t>M</a:t>
            </a:r>
            <a:r>
              <a:rPr lang="en-US" dirty="0"/>
              <a:t> </a:t>
            </a:r>
            <a:r>
              <a:rPr lang="zh-CN" altLang="en-US" dirty="0"/>
              <a:t>是幂等矩阵：</a:t>
            </a:r>
            <a:r>
              <a:rPr lang="en-US" dirty="0"/>
              <a:t> </a:t>
            </a:r>
            <a:r>
              <a:rPr lang="en-US" b="1" dirty="0"/>
              <a:t>M</a:t>
            </a:r>
            <a:r>
              <a:rPr lang="en-US" dirty="0"/>
              <a:t>*</a:t>
            </a:r>
            <a:r>
              <a:rPr lang="en-US" b="1" dirty="0"/>
              <a:t>M</a:t>
            </a:r>
            <a:r>
              <a:rPr lang="en-US" dirty="0"/>
              <a:t> = </a:t>
            </a:r>
            <a:r>
              <a:rPr lang="en-US" b="1" dirty="0"/>
              <a:t>M</a:t>
            </a:r>
            <a:endParaRPr lang="en-US" dirty="0"/>
          </a:p>
          <a:p>
            <a:pPr eaLnBrk="1" hangingPunct="1"/>
            <a:r>
              <a:rPr lang="en-US" b="1" dirty="0"/>
              <a:t>M</a:t>
            </a:r>
            <a:r>
              <a:rPr lang="en-US" dirty="0"/>
              <a:t> </a:t>
            </a:r>
            <a:r>
              <a:rPr lang="zh-CN" altLang="en-US" dirty="0"/>
              <a:t>是奇异矩阵：</a:t>
            </a:r>
            <a:r>
              <a:rPr lang="en-US" dirty="0"/>
              <a:t> </a:t>
            </a:r>
            <a:r>
              <a:rPr lang="en-US" b="1" dirty="0"/>
              <a:t>M</a:t>
            </a:r>
            <a:r>
              <a:rPr lang="en-US" baseline="30000" dirty="0"/>
              <a:t>-1</a:t>
            </a:r>
            <a:r>
              <a:rPr lang="en-US" dirty="0"/>
              <a:t> </a:t>
            </a:r>
            <a:r>
              <a:rPr lang="zh-CN" altLang="en-US" dirty="0"/>
              <a:t>不存在</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b="1" dirty="0"/>
              <a:t>X</a:t>
            </a:r>
            <a:r>
              <a:rPr lang="en-US" dirty="0"/>
              <a:t> </a:t>
            </a:r>
            <a:r>
              <a:rPr lang="zh-CN" altLang="en-US" dirty="0"/>
              <a:t>包含常数项</a:t>
            </a:r>
            <a:endParaRPr lang="en-US" dirty="0"/>
          </a:p>
        </p:txBody>
      </p:sp>
      <p:sp>
        <p:nvSpPr>
          <p:cNvPr id="12292" name="Rectangle 3"/>
          <p:cNvSpPr>
            <a:spLocks noGrp="1" noChangeArrowheads="1"/>
          </p:cNvSpPr>
          <p:nvPr>
            <p:ph idx="1"/>
          </p:nvPr>
        </p:nvSpPr>
        <p:spPr/>
        <p:txBody>
          <a:bodyPr/>
          <a:lstStyle/>
          <a:p>
            <a:pPr eaLnBrk="1" hangingPunct="1"/>
            <a:r>
              <a:rPr lang="en-US" b="1" dirty="0"/>
              <a:t>X</a:t>
            </a:r>
            <a:r>
              <a:rPr lang="en-US" dirty="0"/>
              <a:t> = [</a:t>
            </a:r>
            <a:r>
              <a:rPr lang="en-US" b="1" dirty="0"/>
              <a:t>1</a:t>
            </a:r>
            <a:r>
              <a:rPr lang="en-US" dirty="0"/>
              <a:t>,</a:t>
            </a:r>
            <a:r>
              <a:rPr lang="en-US" b="1" dirty="0"/>
              <a:t>x</a:t>
            </a:r>
            <a:r>
              <a:rPr lang="en-US" baseline="-25000" dirty="0"/>
              <a:t>2</a:t>
            </a:r>
            <a:r>
              <a:rPr lang="en-US" dirty="0"/>
              <a:t>,…,</a:t>
            </a:r>
            <a:r>
              <a:rPr lang="en-US" b="1" dirty="0" err="1"/>
              <a:t>x</a:t>
            </a:r>
            <a:r>
              <a:rPr lang="en-US" baseline="-25000" dirty="0" err="1"/>
              <a:t>K</a:t>
            </a:r>
            <a:r>
              <a:rPr lang="en-US" dirty="0"/>
              <a:t>]</a:t>
            </a:r>
          </a:p>
          <a:p>
            <a:pPr eaLnBrk="1" hangingPunct="1"/>
            <a:r>
              <a:rPr lang="en-US" b="1" dirty="0" err="1"/>
              <a:t>X’e</a:t>
            </a:r>
            <a:r>
              <a:rPr lang="en-US" dirty="0"/>
              <a:t> = </a:t>
            </a:r>
            <a:r>
              <a:rPr lang="en-US" b="1" dirty="0"/>
              <a:t>0</a:t>
            </a:r>
            <a:r>
              <a:rPr lang="zh-CN" altLang="en-US" b="1" dirty="0"/>
              <a:t>      </a:t>
            </a:r>
            <a:r>
              <a:rPr lang="en-US" b="1" dirty="0"/>
              <a:t>1’e </a:t>
            </a:r>
            <a:r>
              <a:rPr lang="en-US" dirty="0"/>
              <a:t>= 0</a:t>
            </a:r>
          </a:p>
          <a:p>
            <a:pPr eaLnBrk="1" hangingPunct="1"/>
            <a:r>
              <a:rPr lang="zh-CN" altLang="en-US" dirty="0"/>
              <a:t>证明：回归直线穿过数据的中心（均值）</a:t>
            </a:r>
            <a:endParaRPr lang="en-US" altLang="zh-CN" dirty="0"/>
          </a:p>
          <a:p>
            <a:pPr lvl="1"/>
            <a:r>
              <a:rPr lang="zh-CN" altLang="en-US" dirty="0"/>
              <a:t>如果</a:t>
            </a:r>
            <a:r>
              <a:rPr lang="en-US" altLang="zh-CN" dirty="0"/>
              <a:t>X</a:t>
            </a:r>
            <a:r>
              <a:rPr lang="zh-CN" altLang="en-US" dirty="0"/>
              <a:t>不含常数项，此结论是否成立？</a:t>
            </a:r>
            <a:r>
              <a:rPr lang="en-US" dirty="0"/>
              <a:t> </a:t>
            </a:r>
          </a:p>
        </p:txBody>
      </p:sp>
      <p:cxnSp>
        <p:nvCxnSpPr>
          <p:cNvPr id="7" name="直接箭头连接符 6"/>
          <p:cNvCxnSpPr/>
          <p:nvPr/>
        </p:nvCxnSpPr>
        <p:spPr bwMode="auto">
          <a:xfrm>
            <a:off x="2428860" y="2571744"/>
            <a:ext cx="571504" cy="1588"/>
          </a:xfrm>
          <a:prstGeom prst="straightConnector1">
            <a:avLst/>
          </a:prstGeom>
          <a:ln w="50800" cmpd="dbl">
            <a:headEnd type="none" w="med" len="med"/>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381000"/>
            <a:ext cx="8229600" cy="1139825"/>
          </a:xfrm>
        </p:spPr>
        <p:txBody>
          <a:bodyPr/>
          <a:lstStyle/>
          <a:p>
            <a:pPr eaLnBrk="1" hangingPunct="1"/>
            <a:r>
              <a:rPr lang="zh-CN" altLang="en-US" dirty="0"/>
              <a:t>例：投资与</a:t>
            </a:r>
            <a:r>
              <a:rPr lang="en-US" altLang="zh-CN" dirty="0"/>
              <a:t>GNP</a:t>
            </a:r>
            <a:r>
              <a:rPr lang="zh-CN" altLang="en-US" dirty="0"/>
              <a:t>（</a:t>
            </a:r>
            <a:r>
              <a:rPr lang="en-US" altLang="zh-CN" dirty="0"/>
              <a:t>1968-1982</a:t>
            </a:r>
            <a:r>
              <a:rPr lang="zh-CN" altLang="en-US" dirty="0"/>
              <a:t>）</a:t>
            </a:r>
            <a:endParaRPr lang="en-US" dirty="0"/>
          </a:p>
        </p:txBody>
      </p:sp>
      <p:graphicFrame>
        <p:nvGraphicFramePr>
          <p:cNvPr id="7" name="表格 6"/>
          <p:cNvGraphicFramePr>
            <a:graphicFrameLocks noGrp="1"/>
          </p:cNvGraphicFramePr>
          <p:nvPr/>
        </p:nvGraphicFramePr>
        <p:xfrm>
          <a:off x="857224" y="1927860"/>
          <a:ext cx="6572298" cy="4430101"/>
        </p:xfrm>
        <a:graphic>
          <a:graphicData uri="http://schemas.openxmlformats.org/drawingml/2006/table">
            <a:tbl>
              <a:tblPr/>
              <a:tblGrid>
                <a:gridCol w="1095383">
                  <a:extLst>
                    <a:ext uri="{9D8B030D-6E8A-4147-A177-3AD203B41FA5}">
                      <a16:colId xmlns:a16="http://schemas.microsoft.com/office/drawing/2014/main" val="20000"/>
                    </a:ext>
                  </a:extLst>
                </a:gridCol>
                <a:gridCol w="1333509">
                  <a:extLst>
                    <a:ext uri="{9D8B030D-6E8A-4147-A177-3AD203B41FA5}">
                      <a16:colId xmlns:a16="http://schemas.microsoft.com/office/drawing/2014/main" val="20001"/>
                    </a:ext>
                  </a:extLst>
                </a:gridCol>
                <a:gridCol w="214314">
                  <a:extLst>
                    <a:ext uri="{9D8B030D-6E8A-4147-A177-3AD203B41FA5}">
                      <a16:colId xmlns:a16="http://schemas.microsoft.com/office/drawing/2014/main" val="20002"/>
                    </a:ext>
                  </a:extLst>
                </a:gridCol>
                <a:gridCol w="1738326">
                  <a:extLst>
                    <a:ext uri="{9D8B030D-6E8A-4147-A177-3AD203B41FA5}">
                      <a16:colId xmlns:a16="http://schemas.microsoft.com/office/drawing/2014/main" val="20003"/>
                    </a:ext>
                  </a:extLst>
                </a:gridCol>
                <a:gridCol w="1095383">
                  <a:extLst>
                    <a:ext uri="{9D8B030D-6E8A-4147-A177-3AD203B41FA5}">
                      <a16:colId xmlns:a16="http://schemas.microsoft.com/office/drawing/2014/main" val="20004"/>
                    </a:ext>
                  </a:extLst>
                </a:gridCol>
                <a:gridCol w="1095383">
                  <a:extLst>
                    <a:ext uri="{9D8B030D-6E8A-4147-A177-3AD203B41FA5}">
                      <a16:colId xmlns:a16="http://schemas.microsoft.com/office/drawing/2014/main" val="20005"/>
                    </a:ext>
                  </a:extLst>
                </a:gridCol>
              </a:tblGrid>
              <a:tr h="508786">
                <a:tc>
                  <a:txBody>
                    <a:bodyPr/>
                    <a:lstStyle/>
                    <a:p>
                      <a:pPr algn="ctr" fontAlgn="ctr"/>
                      <a:r>
                        <a:rPr lang="en-US" altLang="zh-CN" sz="1400" b="0" i="0" u="none" strike="noStrike" dirty="0">
                          <a:solidFill>
                            <a:srgbClr val="000000"/>
                          </a:solidFill>
                          <a:latin typeface="宋体"/>
                        </a:rPr>
                        <a:t>Year</a:t>
                      </a:r>
                      <a:endParaRPr lang="en-US" sz="1400" b="0" i="0" u="none" strike="noStrike" dirty="0">
                        <a:solidFill>
                          <a:srgbClr val="000000"/>
                        </a:solidFill>
                        <a:latin typeface="宋体"/>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400" b="0" i="0" u="none" strike="noStrike" dirty="0" err="1">
                          <a:solidFill>
                            <a:srgbClr val="000000"/>
                          </a:solidFill>
                          <a:latin typeface="宋体"/>
                        </a:rPr>
                        <a:t>real.Invest</a:t>
                      </a:r>
                      <a:endParaRPr lang="en-US"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latin typeface="宋体"/>
                        </a:rPr>
                        <a:t>Constant</a:t>
                      </a:r>
                      <a:endParaRPr lang="en-US"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400" b="0" i="0" u="none" strike="noStrike" dirty="0">
                          <a:solidFill>
                            <a:srgbClr val="000000"/>
                          </a:solidFill>
                          <a:latin typeface="宋体"/>
                        </a:rPr>
                        <a:t>Trend</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400" b="0" i="0" u="none" strike="noStrike" dirty="0">
                          <a:solidFill>
                            <a:srgbClr val="000000"/>
                          </a:solidFill>
                          <a:latin typeface="宋体"/>
                        </a:rPr>
                        <a:t>real.GNP</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261421">
                <a:tc>
                  <a:txBody>
                    <a:bodyPr/>
                    <a:lstStyle/>
                    <a:p>
                      <a:pPr algn="ctr" fontAlgn="ctr"/>
                      <a:r>
                        <a:rPr lang="en-US" altLang="zh-CN" sz="1400" b="0" i="0" u="none" strike="noStrike" dirty="0">
                          <a:solidFill>
                            <a:srgbClr val="000000"/>
                          </a:solidFill>
                          <a:latin typeface="宋体"/>
                        </a:rPr>
                        <a:t>1968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latin typeface="宋体"/>
                        </a:rPr>
                        <a:t>1.058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261421">
                <a:tc>
                  <a:txBody>
                    <a:bodyPr/>
                    <a:lstStyle/>
                    <a:p>
                      <a:pPr algn="ctr" fontAlgn="ctr"/>
                      <a:r>
                        <a:rPr lang="en-US" altLang="zh-CN" sz="1400" b="0" i="0" u="none" strike="noStrike" dirty="0">
                          <a:solidFill>
                            <a:srgbClr val="000000"/>
                          </a:solidFill>
                          <a:latin typeface="宋体"/>
                        </a:rPr>
                        <a:t>1969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2</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latin typeface="宋体"/>
                        </a:rPr>
                        <a:t>1.088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61421">
                <a:tc>
                  <a:txBody>
                    <a:bodyPr/>
                    <a:lstStyle/>
                    <a:p>
                      <a:pPr algn="ctr" fontAlgn="ctr"/>
                      <a:r>
                        <a:rPr lang="en-US" altLang="zh-CN" sz="1400" b="0" i="0" u="none" strike="noStrike" dirty="0">
                          <a:solidFill>
                            <a:srgbClr val="000000"/>
                          </a:solidFill>
                          <a:latin typeface="宋体"/>
                        </a:rPr>
                        <a:t>1970</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3</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latin typeface="宋体"/>
                        </a:rPr>
                        <a:t>1.086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61421">
                <a:tc>
                  <a:txBody>
                    <a:bodyPr/>
                    <a:lstStyle/>
                    <a:p>
                      <a:pPr algn="ctr" fontAlgn="ctr"/>
                      <a:r>
                        <a:rPr lang="en-US" altLang="zh-CN" sz="1400" b="0" i="0" u="none" strike="noStrike" dirty="0">
                          <a:solidFill>
                            <a:srgbClr val="000000"/>
                          </a:solidFill>
                          <a:latin typeface="宋体"/>
                        </a:rPr>
                        <a:t>1971</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4</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1.122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61421">
                <a:tc>
                  <a:txBody>
                    <a:bodyPr/>
                    <a:lstStyle/>
                    <a:p>
                      <a:pPr algn="ctr" fontAlgn="ctr"/>
                      <a:r>
                        <a:rPr lang="en-US" altLang="zh-CN" sz="1400" b="0" i="0" u="none" strike="noStrike" dirty="0">
                          <a:solidFill>
                            <a:srgbClr val="000000"/>
                          </a:solidFill>
                          <a:latin typeface="宋体"/>
                        </a:rPr>
                        <a:t>1972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5</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1.186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61421">
                <a:tc>
                  <a:txBody>
                    <a:bodyPr/>
                    <a:lstStyle/>
                    <a:p>
                      <a:pPr algn="ctr" fontAlgn="ctr"/>
                      <a:r>
                        <a:rPr lang="en-US" altLang="zh-CN" sz="1400" b="0" i="0" u="none" strike="noStrike" dirty="0">
                          <a:solidFill>
                            <a:srgbClr val="000000"/>
                          </a:solidFill>
                          <a:latin typeface="宋体"/>
                        </a:rPr>
                        <a:t>1973</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6</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1.254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61421">
                <a:tc>
                  <a:txBody>
                    <a:bodyPr/>
                    <a:lstStyle/>
                    <a:p>
                      <a:pPr algn="ctr" fontAlgn="ctr"/>
                      <a:r>
                        <a:rPr lang="en-US" altLang="zh-CN" sz="1400" b="0" i="0" u="none" strike="noStrike" dirty="0">
                          <a:solidFill>
                            <a:srgbClr val="000000"/>
                          </a:solidFill>
                          <a:latin typeface="宋体"/>
                        </a:rPr>
                        <a:t>1974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7</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1.246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61421">
                <a:tc>
                  <a:txBody>
                    <a:bodyPr/>
                    <a:lstStyle/>
                    <a:p>
                      <a:pPr algn="ctr" fontAlgn="ctr"/>
                      <a:r>
                        <a:rPr lang="en-US" altLang="zh-CN" sz="1400" b="0" i="0" u="none" strike="noStrike" dirty="0">
                          <a:solidFill>
                            <a:srgbClr val="000000"/>
                          </a:solidFill>
                          <a:latin typeface="宋体"/>
                        </a:rPr>
                        <a:t>1975</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a:solidFill>
                            <a:srgbClr val="000000"/>
                          </a:solidFill>
                          <a:latin typeface="宋体"/>
                        </a:rPr>
                        <a:t>8</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latin typeface="宋体"/>
                        </a:rPr>
                        <a:t>1.232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61421">
                <a:tc>
                  <a:txBody>
                    <a:bodyPr/>
                    <a:lstStyle/>
                    <a:p>
                      <a:pPr algn="ctr" fontAlgn="ctr"/>
                      <a:r>
                        <a:rPr lang="en-US" altLang="zh-CN" sz="1400" b="0" i="0" u="none" strike="noStrike" dirty="0">
                          <a:solidFill>
                            <a:srgbClr val="000000"/>
                          </a:solidFill>
                          <a:latin typeface="宋体"/>
                        </a:rPr>
                        <a:t>1976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宋体"/>
                        </a:rPr>
                        <a:t>0.195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9</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1.298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61421">
                <a:tc>
                  <a:txBody>
                    <a:bodyPr/>
                    <a:lstStyle/>
                    <a:p>
                      <a:pPr algn="ctr" fontAlgn="ctr"/>
                      <a:r>
                        <a:rPr lang="en-US" altLang="zh-CN" sz="1400" b="0" i="0" u="none" strike="noStrike" dirty="0">
                          <a:solidFill>
                            <a:srgbClr val="000000"/>
                          </a:solidFill>
                          <a:latin typeface="宋体"/>
                        </a:rPr>
                        <a:t>1977</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a:solidFill>
                            <a:srgbClr val="000000"/>
                          </a:solidFill>
                          <a:latin typeface="宋体"/>
                        </a:rPr>
                        <a:t>10</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1.370</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61421">
                <a:tc>
                  <a:txBody>
                    <a:bodyPr/>
                    <a:lstStyle/>
                    <a:p>
                      <a:pPr algn="ctr" fontAlgn="ctr"/>
                      <a:r>
                        <a:rPr lang="en-US" altLang="zh-CN" sz="1400" b="0" i="0" u="none" strike="noStrike" dirty="0">
                          <a:solidFill>
                            <a:srgbClr val="000000"/>
                          </a:solidFill>
                          <a:latin typeface="宋体"/>
                        </a:rPr>
                        <a:t>1978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11</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1.439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61421">
                <a:tc>
                  <a:txBody>
                    <a:bodyPr/>
                    <a:lstStyle/>
                    <a:p>
                      <a:pPr algn="ctr" fontAlgn="ctr"/>
                      <a:r>
                        <a:rPr lang="en-US" altLang="zh-CN" sz="1400" b="0" i="0" u="none" strike="noStrike" dirty="0">
                          <a:solidFill>
                            <a:srgbClr val="000000"/>
                          </a:solidFill>
                          <a:latin typeface="宋体"/>
                        </a:rPr>
                        <a:t>1979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12</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1.480</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61421">
                <a:tc>
                  <a:txBody>
                    <a:bodyPr/>
                    <a:lstStyle/>
                    <a:p>
                      <a:pPr algn="ctr" fontAlgn="ctr"/>
                      <a:r>
                        <a:rPr lang="en-US" altLang="zh-CN" sz="1400" b="0" i="0" u="none" strike="noStrike" dirty="0">
                          <a:solidFill>
                            <a:srgbClr val="000000"/>
                          </a:solidFill>
                          <a:latin typeface="宋体"/>
                        </a:rPr>
                        <a:t>1980</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13</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1.474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61421">
                <a:tc>
                  <a:txBody>
                    <a:bodyPr/>
                    <a:lstStyle/>
                    <a:p>
                      <a:pPr algn="ctr" fontAlgn="ctr"/>
                      <a:r>
                        <a:rPr lang="en-US" altLang="zh-CN" sz="1400" b="0" i="0" u="none" strike="noStrike" dirty="0">
                          <a:solidFill>
                            <a:srgbClr val="000000"/>
                          </a:solidFill>
                          <a:latin typeface="宋体"/>
                        </a:rPr>
                        <a:t>1981</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14</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1.503</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261421">
                <a:tc>
                  <a:txBody>
                    <a:bodyPr/>
                    <a:lstStyle/>
                    <a:p>
                      <a:pPr algn="ctr" fontAlgn="ctr"/>
                      <a:r>
                        <a:rPr lang="en-US" altLang="zh-CN" sz="1400" b="0" i="0" u="none" strike="noStrike" dirty="0">
                          <a:solidFill>
                            <a:srgbClr val="000000"/>
                          </a:solidFill>
                          <a:latin typeface="宋体"/>
                        </a:rPr>
                        <a:t>1982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latin typeface="宋体"/>
                        </a:rPr>
                        <a:t>15</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latin typeface="宋体"/>
                        </a:rPr>
                        <a:t>1.475</a:t>
                      </a: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8" name="TextBox 7"/>
          <p:cNvSpPr txBox="1"/>
          <p:nvPr/>
        </p:nvSpPr>
        <p:spPr>
          <a:xfrm>
            <a:off x="2285984" y="1571612"/>
            <a:ext cx="642942" cy="369332"/>
          </a:xfrm>
          <a:prstGeom prst="rect">
            <a:avLst/>
          </a:prstGeom>
          <a:noFill/>
        </p:spPr>
        <p:txBody>
          <a:bodyPr wrap="square" rtlCol="0">
            <a:spAutoFit/>
          </a:bodyPr>
          <a:lstStyle/>
          <a:p>
            <a:pPr algn="ctr"/>
            <a:r>
              <a:rPr lang="en-US" altLang="zh-CN" dirty="0"/>
              <a:t>Y</a:t>
            </a:r>
            <a:endParaRPr lang="zh-CN" altLang="en-US" dirty="0"/>
          </a:p>
        </p:txBody>
      </p:sp>
      <p:sp>
        <p:nvSpPr>
          <p:cNvPr id="9" name="TextBox 8"/>
          <p:cNvSpPr txBox="1"/>
          <p:nvPr/>
        </p:nvSpPr>
        <p:spPr>
          <a:xfrm>
            <a:off x="5429256" y="1571612"/>
            <a:ext cx="642942" cy="369332"/>
          </a:xfrm>
          <a:prstGeom prst="rect">
            <a:avLst/>
          </a:prstGeom>
          <a:noFill/>
        </p:spPr>
        <p:txBody>
          <a:bodyPr wrap="square" rtlCol="0">
            <a:spAutoFit/>
          </a:bodyPr>
          <a:lstStyle/>
          <a:p>
            <a:pPr algn="ctr"/>
            <a:r>
              <a:rPr lang="en-US" altLang="zh-CN" dirty="0"/>
              <a:t>X</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a:t>
            </a:r>
            <a:r>
              <a:rPr lang="zh-CN" altLang="en-US" dirty="0"/>
              <a:t>估计</a:t>
            </a:r>
          </a:p>
        </p:txBody>
      </p:sp>
      <p:sp>
        <p:nvSpPr>
          <p:cNvPr id="3" name="TextBox 2"/>
          <p:cNvSpPr txBox="1"/>
          <p:nvPr/>
        </p:nvSpPr>
        <p:spPr>
          <a:xfrm>
            <a:off x="714348" y="2143116"/>
            <a:ext cx="3714776" cy="1015663"/>
          </a:xfrm>
          <a:prstGeom prst="rect">
            <a:avLst/>
          </a:prstGeom>
          <a:noFill/>
          <a:ln>
            <a:solidFill>
              <a:schemeClr val="tx1"/>
            </a:solidFill>
          </a:ln>
        </p:spPr>
        <p:txBody>
          <a:bodyPr wrap="square" rtlCol="0">
            <a:spAutoFit/>
          </a:bodyPr>
          <a:lstStyle/>
          <a:p>
            <a:pPr marL="342900" indent="-342900"/>
            <a:r>
              <a:rPr lang="zh-CN" altLang="en-US" sz="2000" dirty="0"/>
              <a:t>  </a:t>
            </a:r>
            <a:r>
              <a:rPr lang="en-US" altLang="zh-CN" sz="2000" dirty="0"/>
              <a:t>15.00 </a:t>
            </a:r>
            <a:r>
              <a:rPr lang="zh-CN" altLang="en-US" sz="2000" dirty="0"/>
              <a:t>      </a:t>
            </a:r>
            <a:r>
              <a:rPr lang="en-US" altLang="zh-CN" sz="2000" dirty="0"/>
              <a:t> 120.0        </a:t>
            </a:r>
            <a:r>
              <a:rPr lang="zh-CN" altLang="en-US" sz="2000" dirty="0"/>
              <a:t> </a:t>
            </a:r>
            <a:r>
              <a:rPr lang="en-US" altLang="zh-CN" sz="2000" dirty="0"/>
              <a:t>19.31</a:t>
            </a:r>
          </a:p>
          <a:p>
            <a:pPr marL="342900" indent="-342900"/>
            <a:r>
              <a:rPr lang="en-US" altLang="zh-CN" sz="2000" dirty="0"/>
              <a:t>120.00      1240.0       164.30</a:t>
            </a:r>
          </a:p>
          <a:p>
            <a:pPr marL="342900" indent="-342900"/>
            <a:r>
              <a:rPr lang="zh-CN" altLang="en-US" sz="2000" dirty="0"/>
              <a:t>  </a:t>
            </a:r>
            <a:r>
              <a:rPr lang="en-US" altLang="zh-CN" sz="2000" dirty="0"/>
              <a:t>19.31       </a:t>
            </a:r>
            <a:r>
              <a:rPr lang="zh-CN" altLang="en-US" sz="2000" dirty="0"/>
              <a:t> </a:t>
            </a:r>
            <a:r>
              <a:rPr lang="en-US" altLang="zh-CN" sz="2000" dirty="0"/>
              <a:t>164.3       </a:t>
            </a:r>
            <a:r>
              <a:rPr lang="zh-CN" altLang="en-US" sz="2000" dirty="0"/>
              <a:t> </a:t>
            </a:r>
            <a:r>
              <a:rPr lang="en-US" altLang="zh-CN" sz="2000" dirty="0"/>
              <a:t> 25.22</a:t>
            </a:r>
            <a:endParaRPr lang="zh-CN" altLang="en-US" sz="2000" dirty="0"/>
          </a:p>
        </p:txBody>
      </p:sp>
      <p:sp>
        <p:nvSpPr>
          <p:cNvPr id="4" name="TextBox 3"/>
          <p:cNvSpPr txBox="1"/>
          <p:nvPr/>
        </p:nvSpPr>
        <p:spPr>
          <a:xfrm>
            <a:off x="714348" y="1785926"/>
            <a:ext cx="1214446" cy="369332"/>
          </a:xfrm>
          <a:prstGeom prst="rect">
            <a:avLst/>
          </a:prstGeom>
          <a:noFill/>
        </p:spPr>
        <p:txBody>
          <a:bodyPr wrap="square" rtlCol="0">
            <a:spAutoFit/>
          </a:bodyPr>
          <a:lstStyle/>
          <a:p>
            <a:r>
              <a:rPr lang="en-US" altLang="zh-CN" b="1" dirty="0"/>
              <a:t>X′X</a:t>
            </a:r>
            <a:endParaRPr lang="zh-CN" altLang="en-US" b="1" dirty="0"/>
          </a:p>
        </p:txBody>
      </p:sp>
      <p:sp>
        <p:nvSpPr>
          <p:cNvPr id="5" name="TextBox 4"/>
          <p:cNvSpPr txBox="1"/>
          <p:nvPr/>
        </p:nvSpPr>
        <p:spPr>
          <a:xfrm>
            <a:off x="4786314" y="2143116"/>
            <a:ext cx="1000132" cy="1015663"/>
          </a:xfrm>
          <a:prstGeom prst="rect">
            <a:avLst/>
          </a:prstGeom>
          <a:noFill/>
          <a:ln>
            <a:solidFill>
              <a:schemeClr val="tx1"/>
            </a:solidFill>
          </a:ln>
        </p:spPr>
        <p:txBody>
          <a:bodyPr wrap="square" rtlCol="0">
            <a:spAutoFit/>
          </a:bodyPr>
          <a:lstStyle/>
          <a:p>
            <a:r>
              <a:rPr lang="de-DE" altLang="zh-CN" sz="2000" dirty="0"/>
              <a:t>  3.05</a:t>
            </a:r>
          </a:p>
          <a:p>
            <a:r>
              <a:rPr lang="de-DE" altLang="zh-CN" sz="2000" dirty="0"/>
              <a:t>26.01</a:t>
            </a:r>
          </a:p>
          <a:p>
            <a:r>
              <a:rPr lang="de-DE" altLang="zh-CN" sz="2000" dirty="0"/>
              <a:t>  3.99</a:t>
            </a:r>
            <a:endParaRPr lang="zh-CN" altLang="en-US" sz="2000" dirty="0"/>
          </a:p>
        </p:txBody>
      </p:sp>
      <p:sp>
        <p:nvSpPr>
          <p:cNvPr id="6" name="TextBox 5"/>
          <p:cNvSpPr txBox="1"/>
          <p:nvPr/>
        </p:nvSpPr>
        <p:spPr>
          <a:xfrm>
            <a:off x="4714876" y="1785926"/>
            <a:ext cx="1214446" cy="369332"/>
          </a:xfrm>
          <a:prstGeom prst="rect">
            <a:avLst/>
          </a:prstGeom>
          <a:noFill/>
        </p:spPr>
        <p:txBody>
          <a:bodyPr wrap="square" rtlCol="0">
            <a:spAutoFit/>
          </a:bodyPr>
          <a:lstStyle/>
          <a:p>
            <a:r>
              <a:rPr lang="en-US" altLang="zh-CN" b="1" dirty="0"/>
              <a:t>X′Y</a:t>
            </a:r>
            <a:endParaRPr lang="zh-CN" altLang="en-US" b="1" dirty="0"/>
          </a:p>
        </p:txBody>
      </p:sp>
      <p:sp>
        <p:nvSpPr>
          <p:cNvPr id="7" name="TextBox 6"/>
          <p:cNvSpPr txBox="1"/>
          <p:nvPr/>
        </p:nvSpPr>
        <p:spPr>
          <a:xfrm>
            <a:off x="714348" y="3643314"/>
            <a:ext cx="3714776" cy="1015663"/>
          </a:xfrm>
          <a:prstGeom prst="rect">
            <a:avLst/>
          </a:prstGeom>
          <a:noFill/>
          <a:ln>
            <a:solidFill>
              <a:schemeClr val="tx1"/>
            </a:solidFill>
          </a:ln>
        </p:spPr>
        <p:txBody>
          <a:bodyPr wrap="square" rtlCol="0">
            <a:spAutoFit/>
          </a:bodyPr>
          <a:lstStyle/>
          <a:p>
            <a:pPr marL="342900" indent="-342900"/>
            <a:r>
              <a:rPr lang="de-DE" altLang="zh-CN" sz="2000" dirty="0"/>
              <a:t> 59.25         2.03          -58.56</a:t>
            </a:r>
          </a:p>
          <a:p>
            <a:pPr marL="342900" indent="-342900"/>
            <a:r>
              <a:rPr lang="de-DE" altLang="zh-CN" sz="2000" dirty="0"/>
              <a:t>   2.03         0.08            -2.04</a:t>
            </a:r>
          </a:p>
          <a:p>
            <a:pPr marL="342900" indent="-342900"/>
            <a:r>
              <a:rPr lang="de-DE" altLang="zh-CN" sz="2000" dirty="0"/>
              <a:t>-58.56        -2.04           58.17</a:t>
            </a:r>
            <a:endParaRPr lang="zh-CN" altLang="en-US" sz="2000" dirty="0"/>
          </a:p>
        </p:txBody>
      </p:sp>
      <p:sp>
        <p:nvSpPr>
          <p:cNvPr id="8" name="TextBox 7"/>
          <p:cNvSpPr txBox="1"/>
          <p:nvPr/>
        </p:nvSpPr>
        <p:spPr>
          <a:xfrm>
            <a:off x="714348" y="3214686"/>
            <a:ext cx="1214446" cy="369332"/>
          </a:xfrm>
          <a:prstGeom prst="rect">
            <a:avLst/>
          </a:prstGeom>
          <a:noFill/>
        </p:spPr>
        <p:txBody>
          <a:bodyPr wrap="square" rtlCol="0">
            <a:spAutoFit/>
          </a:bodyPr>
          <a:lstStyle/>
          <a:p>
            <a:r>
              <a:rPr lang="en-US" altLang="zh-CN" b="1" dirty="0"/>
              <a:t>(X′X)</a:t>
            </a:r>
            <a:r>
              <a:rPr lang="en-US" altLang="zh-CN" b="1" baseline="30000" dirty="0"/>
              <a:t>-1</a:t>
            </a:r>
            <a:endParaRPr lang="zh-CN" altLang="en-US" b="1" baseline="30000" dirty="0"/>
          </a:p>
        </p:txBody>
      </p:sp>
      <p:pic>
        <p:nvPicPr>
          <p:cNvPr id="9" name="Picture 4"/>
          <p:cNvPicPr>
            <a:picLocks noChangeAspect="1" noChangeArrowheads="1"/>
          </p:cNvPicPr>
          <p:nvPr/>
        </p:nvPicPr>
        <p:blipFill>
          <a:blip r:embed="rId2" cstate="print"/>
          <a:srcRect t="64948" r="19785"/>
          <a:stretch>
            <a:fillRect/>
          </a:stretch>
        </p:blipFill>
        <p:spPr bwMode="auto">
          <a:xfrm>
            <a:off x="642910" y="4885208"/>
            <a:ext cx="7215238" cy="1601309"/>
          </a:xfrm>
          <a:prstGeom prst="rect">
            <a:avLst/>
          </a:prstGeom>
          <a:noFill/>
          <a:ln w="9525">
            <a:noFill/>
            <a:miter lim="800000"/>
            <a:headEnd/>
            <a:tailEnd/>
          </a:ln>
        </p:spPr>
      </p:pic>
      <p:sp>
        <p:nvSpPr>
          <p:cNvPr id="10" name="TextBox 9"/>
          <p:cNvSpPr txBox="1"/>
          <p:nvPr/>
        </p:nvSpPr>
        <p:spPr>
          <a:xfrm>
            <a:off x="7786710" y="4857760"/>
            <a:ext cx="1143008" cy="1015663"/>
          </a:xfrm>
          <a:prstGeom prst="rect">
            <a:avLst/>
          </a:prstGeom>
          <a:noFill/>
          <a:ln>
            <a:solidFill>
              <a:schemeClr val="tx1"/>
            </a:solidFill>
          </a:ln>
        </p:spPr>
        <p:txBody>
          <a:bodyPr wrap="square" rtlCol="0">
            <a:spAutoFit/>
          </a:bodyPr>
          <a:lstStyle/>
          <a:p>
            <a:r>
              <a:rPr lang="de-DE" altLang="zh-CN" sz="2000" dirty="0"/>
              <a:t>  </a:t>
            </a:r>
            <a:r>
              <a:rPr lang="zh-CN" altLang="en-US" sz="2000" dirty="0"/>
              <a:t> </a:t>
            </a:r>
            <a:r>
              <a:rPr lang="en-US" altLang="zh-CN" sz="2000" dirty="0"/>
              <a:t>-</a:t>
            </a:r>
            <a:r>
              <a:rPr lang="de-DE" altLang="zh-CN" sz="2000" dirty="0"/>
              <a:t>0.</a:t>
            </a:r>
            <a:r>
              <a:rPr lang="en-US" altLang="zh-CN" sz="2000" dirty="0"/>
              <a:t>5</a:t>
            </a:r>
            <a:endParaRPr lang="de-DE" altLang="zh-CN" sz="2000" dirty="0"/>
          </a:p>
          <a:p>
            <a:r>
              <a:rPr lang="de-DE" altLang="zh-CN" sz="2000" dirty="0"/>
              <a:t>   </a:t>
            </a:r>
            <a:r>
              <a:rPr lang="en-US" altLang="zh-CN" sz="2000" dirty="0"/>
              <a:t>-</a:t>
            </a:r>
            <a:r>
              <a:rPr lang="de-DE" altLang="zh-CN" sz="2000" dirty="0"/>
              <a:t>0.</a:t>
            </a:r>
            <a:r>
              <a:rPr lang="en-US" altLang="zh-CN" sz="2000" dirty="0"/>
              <a:t>017</a:t>
            </a:r>
            <a:endParaRPr lang="de-DE" altLang="zh-CN" sz="2000" dirty="0"/>
          </a:p>
          <a:p>
            <a:r>
              <a:rPr lang="de-DE" altLang="zh-CN" sz="2000" dirty="0"/>
              <a:t>   </a:t>
            </a:r>
            <a:r>
              <a:rPr lang="zh-CN" altLang="en-US" sz="2000" dirty="0"/>
              <a:t> </a:t>
            </a:r>
            <a:r>
              <a:rPr lang="de-DE" altLang="zh-CN" sz="2000" dirty="0"/>
              <a:t>0.</a:t>
            </a:r>
            <a:r>
              <a:rPr lang="en-US" altLang="zh-CN" sz="2000" dirty="0"/>
              <a:t>654</a:t>
            </a:r>
            <a:endParaRPr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残差</a:t>
            </a:r>
          </a:p>
        </p:txBody>
      </p:sp>
      <p:graphicFrame>
        <p:nvGraphicFramePr>
          <p:cNvPr id="3" name="表格 2"/>
          <p:cNvGraphicFramePr>
            <a:graphicFrameLocks noGrp="1"/>
          </p:cNvGraphicFramePr>
          <p:nvPr/>
        </p:nvGraphicFramePr>
        <p:xfrm>
          <a:off x="1500166" y="1857364"/>
          <a:ext cx="4500594" cy="3921315"/>
        </p:xfrm>
        <a:graphic>
          <a:graphicData uri="http://schemas.openxmlformats.org/drawingml/2006/table">
            <a:tbl>
              <a:tblPr/>
              <a:tblGrid>
                <a:gridCol w="1214446">
                  <a:extLst>
                    <a:ext uri="{9D8B030D-6E8A-4147-A177-3AD203B41FA5}">
                      <a16:colId xmlns:a16="http://schemas.microsoft.com/office/drawing/2014/main" val="20000"/>
                    </a:ext>
                  </a:extLst>
                </a:gridCol>
                <a:gridCol w="500066">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857256">
                  <a:extLst>
                    <a:ext uri="{9D8B030D-6E8A-4147-A177-3AD203B41FA5}">
                      <a16:colId xmlns:a16="http://schemas.microsoft.com/office/drawing/2014/main" val="20003"/>
                    </a:ext>
                  </a:extLst>
                </a:gridCol>
                <a:gridCol w="1071570">
                  <a:extLst>
                    <a:ext uri="{9D8B030D-6E8A-4147-A177-3AD203B41FA5}">
                      <a16:colId xmlns:a16="http://schemas.microsoft.com/office/drawing/2014/main" val="20004"/>
                    </a:ext>
                  </a:extLst>
                </a:gridCol>
              </a:tblGrid>
              <a:tr h="261421">
                <a:tc>
                  <a:txBody>
                    <a:bodyPr/>
                    <a:lstStyle/>
                    <a:p>
                      <a:pPr algn="ctr" fontAlgn="ctr"/>
                      <a:r>
                        <a:rPr lang="en-US" altLang="zh-CN" sz="1400" b="0" i="0" u="none" strike="noStrike" dirty="0">
                          <a:solidFill>
                            <a:srgbClr val="000000"/>
                          </a:solidFill>
                          <a:latin typeface="宋体"/>
                        </a:rPr>
                        <a:t>0.161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latin typeface="宋体"/>
                        </a:rPr>
                        <a:t>1.058</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261421">
                <a:tc>
                  <a:txBody>
                    <a:bodyPr/>
                    <a:lstStyle/>
                    <a:p>
                      <a:pPr algn="ctr" fontAlgn="ctr"/>
                      <a:r>
                        <a:rPr lang="en-US" altLang="zh-CN" sz="1400" b="0" i="0" u="none" strike="noStrike" dirty="0">
                          <a:solidFill>
                            <a:srgbClr val="000000"/>
                          </a:solidFill>
                          <a:latin typeface="宋体"/>
                        </a:rPr>
                        <a:t>0.172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2</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1.088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261421">
                <a:tc>
                  <a:txBody>
                    <a:bodyPr/>
                    <a:lstStyle/>
                    <a:p>
                      <a:pPr algn="ctr" fontAlgn="ctr"/>
                      <a:r>
                        <a:rPr lang="en-US" altLang="zh-CN" sz="1400" b="0" i="0" u="none" strike="noStrike" dirty="0">
                          <a:solidFill>
                            <a:srgbClr val="000000"/>
                          </a:solidFill>
                          <a:latin typeface="宋体"/>
                        </a:rPr>
                        <a:t>0.158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3</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1.086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61421">
                <a:tc>
                  <a:txBody>
                    <a:bodyPr/>
                    <a:lstStyle/>
                    <a:p>
                      <a:pPr algn="ctr" fontAlgn="ctr"/>
                      <a:r>
                        <a:rPr lang="en-US" altLang="zh-CN" sz="1400" b="0" i="0" u="none" strike="noStrike" dirty="0">
                          <a:solidFill>
                            <a:srgbClr val="000000"/>
                          </a:solidFill>
                          <a:latin typeface="宋体"/>
                        </a:rPr>
                        <a:t>0.173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4</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1.122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61421">
                <a:tc>
                  <a:txBody>
                    <a:bodyPr/>
                    <a:lstStyle/>
                    <a:p>
                      <a:pPr algn="ctr" fontAlgn="ctr"/>
                      <a:r>
                        <a:rPr lang="en-US" altLang="zh-CN" sz="1400" b="0" i="0" u="none" strike="noStrike" dirty="0">
                          <a:solidFill>
                            <a:srgbClr val="000000"/>
                          </a:solidFill>
                          <a:latin typeface="宋体"/>
                        </a:rPr>
                        <a:t>0.195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5</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1.186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61421">
                <a:tc>
                  <a:txBody>
                    <a:bodyPr/>
                    <a:lstStyle/>
                    <a:p>
                      <a:pPr algn="ctr" fontAlgn="ctr"/>
                      <a:r>
                        <a:rPr lang="en-US" altLang="zh-CN" sz="1400" b="0" i="0" u="none" strike="noStrike" dirty="0">
                          <a:solidFill>
                            <a:srgbClr val="000000"/>
                          </a:solidFill>
                          <a:latin typeface="宋体"/>
                        </a:rPr>
                        <a:t>0.217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6</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1.254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61421">
                <a:tc>
                  <a:txBody>
                    <a:bodyPr/>
                    <a:lstStyle/>
                    <a:p>
                      <a:pPr algn="ctr" fontAlgn="ctr"/>
                      <a:r>
                        <a:rPr lang="en-US" altLang="zh-CN" sz="1400" b="0" i="0" u="none" strike="noStrike" dirty="0">
                          <a:solidFill>
                            <a:srgbClr val="000000"/>
                          </a:solidFill>
                          <a:latin typeface="宋体"/>
                        </a:rPr>
                        <a:t>0.199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7</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1.246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61421">
                <a:tc>
                  <a:txBody>
                    <a:bodyPr/>
                    <a:lstStyle/>
                    <a:p>
                      <a:pPr algn="ctr" fontAlgn="ctr"/>
                      <a:r>
                        <a:rPr lang="en-US" altLang="zh-CN" sz="1400" b="0" i="0" u="none" strike="noStrike" dirty="0">
                          <a:solidFill>
                            <a:srgbClr val="000000"/>
                          </a:solidFill>
                          <a:latin typeface="宋体"/>
                        </a:rPr>
                        <a:t>0.164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a:solidFill>
                            <a:srgbClr val="000000"/>
                          </a:solidFill>
                          <a:latin typeface="宋体"/>
                        </a:rPr>
                        <a:t>8</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1.232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61421">
                <a:tc>
                  <a:txBody>
                    <a:bodyPr/>
                    <a:lstStyle/>
                    <a:p>
                      <a:pPr algn="ctr" fontAlgn="ctr"/>
                      <a:r>
                        <a:rPr lang="en-US" altLang="zh-CN" sz="1400" b="0" i="0" u="none" strike="noStrike">
                          <a:solidFill>
                            <a:srgbClr val="000000"/>
                          </a:solidFill>
                          <a:latin typeface="宋体"/>
                        </a:rPr>
                        <a:t>0.195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9</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1.298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61421">
                <a:tc>
                  <a:txBody>
                    <a:bodyPr/>
                    <a:lstStyle/>
                    <a:p>
                      <a:pPr algn="ctr" fontAlgn="ctr"/>
                      <a:r>
                        <a:rPr lang="en-US" altLang="zh-CN" sz="1400" b="0" i="0" u="none" strike="noStrike" dirty="0">
                          <a:solidFill>
                            <a:srgbClr val="000000"/>
                          </a:solidFill>
                          <a:latin typeface="宋体"/>
                        </a:rPr>
                        <a:t>0.231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a:solidFill>
                            <a:srgbClr val="000000"/>
                          </a:solidFill>
                          <a:latin typeface="宋体"/>
                        </a:rPr>
                        <a:t>10</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1.370</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61421">
                <a:tc>
                  <a:txBody>
                    <a:bodyPr/>
                    <a:lstStyle/>
                    <a:p>
                      <a:pPr algn="ctr" fontAlgn="ctr"/>
                      <a:r>
                        <a:rPr lang="en-US" altLang="zh-CN" sz="1400" b="0" i="0" u="none" strike="noStrike" dirty="0">
                          <a:solidFill>
                            <a:srgbClr val="000000"/>
                          </a:solidFill>
                          <a:latin typeface="宋体"/>
                        </a:rPr>
                        <a:t>0.257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11</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1.439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61421">
                <a:tc>
                  <a:txBody>
                    <a:bodyPr/>
                    <a:lstStyle/>
                    <a:p>
                      <a:pPr algn="ctr" fontAlgn="ctr"/>
                      <a:r>
                        <a:rPr lang="en-US" altLang="zh-CN" sz="1400" b="0" i="0" u="none" strike="noStrike" dirty="0">
                          <a:solidFill>
                            <a:srgbClr val="000000"/>
                          </a:solidFill>
                          <a:latin typeface="宋体"/>
                        </a:rPr>
                        <a:t>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12</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1.480</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61421">
                <a:tc>
                  <a:txBody>
                    <a:bodyPr/>
                    <a:lstStyle/>
                    <a:p>
                      <a:pPr algn="ctr" fontAlgn="ctr"/>
                      <a:r>
                        <a:rPr lang="en-US" altLang="zh-CN" sz="1400" b="0" i="0" u="none" strike="noStrike" dirty="0">
                          <a:solidFill>
                            <a:srgbClr val="000000"/>
                          </a:solidFill>
                          <a:latin typeface="宋体"/>
                        </a:rPr>
                        <a:t>0.225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13</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1.474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61421">
                <a:tc>
                  <a:txBody>
                    <a:bodyPr/>
                    <a:lstStyle/>
                    <a:p>
                      <a:pPr algn="ctr" fontAlgn="ctr"/>
                      <a:r>
                        <a:rPr lang="en-US" altLang="zh-CN" sz="1400" b="0" i="0" u="none" strike="noStrike" dirty="0">
                          <a:solidFill>
                            <a:srgbClr val="000000"/>
                          </a:solidFill>
                          <a:latin typeface="宋体"/>
                        </a:rPr>
                        <a:t>0.241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14</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1.503</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61421">
                <a:tc>
                  <a:txBody>
                    <a:bodyPr/>
                    <a:lstStyle/>
                    <a:p>
                      <a:pPr algn="ctr" fontAlgn="ctr"/>
                      <a:r>
                        <a:rPr lang="en-US" altLang="zh-CN" sz="1400" b="0" i="0" u="none" strike="noStrike" dirty="0">
                          <a:solidFill>
                            <a:srgbClr val="000000"/>
                          </a:solidFill>
                          <a:latin typeface="宋体"/>
                        </a:rPr>
                        <a:t>0.204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latin typeface="宋体"/>
                        </a:rPr>
                        <a:t>15</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latin typeface="宋体"/>
                        </a:rPr>
                        <a:t>1.475</a:t>
                      </a: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4" name="TextBox 3"/>
          <p:cNvSpPr txBox="1"/>
          <p:nvPr/>
        </p:nvSpPr>
        <p:spPr>
          <a:xfrm>
            <a:off x="785786" y="3643314"/>
            <a:ext cx="642942" cy="307777"/>
          </a:xfrm>
          <a:prstGeom prst="rect">
            <a:avLst/>
          </a:prstGeom>
          <a:noFill/>
        </p:spPr>
        <p:txBody>
          <a:bodyPr wrap="square" rtlCol="0">
            <a:spAutoFit/>
          </a:bodyPr>
          <a:lstStyle/>
          <a:p>
            <a:r>
              <a:rPr lang="en-US" altLang="zh-CN" sz="1400" dirty="0"/>
              <a:t>e  =</a:t>
            </a:r>
            <a:endParaRPr lang="zh-CN" altLang="en-US" sz="1400" dirty="0"/>
          </a:p>
        </p:txBody>
      </p:sp>
      <p:sp>
        <p:nvSpPr>
          <p:cNvPr id="5" name="TextBox 4"/>
          <p:cNvSpPr txBox="1"/>
          <p:nvPr/>
        </p:nvSpPr>
        <p:spPr>
          <a:xfrm>
            <a:off x="6215074" y="1857364"/>
            <a:ext cx="785818" cy="738664"/>
          </a:xfrm>
          <a:prstGeom prst="rect">
            <a:avLst/>
          </a:prstGeom>
          <a:noFill/>
          <a:ln>
            <a:solidFill>
              <a:schemeClr val="tx1"/>
            </a:solidFill>
          </a:ln>
        </p:spPr>
        <p:txBody>
          <a:bodyPr wrap="square" rtlCol="0">
            <a:spAutoFit/>
          </a:bodyPr>
          <a:lstStyle/>
          <a:p>
            <a:r>
              <a:rPr lang="de-DE" altLang="zh-CN" sz="1400" dirty="0"/>
              <a:t>  -0.14</a:t>
            </a:r>
          </a:p>
          <a:p>
            <a:r>
              <a:rPr lang="de-DE" altLang="zh-CN" sz="1400" dirty="0"/>
              <a:t>   0.13</a:t>
            </a:r>
          </a:p>
          <a:p>
            <a:r>
              <a:rPr lang="de-DE" altLang="zh-CN" sz="1400" dirty="0"/>
              <a:t>   0.43</a:t>
            </a:r>
            <a:endParaRPr lang="zh-CN" altLang="en-US" sz="1400" dirty="0"/>
          </a:p>
        </p:txBody>
      </p:sp>
      <p:graphicFrame>
        <p:nvGraphicFramePr>
          <p:cNvPr id="6" name="表格 5"/>
          <p:cNvGraphicFramePr>
            <a:graphicFrameLocks noGrp="1"/>
          </p:cNvGraphicFramePr>
          <p:nvPr/>
        </p:nvGraphicFramePr>
        <p:xfrm>
          <a:off x="7215206" y="1857364"/>
          <a:ext cx="1428760" cy="3921315"/>
        </p:xfrm>
        <a:graphic>
          <a:graphicData uri="http://schemas.openxmlformats.org/drawingml/2006/table">
            <a:tbl>
              <a:tblPr/>
              <a:tblGrid>
                <a:gridCol w="476253">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tblGrid>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61421">
                <a:tc>
                  <a:txBody>
                    <a:bodyPr/>
                    <a:lstStyle/>
                    <a:p>
                      <a:pPr algn="ctr" fontAlgn="ctr"/>
                      <a:r>
                        <a:rPr lang="en-US" altLang="zh-CN" sz="1400" b="0" i="0" u="none" strike="noStrike" dirty="0">
                          <a:solidFill>
                            <a:srgbClr val="000000"/>
                          </a:solidFill>
                          <a:latin typeface="宋体"/>
                        </a:rPr>
                        <a: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400" b="0" i="0" u="none" strike="noStrike" dirty="0">
                          <a:solidFill>
                            <a:srgbClr val="000000"/>
                          </a:solidFill>
                          <a:latin typeface="宋体"/>
                        </a:rPr>
                        <a:t>-0.002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2DD93-47D9-47E4-9171-DC30F821E3DE}"/>
              </a:ext>
            </a:extLst>
          </p:cNvPr>
          <p:cNvSpPr>
            <a:spLocks noGrp="1"/>
          </p:cNvSpPr>
          <p:nvPr>
            <p:ph type="title"/>
          </p:nvPr>
        </p:nvSpPr>
        <p:spPr/>
        <p:txBody>
          <a:bodyPr/>
          <a:lstStyle/>
          <a:p>
            <a:r>
              <a:rPr lang="zh-CN" altLang="en-US" dirty="0"/>
              <a:t>分析</a:t>
            </a:r>
            <a:r>
              <a:rPr lang="en-US" altLang="zh-CN" dirty="0"/>
              <a:t>1</a:t>
            </a:r>
            <a:endParaRPr lang="zh-CN" altLang="en-US" dirty="0"/>
          </a:p>
        </p:txBody>
      </p:sp>
      <p:sp>
        <p:nvSpPr>
          <p:cNvPr id="3" name="内容占位符 2">
            <a:extLst>
              <a:ext uri="{FF2B5EF4-FFF2-40B4-BE49-F238E27FC236}">
                <a16:creationId xmlns:a16="http://schemas.microsoft.com/office/drawing/2014/main" id="{BDDC1063-0642-4717-AD76-17A22E62E31A}"/>
              </a:ext>
            </a:extLst>
          </p:cNvPr>
          <p:cNvSpPr>
            <a:spLocks noGrp="1"/>
          </p:cNvSpPr>
          <p:nvPr>
            <p:ph idx="1"/>
          </p:nvPr>
        </p:nvSpPr>
        <p:spPr/>
        <p:txBody>
          <a:bodyPr/>
          <a:lstStyle/>
          <a:p>
            <a:r>
              <a:rPr lang="zh-CN" altLang="en-US" dirty="0"/>
              <a:t>本文基于华为</a:t>
            </a:r>
            <a:r>
              <a:rPr lang="en-US" altLang="zh-CN" dirty="0"/>
              <a:t>p30</a:t>
            </a:r>
            <a:r>
              <a:rPr lang="zh-CN" altLang="en-US" dirty="0"/>
              <a:t>的描述统计，分析各因素对华为</a:t>
            </a:r>
            <a:r>
              <a:rPr lang="en-US" altLang="zh-CN" dirty="0"/>
              <a:t>p30</a:t>
            </a:r>
            <a:r>
              <a:rPr lang="zh-CN" altLang="en-US" dirty="0"/>
              <a:t>销量的影响，基于</a:t>
            </a:r>
            <a:r>
              <a:rPr lang="en-US" altLang="zh-CN" dirty="0"/>
              <a:t>k-means</a:t>
            </a:r>
            <a:r>
              <a:rPr lang="zh-CN" altLang="en-US" dirty="0"/>
              <a:t>算法将店铺根据以上因素将店铺分为低人气店铺、中人气店铺和高人气店铺，选取低人气的店铺，进一步分析各因素对华为</a:t>
            </a:r>
            <a:r>
              <a:rPr lang="en-US" altLang="zh-CN" dirty="0"/>
              <a:t>p30</a:t>
            </a:r>
            <a:r>
              <a:rPr lang="zh-CN" altLang="en-US" dirty="0"/>
              <a:t>销量的影响。</a:t>
            </a:r>
          </a:p>
        </p:txBody>
      </p:sp>
    </p:spTree>
    <p:extLst>
      <p:ext uri="{BB962C8B-B14F-4D97-AF65-F5344CB8AC3E}">
        <p14:creationId xmlns:p14="http://schemas.microsoft.com/office/powerpoint/2010/main" val="163908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残差图</a:t>
            </a:r>
          </a:p>
        </p:txBody>
      </p:sp>
      <p:pic>
        <p:nvPicPr>
          <p:cNvPr id="173058" name="Picture 2"/>
          <p:cNvPicPr>
            <a:picLocks noChangeAspect="1" noChangeArrowheads="1"/>
          </p:cNvPicPr>
          <p:nvPr/>
        </p:nvPicPr>
        <p:blipFill>
          <a:blip r:embed="rId2" cstate="print"/>
          <a:srcRect/>
          <a:stretch>
            <a:fillRect/>
          </a:stretch>
        </p:blipFill>
        <p:spPr bwMode="auto">
          <a:xfrm>
            <a:off x="1938338" y="803274"/>
            <a:ext cx="5562620" cy="5552561"/>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09600"/>
            <a:ext cx="8229600" cy="1139825"/>
          </a:xfrm>
        </p:spPr>
        <p:txBody>
          <a:bodyPr/>
          <a:lstStyle/>
          <a:p>
            <a:pPr eaLnBrk="1" hangingPunct="1"/>
            <a:r>
              <a:rPr lang="zh-CN" altLang="en-US" dirty="0"/>
              <a:t>验证</a:t>
            </a:r>
            <a:endParaRPr lang="en-US" dirty="0"/>
          </a:p>
        </p:txBody>
      </p:sp>
      <p:pic>
        <p:nvPicPr>
          <p:cNvPr id="28675" name="Picture 4"/>
          <p:cNvPicPr>
            <a:picLocks noChangeAspect="1" noChangeArrowheads="1"/>
          </p:cNvPicPr>
          <p:nvPr/>
        </p:nvPicPr>
        <p:blipFill>
          <a:blip r:embed="rId4" cstate="print"/>
          <a:srcRect r="37874"/>
          <a:stretch>
            <a:fillRect/>
          </a:stretch>
        </p:blipFill>
        <p:spPr bwMode="auto">
          <a:xfrm>
            <a:off x="1142976" y="3071810"/>
            <a:ext cx="4733973" cy="1747838"/>
          </a:xfrm>
          <a:prstGeom prst="rect">
            <a:avLst/>
          </a:prstGeom>
          <a:noFill/>
          <a:ln w="9525">
            <a:noFill/>
            <a:miter lim="800000"/>
            <a:headEnd/>
            <a:tailEnd/>
          </a:ln>
        </p:spPr>
      </p:pic>
      <p:graphicFrame>
        <p:nvGraphicFramePr>
          <p:cNvPr id="15367" name="Object 7"/>
          <p:cNvGraphicFramePr>
            <a:graphicFrameLocks noChangeAspect="1"/>
          </p:cNvGraphicFramePr>
          <p:nvPr/>
        </p:nvGraphicFramePr>
        <p:xfrm>
          <a:off x="2733651" y="3287710"/>
          <a:ext cx="542925" cy="469900"/>
        </p:xfrm>
        <a:graphic>
          <a:graphicData uri="http://schemas.openxmlformats.org/presentationml/2006/ole">
            <mc:AlternateContent xmlns:mc="http://schemas.openxmlformats.org/markup-compatibility/2006">
              <mc:Choice xmlns:v="urn:schemas-microsoft-com:vml" Requires="v">
                <p:oleObj spid="_x0000_s103465" name="Equation" r:id="rId5" imgW="190335" imgH="164957" progId="">
                  <p:embed/>
                </p:oleObj>
              </mc:Choice>
              <mc:Fallback>
                <p:oleObj name="Equation" r:id="rId5" imgW="190335" imgH="164957"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3651" y="3287710"/>
                        <a:ext cx="5429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9" name="Object 9"/>
          <p:cNvGraphicFramePr>
            <a:graphicFrameLocks noChangeAspect="1"/>
          </p:cNvGraphicFramePr>
          <p:nvPr/>
        </p:nvGraphicFramePr>
        <p:xfrm>
          <a:off x="4190976" y="3452810"/>
          <a:ext cx="221673" cy="304800"/>
        </p:xfrm>
        <a:graphic>
          <a:graphicData uri="http://schemas.openxmlformats.org/presentationml/2006/ole">
            <mc:AlternateContent xmlns:mc="http://schemas.openxmlformats.org/markup-compatibility/2006">
              <mc:Choice xmlns:v="urn:schemas-microsoft-com:vml" Requires="v">
                <p:oleObj spid="_x0000_s103466" name="Equation" r:id="rId7" imgW="101556" imgH="139639" progId="">
                  <p:embed/>
                </p:oleObj>
              </mc:Choice>
              <mc:Fallback>
                <p:oleObj name="Equation" r:id="rId7" imgW="101556" imgH="139639"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0976" y="3452810"/>
                        <a:ext cx="22167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5824518" y="3305164"/>
            <a:ext cx="1428760" cy="1015663"/>
          </a:xfrm>
          <a:prstGeom prst="rect">
            <a:avLst/>
          </a:prstGeom>
          <a:noFill/>
          <a:ln>
            <a:solidFill>
              <a:schemeClr val="tx1"/>
            </a:solidFill>
          </a:ln>
        </p:spPr>
        <p:txBody>
          <a:bodyPr wrap="square" rtlCol="0">
            <a:spAutoFit/>
          </a:bodyPr>
          <a:lstStyle/>
          <a:p>
            <a:r>
              <a:rPr lang="en-US" altLang="zh-CN" sz="2000" dirty="0"/>
              <a:t>6.30E-13</a:t>
            </a:r>
            <a:endParaRPr lang="de-DE" altLang="zh-CN" sz="2000" dirty="0"/>
          </a:p>
          <a:p>
            <a:r>
              <a:rPr lang="en-US" altLang="zh-CN" sz="2000" dirty="0"/>
              <a:t>5.13E-12</a:t>
            </a:r>
          </a:p>
          <a:p>
            <a:r>
              <a:rPr lang="en-US" altLang="zh-CN" sz="2000" dirty="0"/>
              <a:t>8.10E-13</a:t>
            </a:r>
            <a:endParaRPr lang="zh-CN" altLang="en-US" sz="2000" dirty="0"/>
          </a:p>
        </p:txBody>
      </p:sp>
      <p:sp>
        <p:nvSpPr>
          <p:cNvPr id="15" name="TextBox 14"/>
          <p:cNvSpPr txBox="1"/>
          <p:nvPr/>
        </p:nvSpPr>
        <p:spPr>
          <a:xfrm>
            <a:off x="3609940" y="5162552"/>
            <a:ext cx="2214578" cy="523220"/>
          </a:xfrm>
          <a:prstGeom prst="rect">
            <a:avLst/>
          </a:prstGeom>
          <a:noFill/>
        </p:spPr>
        <p:txBody>
          <a:bodyPr wrap="square" rtlCol="0">
            <a:spAutoFit/>
          </a:bodyPr>
          <a:lstStyle/>
          <a:p>
            <a:r>
              <a:rPr lang="en-US" sz="2800" b="1" dirty="0"/>
              <a:t>MX</a:t>
            </a:r>
            <a:r>
              <a:rPr lang="en-US" sz="2800" dirty="0"/>
              <a:t> </a:t>
            </a:r>
            <a:r>
              <a:rPr lang="en-US" sz="2800" b="1" dirty="0"/>
              <a:t>=</a:t>
            </a:r>
            <a:r>
              <a:rPr lang="en-US" altLang="zh-CN" sz="2800" b="1" dirty="0"/>
              <a:t>0</a:t>
            </a:r>
            <a:endParaRPr lang="en-US" sz="2800" b="1" dirty="0"/>
          </a:p>
        </p:txBody>
      </p:sp>
      <p:sp>
        <p:nvSpPr>
          <p:cNvPr id="16" name="TextBox 15"/>
          <p:cNvSpPr txBox="1"/>
          <p:nvPr/>
        </p:nvSpPr>
        <p:spPr>
          <a:xfrm>
            <a:off x="5253014" y="5019676"/>
            <a:ext cx="1428760" cy="707886"/>
          </a:xfrm>
          <a:prstGeom prst="rect">
            <a:avLst/>
          </a:prstGeom>
          <a:noFill/>
          <a:ln>
            <a:solidFill>
              <a:schemeClr val="tx1"/>
            </a:solidFill>
          </a:ln>
        </p:spPr>
        <p:txBody>
          <a:bodyPr wrap="square" rtlCol="0">
            <a:spAutoFit/>
          </a:bodyPr>
          <a:lstStyle/>
          <a:p>
            <a:r>
              <a:rPr lang="en-US" altLang="zh-CN" sz="2000" dirty="0"/>
              <a:t>E-12</a:t>
            </a:r>
          </a:p>
          <a:p>
            <a:r>
              <a:rPr lang="en-US" altLang="zh-CN" sz="2000" dirty="0"/>
              <a:t>E-13</a:t>
            </a:r>
            <a:endParaRPr lang="zh-CN" altLang="en-US" sz="2000" dirty="0"/>
          </a:p>
        </p:txBody>
      </p:sp>
      <p:sp>
        <p:nvSpPr>
          <p:cNvPr id="17" name="TextBox 16"/>
          <p:cNvSpPr txBox="1"/>
          <p:nvPr/>
        </p:nvSpPr>
        <p:spPr>
          <a:xfrm>
            <a:off x="3643306" y="2143116"/>
            <a:ext cx="2214578" cy="523220"/>
          </a:xfrm>
          <a:prstGeom prst="rect">
            <a:avLst/>
          </a:prstGeom>
          <a:noFill/>
        </p:spPr>
        <p:txBody>
          <a:bodyPr wrap="square" rtlCol="0">
            <a:spAutoFit/>
          </a:bodyPr>
          <a:lstStyle/>
          <a:p>
            <a:r>
              <a:rPr lang="en-US" sz="2800" b="1" dirty="0"/>
              <a:t>1’e </a:t>
            </a:r>
            <a:r>
              <a:rPr lang="en-US" sz="2800" dirty="0"/>
              <a:t>= 0</a:t>
            </a:r>
            <a:endParaRPr lang="en-US" sz="2800" b="1" dirty="0"/>
          </a:p>
        </p:txBody>
      </p:sp>
      <p:sp>
        <p:nvSpPr>
          <p:cNvPr id="18" name="TextBox 17"/>
          <p:cNvSpPr txBox="1"/>
          <p:nvPr/>
        </p:nvSpPr>
        <p:spPr>
          <a:xfrm>
            <a:off x="5000628" y="2214554"/>
            <a:ext cx="1428760" cy="400110"/>
          </a:xfrm>
          <a:prstGeom prst="rect">
            <a:avLst/>
          </a:prstGeom>
          <a:noFill/>
          <a:ln>
            <a:solidFill>
              <a:schemeClr val="tx1"/>
            </a:solidFill>
          </a:ln>
        </p:spPr>
        <p:txBody>
          <a:bodyPr wrap="square" rtlCol="0">
            <a:spAutoFit/>
          </a:bodyPr>
          <a:lstStyle/>
          <a:p>
            <a:r>
              <a:rPr lang="en-US" altLang="zh-CN" sz="2000" dirty="0"/>
              <a:t>4.20E-14</a:t>
            </a:r>
            <a:endParaRPr lang="zh-CN" alt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常数项的影响</a:t>
            </a:r>
          </a:p>
        </p:txBody>
      </p:sp>
      <p:sp>
        <p:nvSpPr>
          <p:cNvPr id="5" name="内容占位符 4"/>
          <p:cNvSpPr>
            <a:spLocks noGrp="1"/>
          </p:cNvSpPr>
          <p:nvPr>
            <p:ph idx="1"/>
          </p:nvPr>
        </p:nvSpPr>
        <p:spPr/>
        <p:txBody>
          <a:bodyPr/>
          <a:lstStyle/>
          <a:p>
            <a:r>
              <a:rPr lang="zh-CN" altLang="en-US" dirty="0"/>
              <a:t>含常数项</a:t>
            </a:r>
            <a:endParaRPr lang="en-US" altLang="zh-CN" dirty="0"/>
          </a:p>
          <a:p>
            <a:pPr>
              <a:buNone/>
            </a:pPr>
            <a:r>
              <a:rPr lang="en-US" altLang="zh-CN" sz="2000" dirty="0" err="1"/>
              <a:t>real.Invest</a:t>
            </a:r>
            <a:r>
              <a:rPr lang="en-US" altLang="zh-CN" sz="2000" dirty="0"/>
              <a:t> ~ Trend + real.GNP)</a:t>
            </a:r>
          </a:p>
          <a:p>
            <a:pPr>
              <a:buNone/>
            </a:pPr>
            <a:r>
              <a:rPr lang="en-US" altLang="zh-CN" sz="2000" dirty="0"/>
              <a:t>Coefficients:</a:t>
            </a:r>
          </a:p>
          <a:p>
            <a:pPr>
              <a:buNone/>
            </a:pPr>
            <a:r>
              <a:rPr lang="en-US" altLang="zh-CN" sz="2000" dirty="0"/>
              <a:t>(Intercept)        Trend     real.GNP  </a:t>
            </a:r>
          </a:p>
          <a:p>
            <a:pPr>
              <a:buNone/>
            </a:pPr>
            <a:r>
              <a:rPr lang="en-US" altLang="zh-CN" sz="2000" dirty="0"/>
              <a:t>   -0.50022     -0.01721      0.65358  </a:t>
            </a:r>
          </a:p>
          <a:p>
            <a:r>
              <a:rPr lang="zh-CN" altLang="en-US" dirty="0"/>
              <a:t>不含常数项</a:t>
            </a:r>
            <a:endParaRPr lang="en-US" altLang="zh-CN" dirty="0"/>
          </a:p>
          <a:p>
            <a:pPr>
              <a:buNone/>
            </a:pPr>
            <a:r>
              <a:rPr lang="en-US" altLang="zh-CN" sz="2000" dirty="0" err="1"/>
              <a:t>real.Invest</a:t>
            </a:r>
            <a:r>
              <a:rPr lang="en-US" altLang="zh-CN" sz="2000" dirty="0"/>
              <a:t> ~ Trend + real.GNP - 1)</a:t>
            </a:r>
          </a:p>
          <a:p>
            <a:pPr>
              <a:buNone/>
            </a:pPr>
            <a:r>
              <a:rPr lang="en-US" altLang="zh-CN" sz="2000" dirty="0"/>
              <a:t>Coefficients:</a:t>
            </a:r>
          </a:p>
          <a:p>
            <a:pPr>
              <a:buNone/>
            </a:pPr>
            <a:r>
              <a:rPr lang="en-US" altLang="zh-CN" sz="2000" dirty="0"/>
              <a:t>     Trend    real.GNP  </a:t>
            </a:r>
          </a:p>
          <a:p>
            <a:pPr>
              <a:buNone/>
            </a:pPr>
            <a:r>
              <a:rPr lang="en-US" altLang="zh-CN" sz="2000" dirty="0"/>
              <a:t>-7.386e-05   1.589e-01 </a:t>
            </a:r>
            <a:endParaRPr lang="zh-CN" altLang="en-US" sz="2000" dirty="0"/>
          </a:p>
        </p:txBody>
      </p:sp>
      <p:sp>
        <p:nvSpPr>
          <p:cNvPr id="6" name="TextBox 5"/>
          <p:cNvSpPr txBox="1"/>
          <p:nvPr/>
        </p:nvSpPr>
        <p:spPr>
          <a:xfrm>
            <a:off x="2285984" y="5929330"/>
            <a:ext cx="3357586" cy="461665"/>
          </a:xfrm>
          <a:prstGeom prst="rect">
            <a:avLst/>
          </a:prstGeom>
          <a:noFill/>
          <a:ln>
            <a:solidFill>
              <a:schemeClr val="tx1"/>
            </a:solidFill>
          </a:ln>
        </p:spPr>
        <p:txBody>
          <a:bodyPr wrap="square" rtlCol="0">
            <a:spAutoFit/>
          </a:bodyPr>
          <a:lstStyle/>
          <a:p>
            <a:r>
              <a:rPr lang="en-US" sz="2400" b="1" dirty="0"/>
              <a:t>1’e </a:t>
            </a:r>
            <a:r>
              <a:rPr lang="en-US" altLang="zh-CN" sz="2400" b="1" dirty="0"/>
              <a:t>=</a:t>
            </a:r>
            <a:r>
              <a:rPr lang="zh-CN" altLang="en-US" sz="2400" b="1" dirty="0"/>
              <a:t> </a:t>
            </a:r>
            <a:r>
              <a:rPr lang="en-US" altLang="zh-CN" sz="2400" dirty="0"/>
              <a:t>-0.0004986409</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常数项的影响</a:t>
            </a:r>
          </a:p>
        </p:txBody>
      </p:sp>
      <p:pic>
        <p:nvPicPr>
          <p:cNvPr id="174082" name="Picture 2"/>
          <p:cNvPicPr>
            <a:picLocks noChangeAspect="1" noChangeArrowheads="1"/>
          </p:cNvPicPr>
          <p:nvPr/>
        </p:nvPicPr>
        <p:blipFill>
          <a:blip r:embed="rId2" cstate="print"/>
          <a:srcRect/>
          <a:stretch>
            <a:fillRect/>
          </a:stretch>
        </p:blipFill>
        <p:spPr bwMode="auto">
          <a:xfrm>
            <a:off x="1" y="1804784"/>
            <a:ext cx="9144000" cy="4370590"/>
          </a:xfrm>
          <a:prstGeom prst="rect">
            <a:avLst/>
          </a:prstGeom>
          <a:noFill/>
          <a:ln w="9525">
            <a:noFill/>
            <a:miter lim="800000"/>
            <a:headEnd/>
            <a:tailEnd/>
          </a:ln>
          <a:effectLst/>
        </p:spPr>
      </p:pic>
      <p:sp>
        <p:nvSpPr>
          <p:cNvPr id="5" name="动作按钮: 后退或前一项 4">
            <a:hlinkClick r:id="rId3"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Frisch-Waugh </a:t>
            </a:r>
            <a:r>
              <a:rPr lang="zh-CN" altLang="en-US" dirty="0"/>
              <a:t>定理</a:t>
            </a:r>
            <a:r>
              <a:rPr lang="en-US" dirty="0"/>
              <a:t>(1933) </a:t>
            </a:r>
          </a:p>
        </p:txBody>
      </p:sp>
      <p:sp>
        <p:nvSpPr>
          <p:cNvPr id="14339" name="Rectangle 3"/>
          <p:cNvSpPr>
            <a:spLocks noGrp="1" noChangeArrowheads="1"/>
          </p:cNvSpPr>
          <p:nvPr>
            <p:ph idx="1"/>
          </p:nvPr>
        </p:nvSpPr>
        <p:spPr/>
        <p:txBody>
          <a:bodyPr/>
          <a:lstStyle/>
          <a:p>
            <a:pPr marL="533400" indent="-533400"/>
            <a:r>
              <a:rPr lang="zh-CN" altLang="en-US" dirty="0"/>
              <a:t>背景</a:t>
            </a:r>
            <a:r>
              <a:rPr lang="en-US" dirty="0"/>
              <a:t>:  </a:t>
            </a:r>
            <a:r>
              <a:rPr lang="zh-CN" altLang="en-US" dirty="0"/>
              <a:t>模型包含两组自变量</a:t>
            </a:r>
            <a:endParaRPr lang="en-US" dirty="0"/>
          </a:p>
          <a:p>
            <a:pPr marL="533400" indent="-533400">
              <a:buNone/>
            </a:pPr>
            <a:r>
              <a:rPr lang="en-US" sz="2400" b="1" dirty="0"/>
              <a:t>     </a:t>
            </a:r>
            <a:r>
              <a:rPr lang="zh-CN" altLang="en-US" sz="2400" b="1" dirty="0"/>
              <a:t>   </a:t>
            </a:r>
            <a:r>
              <a:rPr lang="en-US" sz="2400" b="1" dirty="0"/>
              <a:t> X </a:t>
            </a:r>
            <a:r>
              <a:rPr lang="en-US" sz="2400" dirty="0"/>
              <a:t> =  [</a:t>
            </a:r>
            <a:r>
              <a:rPr lang="en-US" sz="2400" b="1" dirty="0"/>
              <a:t>X</a:t>
            </a:r>
            <a:r>
              <a:rPr lang="en-US" sz="2400" baseline="-25000" dirty="0"/>
              <a:t>1</a:t>
            </a:r>
            <a:r>
              <a:rPr lang="en-US" sz="2400" dirty="0"/>
              <a:t>  </a:t>
            </a:r>
            <a:r>
              <a:rPr lang="en-US" sz="2400" b="1" dirty="0"/>
              <a:t>X</a:t>
            </a:r>
            <a:r>
              <a:rPr lang="en-US" sz="2400" baseline="-25000" dirty="0"/>
              <a:t>2</a:t>
            </a:r>
            <a:r>
              <a:rPr lang="en-US" sz="2400" dirty="0"/>
              <a:t>] </a:t>
            </a:r>
          </a:p>
          <a:p>
            <a:pPr marL="533400" indent="-533400"/>
            <a:r>
              <a:rPr lang="zh-CN" altLang="en-US" dirty="0"/>
              <a:t>回归模型</a:t>
            </a:r>
            <a:endParaRPr lang="en-US" altLang="zh-CN" dirty="0"/>
          </a:p>
          <a:p>
            <a:pPr marL="533400" indent="-533400">
              <a:buNone/>
            </a:pPr>
            <a:r>
              <a:rPr lang="zh-CN" altLang="en-US" sz="2400" b="1" dirty="0"/>
              <a:t>     </a:t>
            </a:r>
            <a:r>
              <a:rPr lang="en-US" sz="2400" b="1" dirty="0"/>
              <a:t>     y</a:t>
            </a:r>
            <a:r>
              <a:rPr lang="en-US" sz="2400" dirty="0"/>
              <a:t>  =  </a:t>
            </a:r>
            <a:r>
              <a:rPr lang="en-US" sz="2400" b="1" dirty="0"/>
              <a:t>X</a:t>
            </a:r>
            <a:r>
              <a:rPr lang="en-US" sz="2400" baseline="-25000" dirty="0"/>
              <a:t>1</a:t>
            </a:r>
            <a:r>
              <a:rPr lang="en-US" sz="2400" b="1" dirty="0">
                <a:sym typeface="Symbol" pitchFamily="18" charset="2"/>
              </a:rPr>
              <a:t></a:t>
            </a:r>
            <a:r>
              <a:rPr lang="en-US" sz="2400" baseline="-25000" dirty="0"/>
              <a:t>1</a:t>
            </a:r>
            <a:r>
              <a:rPr lang="en-US" sz="2400" dirty="0"/>
              <a:t>  + </a:t>
            </a:r>
            <a:r>
              <a:rPr lang="en-US" sz="2400" b="1" dirty="0"/>
              <a:t>X</a:t>
            </a:r>
            <a:r>
              <a:rPr lang="en-US" sz="2400" baseline="-25000" dirty="0"/>
              <a:t>2</a:t>
            </a:r>
            <a:r>
              <a:rPr lang="en-US" sz="2400" b="1" dirty="0">
                <a:sym typeface="Symbol" pitchFamily="18" charset="2"/>
              </a:rPr>
              <a:t></a:t>
            </a:r>
            <a:r>
              <a:rPr lang="en-US" sz="2400" baseline="-25000" dirty="0"/>
              <a:t>2</a:t>
            </a:r>
            <a:r>
              <a:rPr lang="en-US" sz="2400" dirty="0"/>
              <a:t>  + </a:t>
            </a:r>
            <a:r>
              <a:rPr lang="en-US" sz="2400" b="1" dirty="0">
                <a:sym typeface="Symbol" pitchFamily="18" charset="2"/>
              </a:rPr>
              <a:t></a:t>
            </a:r>
            <a:endParaRPr lang="en-US" sz="2400" dirty="0"/>
          </a:p>
          <a:p>
            <a:pPr marL="533400" indent="-533400">
              <a:buNone/>
            </a:pPr>
            <a:r>
              <a:rPr lang="zh-CN" altLang="en-US" sz="2400" b="1" dirty="0"/>
              <a:t>     </a:t>
            </a:r>
            <a:r>
              <a:rPr lang="en-US" sz="2400" b="1" dirty="0"/>
              <a:t>         </a:t>
            </a:r>
            <a:r>
              <a:rPr lang="en-US" sz="2400" dirty="0"/>
              <a:t>=</a:t>
            </a:r>
            <a:r>
              <a:rPr lang="en-US" sz="2400" b="1" dirty="0"/>
              <a:t>  X</a:t>
            </a:r>
            <a:r>
              <a:rPr lang="en-US" sz="2400" baseline="-25000" dirty="0"/>
              <a:t>1</a:t>
            </a:r>
            <a:r>
              <a:rPr lang="en-US" sz="2400" b="1" dirty="0"/>
              <a:t>b</a:t>
            </a:r>
            <a:r>
              <a:rPr lang="en-US" sz="2400" baseline="-25000" dirty="0"/>
              <a:t>1</a:t>
            </a:r>
            <a:r>
              <a:rPr lang="en-US" sz="2400" dirty="0"/>
              <a:t>  + </a:t>
            </a:r>
            <a:r>
              <a:rPr lang="en-US" sz="2400" b="1" dirty="0"/>
              <a:t>X</a:t>
            </a:r>
            <a:r>
              <a:rPr lang="en-US" sz="2400" baseline="-25000" dirty="0"/>
              <a:t>2</a:t>
            </a:r>
            <a:r>
              <a:rPr lang="en-US" sz="2400" b="1" dirty="0"/>
              <a:t>b</a:t>
            </a:r>
            <a:r>
              <a:rPr lang="en-US" sz="2400" baseline="-25000" dirty="0"/>
              <a:t>2</a:t>
            </a:r>
            <a:r>
              <a:rPr lang="en-US" sz="2400" dirty="0"/>
              <a:t> + </a:t>
            </a:r>
            <a:r>
              <a:rPr lang="en-US" sz="2400" b="1" dirty="0"/>
              <a:t>e</a:t>
            </a:r>
            <a:endParaRPr lang="en-US" sz="2400" dirty="0"/>
          </a:p>
          <a:p>
            <a:pPr marL="533400" indent="-533400"/>
            <a:endParaRPr lang="en-US" altLang="zh-CN" dirty="0"/>
          </a:p>
          <a:p>
            <a:pPr marL="533400" indent="-533400"/>
            <a:endParaRPr lang="en-US" altLang="zh-CN" dirty="0"/>
          </a:p>
          <a:p>
            <a:pPr marL="533400" indent="-533400"/>
            <a:endParaRPr lang="en-US" altLang="zh-CN" dirty="0"/>
          </a:p>
          <a:p>
            <a:pPr marL="533400" indent="-533400"/>
            <a:r>
              <a:rPr lang="zh-CN" altLang="en-US" dirty="0"/>
              <a:t>问题：第二组系数</a:t>
            </a:r>
            <a:r>
              <a:rPr lang="en-US" b="1" dirty="0"/>
              <a:t>b</a:t>
            </a:r>
            <a:r>
              <a:rPr lang="en-US" baseline="-25000" dirty="0"/>
              <a:t>2</a:t>
            </a:r>
            <a:r>
              <a:rPr lang="zh-CN" altLang="en-US" dirty="0"/>
              <a:t>的最小二乘代数表达式？</a:t>
            </a:r>
            <a:endParaRPr lang="en-US" dirty="0"/>
          </a:p>
        </p:txBody>
      </p:sp>
      <p:graphicFrame>
        <p:nvGraphicFramePr>
          <p:cNvPr id="211971" name="Object 3"/>
          <p:cNvGraphicFramePr>
            <a:graphicFrameLocks noChangeAspect="1"/>
          </p:cNvGraphicFramePr>
          <p:nvPr/>
        </p:nvGraphicFramePr>
        <p:xfrm>
          <a:off x="1357290" y="4286256"/>
          <a:ext cx="5429250" cy="1111250"/>
        </p:xfrm>
        <a:graphic>
          <a:graphicData uri="http://schemas.openxmlformats.org/presentationml/2006/ole">
            <mc:AlternateContent xmlns:mc="http://schemas.openxmlformats.org/markup-compatibility/2006">
              <mc:Choice xmlns:v="urn:schemas-microsoft-com:vml" Requires="v">
                <p:oleObj spid="_x0000_s211988" r:id="rId4" imgW="2374900" imgH="482600" progId="">
                  <p:embed/>
                </p:oleObj>
              </mc:Choice>
              <mc:Fallback>
                <p:oleObj r:id="rId4" imgW="2374900" imgH="4826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290" y="4286256"/>
                        <a:ext cx="5429250"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椭圆 4"/>
          <p:cNvSpPr/>
          <p:nvPr/>
        </p:nvSpPr>
        <p:spPr bwMode="auto">
          <a:xfrm>
            <a:off x="2547040" y="2276872"/>
            <a:ext cx="432048" cy="504056"/>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cxnSp>
        <p:nvCxnSpPr>
          <p:cNvPr id="9" name="直接连接符 8"/>
          <p:cNvCxnSpPr>
            <a:stCxn id="5" idx="7"/>
            <a:endCxn id="10" idx="2"/>
          </p:cNvCxnSpPr>
          <p:nvPr/>
        </p:nvCxnSpPr>
        <p:spPr bwMode="auto">
          <a:xfrm flipV="1">
            <a:off x="2915816" y="2240868"/>
            <a:ext cx="2664296" cy="109821"/>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10" name="椭圆 9"/>
          <p:cNvSpPr/>
          <p:nvPr/>
        </p:nvSpPr>
        <p:spPr bwMode="auto">
          <a:xfrm>
            <a:off x="5580112" y="1988840"/>
            <a:ext cx="432048" cy="504056"/>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rPr>
              <a:t>t</a:t>
            </a:r>
            <a:endParaRPr kumimoji="0" lang="zh-CN" altLang="en-US" sz="1800" b="0" i="0" u="none" strike="noStrike" cap="none" normalizeH="0" baseline="0" dirty="0">
              <a:ln>
                <a:noFill/>
              </a:ln>
              <a:solidFill>
                <a:schemeClr val="tx1"/>
              </a:solidFill>
              <a:effectLst/>
              <a:latin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lang="de-DE" altLang="zh-CN" b="1" dirty="0"/>
              <a:t>Frisch–Waugh (1933)–Lovell (1963) Theorem</a:t>
            </a:r>
            <a:endParaRPr lang="zh-CN" altLang="en-US" dirty="0"/>
          </a:p>
        </p:txBody>
      </p:sp>
      <p:sp>
        <p:nvSpPr>
          <p:cNvPr id="15" name="内容占位符 14"/>
          <p:cNvSpPr>
            <a:spLocks noGrp="1"/>
          </p:cNvSpPr>
          <p:nvPr>
            <p:ph idx="1"/>
          </p:nvPr>
        </p:nvSpPr>
        <p:spPr/>
        <p:txBody>
          <a:bodyPr/>
          <a:lstStyle/>
          <a:p>
            <a:r>
              <a:rPr lang="en-US" altLang="zh-CN" dirty="0"/>
              <a:t>In the linear least squares regression of vector y on two sets of variables, X1 and</a:t>
            </a:r>
            <a:r>
              <a:rPr lang="zh-CN" altLang="en-US" dirty="0"/>
              <a:t> </a:t>
            </a:r>
            <a:r>
              <a:rPr lang="en-US" altLang="zh-CN" dirty="0"/>
              <a:t>X2, the </a:t>
            </a:r>
            <a:r>
              <a:rPr lang="en-US" altLang="zh-CN" dirty="0" err="1"/>
              <a:t>subvector</a:t>
            </a:r>
            <a:r>
              <a:rPr lang="en-US" altLang="zh-CN" dirty="0"/>
              <a:t> b2 is the set of coefficients obtained when the residuals from a</a:t>
            </a:r>
            <a:r>
              <a:rPr lang="zh-CN" altLang="en-US" dirty="0"/>
              <a:t> </a:t>
            </a:r>
            <a:r>
              <a:rPr lang="en-US" altLang="zh-CN" dirty="0"/>
              <a:t>regression of y on X1 alone are regressed on the set of residuals obtained when</a:t>
            </a:r>
            <a:r>
              <a:rPr lang="zh-CN" altLang="en-US" dirty="0"/>
              <a:t> </a:t>
            </a:r>
            <a:r>
              <a:rPr lang="en-US" altLang="zh-CN" dirty="0"/>
              <a:t>each column of X2 is regressed on X1.</a:t>
            </a:r>
            <a:endParaRPr lang="zh-CN" altLang="en-US" dirty="0"/>
          </a:p>
          <a:p>
            <a:endParaRPr lang="zh-CN" altLang="en-US" dirty="0"/>
          </a:p>
        </p:txBody>
      </p:sp>
      <p:sp>
        <p:nvSpPr>
          <p:cNvPr id="182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2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2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22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dirty="0"/>
              <a:t>分块回归解</a:t>
            </a:r>
            <a:endParaRPr lang="en-US" dirty="0"/>
          </a:p>
        </p:txBody>
      </p:sp>
      <p:sp>
        <p:nvSpPr>
          <p:cNvPr id="1028" name="Rectangle 3"/>
          <p:cNvSpPr>
            <a:spLocks noGrp="1" noChangeArrowheads="1"/>
          </p:cNvSpPr>
          <p:nvPr>
            <p:ph idx="1"/>
          </p:nvPr>
        </p:nvSpPr>
        <p:spPr/>
        <p:txBody>
          <a:bodyPr/>
          <a:lstStyle/>
          <a:p>
            <a:pPr marL="533400" indent="-533400" eaLnBrk="1" hangingPunct="1">
              <a:buFont typeface="Wingdings" pitchFamily="2" charset="2"/>
              <a:buNone/>
            </a:pPr>
            <a:r>
              <a:rPr lang="zh-CN" altLang="en-US" sz="2400" dirty="0"/>
              <a:t>由（</a:t>
            </a:r>
            <a:r>
              <a:rPr lang="en-US" altLang="zh-CN" sz="2400" dirty="0" err="1"/>
              <a:t>i</a:t>
            </a:r>
            <a:r>
              <a:rPr lang="zh-CN" altLang="en-US" sz="2400" dirty="0"/>
              <a:t>）得：</a:t>
            </a:r>
            <a:endParaRPr lang="en-US" altLang="zh-CN" sz="2400" dirty="0"/>
          </a:p>
          <a:p>
            <a:pPr marL="533400" indent="-533400" eaLnBrk="1" hangingPunct="1">
              <a:buFont typeface="Wingdings" pitchFamily="2" charset="2"/>
              <a:buNone/>
            </a:pPr>
            <a:r>
              <a:rPr lang="zh-CN" altLang="en-US" sz="2400" dirty="0"/>
              <a:t>从而有：</a:t>
            </a:r>
            <a:endParaRPr lang="en-US" altLang="zh-CN" sz="2400" dirty="0"/>
          </a:p>
          <a:p>
            <a:pPr marL="533400" indent="-533400" eaLnBrk="1" hangingPunct="1">
              <a:buFont typeface="Wingdings" pitchFamily="2" charset="2"/>
              <a:buNone/>
            </a:pPr>
            <a:endParaRPr lang="en-US" altLang="zh-CN" sz="2400" dirty="0"/>
          </a:p>
          <a:p>
            <a:pPr marL="533400" indent="-533400" eaLnBrk="1" hangingPunct="1">
              <a:buFont typeface="Wingdings" pitchFamily="2" charset="2"/>
              <a:buNone/>
            </a:pPr>
            <a:r>
              <a:rPr lang="zh-CN" altLang="en-US" sz="2400" dirty="0"/>
              <a:t>代入（</a:t>
            </a:r>
            <a:r>
              <a:rPr lang="en-US" altLang="zh-CN" sz="2400" dirty="0"/>
              <a:t>ii</a:t>
            </a:r>
            <a:r>
              <a:rPr lang="zh-CN" altLang="en-US" sz="2400" dirty="0"/>
              <a:t>）得：</a:t>
            </a:r>
            <a:endParaRPr lang="en-US" altLang="zh-CN" sz="2400" dirty="0"/>
          </a:p>
          <a:p>
            <a:pPr marL="533400" indent="-533400" eaLnBrk="1" hangingPunct="1">
              <a:buFont typeface="Wingdings" pitchFamily="2" charset="2"/>
              <a:buNone/>
            </a:pPr>
            <a:endParaRPr lang="en-US" sz="2400" dirty="0"/>
          </a:p>
          <a:p>
            <a:pPr marL="533400" indent="-533400" eaLnBrk="1" hangingPunct="1">
              <a:buFont typeface="Wingdings" pitchFamily="2" charset="2"/>
              <a:buNone/>
            </a:pPr>
            <a:endParaRPr lang="en-US" sz="2400" dirty="0"/>
          </a:p>
          <a:p>
            <a:pPr marL="533400" indent="-533400" eaLnBrk="1" hangingPunct="1">
              <a:buFont typeface="Wingdings" pitchFamily="2" charset="2"/>
              <a:buNone/>
            </a:pPr>
            <a:r>
              <a:rPr lang="zh-CN" altLang="en-US" sz="2400" dirty="0"/>
              <a:t>从而有：</a:t>
            </a:r>
            <a:endParaRPr lang="en-US" altLang="zh-CN" sz="2400" dirty="0"/>
          </a:p>
          <a:p>
            <a:pPr marL="533400" indent="-533400" eaLnBrk="1" hangingPunct="1">
              <a:buFont typeface="Wingdings" pitchFamily="2" charset="2"/>
              <a:buNone/>
            </a:pPr>
            <a:endParaRPr lang="en-US" altLang="zh-CN" sz="2400" dirty="0"/>
          </a:p>
          <a:p>
            <a:pPr marL="533400" indent="-533400" eaLnBrk="1" hangingPunct="1">
              <a:buFont typeface="Wingdings" pitchFamily="2" charset="2"/>
              <a:buNone/>
            </a:pPr>
            <a:endParaRPr lang="en-US" altLang="zh-CN" sz="2400" dirty="0"/>
          </a:p>
          <a:p>
            <a:pPr marL="533400" indent="-533400" eaLnBrk="1" hangingPunct="1">
              <a:buFont typeface="Wingdings" pitchFamily="2" charset="2"/>
              <a:buNone/>
            </a:pPr>
            <a:r>
              <a:rPr lang="zh-CN" altLang="en-US" sz="2400" dirty="0"/>
              <a:t>其中，</a:t>
            </a:r>
            <a:endParaRPr lang="en-US" altLang="zh-CN" sz="2400" dirty="0"/>
          </a:p>
          <a:p>
            <a:pPr marL="533400" indent="-533400" eaLnBrk="1" hangingPunct="1">
              <a:buFont typeface="Wingdings" pitchFamily="2" charset="2"/>
              <a:buNone/>
            </a:pPr>
            <a:endParaRPr lang="en-US" sz="2400" dirty="0"/>
          </a:p>
        </p:txBody>
      </p:sp>
      <p:sp>
        <p:nvSpPr>
          <p:cNvPr id="175115" name="Rectangle 11"/>
          <p:cNvSpPr>
            <a:spLocks noChangeArrowheads="1"/>
          </p:cNvSpPr>
          <p:nvPr/>
        </p:nvSpPr>
        <p:spPr bwMode="auto">
          <a:xfrm>
            <a:off x="0" y="68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a:ln>
                  <a:noFill/>
                </a:ln>
                <a:solidFill>
                  <a:srgbClr val="FF0000"/>
                </a:solidFill>
                <a:effectLst/>
                <a:latin typeface="Times New Roman" pitchFamily="18" charset="0"/>
                <a:ea typeface="宋体" pitchFamily="2" charset="-122"/>
                <a:cs typeface="Times New Roman" pitchFamily="18" charset="0"/>
              </a:rPr>
              <a:t>，</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aphicFrame>
        <p:nvGraphicFramePr>
          <p:cNvPr id="175121" name="Object 17"/>
          <p:cNvGraphicFramePr>
            <a:graphicFrameLocks noChangeAspect="1"/>
          </p:cNvGraphicFramePr>
          <p:nvPr/>
        </p:nvGraphicFramePr>
        <p:xfrm>
          <a:off x="2143108" y="1857364"/>
          <a:ext cx="3643338" cy="435557"/>
        </p:xfrm>
        <a:graphic>
          <a:graphicData uri="http://schemas.openxmlformats.org/presentationml/2006/ole">
            <mc:AlternateContent xmlns:mc="http://schemas.openxmlformats.org/markup-compatibility/2006">
              <mc:Choice xmlns:v="urn:schemas-microsoft-com:vml" Requires="v">
                <p:oleObj spid="_x0000_s175242" r:id="rId4" imgW="1917700" imgH="228600" progId="">
                  <p:embed/>
                </p:oleObj>
              </mc:Choice>
              <mc:Fallback>
                <p:oleObj r:id="rId4" imgW="1917700" imgH="228600" progId="">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08" y="1857364"/>
                        <a:ext cx="3643338" cy="4355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22" name="Object 18"/>
          <p:cNvGraphicFramePr>
            <a:graphicFrameLocks noChangeAspect="1"/>
          </p:cNvGraphicFramePr>
          <p:nvPr/>
        </p:nvGraphicFramePr>
        <p:xfrm>
          <a:off x="1785918" y="2285992"/>
          <a:ext cx="5000660" cy="458395"/>
        </p:xfrm>
        <a:graphic>
          <a:graphicData uri="http://schemas.openxmlformats.org/presentationml/2006/ole">
            <mc:AlternateContent xmlns:mc="http://schemas.openxmlformats.org/markup-compatibility/2006">
              <mc:Choice xmlns:v="urn:schemas-microsoft-com:vml" Requires="v">
                <p:oleObj spid="_x0000_s175243" r:id="rId6" imgW="2603500" imgH="241300" progId="">
                  <p:embed/>
                </p:oleObj>
              </mc:Choice>
              <mc:Fallback>
                <p:oleObj r:id="rId6" imgW="2603500" imgH="241300" progId="">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5918" y="2285992"/>
                        <a:ext cx="5000660" cy="458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23" name="Object 19"/>
          <p:cNvGraphicFramePr>
            <a:graphicFrameLocks noChangeAspect="1"/>
          </p:cNvGraphicFramePr>
          <p:nvPr/>
        </p:nvGraphicFramePr>
        <p:xfrm>
          <a:off x="2143108" y="2714620"/>
          <a:ext cx="3143272" cy="465204"/>
        </p:xfrm>
        <a:graphic>
          <a:graphicData uri="http://schemas.openxmlformats.org/presentationml/2006/ole">
            <mc:AlternateContent xmlns:mc="http://schemas.openxmlformats.org/markup-compatibility/2006">
              <mc:Choice xmlns:v="urn:schemas-microsoft-com:vml" Requires="v">
                <p:oleObj spid="_x0000_s175244" r:id="rId8" imgW="1612900" imgH="241300" progId="">
                  <p:embed/>
                </p:oleObj>
              </mc:Choice>
              <mc:Fallback>
                <p:oleObj r:id="rId8" imgW="1612900" imgH="24130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3108" y="2714620"/>
                        <a:ext cx="3143272" cy="465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24" name="Object 20"/>
          <p:cNvGraphicFramePr>
            <a:graphicFrameLocks noChangeAspect="1"/>
          </p:cNvGraphicFramePr>
          <p:nvPr/>
        </p:nvGraphicFramePr>
        <p:xfrm>
          <a:off x="1142976" y="3500438"/>
          <a:ext cx="7072362" cy="429580"/>
        </p:xfrm>
        <a:graphic>
          <a:graphicData uri="http://schemas.openxmlformats.org/presentationml/2006/ole">
            <mc:AlternateContent xmlns:mc="http://schemas.openxmlformats.org/markup-compatibility/2006">
              <mc:Choice xmlns:v="urn:schemas-microsoft-com:vml" Requires="v">
                <p:oleObj spid="_x0000_s175245" r:id="rId10" imgW="3924300" imgH="241300" progId="">
                  <p:embed/>
                </p:oleObj>
              </mc:Choice>
              <mc:Fallback>
                <p:oleObj r:id="rId10" imgW="3924300" imgH="241300" progId="">
                  <p:embed/>
                  <p:pic>
                    <p:nvPicPr>
                      <p:cNvPr id="0"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2976" y="3500438"/>
                        <a:ext cx="7072362" cy="429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2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5125" name="Object 21"/>
          <p:cNvGraphicFramePr>
            <a:graphicFrameLocks noChangeAspect="1"/>
          </p:cNvGraphicFramePr>
          <p:nvPr/>
        </p:nvGraphicFramePr>
        <p:xfrm>
          <a:off x="1571604" y="3929066"/>
          <a:ext cx="6155098" cy="428628"/>
        </p:xfrm>
        <a:graphic>
          <a:graphicData uri="http://schemas.openxmlformats.org/presentationml/2006/ole">
            <mc:AlternateContent xmlns:mc="http://schemas.openxmlformats.org/markup-compatibility/2006">
              <mc:Choice xmlns:v="urn:schemas-microsoft-com:vml" Requires="v">
                <p:oleObj spid="_x0000_s175246" r:id="rId12" imgW="3416300" imgH="241300" progId="">
                  <p:embed/>
                </p:oleObj>
              </mc:Choice>
              <mc:Fallback>
                <p:oleObj r:id="rId12" imgW="3416300" imgH="241300" progId="">
                  <p:embed/>
                  <p:pic>
                    <p:nvPicPr>
                      <p:cNvPr id="0"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1604" y="3929066"/>
                        <a:ext cx="6155098"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2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5127" name="Object 23"/>
          <p:cNvGraphicFramePr>
            <a:graphicFrameLocks noChangeAspect="1"/>
          </p:cNvGraphicFramePr>
          <p:nvPr/>
        </p:nvGraphicFramePr>
        <p:xfrm>
          <a:off x="1785918" y="4429132"/>
          <a:ext cx="6716100" cy="1357322"/>
        </p:xfrm>
        <a:graphic>
          <a:graphicData uri="http://schemas.openxmlformats.org/presentationml/2006/ole">
            <mc:AlternateContent xmlns:mc="http://schemas.openxmlformats.org/markup-compatibility/2006">
              <mc:Choice xmlns:v="urn:schemas-microsoft-com:vml" Requires="v">
                <p:oleObj spid="_x0000_s175247" r:id="rId14" imgW="3632200" imgH="736600" progId="">
                  <p:embed/>
                </p:oleObj>
              </mc:Choice>
              <mc:Fallback>
                <p:oleObj r:id="rId14" imgW="3632200" imgH="736600" progId="">
                  <p:embed/>
                  <p:pic>
                    <p:nvPicPr>
                      <p:cNvPr id="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85918" y="4429132"/>
                        <a:ext cx="6716100" cy="1357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3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5129" name="Object 25"/>
          <p:cNvGraphicFramePr>
            <a:graphicFrameLocks noChangeAspect="1"/>
          </p:cNvGraphicFramePr>
          <p:nvPr/>
        </p:nvGraphicFramePr>
        <p:xfrm>
          <a:off x="1428728" y="5786454"/>
          <a:ext cx="2503188" cy="428628"/>
        </p:xfrm>
        <a:graphic>
          <a:graphicData uri="http://schemas.openxmlformats.org/presentationml/2006/ole">
            <mc:AlternateContent xmlns:mc="http://schemas.openxmlformats.org/markup-compatibility/2006">
              <mc:Choice xmlns:v="urn:schemas-microsoft-com:vml" Requires="v">
                <p:oleObj spid="_x0000_s175248" r:id="rId16" imgW="1397000" imgH="241300" progId="">
                  <p:embed/>
                </p:oleObj>
              </mc:Choice>
              <mc:Fallback>
                <p:oleObj r:id="rId16" imgW="1397000" imgH="241300" progId="">
                  <p:embed/>
                  <p:pic>
                    <p:nvPicPr>
                      <p:cNvPr id="0" name="Picture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728" y="5786454"/>
                        <a:ext cx="2503188"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线形标注 2 32"/>
          <p:cNvSpPr/>
          <p:nvPr/>
        </p:nvSpPr>
        <p:spPr bwMode="auto">
          <a:xfrm>
            <a:off x="6500794" y="1357298"/>
            <a:ext cx="2643206" cy="642942"/>
          </a:xfrm>
          <a:prstGeom prst="borderCallout2">
            <a:avLst>
              <a:gd name="adj1" fmla="val 18750"/>
              <a:gd name="adj2" fmla="val -8333"/>
              <a:gd name="adj3" fmla="val 18750"/>
              <a:gd name="adj4" fmla="val -16667"/>
              <a:gd name="adj5" fmla="val 154072"/>
              <a:gd name="adj6" fmla="val -16863"/>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dirty="0"/>
              <a:t>如何理解？</a:t>
            </a:r>
            <a:endParaRPr lang="en-US" altLang="zh-CN" dirty="0"/>
          </a:p>
          <a:p>
            <a:r>
              <a:rPr lang="zh-CN" altLang="en-US" dirty="0"/>
              <a:t>如果</a:t>
            </a:r>
            <a:r>
              <a:rPr lang="en-US" dirty="0"/>
              <a:t> X</a:t>
            </a:r>
            <a:r>
              <a:rPr lang="en-US" baseline="-25000" dirty="0"/>
              <a:t>2</a:t>
            </a:r>
            <a:r>
              <a:rPr lang="en-US" dirty="0">
                <a:sym typeface="Symbol" pitchFamily="18" charset="2"/>
              </a:rPr>
              <a:t></a:t>
            </a:r>
            <a:r>
              <a:rPr lang="en-US" dirty="0"/>
              <a:t>X</a:t>
            </a:r>
            <a:r>
              <a:rPr lang="en-US" baseline="-25000" dirty="0"/>
              <a:t>1</a:t>
            </a:r>
            <a:r>
              <a:rPr lang="en-US" dirty="0"/>
              <a:t> = 0</a:t>
            </a:r>
            <a:r>
              <a:rPr lang="zh-CN" altLang="en-US" dirty="0"/>
              <a:t>，结论是？</a:t>
            </a: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35" name="线形标注 1(带强调线) 34"/>
          <p:cNvSpPr/>
          <p:nvPr/>
        </p:nvSpPr>
        <p:spPr bwMode="auto">
          <a:xfrm>
            <a:off x="6215042" y="5143512"/>
            <a:ext cx="2928958" cy="1143008"/>
          </a:xfrm>
          <a:prstGeom prst="accentCallout1">
            <a:avLst>
              <a:gd name="adj1" fmla="val 31057"/>
              <a:gd name="adj2" fmla="val -6892"/>
              <a:gd name="adj3" fmla="val 33731"/>
              <a:gd name="adj4" fmla="val -72915"/>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dirty="0"/>
              <a:t>问题：</a:t>
            </a:r>
            <a:endParaRPr lang="en-US" altLang="zh-CN" dirty="0"/>
          </a:p>
          <a:p>
            <a:pPr lvl="1"/>
            <a:r>
              <a:rPr lang="zh-CN" altLang="en-US" dirty="0"/>
              <a:t>含义？</a:t>
            </a:r>
            <a:endParaRPr lang="en-US" altLang="zh-CN" dirty="0"/>
          </a:p>
          <a:p>
            <a:pPr lvl="1"/>
            <a:r>
              <a:rPr lang="zh-CN" altLang="en-US" dirty="0"/>
              <a:t>如果</a:t>
            </a:r>
            <a:r>
              <a:rPr lang="en-US" altLang="zh-CN" dirty="0"/>
              <a:t>X</a:t>
            </a:r>
            <a:r>
              <a:rPr lang="en-US" altLang="zh-CN" baseline="-25000" dirty="0"/>
              <a:t>2</a:t>
            </a:r>
            <a:r>
              <a:rPr lang="zh-CN" altLang="en-US" dirty="0"/>
              <a:t>为单个变量？</a:t>
            </a:r>
            <a:endParaRPr lang="en-US" altLang="zh-CN" dirty="0"/>
          </a:p>
          <a:p>
            <a:pPr lvl="1"/>
            <a:r>
              <a:rPr lang="zh-CN" altLang="en-US" dirty="0"/>
              <a:t>如果</a:t>
            </a:r>
            <a:r>
              <a:rPr lang="en-US" altLang="zh-CN" dirty="0"/>
              <a:t>X</a:t>
            </a:r>
            <a:r>
              <a:rPr lang="en-US" altLang="zh-CN" baseline="-25000" dirty="0"/>
              <a:t>1</a:t>
            </a:r>
            <a:r>
              <a:rPr lang="zh-CN" altLang="en-US" dirty="0"/>
              <a:t>为常数项？</a:t>
            </a:r>
            <a:endParaRPr lang="en-US" dirty="0"/>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偏回归系数与偏相关系数</a:t>
            </a:r>
          </a:p>
        </p:txBody>
      </p:sp>
      <p:sp>
        <p:nvSpPr>
          <p:cNvPr id="3" name="内容占位符 2"/>
          <p:cNvSpPr>
            <a:spLocks noGrp="1"/>
          </p:cNvSpPr>
          <p:nvPr>
            <p:ph idx="1"/>
          </p:nvPr>
        </p:nvSpPr>
        <p:spPr/>
        <p:txBody>
          <a:bodyPr/>
          <a:lstStyle/>
          <a:p>
            <a:r>
              <a:rPr lang="zh-CN" altLang="en-US" dirty="0"/>
              <a:t>偏回归系数的含义</a:t>
            </a:r>
            <a:r>
              <a:rPr lang="en-US" altLang="zh-CN" dirty="0"/>
              <a:t>(ceteris paribus)</a:t>
            </a:r>
          </a:p>
          <a:p>
            <a:pPr lvl="1"/>
            <a:r>
              <a:rPr lang="zh-CN" altLang="en-US" dirty="0"/>
              <a:t>多元回归与假想试验</a:t>
            </a:r>
            <a:endParaRPr lang="en-US" altLang="zh-CN" dirty="0"/>
          </a:p>
          <a:p>
            <a:r>
              <a:rPr lang="zh-CN" altLang="en-US" dirty="0"/>
              <a:t>偏相关系数：给定条件</a:t>
            </a:r>
            <a:r>
              <a:rPr lang="en-US" altLang="zh-CN" dirty="0"/>
              <a:t>X</a:t>
            </a:r>
          </a:p>
          <a:p>
            <a:pPr lvl="1"/>
            <a:r>
              <a:rPr lang="en-US" altLang="zh-CN" dirty="0"/>
              <a:t>Y</a:t>
            </a:r>
            <a:r>
              <a:rPr lang="zh-CN" altLang="en-US" dirty="0"/>
              <a:t>关于</a:t>
            </a:r>
            <a:r>
              <a:rPr lang="en-US" altLang="zh-CN" dirty="0"/>
              <a:t>X</a:t>
            </a:r>
            <a:r>
              <a:rPr lang="zh-CN" altLang="en-US" dirty="0"/>
              <a:t>回归，计算残差</a:t>
            </a:r>
            <a:endParaRPr lang="en-US" altLang="zh-CN" dirty="0"/>
          </a:p>
          <a:p>
            <a:pPr lvl="1"/>
            <a:r>
              <a:rPr lang="en-US" altLang="zh-CN" dirty="0"/>
              <a:t>Z</a:t>
            </a:r>
            <a:r>
              <a:rPr lang="zh-CN" altLang="en-US" dirty="0"/>
              <a:t>关于</a:t>
            </a:r>
            <a:r>
              <a:rPr lang="en-US" altLang="zh-CN" dirty="0"/>
              <a:t>X</a:t>
            </a:r>
            <a:r>
              <a:rPr lang="zh-CN" altLang="en-US" dirty="0"/>
              <a:t>回归，计算残差</a:t>
            </a:r>
            <a:endParaRPr lang="en-US" altLang="zh-CN" dirty="0"/>
          </a:p>
          <a:p>
            <a:pPr lvl="1"/>
            <a:r>
              <a:rPr lang="zh-CN" altLang="en-US" dirty="0"/>
              <a:t>计算两个残差的相关系数</a:t>
            </a:r>
          </a:p>
        </p:txBody>
      </p:sp>
      <p:pic>
        <p:nvPicPr>
          <p:cNvPr id="251906" name="Picture 2"/>
          <p:cNvPicPr>
            <a:picLocks noChangeAspect="1" noChangeArrowheads="1"/>
          </p:cNvPicPr>
          <p:nvPr/>
        </p:nvPicPr>
        <p:blipFill>
          <a:blip r:embed="rId2" cstate="print"/>
          <a:srcRect/>
          <a:stretch>
            <a:fillRect/>
          </a:stretch>
        </p:blipFill>
        <p:spPr bwMode="auto">
          <a:xfrm>
            <a:off x="2214546" y="4643446"/>
            <a:ext cx="4709924" cy="107157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两个定理</a:t>
            </a:r>
          </a:p>
        </p:txBody>
      </p:sp>
      <p:sp>
        <p:nvSpPr>
          <p:cNvPr id="3" name="内容占位符 2"/>
          <p:cNvSpPr>
            <a:spLocks noGrp="1"/>
          </p:cNvSpPr>
          <p:nvPr>
            <p:ph idx="1"/>
          </p:nvPr>
        </p:nvSpPr>
        <p:spPr/>
        <p:txBody>
          <a:bodyPr/>
          <a:lstStyle/>
          <a:p>
            <a:r>
              <a:rPr lang="zh-CN" altLang="en-US" dirty="0"/>
              <a:t>（分块求逆定理）记</a:t>
            </a:r>
            <a:r>
              <a:rPr lang="en-US" altLang="zh-CN" dirty="0"/>
              <a:t>W=</a:t>
            </a:r>
            <a:r>
              <a:rPr lang="zh-CN" altLang="en-US" dirty="0"/>
              <a:t> </a:t>
            </a:r>
            <a:r>
              <a:rPr lang="en-US" altLang="zh-CN" dirty="0"/>
              <a:t>[X, z]</a:t>
            </a:r>
            <a:r>
              <a:rPr lang="zh-CN" altLang="en-US" dirty="0"/>
              <a:t>，其中</a:t>
            </a:r>
            <a:r>
              <a:rPr lang="en-US" altLang="zh-CN" dirty="0"/>
              <a:t>X</a:t>
            </a:r>
            <a:r>
              <a:rPr lang="zh-CN" altLang="en-US" dirty="0"/>
              <a:t>为</a:t>
            </a:r>
            <a:r>
              <a:rPr lang="en-US" altLang="zh-CN" dirty="0" err="1"/>
              <a:t>m×k</a:t>
            </a:r>
            <a:r>
              <a:rPr lang="zh-CN" altLang="en-US" dirty="0"/>
              <a:t>，</a:t>
            </a:r>
            <a:r>
              <a:rPr lang="en-US" altLang="zh-CN" dirty="0"/>
              <a:t>z</a:t>
            </a:r>
            <a:r>
              <a:rPr lang="zh-CN" altLang="en-US" dirty="0"/>
              <a:t>为</a:t>
            </a:r>
            <a:r>
              <a:rPr lang="en-US" altLang="zh-CN" dirty="0"/>
              <a:t>m×1</a:t>
            </a:r>
            <a:r>
              <a:rPr lang="zh-CN" altLang="en-US" dirty="0"/>
              <a:t>，则矩阵</a:t>
            </a:r>
            <a:r>
              <a:rPr lang="en-US" altLang="zh-CN" dirty="0"/>
              <a:t>(WW)</a:t>
            </a:r>
            <a:r>
              <a:rPr lang="en-US" altLang="zh-CN" baseline="30000" dirty="0"/>
              <a:t>−1</a:t>
            </a:r>
            <a:r>
              <a:rPr lang="zh-CN" altLang="en-US" dirty="0"/>
              <a:t>的右下角元素为</a:t>
            </a:r>
            <a:r>
              <a:rPr lang="en-US" altLang="zh-CN" dirty="0"/>
              <a:t> (z</a:t>
            </a:r>
            <a:r>
              <a:rPr lang="zh-CN" altLang="en-US" dirty="0"/>
              <a:t>’</a:t>
            </a:r>
            <a:r>
              <a:rPr lang="en-US" altLang="zh-CN" dirty="0" err="1"/>
              <a:t>Mz</a:t>
            </a:r>
            <a:r>
              <a:rPr lang="en-US" altLang="zh-CN" dirty="0"/>
              <a:t>)</a:t>
            </a:r>
            <a:r>
              <a:rPr lang="zh-CN" altLang="en-US" baseline="30000" dirty="0"/>
              <a:t>−</a:t>
            </a:r>
            <a:r>
              <a:rPr lang="en-US" altLang="zh-CN" baseline="30000" dirty="0"/>
              <a:t>1</a:t>
            </a:r>
            <a:r>
              <a:rPr lang="en-US" altLang="zh-CN" dirty="0"/>
              <a:t> =(z</a:t>
            </a:r>
            <a:r>
              <a:rPr lang="en-US" altLang="zh-CN" baseline="-25000" dirty="0"/>
              <a:t>∗</a:t>
            </a:r>
            <a:r>
              <a:rPr lang="en-US" altLang="zh-CN" dirty="0"/>
              <a:t>z</a:t>
            </a:r>
            <a:r>
              <a:rPr lang="en-US" altLang="zh-CN" baseline="-25000" dirty="0"/>
              <a:t>∗</a:t>
            </a:r>
            <a:r>
              <a:rPr lang="en-US" altLang="zh-CN" dirty="0"/>
              <a:t>)</a:t>
            </a:r>
            <a:r>
              <a:rPr lang="en-US" altLang="zh-CN" baseline="30000" dirty="0"/>
              <a:t>−1</a:t>
            </a:r>
            <a:r>
              <a:rPr lang="en-US" altLang="zh-CN" dirty="0"/>
              <a:t> </a:t>
            </a:r>
            <a:r>
              <a:rPr lang="zh-CN" altLang="en-US" dirty="0"/>
              <a:t>其中</a:t>
            </a:r>
            <a:r>
              <a:rPr lang="en-US" altLang="zh-CN" dirty="0"/>
              <a:t>z</a:t>
            </a:r>
            <a:r>
              <a:rPr lang="en-US" altLang="zh-CN" baseline="-25000" dirty="0"/>
              <a:t>∗</a:t>
            </a:r>
            <a:r>
              <a:rPr lang="en-US" altLang="zh-CN" dirty="0"/>
              <a:t>=</a:t>
            </a:r>
            <a:r>
              <a:rPr lang="en-US" altLang="zh-CN" dirty="0" err="1"/>
              <a:t>Mz</a:t>
            </a:r>
            <a:r>
              <a:rPr lang="zh-CN" altLang="en-US" dirty="0"/>
              <a:t>，</a:t>
            </a:r>
            <a:r>
              <a:rPr lang="en-US" altLang="zh-CN" dirty="0"/>
              <a:t>M=I−X(X</a:t>
            </a:r>
            <a:r>
              <a:rPr lang="zh-CN" altLang="en-US" dirty="0"/>
              <a:t>’</a:t>
            </a:r>
            <a:r>
              <a:rPr lang="en-US" altLang="zh-CN" dirty="0"/>
              <a:t>X)</a:t>
            </a:r>
            <a:r>
              <a:rPr lang="en-US" altLang="zh-CN" baseline="30000" dirty="0"/>
              <a:t> −1 </a:t>
            </a:r>
            <a:r>
              <a:rPr lang="en-US" altLang="zh-CN" dirty="0"/>
              <a:t>X</a:t>
            </a:r>
            <a:r>
              <a:rPr lang="zh-CN" altLang="en-US" dirty="0"/>
              <a:t>’ </a:t>
            </a:r>
            <a:endParaRPr lang="en-US" altLang="zh-CN" dirty="0"/>
          </a:p>
          <a:p>
            <a:pPr marL="0" indent="0" algn="r">
              <a:buNone/>
            </a:pPr>
            <a:r>
              <a:rPr lang="en-US" altLang="zh-CN" sz="2000" dirty="0"/>
              <a:t>Greene</a:t>
            </a:r>
            <a:r>
              <a:rPr lang="zh-CN" altLang="en-US" sz="2000" dirty="0"/>
              <a:t>，</a:t>
            </a:r>
            <a:r>
              <a:rPr lang="en-US" altLang="zh-CN" sz="2000" dirty="0"/>
              <a:t> THEOREM 3.4</a:t>
            </a:r>
            <a:r>
              <a:rPr lang="zh-CN" altLang="en-US" sz="2000" dirty="0"/>
              <a:t>，</a:t>
            </a:r>
            <a:r>
              <a:rPr lang="en-US" altLang="zh-CN" sz="2000" dirty="0"/>
              <a:t>pp37</a:t>
            </a:r>
          </a:p>
          <a:p>
            <a:r>
              <a:rPr lang="zh-CN" altLang="en-US" dirty="0"/>
              <a:t>（增加自变量残差平方和变动定理）记</a:t>
            </a:r>
            <a:r>
              <a:rPr lang="en-US" altLang="zh-CN" dirty="0"/>
              <a:t>e</a:t>
            </a:r>
            <a:r>
              <a:rPr lang="zh-CN" altLang="en-US" dirty="0"/>
              <a:t>’</a:t>
            </a:r>
            <a:r>
              <a:rPr lang="en-US" altLang="zh-CN" dirty="0"/>
              <a:t>e</a:t>
            </a:r>
            <a:r>
              <a:rPr lang="zh-CN" altLang="en-US" dirty="0"/>
              <a:t>为</a:t>
            </a:r>
            <a:r>
              <a:rPr lang="en-US" altLang="zh-CN" dirty="0"/>
              <a:t>y</a:t>
            </a:r>
            <a:r>
              <a:rPr lang="zh-CN" altLang="en-US" dirty="0"/>
              <a:t>关于</a:t>
            </a:r>
            <a:r>
              <a:rPr lang="en-US" altLang="zh-CN" dirty="0"/>
              <a:t>X</a:t>
            </a:r>
            <a:r>
              <a:rPr lang="zh-CN" altLang="en-US" dirty="0"/>
              <a:t>回归的残差平方和，</a:t>
            </a:r>
            <a:r>
              <a:rPr lang="en-US" altLang="zh-CN" dirty="0"/>
              <a:t>u</a:t>
            </a:r>
            <a:r>
              <a:rPr lang="zh-CN" altLang="en-US" dirty="0"/>
              <a:t>’</a:t>
            </a:r>
            <a:r>
              <a:rPr lang="en-US" altLang="zh-CN" dirty="0"/>
              <a:t>u</a:t>
            </a:r>
            <a:r>
              <a:rPr lang="zh-CN" altLang="en-US" dirty="0"/>
              <a:t>为</a:t>
            </a:r>
            <a:r>
              <a:rPr lang="en-US" altLang="zh-CN" dirty="0"/>
              <a:t>y</a:t>
            </a:r>
            <a:r>
              <a:rPr lang="zh-CN" altLang="en-US" dirty="0"/>
              <a:t>关于</a:t>
            </a:r>
            <a:r>
              <a:rPr lang="en-US" altLang="zh-CN" dirty="0"/>
              <a:t>[</a:t>
            </a:r>
            <a:r>
              <a:rPr lang="en-US" altLang="zh-CN" dirty="0" err="1"/>
              <a:t>X,z</a:t>
            </a:r>
            <a:r>
              <a:rPr lang="en-US" altLang="zh-CN" dirty="0"/>
              <a:t>]</a:t>
            </a:r>
            <a:r>
              <a:rPr lang="zh-CN" altLang="en-US" dirty="0"/>
              <a:t>回归的残差平方和，则</a:t>
            </a:r>
            <a:r>
              <a:rPr lang="en-US" altLang="zh-CN" dirty="0"/>
              <a:t>u</a:t>
            </a:r>
            <a:r>
              <a:rPr lang="zh-CN" altLang="en-US" dirty="0"/>
              <a:t>’</a:t>
            </a:r>
            <a:r>
              <a:rPr lang="en-US" altLang="zh-CN" dirty="0"/>
              <a:t>u= e</a:t>
            </a:r>
            <a:r>
              <a:rPr lang="zh-CN" altLang="en-US" dirty="0"/>
              <a:t>’</a:t>
            </a:r>
            <a:r>
              <a:rPr lang="en-US" altLang="zh-CN" dirty="0"/>
              <a:t>e − c</a:t>
            </a:r>
            <a:r>
              <a:rPr lang="en-US" altLang="zh-CN" baseline="30000" dirty="0"/>
              <a:t>2</a:t>
            </a:r>
            <a:r>
              <a:rPr lang="en-US" altLang="zh-CN" dirty="0"/>
              <a:t>(z</a:t>
            </a:r>
            <a:r>
              <a:rPr lang="en-US" altLang="zh-CN" baseline="-25000" dirty="0"/>
              <a:t>∗ </a:t>
            </a:r>
            <a:r>
              <a:rPr lang="en-US" altLang="zh-CN" dirty="0"/>
              <a:t>z</a:t>
            </a:r>
            <a:r>
              <a:rPr lang="en-US" altLang="zh-CN" baseline="-25000" dirty="0"/>
              <a:t>∗</a:t>
            </a:r>
            <a:r>
              <a:rPr lang="en-US" altLang="zh-CN" dirty="0"/>
              <a:t>) ≤ e</a:t>
            </a:r>
            <a:r>
              <a:rPr lang="zh-CN" altLang="en-US" dirty="0"/>
              <a:t>’</a:t>
            </a:r>
            <a:r>
              <a:rPr lang="en-US" altLang="zh-CN" dirty="0"/>
              <a:t>e</a:t>
            </a:r>
            <a:r>
              <a:rPr lang="zh-CN" altLang="en-US" dirty="0"/>
              <a:t>。其中，</a:t>
            </a:r>
            <a:r>
              <a:rPr lang="en-US" altLang="zh-CN" dirty="0"/>
              <a:t>c</a:t>
            </a:r>
            <a:r>
              <a:rPr lang="zh-CN" altLang="en-US" dirty="0"/>
              <a:t>是</a:t>
            </a:r>
            <a:r>
              <a:rPr lang="en-US" altLang="zh-CN" dirty="0"/>
              <a:t>y</a:t>
            </a:r>
            <a:r>
              <a:rPr lang="zh-CN" altLang="en-US" dirty="0"/>
              <a:t>关于</a:t>
            </a:r>
            <a:r>
              <a:rPr lang="en-US" altLang="zh-CN" dirty="0"/>
              <a:t>[X, z]</a:t>
            </a:r>
            <a:r>
              <a:rPr lang="zh-CN" altLang="en-US" dirty="0"/>
              <a:t>回归中</a:t>
            </a:r>
            <a:r>
              <a:rPr lang="en-US" altLang="zh-CN" dirty="0"/>
              <a:t>z</a:t>
            </a:r>
            <a:r>
              <a:rPr lang="zh-CN" altLang="en-US" dirty="0"/>
              <a:t>的系数，</a:t>
            </a:r>
            <a:r>
              <a:rPr lang="en-US" altLang="zh-CN" dirty="0"/>
              <a:t>z</a:t>
            </a:r>
            <a:r>
              <a:rPr lang="en-US" altLang="zh-CN" baseline="-25000" dirty="0"/>
              <a:t>∗</a:t>
            </a:r>
            <a:r>
              <a:rPr lang="en-US" altLang="zh-CN" dirty="0"/>
              <a:t>=</a:t>
            </a:r>
            <a:r>
              <a:rPr lang="en-US" altLang="zh-CN" dirty="0" err="1"/>
              <a:t>Mz</a:t>
            </a:r>
            <a:r>
              <a:rPr lang="zh-CN" altLang="en-US" dirty="0"/>
              <a:t>是</a:t>
            </a:r>
            <a:r>
              <a:rPr lang="en-US" altLang="zh-CN" dirty="0"/>
              <a:t>z</a:t>
            </a:r>
            <a:r>
              <a:rPr lang="zh-CN" altLang="en-US" dirty="0"/>
              <a:t>关于</a:t>
            </a:r>
            <a:r>
              <a:rPr lang="en-US" altLang="zh-CN" dirty="0"/>
              <a:t>X</a:t>
            </a:r>
            <a:r>
              <a:rPr lang="zh-CN" altLang="en-US" dirty="0"/>
              <a:t>回归的残差。</a:t>
            </a:r>
            <a:endParaRPr lang="en-US" altLang="zh-CN" dirty="0"/>
          </a:p>
          <a:p>
            <a:pPr marL="0" indent="0" algn="r">
              <a:buNone/>
            </a:pPr>
            <a:r>
              <a:rPr lang="en-US" altLang="zh-CN" sz="2000" dirty="0"/>
              <a:t>Greene</a:t>
            </a:r>
            <a:r>
              <a:rPr lang="zh-CN" altLang="en-US" sz="2000" dirty="0"/>
              <a:t>，</a:t>
            </a:r>
            <a:r>
              <a:rPr lang="en-US" altLang="zh-CN" sz="2000" dirty="0"/>
              <a:t> THEOREM 3.5</a:t>
            </a:r>
            <a:r>
              <a:rPr lang="zh-CN" altLang="en-US" sz="2000" dirty="0"/>
              <a:t>，</a:t>
            </a:r>
            <a:r>
              <a:rPr lang="en-US" altLang="zh-CN" sz="2000" dirty="0"/>
              <a:t>pp38</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例：投资与</a:t>
            </a:r>
            <a:r>
              <a:rPr lang="en-US" altLang="zh-CN" dirty="0"/>
              <a:t>GNP</a:t>
            </a:r>
            <a:r>
              <a:rPr lang="zh-CN" altLang="en-US" dirty="0"/>
              <a:t>（</a:t>
            </a:r>
            <a:r>
              <a:rPr lang="en-US" altLang="zh-CN" dirty="0"/>
              <a:t>1968-1982</a:t>
            </a:r>
            <a:r>
              <a:rPr lang="zh-CN" altLang="en-US" dirty="0"/>
              <a:t>）</a:t>
            </a:r>
          </a:p>
        </p:txBody>
      </p:sp>
      <p:sp>
        <p:nvSpPr>
          <p:cNvPr id="5" name="矩形 4"/>
          <p:cNvSpPr/>
          <p:nvPr/>
        </p:nvSpPr>
        <p:spPr>
          <a:xfrm>
            <a:off x="1000100" y="2551836"/>
            <a:ext cx="7215238" cy="2677656"/>
          </a:xfrm>
          <a:prstGeom prst="rect">
            <a:avLst/>
          </a:prstGeom>
        </p:spPr>
        <p:txBody>
          <a:bodyPr wrap="square">
            <a:spAutoFit/>
          </a:bodyPr>
          <a:lstStyle/>
          <a:p>
            <a:r>
              <a:rPr lang="en-US" altLang="zh-CN" sz="2800" dirty="0"/>
              <a:t>round(cor,2)</a:t>
            </a:r>
          </a:p>
          <a:p>
            <a:r>
              <a:rPr lang="en-US" altLang="zh-CN" sz="2800" dirty="0"/>
              <a:t>   Trend</a:t>
            </a:r>
            <a:r>
              <a:rPr lang="zh-CN" altLang="en-US" sz="2800" dirty="0"/>
              <a:t>    </a:t>
            </a:r>
            <a:r>
              <a:rPr lang="en-US" altLang="zh-CN" sz="2800" dirty="0"/>
              <a:t> real.GNP </a:t>
            </a:r>
            <a:r>
              <a:rPr lang="zh-CN" altLang="en-US" sz="2800" dirty="0"/>
              <a:t> </a:t>
            </a:r>
            <a:r>
              <a:rPr lang="en-US" altLang="zh-CN" sz="2800" dirty="0"/>
              <a:t>  </a:t>
            </a:r>
            <a:r>
              <a:rPr lang="zh-CN" altLang="en-US" sz="2800" dirty="0"/>
              <a:t> </a:t>
            </a:r>
            <a:r>
              <a:rPr lang="en-US" altLang="zh-CN" sz="2800" dirty="0"/>
              <a:t>CPI </a:t>
            </a:r>
            <a:r>
              <a:rPr lang="zh-CN" altLang="en-US" sz="2800" dirty="0"/>
              <a:t>       </a:t>
            </a:r>
            <a:r>
              <a:rPr lang="en-US" altLang="zh-CN" sz="2800" dirty="0"/>
              <a:t>Interest </a:t>
            </a:r>
          </a:p>
          <a:p>
            <a:r>
              <a:rPr lang="en-US" altLang="zh-CN" sz="2800" dirty="0"/>
              <a:t>    0.75   </a:t>
            </a:r>
            <a:r>
              <a:rPr lang="zh-CN" altLang="en-US" sz="2800" dirty="0"/>
              <a:t>    </a:t>
            </a:r>
            <a:r>
              <a:rPr lang="en-US" altLang="zh-CN" sz="2800" dirty="0"/>
              <a:t>  0.86     </a:t>
            </a:r>
            <a:r>
              <a:rPr lang="zh-CN" altLang="en-US" sz="2800" dirty="0"/>
              <a:t>    </a:t>
            </a:r>
            <a:r>
              <a:rPr lang="en-US" altLang="zh-CN" sz="2800" dirty="0"/>
              <a:t>0.68  </a:t>
            </a:r>
            <a:r>
              <a:rPr lang="zh-CN" altLang="en-US" sz="2800" dirty="0"/>
              <a:t>    </a:t>
            </a:r>
            <a:r>
              <a:rPr lang="en-US" altLang="zh-CN" sz="2800" dirty="0"/>
              <a:t>   0.59 </a:t>
            </a:r>
          </a:p>
          <a:p>
            <a:r>
              <a:rPr lang="en-US" altLang="zh-CN" sz="2800" dirty="0"/>
              <a:t>round(p.cor,2)</a:t>
            </a:r>
          </a:p>
          <a:p>
            <a:r>
              <a:rPr lang="en-US" altLang="zh-CN" sz="2800" dirty="0"/>
              <a:t>   Trend</a:t>
            </a:r>
            <a:r>
              <a:rPr lang="zh-CN" altLang="en-US" sz="2800" dirty="0"/>
              <a:t>    </a:t>
            </a:r>
            <a:r>
              <a:rPr lang="en-US" altLang="zh-CN" sz="2800" dirty="0"/>
              <a:t> real.GNP     CPI </a:t>
            </a:r>
            <a:r>
              <a:rPr lang="zh-CN" altLang="en-US" sz="2800" dirty="0"/>
              <a:t>      </a:t>
            </a:r>
            <a:r>
              <a:rPr lang="en-US" altLang="zh-CN" sz="2800" dirty="0"/>
              <a:t>Interest </a:t>
            </a:r>
          </a:p>
          <a:p>
            <a:r>
              <a:rPr lang="en-US" altLang="zh-CN" sz="2800" dirty="0"/>
              <a:t>   -0.76  </a:t>
            </a:r>
            <a:r>
              <a:rPr lang="zh-CN" altLang="en-US" sz="2800" dirty="0"/>
              <a:t>    </a:t>
            </a:r>
            <a:r>
              <a:rPr lang="en-US" altLang="zh-CN" sz="2800" dirty="0"/>
              <a:t>   0.96   </a:t>
            </a:r>
            <a:r>
              <a:rPr lang="zh-CN" altLang="en-US" sz="2800" dirty="0"/>
              <a:t>    </a:t>
            </a:r>
            <a:r>
              <a:rPr lang="en-US" altLang="zh-CN" sz="2800" dirty="0"/>
              <a:t> -0.30  </a:t>
            </a:r>
            <a:r>
              <a:rPr lang="zh-CN" altLang="en-US" sz="2800" dirty="0"/>
              <a:t>    </a:t>
            </a:r>
            <a:r>
              <a:rPr lang="en-US" altLang="zh-CN" sz="2800" dirty="0"/>
              <a:t>  -0.26 </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2DD93-47D9-47E4-9171-DC30F821E3DE}"/>
              </a:ext>
            </a:extLst>
          </p:cNvPr>
          <p:cNvSpPr>
            <a:spLocks noGrp="1"/>
          </p:cNvSpPr>
          <p:nvPr>
            <p:ph type="title"/>
          </p:nvPr>
        </p:nvSpPr>
        <p:spPr/>
        <p:txBody>
          <a:bodyPr/>
          <a:lstStyle/>
          <a:p>
            <a:r>
              <a:rPr lang="zh-CN" altLang="en-US" dirty="0"/>
              <a:t>分析</a:t>
            </a:r>
            <a:r>
              <a:rPr lang="en-US" altLang="zh-CN" dirty="0"/>
              <a:t>2</a:t>
            </a:r>
            <a:endParaRPr lang="zh-CN" altLang="en-US" dirty="0"/>
          </a:p>
        </p:txBody>
      </p:sp>
      <p:sp>
        <p:nvSpPr>
          <p:cNvPr id="3" name="内容占位符 2">
            <a:extLst>
              <a:ext uri="{FF2B5EF4-FFF2-40B4-BE49-F238E27FC236}">
                <a16:creationId xmlns:a16="http://schemas.microsoft.com/office/drawing/2014/main" id="{BDDC1063-0642-4717-AD76-17A22E62E31A}"/>
              </a:ext>
            </a:extLst>
          </p:cNvPr>
          <p:cNvSpPr>
            <a:spLocks noGrp="1"/>
          </p:cNvSpPr>
          <p:nvPr>
            <p:ph idx="1"/>
          </p:nvPr>
        </p:nvSpPr>
        <p:spPr/>
        <p:txBody>
          <a:bodyPr/>
          <a:lstStyle/>
          <a:p>
            <a:r>
              <a:rPr lang="zh-CN" altLang="zh-CN" sz="2000" dirty="0"/>
              <a:t>本文以</a:t>
            </a:r>
            <a:r>
              <a:rPr lang="en-US" altLang="zh-CN" sz="2000" dirty="0"/>
              <a:t>891</a:t>
            </a:r>
            <a:r>
              <a:rPr lang="zh-CN" altLang="zh-CN" sz="2000" dirty="0"/>
              <a:t>份山东省农村老年人调查问卷为基础，在控制性别、年龄、婚姻状况、受教育程度、健在子女数量等变量后从经济支持、情感支持和照料支持三个方面分析了双向代际支持对农村老年人身心健康的影响。研究表明不同方向的代际支持对农村老年人身心健康产生了不同的影响，具体来说：第一，通过探望而实现的子代情感支持、亲代情感支持以及子女、孙代提供的子代照料支持能显著提高农村老年人自评健康状况；但子代经济支持会增加农村老年人自评健康报差的概率。第二，亲代经济支持、子代情感支持以及子女提供的子代照料支持能有效降低农村老年人遭遇日常生活能力障碍的风险。第三，子代经济支持、亲代照料支持容易增加农村老年人抑郁程度，不利于心理健康；子代情感支持、亲代情感支持和子代照料支持会显著改善农村老年人心理健康状况。</a:t>
            </a:r>
            <a:endParaRPr lang="zh-CN" altLang="en-US" sz="2000" dirty="0"/>
          </a:p>
        </p:txBody>
      </p:sp>
    </p:spTree>
    <p:extLst>
      <p:ext uri="{BB962C8B-B14F-4D97-AF65-F5344CB8AC3E}">
        <p14:creationId xmlns:p14="http://schemas.microsoft.com/office/powerpoint/2010/main" val="3263440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Frisch-Waugh </a:t>
            </a:r>
            <a:r>
              <a:rPr lang="zh-CN" altLang="en-US" dirty="0"/>
              <a:t>定理的含义</a:t>
            </a:r>
            <a:endParaRPr lang="en-US" dirty="0"/>
          </a:p>
        </p:txBody>
      </p:sp>
      <p:sp>
        <p:nvSpPr>
          <p:cNvPr id="17411" name="Rectangle 3"/>
          <p:cNvSpPr>
            <a:spLocks noGrp="1" noChangeArrowheads="1"/>
          </p:cNvSpPr>
          <p:nvPr>
            <p:ph idx="1"/>
          </p:nvPr>
        </p:nvSpPr>
        <p:spPr/>
        <p:txBody>
          <a:bodyPr/>
          <a:lstStyle/>
          <a:p>
            <a:pPr eaLnBrk="1" hangingPunct="1">
              <a:lnSpc>
                <a:spcPct val="80000"/>
              </a:lnSpc>
              <a:buFont typeface="Wingdings" pitchFamily="2" charset="2"/>
              <a:buNone/>
            </a:pPr>
            <a:r>
              <a:rPr lang="en-US" dirty="0"/>
              <a:t>“We get the same result whether we (1) </a:t>
            </a:r>
            <a:r>
              <a:rPr lang="en-US" dirty="0" err="1"/>
              <a:t>detrend</a:t>
            </a:r>
            <a:r>
              <a:rPr lang="en-US" dirty="0"/>
              <a:t> the other variables by using the residuals from a regression of them on a constant and a  time trend and use the </a:t>
            </a:r>
            <a:r>
              <a:rPr lang="en-US" dirty="0" err="1"/>
              <a:t>detrended</a:t>
            </a:r>
            <a:r>
              <a:rPr lang="en-US" dirty="0"/>
              <a:t> data in the regression or (2) just include a constant and a time trend in the regression and not </a:t>
            </a:r>
            <a:r>
              <a:rPr lang="en-US" dirty="0" err="1"/>
              <a:t>detrend</a:t>
            </a:r>
            <a:r>
              <a:rPr lang="en-US" dirty="0"/>
              <a:t> the data”</a:t>
            </a:r>
          </a:p>
          <a:p>
            <a:pPr eaLnBrk="1" hangingPunct="1">
              <a:lnSpc>
                <a:spcPct val="80000"/>
              </a:lnSpc>
              <a:buFont typeface="Wingdings" pitchFamily="2" charset="2"/>
              <a:buNone/>
            </a:pPr>
            <a:r>
              <a:rPr lang="en-US" dirty="0"/>
              <a:t>“</a:t>
            </a:r>
            <a:r>
              <a:rPr lang="en-US" dirty="0" err="1"/>
              <a:t>Detrend</a:t>
            </a:r>
            <a:r>
              <a:rPr lang="en-US" dirty="0"/>
              <a:t> the data” means compute the residuals from the regressions of the variables on a constant and a time trend.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dirty="0"/>
              <a:t>原始变量</a:t>
            </a:r>
            <a:r>
              <a:rPr lang="en-US" altLang="zh-CN" dirty="0" err="1"/>
              <a:t>vs</a:t>
            </a:r>
            <a:r>
              <a:rPr lang="zh-CN" altLang="en-US" dirty="0"/>
              <a:t>去趋势变量</a:t>
            </a:r>
            <a:endParaRPr lang="en-US" dirty="0"/>
          </a:p>
        </p:txBody>
      </p:sp>
      <p:pic>
        <p:nvPicPr>
          <p:cNvPr id="199681" name="Picture 1"/>
          <p:cNvPicPr>
            <a:picLocks noChangeAspect="1" noChangeArrowheads="1"/>
          </p:cNvPicPr>
          <p:nvPr/>
        </p:nvPicPr>
        <p:blipFill>
          <a:blip r:embed="rId3" cstate="print"/>
          <a:srcRect/>
          <a:stretch>
            <a:fillRect/>
          </a:stretch>
        </p:blipFill>
        <p:spPr bwMode="auto">
          <a:xfrm>
            <a:off x="0" y="1831662"/>
            <a:ext cx="9143999" cy="437059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62000" y="1371600"/>
            <a:ext cx="8229600" cy="530225"/>
          </a:xfrm>
        </p:spPr>
        <p:txBody>
          <a:bodyPr/>
          <a:lstStyle/>
          <a:p>
            <a:pPr eaLnBrk="1" hangingPunct="1"/>
            <a:r>
              <a:rPr lang="zh-CN" altLang="en-US" dirty="0"/>
              <a:t>去趋势变量回归</a:t>
            </a:r>
            <a:endParaRPr lang="en-US" dirty="0"/>
          </a:p>
        </p:txBody>
      </p:sp>
      <p:sp>
        <p:nvSpPr>
          <p:cNvPr id="11" name="矩形 10"/>
          <p:cNvSpPr/>
          <p:nvPr/>
        </p:nvSpPr>
        <p:spPr>
          <a:xfrm>
            <a:off x="785786" y="2357430"/>
            <a:ext cx="7786742" cy="2585323"/>
          </a:xfrm>
          <a:prstGeom prst="rect">
            <a:avLst/>
          </a:prstGeom>
        </p:spPr>
        <p:txBody>
          <a:bodyPr wrap="square">
            <a:spAutoFit/>
          </a:bodyPr>
          <a:lstStyle/>
          <a:p>
            <a:r>
              <a:rPr lang="en-US" altLang="zh-CN" dirty="0"/>
              <a:t>Coefficients:</a:t>
            </a:r>
          </a:p>
          <a:p>
            <a:r>
              <a:rPr lang="en-US" altLang="zh-CN" dirty="0"/>
              <a:t>   </a:t>
            </a:r>
            <a:r>
              <a:rPr lang="zh-CN" altLang="en-US" dirty="0"/>
              <a:t>      </a:t>
            </a:r>
            <a:r>
              <a:rPr lang="en-US" altLang="zh-CN" dirty="0"/>
              <a:t>Estimate Std. Error</a:t>
            </a:r>
            <a:r>
              <a:rPr lang="zh-CN" altLang="en-US" dirty="0"/>
              <a:t>  </a:t>
            </a:r>
            <a:r>
              <a:rPr lang="en-US" altLang="zh-CN" dirty="0"/>
              <a:t> t value </a:t>
            </a:r>
            <a:r>
              <a:rPr lang="zh-CN" altLang="en-US" dirty="0"/>
              <a:t>    </a:t>
            </a:r>
            <a:r>
              <a:rPr lang="en-US" altLang="zh-CN" dirty="0"/>
              <a:t>Pr(&gt;|t|)    </a:t>
            </a:r>
          </a:p>
          <a:p>
            <a:r>
              <a:rPr lang="en-US" altLang="zh-CN" dirty="0" err="1"/>
              <a:t>mx</a:t>
            </a:r>
            <a:r>
              <a:rPr lang="en-US" altLang="zh-CN" dirty="0"/>
              <a:t> </a:t>
            </a:r>
            <a:r>
              <a:rPr lang="zh-CN" altLang="en-US" dirty="0"/>
              <a:t>  </a:t>
            </a:r>
            <a:r>
              <a:rPr lang="en-US" altLang="zh-CN" dirty="0"/>
              <a:t> 0.65358    0.05536  </a:t>
            </a:r>
            <a:r>
              <a:rPr lang="zh-CN" altLang="en-US" dirty="0"/>
              <a:t>  </a:t>
            </a:r>
            <a:r>
              <a:rPr lang="en-US" altLang="zh-CN" dirty="0"/>
              <a:t>  11.8</a:t>
            </a:r>
            <a:r>
              <a:rPr lang="zh-CN" altLang="en-US" dirty="0"/>
              <a:t>    </a:t>
            </a:r>
            <a:r>
              <a:rPr lang="en-US" altLang="zh-CN" dirty="0"/>
              <a:t> 1.15e-08 ***</a:t>
            </a:r>
          </a:p>
          <a:p>
            <a:r>
              <a:rPr lang="en-US" altLang="zh-CN" dirty="0"/>
              <a:t>---</a:t>
            </a:r>
          </a:p>
          <a:p>
            <a:r>
              <a:rPr lang="en-US" altLang="zh-CN" dirty="0" err="1"/>
              <a:t>Signif</a:t>
            </a:r>
            <a:r>
              <a:rPr lang="en-US" altLang="zh-CN" dirty="0"/>
              <a:t>. codes:  0 ‘***’ 0.001 ‘**’ 0.01 ‘*’ 0.05 ‘.’ 0.1 ‘ ’ 1 </a:t>
            </a:r>
          </a:p>
          <a:p>
            <a:endParaRPr lang="en-US" altLang="zh-CN" dirty="0"/>
          </a:p>
          <a:p>
            <a:r>
              <a:rPr lang="en-US" altLang="zh-CN" dirty="0"/>
              <a:t>Residual standard error: 0.00683 on 14 degrees of freedom</a:t>
            </a:r>
          </a:p>
          <a:p>
            <a:r>
              <a:rPr lang="en-US" altLang="zh-CN" dirty="0"/>
              <a:t>Multiple R-squared: 0.9087,     Adjusted R-squared: 0.9022 </a:t>
            </a:r>
          </a:p>
          <a:p>
            <a:r>
              <a:rPr lang="en-US" altLang="zh-CN" dirty="0"/>
              <a:t>F-statistic: 139.4 on 1 and 14 DF,  p-value: 1.154e-08 </a:t>
            </a:r>
            <a:endParaRPr lang="zh-CN" altLang="en-US" dirty="0"/>
          </a:p>
        </p:txBody>
      </p:sp>
      <p:sp>
        <p:nvSpPr>
          <p:cNvPr id="12" name="椭圆 11"/>
          <p:cNvSpPr/>
          <p:nvPr/>
        </p:nvSpPr>
        <p:spPr bwMode="auto">
          <a:xfrm>
            <a:off x="1357290" y="2928934"/>
            <a:ext cx="1000132" cy="357190"/>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a:t>Frisch-Waugh</a:t>
            </a:r>
            <a:r>
              <a:rPr lang="zh-CN" altLang="en-US" dirty="0"/>
              <a:t>定理的应用：固定效应模型</a:t>
            </a:r>
            <a:endParaRPr lang="en-US" dirty="0"/>
          </a:p>
        </p:txBody>
      </p:sp>
      <p:sp>
        <p:nvSpPr>
          <p:cNvPr id="5124" name="Rectangle 3"/>
          <p:cNvSpPr>
            <a:spLocks noGrp="1" noChangeArrowheads="1"/>
          </p:cNvSpPr>
          <p:nvPr>
            <p:ph idx="1"/>
          </p:nvPr>
        </p:nvSpPr>
        <p:spPr/>
        <p:txBody>
          <a:bodyPr/>
          <a:lstStyle/>
          <a:p>
            <a:pPr eaLnBrk="1" hangingPunct="1">
              <a:buFont typeface="Wingdings" pitchFamily="2" charset="2"/>
              <a:buNone/>
            </a:pPr>
            <a:r>
              <a:rPr lang="zh-CN" altLang="en-US" dirty="0"/>
              <a:t>为个体设置虚拟变量</a:t>
            </a:r>
            <a:endParaRPr lang="en-US" dirty="0"/>
          </a:p>
          <a:p>
            <a:pPr eaLnBrk="1" hangingPunct="1">
              <a:buFont typeface="Wingdings" pitchFamily="2" charset="2"/>
              <a:buNone/>
            </a:pPr>
            <a:r>
              <a:rPr lang="en-US" b="1" dirty="0"/>
              <a:t>        </a:t>
            </a:r>
            <a:r>
              <a:rPr lang="en-US" b="1" dirty="0" err="1"/>
              <a:t>y</a:t>
            </a:r>
            <a:r>
              <a:rPr lang="en-US" baseline="-25000" dirty="0" err="1"/>
              <a:t>i</a:t>
            </a:r>
            <a:r>
              <a:rPr lang="en-US" dirty="0"/>
              <a:t>  =  </a:t>
            </a:r>
            <a:r>
              <a:rPr lang="en-US" b="1" dirty="0"/>
              <a:t>X</a:t>
            </a:r>
            <a:r>
              <a:rPr lang="en-US" baseline="-25000" dirty="0"/>
              <a:t>i</a:t>
            </a:r>
            <a:r>
              <a:rPr lang="en-US" dirty="0">
                <a:sym typeface="Symbol" pitchFamily="18" charset="2"/>
              </a:rPr>
              <a:t>  +  </a:t>
            </a:r>
            <a:r>
              <a:rPr lang="en-US" b="1" dirty="0" err="1">
                <a:sym typeface="Symbol" pitchFamily="18" charset="2"/>
              </a:rPr>
              <a:t>d</a:t>
            </a:r>
            <a:r>
              <a:rPr lang="en-US" baseline="-25000" dirty="0" err="1">
                <a:sym typeface="Symbol" pitchFamily="18" charset="2"/>
              </a:rPr>
              <a:t>i</a:t>
            </a:r>
            <a:r>
              <a:rPr lang="el-GR" dirty="0">
                <a:sym typeface="Symbol" pitchFamily="18" charset="2"/>
              </a:rPr>
              <a:t>α</a:t>
            </a:r>
            <a:r>
              <a:rPr lang="en-US" baseline="-25000" dirty="0" err="1">
                <a:sym typeface="Symbol" pitchFamily="18" charset="2"/>
              </a:rPr>
              <a:t>i</a:t>
            </a:r>
            <a:r>
              <a:rPr lang="en-US" dirty="0">
                <a:sym typeface="Symbol" pitchFamily="18" charset="2"/>
              </a:rPr>
              <a:t> + </a:t>
            </a:r>
            <a:r>
              <a:rPr lang="el-GR" b="1" dirty="0">
                <a:sym typeface="Symbol" pitchFamily="18" charset="2"/>
              </a:rPr>
              <a:t>ε</a:t>
            </a:r>
            <a:r>
              <a:rPr lang="en-US" baseline="-25000" dirty="0" err="1">
                <a:sym typeface="Symbol" pitchFamily="18" charset="2"/>
              </a:rPr>
              <a:t>i</a:t>
            </a:r>
            <a:r>
              <a:rPr lang="en-US" dirty="0">
                <a:sym typeface="Symbol" pitchFamily="18" charset="2"/>
              </a:rPr>
              <a:t>, </a:t>
            </a:r>
            <a:r>
              <a:rPr lang="en-US" altLang="zh-CN" dirty="0" err="1">
                <a:sym typeface="Symbol" pitchFamily="18" charset="2"/>
              </a:rPr>
              <a:t>i</a:t>
            </a:r>
            <a:r>
              <a:rPr lang="en-US" altLang="zh-CN" dirty="0">
                <a:sym typeface="Symbol" pitchFamily="18" charset="2"/>
              </a:rPr>
              <a:t>=1,…,N</a:t>
            </a:r>
            <a:endParaRPr lang="el-GR" dirty="0">
              <a:sym typeface="Symbol" pitchFamily="18" charset="2"/>
            </a:endParaRPr>
          </a:p>
        </p:txBody>
      </p:sp>
      <p:graphicFrame>
        <p:nvGraphicFramePr>
          <p:cNvPr id="5122" name="Object 4"/>
          <p:cNvGraphicFramePr>
            <a:graphicFrameLocks noChangeAspect="1"/>
          </p:cNvGraphicFramePr>
          <p:nvPr/>
        </p:nvGraphicFramePr>
        <p:xfrm>
          <a:off x="2214546" y="3643314"/>
          <a:ext cx="4191000" cy="2622335"/>
        </p:xfrm>
        <a:graphic>
          <a:graphicData uri="http://schemas.openxmlformats.org/presentationml/2006/ole">
            <mc:AlternateContent xmlns:mc="http://schemas.openxmlformats.org/markup-compatibility/2006">
              <mc:Choice xmlns:v="urn:schemas-microsoft-com:vml" Requires="v">
                <p:oleObj spid="_x0000_s177171" name="Equation" r:id="rId4" imgW="2578100" imgH="1612900" progId="">
                  <p:embed/>
                </p:oleObj>
              </mc:Choice>
              <mc:Fallback>
                <p:oleObj name="Equation" r:id="rId4" imgW="2578100" imgH="16129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46" y="3643314"/>
                        <a:ext cx="4191000" cy="2622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Text Box 5"/>
          <p:cNvSpPr txBox="1">
            <a:spLocks noChangeArrowheads="1"/>
          </p:cNvSpPr>
          <p:nvPr/>
        </p:nvSpPr>
        <p:spPr bwMode="auto">
          <a:xfrm>
            <a:off x="1066800" y="5867400"/>
            <a:ext cx="6858000" cy="366713"/>
          </a:xfrm>
          <a:prstGeom prst="rect">
            <a:avLst/>
          </a:prstGeom>
          <a:noFill/>
          <a:ln w="19050">
            <a:noFill/>
            <a:miter lim="800000"/>
            <a:headEnd/>
            <a:tailEnd/>
          </a:ln>
        </p:spPr>
        <p:txBody>
          <a:bodyPr>
            <a:spAutoFit/>
          </a:bodyPr>
          <a:lstStyle/>
          <a:p>
            <a:pPr>
              <a:spcBef>
                <a:spcPct val="50000"/>
              </a:spcBef>
            </a:pPr>
            <a:endParaRPr lang="en-US"/>
          </a:p>
        </p:txBody>
      </p:sp>
      <p:sp>
        <p:nvSpPr>
          <p:cNvPr id="5127" name="AutoShape 8"/>
          <p:cNvSpPr>
            <a:spLocks/>
          </p:cNvSpPr>
          <p:nvPr/>
        </p:nvSpPr>
        <p:spPr bwMode="auto">
          <a:xfrm rot="5400000">
            <a:off x="4444189" y="2626306"/>
            <a:ext cx="74613" cy="1714500"/>
          </a:xfrm>
          <a:prstGeom prst="leftBrace">
            <a:avLst>
              <a:gd name="adj1" fmla="val 191488"/>
              <a:gd name="adj2" fmla="val 50000"/>
            </a:avLst>
          </a:prstGeom>
          <a:noFill/>
          <a:ln w="38100">
            <a:solidFill>
              <a:srgbClr val="FF3300"/>
            </a:solidFill>
            <a:round/>
            <a:headEnd/>
            <a:tailEnd/>
          </a:ln>
        </p:spPr>
        <p:txBody>
          <a:bodyPr wrap="none" anchor="ctr"/>
          <a:lstStyle/>
          <a:p>
            <a:endParaRPr lang="en-US"/>
          </a:p>
        </p:txBody>
      </p:sp>
      <p:sp>
        <p:nvSpPr>
          <p:cNvPr id="5128" name="Text Box 9"/>
          <p:cNvSpPr txBox="1">
            <a:spLocks noChangeArrowheads="1"/>
          </p:cNvSpPr>
          <p:nvPr/>
        </p:nvSpPr>
        <p:spPr bwMode="auto">
          <a:xfrm>
            <a:off x="3738546" y="3141449"/>
            <a:ext cx="1600200" cy="304800"/>
          </a:xfrm>
          <a:prstGeom prst="rect">
            <a:avLst/>
          </a:prstGeom>
          <a:noFill/>
          <a:ln w="19050">
            <a:noFill/>
            <a:miter lim="800000"/>
            <a:headEnd/>
            <a:tailEnd/>
          </a:ln>
        </p:spPr>
        <p:txBody>
          <a:bodyPr>
            <a:spAutoFit/>
          </a:bodyPr>
          <a:lstStyle/>
          <a:p>
            <a:pPr>
              <a:spcBef>
                <a:spcPct val="50000"/>
              </a:spcBef>
            </a:pPr>
            <a:r>
              <a:rPr lang="en-US" sz="1400" b="1" dirty="0">
                <a:latin typeface="Tahoma" pitchFamily="34" charset="0"/>
              </a:rPr>
              <a:t>N </a:t>
            </a:r>
            <a:r>
              <a:rPr lang="zh-CN" altLang="en-US" sz="1400" b="1" dirty="0">
                <a:latin typeface="Tahoma" pitchFamily="34" charset="0"/>
              </a:rPr>
              <a:t>列</a:t>
            </a:r>
            <a:endParaRPr lang="en-US" sz="1400" b="1" dirty="0">
              <a:latin typeface="Tahoma"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a:t>估计固定效应模型</a:t>
            </a:r>
            <a:endParaRPr lang="en-US" dirty="0"/>
          </a:p>
        </p:txBody>
      </p:sp>
      <p:sp>
        <p:nvSpPr>
          <p:cNvPr id="6148" name="Rectangle 3"/>
          <p:cNvSpPr>
            <a:spLocks noGrp="1" noChangeArrowheads="1"/>
          </p:cNvSpPr>
          <p:nvPr>
            <p:ph type="body" idx="1"/>
          </p:nvPr>
        </p:nvSpPr>
        <p:spPr/>
        <p:txBody>
          <a:bodyPr/>
          <a:lstStyle/>
          <a:p>
            <a:pPr eaLnBrk="1" hangingPunct="1"/>
            <a:endParaRPr lang="en-US" dirty="0"/>
          </a:p>
          <a:p>
            <a:pPr eaLnBrk="1" hangingPunct="1"/>
            <a:endParaRPr lang="en-US" dirty="0"/>
          </a:p>
          <a:p>
            <a:pPr eaLnBrk="1" hangingPunct="1"/>
            <a:endParaRPr lang="en-US" dirty="0"/>
          </a:p>
          <a:p>
            <a:pPr eaLnBrk="1" hangingPunct="1"/>
            <a:r>
              <a:rPr lang="zh-CN" altLang="en-US" dirty="0"/>
              <a:t>利用</a:t>
            </a:r>
            <a:r>
              <a:rPr lang="en-US" altLang="zh-CN" dirty="0" err="1"/>
              <a:t>Frish</a:t>
            </a:r>
            <a:r>
              <a:rPr lang="en-US" altLang="zh-CN" dirty="0"/>
              <a:t>-Waugh</a:t>
            </a:r>
            <a:r>
              <a:rPr lang="zh-CN" altLang="en-US" dirty="0"/>
              <a:t>定理，有：</a:t>
            </a:r>
            <a:endParaRPr lang="en-US" altLang="zh-CN" dirty="0"/>
          </a:p>
          <a:p>
            <a:pPr eaLnBrk="1" hangingPunct="1"/>
            <a:endParaRPr lang="en-US" dirty="0"/>
          </a:p>
          <a:p>
            <a:pPr eaLnBrk="1" hangingPunct="1"/>
            <a:endParaRPr lang="en-US" dirty="0"/>
          </a:p>
          <a:p>
            <a:pPr eaLnBrk="1" hangingPunct="1">
              <a:buNone/>
            </a:pPr>
            <a:r>
              <a:rPr lang="zh-CN" altLang="en-US" b="1" dirty="0"/>
              <a:t>           </a:t>
            </a:r>
            <a:r>
              <a:rPr lang="en-US" b="1" dirty="0"/>
              <a:t>a </a:t>
            </a:r>
            <a:r>
              <a:rPr lang="zh-CN" altLang="en-US" b="1" dirty="0"/>
              <a:t>    </a:t>
            </a:r>
            <a:r>
              <a:rPr lang="en-US" b="1" dirty="0"/>
              <a:t>= (D’D)</a:t>
            </a:r>
            <a:r>
              <a:rPr lang="en-US" b="1" baseline="30000" dirty="0"/>
              <a:t>-1</a:t>
            </a:r>
            <a:r>
              <a:rPr lang="en-US" b="1" dirty="0"/>
              <a:t>D’(y – </a:t>
            </a:r>
            <a:r>
              <a:rPr lang="en-US" b="1" dirty="0" err="1"/>
              <a:t>Xb</a:t>
            </a:r>
            <a:r>
              <a:rPr lang="en-US" b="1" dirty="0"/>
              <a:t>)</a:t>
            </a:r>
            <a:endParaRPr lang="en-US" dirty="0"/>
          </a:p>
        </p:txBody>
      </p:sp>
      <p:graphicFrame>
        <p:nvGraphicFramePr>
          <p:cNvPr id="6146" name="Object 4"/>
          <p:cNvGraphicFramePr>
            <a:graphicFrameLocks noChangeAspect="1"/>
          </p:cNvGraphicFramePr>
          <p:nvPr/>
        </p:nvGraphicFramePr>
        <p:xfrm>
          <a:off x="1857375" y="1785938"/>
          <a:ext cx="5715000" cy="1169987"/>
        </p:xfrm>
        <a:graphic>
          <a:graphicData uri="http://schemas.openxmlformats.org/presentationml/2006/ole">
            <mc:AlternateContent xmlns:mc="http://schemas.openxmlformats.org/markup-compatibility/2006">
              <mc:Choice xmlns:v="urn:schemas-microsoft-com:vml" Requires="v">
                <p:oleObj spid="_x0000_s178212" name="Equation" r:id="rId4" imgW="2260600" imgH="1003300" progId="">
                  <p:embed/>
                </p:oleObj>
              </mc:Choice>
              <mc:Fallback>
                <p:oleObj name="Equation" r:id="rId4" imgW="2260600" imgH="10033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b="53822"/>
                      <a:stretch>
                        <a:fillRect/>
                      </a:stretch>
                    </p:blipFill>
                    <p:spPr bwMode="auto">
                      <a:xfrm>
                        <a:off x="1857375" y="1785938"/>
                        <a:ext cx="5715000" cy="1169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179" name="Object 3"/>
          <p:cNvGraphicFramePr>
            <a:graphicFrameLocks noChangeAspect="1"/>
          </p:cNvGraphicFramePr>
          <p:nvPr/>
        </p:nvGraphicFramePr>
        <p:xfrm>
          <a:off x="1928794" y="4143380"/>
          <a:ext cx="5715000" cy="663575"/>
        </p:xfrm>
        <a:graphic>
          <a:graphicData uri="http://schemas.openxmlformats.org/presentationml/2006/ole">
            <mc:AlternateContent xmlns:mc="http://schemas.openxmlformats.org/markup-compatibility/2006">
              <mc:Choice xmlns:v="urn:schemas-microsoft-com:vml" Requires="v">
                <p:oleObj spid="_x0000_s178213" name="Equation" r:id="rId6" imgW="2260600" imgH="1003300" progId="">
                  <p:embed/>
                </p:oleObj>
              </mc:Choice>
              <mc:Fallback>
                <p:oleObj name="Equation" r:id="rId6" imgW="2260600" imgH="10033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t="73917"/>
                      <a:stretch>
                        <a:fillRect/>
                      </a:stretch>
                    </p:blipFill>
                    <p:spPr bwMode="auto">
                      <a:xfrm>
                        <a:off x="1928794" y="4143380"/>
                        <a:ext cx="57150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a:t>估计固定效应模型</a:t>
            </a:r>
            <a:r>
              <a:rPr lang="en-US" dirty="0"/>
              <a:t>(cont.)</a:t>
            </a:r>
          </a:p>
        </p:txBody>
      </p:sp>
      <p:graphicFrame>
        <p:nvGraphicFramePr>
          <p:cNvPr id="7170" name="Object 3"/>
          <p:cNvGraphicFramePr>
            <a:graphicFrameLocks noChangeAspect="1"/>
          </p:cNvGraphicFramePr>
          <p:nvPr/>
        </p:nvGraphicFramePr>
        <p:xfrm>
          <a:off x="914400" y="1981200"/>
          <a:ext cx="7816850" cy="4102100"/>
        </p:xfrm>
        <a:graphic>
          <a:graphicData uri="http://schemas.openxmlformats.org/presentationml/2006/ole">
            <mc:AlternateContent xmlns:mc="http://schemas.openxmlformats.org/markup-compatibility/2006">
              <mc:Choice xmlns:v="urn:schemas-microsoft-com:vml" Requires="v">
                <p:oleObj spid="_x0000_s179219" name="Equation" r:id="rId4" imgW="4356100" imgH="2286000" progId="">
                  <p:embed/>
                </p:oleObj>
              </mc:Choice>
              <mc:Fallback>
                <p:oleObj name="Equation" r:id="rId4" imgW="4356100" imgH="22860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981200"/>
                        <a:ext cx="7816850" cy="410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type="title"/>
          </p:nvPr>
        </p:nvSpPr>
        <p:spPr/>
        <p:txBody>
          <a:bodyPr/>
          <a:lstStyle/>
          <a:p>
            <a:pPr eaLnBrk="1" hangingPunct="1"/>
            <a:r>
              <a:rPr lang="zh-CN" altLang="en-US" dirty="0"/>
              <a:t>组内变换</a:t>
            </a:r>
            <a:endParaRPr lang="en-US" dirty="0"/>
          </a:p>
        </p:txBody>
      </p:sp>
      <p:graphicFrame>
        <p:nvGraphicFramePr>
          <p:cNvPr id="8194" name="Object 5"/>
          <p:cNvGraphicFramePr>
            <a:graphicFrameLocks noGrp="1" noChangeAspect="1"/>
          </p:cNvGraphicFramePr>
          <p:nvPr>
            <p:ph idx="1"/>
          </p:nvPr>
        </p:nvGraphicFramePr>
        <p:xfrm>
          <a:off x="609600" y="2913063"/>
          <a:ext cx="8229600" cy="1354137"/>
        </p:xfrm>
        <a:graphic>
          <a:graphicData uri="http://schemas.openxmlformats.org/presentationml/2006/ole">
            <mc:AlternateContent xmlns:mc="http://schemas.openxmlformats.org/markup-compatibility/2006">
              <mc:Choice xmlns:v="urn:schemas-microsoft-com:vml" Requires="v">
                <p:oleObj spid="_x0000_s180243" name="Equation" r:id="rId4" imgW="3860800" imgH="635000" progId="">
                  <p:embed/>
                </p:oleObj>
              </mc:Choice>
              <mc:Fallback>
                <p:oleObj name="Equation" r:id="rId4" imgW="3860800" imgH="635000" progId="">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913063"/>
                        <a:ext cx="8229600"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例：</a:t>
            </a:r>
            <a:r>
              <a:rPr lang="en-US" dirty="0"/>
              <a:t>Cornwell and Rupert Panel Data</a:t>
            </a:r>
          </a:p>
        </p:txBody>
      </p:sp>
      <p:sp>
        <p:nvSpPr>
          <p:cNvPr id="8" name="内容占位符 7"/>
          <p:cNvSpPr>
            <a:spLocks noGrp="1"/>
          </p:cNvSpPr>
          <p:nvPr>
            <p:ph idx="1"/>
          </p:nvPr>
        </p:nvSpPr>
        <p:spPr/>
        <p:txBody>
          <a:bodyPr/>
          <a:lstStyle/>
          <a:p>
            <a:r>
              <a:rPr lang="zh-CN" altLang="en-US" dirty="0"/>
              <a:t>对比哑变量回归估计与组内估计</a:t>
            </a:r>
          </a:p>
        </p:txBody>
      </p:sp>
      <p:sp>
        <p:nvSpPr>
          <p:cNvPr id="9" name="动作按钮: 后退或前一项 8">
            <a:hlinkClick r:id="rId2"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残差平方和</a:t>
            </a:r>
            <a:endParaRPr lang="en-US" dirty="0"/>
          </a:p>
        </p:txBody>
      </p:sp>
      <p:sp>
        <p:nvSpPr>
          <p:cNvPr id="16387" name="Rectangle 3"/>
          <p:cNvSpPr>
            <a:spLocks noGrp="1" noChangeArrowheads="1"/>
          </p:cNvSpPr>
          <p:nvPr>
            <p:ph idx="1"/>
          </p:nvPr>
        </p:nvSpPr>
        <p:spPr/>
        <p:txBody>
          <a:bodyPr/>
          <a:lstStyle/>
          <a:p>
            <a:pPr marL="533400" indent="-533400"/>
            <a:r>
              <a:rPr lang="en-US" b="1" dirty="0"/>
              <a:t>b</a:t>
            </a:r>
            <a:r>
              <a:rPr lang="en-US" dirty="0"/>
              <a:t> </a:t>
            </a:r>
            <a:r>
              <a:rPr lang="zh-CN" altLang="en-US" dirty="0"/>
              <a:t>使得</a:t>
            </a:r>
            <a:r>
              <a:rPr lang="en-US" dirty="0"/>
              <a:t> </a:t>
            </a:r>
            <a:r>
              <a:rPr lang="en-US" b="1" dirty="0" err="1"/>
              <a:t>e</a:t>
            </a:r>
            <a:r>
              <a:rPr lang="en-US" b="1" dirty="0" err="1">
                <a:sym typeface="Symbol" pitchFamily="18" charset="2"/>
              </a:rPr>
              <a:t></a:t>
            </a:r>
            <a:r>
              <a:rPr lang="en-US" b="1" dirty="0" err="1"/>
              <a:t>e</a:t>
            </a:r>
            <a:r>
              <a:rPr lang="en-US" dirty="0"/>
              <a:t> = (</a:t>
            </a:r>
            <a:r>
              <a:rPr lang="en-US" b="1" dirty="0"/>
              <a:t>y</a:t>
            </a:r>
            <a:r>
              <a:rPr lang="en-US" dirty="0"/>
              <a:t> - </a:t>
            </a:r>
            <a:r>
              <a:rPr lang="en-US" b="1" dirty="0" err="1"/>
              <a:t>Xb</a:t>
            </a:r>
            <a:r>
              <a:rPr lang="en-US" dirty="0"/>
              <a:t>)</a:t>
            </a:r>
            <a:r>
              <a:rPr lang="en-US" b="1" dirty="0">
                <a:sym typeface="Symbol" pitchFamily="18" charset="2"/>
              </a:rPr>
              <a:t></a:t>
            </a:r>
            <a:r>
              <a:rPr lang="en-US" dirty="0"/>
              <a:t>(</a:t>
            </a:r>
            <a:r>
              <a:rPr lang="en-US" b="1" dirty="0"/>
              <a:t>y</a:t>
            </a:r>
            <a:r>
              <a:rPr lang="en-US" dirty="0"/>
              <a:t> - </a:t>
            </a:r>
            <a:r>
              <a:rPr lang="en-US" b="1" dirty="0" err="1"/>
              <a:t>Xb</a:t>
            </a:r>
            <a:r>
              <a:rPr lang="en-US" dirty="0"/>
              <a:t>)</a:t>
            </a:r>
            <a:r>
              <a:rPr lang="zh-CN" altLang="en-US" dirty="0"/>
              <a:t> 最小化</a:t>
            </a:r>
            <a:endParaRPr lang="en-US" altLang="zh-CN" dirty="0"/>
          </a:p>
          <a:p>
            <a:pPr marL="533400" indent="-533400" eaLnBrk="1" hangingPunct="1">
              <a:buFont typeface="Wingdings" pitchFamily="2" charset="2"/>
              <a:buNone/>
            </a:pPr>
            <a:r>
              <a:rPr lang="zh-CN" altLang="en-US" dirty="0"/>
              <a:t>    故解为</a:t>
            </a:r>
            <a:r>
              <a:rPr lang="en-US" altLang="zh-CN" dirty="0"/>
              <a:t>:</a:t>
            </a:r>
            <a:r>
              <a:rPr lang="zh-CN" altLang="en-US" dirty="0"/>
              <a:t>   </a:t>
            </a:r>
            <a:r>
              <a:rPr lang="en-US" b="1" dirty="0"/>
              <a:t>b</a:t>
            </a:r>
            <a:r>
              <a:rPr lang="en-US" dirty="0"/>
              <a:t> = (</a:t>
            </a:r>
            <a:r>
              <a:rPr lang="en-US" b="1" dirty="0"/>
              <a:t>X</a:t>
            </a:r>
            <a:r>
              <a:rPr lang="en-US" b="1" dirty="0">
                <a:sym typeface="Symbol" pitchFamily="18" charset="2"/>
              </a:rPr>
              <a:t></a:t>
            </a:r>
            <a:r>
              <a:rPr lang="en-US" b="1" dirty="0"/>
              <a:t>X</a:t>
            </a:r>
            <a:r>
              <a:rPr lang="en-US" dirty="0"/>
              <a:t>)</a:t>
            </a:r>
            <a:r>
              <a:rPr lang="en-US" baseline="30000" dirty="0"/>
              <a:t>-1</a:t>
            </a:r>
            <a:r>
              <a:rPr lang="en-US" b="1" dirty="0"/>
              <a:t>X</a:t>
            </a:r>
            <a:r>
              <a:rPr lang="en-US" b="1" dirty="0">
                <a:sym typeface="Symbol" pitchFamily="18" charset="2"/>
              </a:rPr>
              <a:t></a:t>
            </a:r>
            <a:r>
              <a:rPr lang="en-US" b="1" dirty="0"/>
              <a:t>y</a:t>
            </a:r>
          </a:p>
          <a:p>
            <a:pPr marL="533400" indent="-533400">
              <a:buNone/>
            </a:pPr>
            <a:r>
              <a:rPr lang="zh-CN" altLang="en-US" dirty="0"/>
              <a:t>    且有</a:t>
            </a:r>
            <a:r>
              <a:rPr lang="en-US" altLang="zh-CN" dirty="0"/>
              <a:t>:</a:t>
            </a:r>
            <a:r>
              <a:rPr lang="zh-CN" altLang="en-US" dirty="0"/>
              <a:t>   </a:t>
            </a:r>
            <a:r>
              <a:rPr lang="en-US" b="1" dirty="0" err="1"/>
              <a:t>e’e</a:t>
            </a:r>
            <a:r>
              <a:rPr lang="en-US" dirty="0"/>
              <a:t> = </a:t>
            </a:r>
            <a:r>
              <a:rPr lang="en-US" b="1" dirty="0" err="1"/>
              <a:t>y</a:t>
            </a:r>
            <a:r>
              <a:rPr lang="en-US" b="1" dirty="0" err="1">
                <a:sym typeface="Symbol" pitchFamily="18" charset="2"/>
              </a:rPr>
              <a:t></a:t>
            </a:r>
            <a:r>
              <a:rPr lang="en-US" b="1" dirty="0" err="1"/>
              <a:t>e</a:t>
            </a:r>
            <a:r>
              <a:rPr lang="en-US" dirty="0"/>
              <a:t> (why?)</a:t>
            </a:r>
          </a:p>
          <a:p>
            <a:pPr marL="533400" indent="-533400"/>
            <a:r>
              <a:rPr lang="zh-CN" altLang="en-US" dirty="0"/>
              <a:t>减少一个变量不会使残差平方和减小</a:t>
            </a:r>
            <a:endParaRPr lang="en-US" altLang="zh-CN" dirty="0"/>
          </a:p>
          <a:p>
            <a:pPr marL="533400" indent="-533400"/>
            <a:r>
              <a:rPr lang="zh-CN" altLang="en-US" dirty="0"/>
              <a:t>增加一个变量不会使残差平方和增大</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62000" y="1143000"/>
            <a:ext cx="8229600" cy="530225"/>
          </a:xfrm>
        </p:spPr>
        <p:txBody>
          <a:bodyPr/>
          <a:lstStyle/>
          <a:p>
            <a:pPr eaLnBrk="1" hangingPunct="1"/>
            <a:r>
              <a:rPr lang="zh-CN" altLang="en-US" dirty="0"/>
              <a:t>回归方程的拟合优度</a:t>
            </a:r>
            <a:endParaRPr lang="en-US" dirty="0"/>
          </a:p>
        </p:txBody>
      </p:sp>
      <p:sp>
        <p:nvSpPr>
          <p:cNvPr id="1028" name="Rectangle 3"/>
          <p:cNvSpPr>
            <a:spLocks noGrp="1" noChangeArrowheads="1"/>
          </p:cNvSpPr>
          <p:nvPr>
            <p:ph type="body" idx="1"/>
          </p:nvPr>
        </p:nvSpPr>
        <p:spPr/>
        <p:txBody>
          <a:bodyPr/>
          <a:lstStyle/>
          <a:p>
            <a:pPr marL="533400" indent="-533400" eaLnBrk="1" hangingPunct="1"/>
            <a:r>
              <a:rPr lang="zh-CN" altLang="en-US" dirty="0">
                <a:latin typeface="+mj-lt"/>
              </a:rPr>
              <a:t>总变异</a:t>
            </a:r>
            <a:r>
              <a:rPr lang="en-US" dirty="0">
                <a:latin typeface="+mj-lt"/>
              </a:rPr>
              <a:t>=               =</a:t>
            </a:r>
            <a:r>
              <a:rPr lang="zh-CN" altLang="en-US" dirty="0">
                <a:latin typeface="+mj-lt"/>
              </a:rPr>
              <a:t>         </a:t>
            </a:r>
            <a:r>
              <a:rPr lang="en-US" altLang="zh-CN" dirty="0">
                <a:latin typeface="+mj-lt"/>
              </a:rPr>
              <a:t>,</a:t>
            </a:r>
            <a:r>
              <a:rPr lang="zh-CN" altLang="en-US" dirty="0">
                <a:latin typeface="+mj-lt"/>
              </a:rPr>
              <a:t>其中</a:t>
            </a:r>
            <a:r>
              <a:rPr lang="en-US" altLang="zh-CN" dirty="0">
                <a:latin typeface="+mj-lt"/>
              </a:rPr>
              <a:t>,</a:t>
            </a:r>
          </a:p>
          <a:p>
            <a:pPr marL="533400" indent="-533400" eaLnBrk="1" hangingPunct="1"/>
            <a:r>
              <a:rPr lang="zh-CN" altLang="en-US" dirty="0">
                <a:latin typeface="+mj-lt"/>
              </a:rPr>
              <a:t>总变异的分解</a:t>
            </a:r>
            <a:endParaRPr lang="en-US" dirty="0">
              <a:latin typeface="+mj-lt"/>
            </a:endParaRPr>
          </a:p>
        </p:txBody>
      </p:sp>
      <p:sp>
        <p:nvSpPr>
          <p:cNvPr id="1029" name="Rectangle 5"/>
          <p:cNvSpPr>
            <a:spLocks noChangeArrowheads="1"/>
          </p:cNvSpPr>
          <p:nvPr/>
        </p:nvSpPr>
        <p:spPr bwMode="auto">
          <a:xfrm>
            <a:off x="0" y="0"/>
            <a:ext cx="9144000" cy="0"/>
          </a:xfrm>
          <a:prstGeom prst="rect">
            <a:avLst/>
          </a:prstGeom>
          <a:noFill/>
          <a:ln w="19050">
            <a:noFill/>
            <a:miter lim="800000"/>
            <a:headEnd/>
            <a:tailEnd/>
          </a:ln>
        </p:spPr>
        <p:txBody>
          <a:bodyPr wrap="none" anchor="ctr">
            <a:spAutoFit/>
          </a:bodyPr>
          <a:lstStyle/>
          <a:p>
            <a:endParaRPr lang="en-US"/>
          </a:p>
        </p:txBody>
      </p:sp>
      <p:graphicFrame>
        <p:nvGraphicFramePr>
          <p:cNvPr id="1026" name="Object 4"/>
          <p:cNvGraphicFramePr>
            <a:graphicFrameLocks noChangeAspect="1"/>
          </p:cNvGraphicFramePr>
          <p:nvPr>
            <p:extLst>
              <p:ext uri="{D42A27DB-BD31-4B8C-83A1-F6EECF244321}">
                <p14:modId xmlns:p14="http://schemas.microsoft.com/office/powerpoint/2010/main" val="3413141953"/>
              </p:ext>
            </p:extLst>
          </p:nvPr>
        </p:nvGraphicFramePr>
        <p:xfrm>
          <a:off x="2500298" y="1643050"/>
          <a:ext cx="1300163" cy="808037"/>
        </p:xfrm>
        <a:graphic>
          <a:graphicData uri="http://schemas.openxmlformats.org/presentationml/2006/ole">
            <mc:AlternateContent xmlns:mc="http://schemas.openxmlformats.org/markup-compatibility/2006">
              <mc:Choice xmlns:v="urn:schemas-microsoft-com:vml" Requires="v">
                <p:oleObj spid="_x0000_s240710" name="Equation" r:id="rId4" imgW="698197" imgH="431613" progId="">
                  <p:embed/>
                </p:oleObj>
              </mc:Choice>
              <mc:Fallback>
                <p:oleObj name="Equation" r:id="rId4" imgW="698197" imgH="431613"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0298" y="1643050"/>
                        <a:ext cx="1300163"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43" name="Object 3"/>
          <p:cNvGraphicFramePr>
            <a:graphicFrameLocks noChangeAspect="1"/>
          </p:cNvGraphicFramePr>
          <p:nvPr/>
        </p:nvGraphicFramePr>
        <p:xfrm>
          <a:off x="1214414" y="3000372"/>
          <a:ext cx="7088090" cy="2571765"/>
        </p:xfrm>
        <a:graphic>
          <a:graphicData uri="http://schemas.openxmlformats.org/presentationml/2006/ole">
            <mc:AlternateContent xmlns:mc="http://schemas.openxmlformats.org/markup-compatibility/2006">
              <mc:Choice xmlns:v="urn:schemas-microsoft-com:vml" Requires="v">
                <p:oleObj spid="_x0000_s240711" name="Equation" r:id="rId6" imgW="2895600" imgH="1663700" progId="">
                  <p:embed/>
                </p:oleObj>
              </mc:Choice>
              <mc:Fallback>
                <p:oleObj name="Equation" r:id="rId6" imgW="2895600" imgH="16637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b="36786"/>
                      <a:stretch>
                        <a:fillRect/>
                      </a:stretch>
                    </p:blipFill>
                    <p:spPr bwMode="auto">
                      <a:xfrm>
                        <a:off x="1214414" y="3000372"/>
                        <a:ext cx="7088090" cy="2571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4127496" y="1785926"/>
          <a:ext cx="944570" cy="500066"/>
        </p:xfrm>
        <a:graphic>
          <a:graphicData uri="http://schemas.openxmlformats.org/presentationml/2006/ole">
            <mc:AlternateContent xmlns:mc="http://schemas.openxmlformats.org/markup-compatibility/2006">
              <mc:Choice xmlns:v="urn:schemas-microsoft-com:vml" Requires="v">
                <p:oleObj spid="_x0000_s240712" name="公式" r:id="rId8" imgW="431640" imgH="228600" progId="Equation.3">
                  <p:embed/>
                </p:oleObj>
              </mc:Choice>
              <mc:Fallback>
                <p:oleObj name="公式" r:id="rId8" imgW="43164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7496" y="1785926"/>
                        <a:ext cx="94457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45" name="Object 5"/>
          <p:cNvGraphicFramePr>
            <a:graphicFrameLocks noChangeAspect="1"/>
          </p:cNvGraphicFramePr>
          <p:nvPr/>
        </p:nvGraphicFramePr>
        <p:xfrm>
          <a:off x="5929321" y="1857364"/>
          <a:ext cx="1833575" cy="428628"/>
        </p:xfrm>
        <a:graphic>
          <a:graphicData uri="http://schemas.openxmlformats.org/presentationml/2006/ole">
            <mc:AlternateContent xmlns:mc="http://schemas.openxmlformats.org/markup-compatibility/2006">
              <mc:Choice xmlns:v="urn:schemas-microsoft-com:vml" Requires="v">
                <p:oleObj spid="_x0000_s240713" name="公式" r:id="rId10" imgW="977760" imgH="228600" progId="Equation.3">
                  <p:embed/>
                </p:oleObj>
              </mc:Choice>
              <mc:Fallback>
                <p:oleObj name="公式" r:id="rId10" imgW="97776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29321" y="1857364"/>
                        <a:ext cx="1833575"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p:cNvSpPr/>
          <p:nvPr/>
        </p:nvSpPr>
        <p:spPr>
          <a:xfrm>
            <a:off x="1285852" y="5572140"/>
            <a:ext cx="7643866" cy="954107"/>
          </a:xfrm>
          <a:prstGeom prst="rect">
            <a:avLst/>
          </a:prstGeom>
          <a:ln>
            <a:solidFill>
              <a:srgbClr val="FF0000"/>
            </a:solidFill>
          </a:ln>
        </p:spPr>
        <p:txBody>
          <a:bodyPr wrap="square">
            <a:spAutoFit/>
          </a:bodyPr>
          <a:lstStyle/>
          <a:p>
            <a:r>
              <a:rPr lang="en-US" altLang="zh-CN" sz="2800" dirty="0"/>
              <a:t>          </a:t>
            </a:r>
            <a:r>
              <a:rPr lang="zh-CN" altLang="en-US" sz="2800" dirty="0"/>
              <a:t>总变异   </a:t>
            </a:r>
            <a:r>
              <a:rPr lang="en-US" altLang="zh-CN" sz="2800" dirty="0"/>
              <a:t>=</a:t>
            </a:r>
            <a:r>
              <a:rPr lang="zh-CN" altLang="en-US" sz="2800" dirty="0"/>
              <a:t>       回归变异       </a:t>
            </a:r>
            <a:r>
              <a:rPr lang="en-US" altLang="zh-CN" sz="2800" dirty="0"/>
              <a:t>+</a:t>
            </a:r>
            <a:r>
              <a:rPr lang="zh-CN" altLang="en-US" sz="2800" dirty="0"/>
              <a:t>残差变异</a:t>
            </a:r>
            <a:endParaRPr lang="en-US" altLang="zh-CN" sz="2800" dirty="0"/>
          </a:p>
          <a:p>
            <a:r>
              <a:rPr lang="zh-CN" altLang="en-US" sz="2800" dirty="0"/>
              <a:t>          </a:t>
            </a:r>
            <a:r>
              <a:rPr lang="en-US" altLang="zh-CN" sz="2800" dirty="0" err="1"/>
              <a:t>Var</a:t>
            </a:r>
            <a:r>
              <a:rPr lang="en-US" altLang="zh-CN" sz="2800" dirty="0"/>
              <a:t>[y]     =       </a:t>
            </a:r>
            <a:r>
              <a:rPr lang="en-US" altLang="zh-CN" sz="2800" dirty="0" err="1"/>
              <a:t>Var</a:t>
            </a:r>
            <a:r>
              <a:rPr lang="en-US" altLang="zh-CN" sz="2800" dirty="0"/>
              <a:t>[E(Y|X)]    +E[</a:t>
            </a:r>
            <a:r>
              <a:rPr lang="en-US" altLang="zh-CN" sz="2800" dirty="0" err="1"/>
              <a:t>Var</a:t>
            </a:r>
            <a:r>
              <a:rPr lang="en-US" altLang="zh-CN" sz="2800" dirty="0"/>
              <a:t>(Y|X)]</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4" name="Rectangle 4"/>
          <p:cNvSpPr>
            <a:spLocks noGrp="1" noChangeArrowheads="1"/>
          </p:cNvSpPr>
          <p:nvPr>
            <p:ph type="ctrTitle"/>
          </p:nvPr>
        </p:nvSpPr>
        <p:spPr/>
        <p:txBody>
          <a:bodyPr/>
          <a:lstStyle/>
          <a:p>
            <a:r>
              <a:rPr lang="zh-CN" altLang="en-US" sz="4000" dirty="0"/>
              <a:t>线性模型</a:t>
            </a:r>
            <a:endParaRPr lang="en-US" sz="4000" dirty="0"/>
          </a:p>
        </p:txBody>
      </p:sp>
      <p:sp>
        <p:nvSpPr>
          <p:cNvPr id="5" name="内容占位符 4"/>
          <p:cNvSpPr>
            <a:spLocks noGrp="1"/>
          </p:cNvSpPr>
          <p:nvPr>
            <p:ph type="subTitle" idx="1"/>
          </p:nvPr>
        </p:nvSpPr>
        <p:spPr/>
        <p:txBody>
          <a:bodyPr/>
          <a:lstStyle/>
          <a:p>
            <a:r>
              <a:rPr lang="zh-CN" altLang="en-US" dirty="0"/>
              <a:t>最小二乘估计</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dirty="0"/>
              <a:t>拟合优度的一种测量</a:t>
            </a:r>
            <a:endParaRPr lang="en-US" dirty="0"/>
          </a:p>
        </p:txBody>
      </p:sp>
      <p:sp>
        <p:nvSpPr>
          <p:cNvPr id="3076" name="Rectangle 3"/>
          <p:cNvSpPr>
            <a:spLocks noGrp="1" noChangeArrowheads="1"/>
          </p:cNvSpPr>
          <p:nvPr>
            <p:ph idx="1"/>
          </p:nvPr>
        </p:nvSpPr>
        <p:spPr/>
        <p:txBody>
          <a:bodyPr/>
          <a:lstStyle/>
          <a:p>
            <a:pPr>
              <a:lnSpc>
                <a:spcPct val="90000"/>
              </a:lnSpc>
            </a:pPr>
            <a:r>
              <a:rPr lang="en-US" dirty="0"/>
              <a:t>R</a:t>
            </a:r>
            <a:r>
              <a:rPr lang="en-US" baseline="30000" dirty="0"/>
              <a:t>2</a:t>
            </a:r>
            <a:r>
              <a:rPr lang="en-US" dirty="0"/>
              <a:t> = </a:t>
            </a:r>
            <a:r>
              <a:rPr lang="en-US" b="1" dirty="0"/>
              <a:t>b</a:t>
            </a:r>
            <a:r>
              <a:rPr lang="en-US" b="1" dirty="0">
                <a:sym typeface="Symbol" pitchFamily="18" charset="2"/>
              </a:rPr>
              <a:t></a:t>
            </a:r>
            <a:r>
              <a:rPr lang="en-US" b="1" dirty="0"/>
              <a:t>X</a:t>
            </a:r>
            <a:r>
              <a:rPr lang="en-US" b="1" dirty="0">
                <a:sym typeface="Symbol" pitchFamily="18" charset="2"/>
              </a:rPr>
              <a:t></a:t>
            </a:r>
            <a:r>
              <a:rPr lang="en-US" b="1" dirty="0"/>
              <a:t>M</a:t>
            </a:r>
            <a:r>
              <a:rPr lang="en-US" baseline="30000" dirty="0"/>
              <a:t>0</a:t>
            </a:r>
            <a:r>
              <a:rPr lang="en-US" b="1" dirty="0"/>
              <a:t>Xb</a:t>
            </a:r>
            <a:r>
              <a:rPr lang="en-US" dirty="0"/>
              <a:t>/</a:t>
            </a:r>
            <a:r>
              <a:rPr lang="en-US" b="1" dirty="0"/>
              <a:t>y</a:t>
            </a:r>
            <a:r>
              <a:rPr lang="en-US" b="1" dirty="0">
                <a:sym typeface="Symbol" pitchFamily="18" charset="2"/>
              </a:rPr>
              <a:t></a:t>
            </a:r>
            <a:r>
              <a:rPr lang="en-US" b="1" dirty="0"/>
              <a:t>M</a:t>
            </a:r>
            <a:r>
              <a:rPr lang="en-US" b="1" baseline="30000" dirty="0"/>
              <a:t>0</a:t>
            </a:r>
            <a:r>
              <a:rPr lang="en-US" b="1" dirty="0"/>
              <a:t>y</a:t>
            </a:r>
            <a:r>
              <a:rPr lang="en-US" dirty="0"/>
              <a:t> </a:t>
            </a:r>
            <a:r>
              <a:rPr lang="en-US" altLang="zh-CN" dirty="0"/>
              <a:t>=</a:t>
            </a:r>
            <a:endParaRPr lang="en-US" dirty="0"/>
          </a:p>
          <a:p>
            <a:pPr eaLnBrk="1" hangingPunct="1">
              <a:lnSpc>
                <a:spcPct val="90000"/>
              </a:lnSpc>
              <a:buFont typeface="Wingdings" pitchFamily="2" charset="2"/>
              <a:buNone/>
            </a:pPr>
            <a:r>
              <a:rPr lang="en-US" dirty="0"/>
              <a:t>    </a:t>
            </a:r>
          </a:p>
          <a:p>
            <a:pPr>
              <a:lnSpc>
                <a:spcPct val="90000"/>
              </a:lnSpc>
            </a:pPr>
            <a:r>
              <a:rPr lang="zh-CN" altLang="en-US" dirty="0"/>
              <a:t>当且仅当下述条件成立时，有：</a:t>
            </a:r>
            <a:r>
              <a:rPr lang="en-US" dirty="0"/>
              <a:t>R</a:t>
            </a:r>
            <a:r>
              <a:rPr lang="en-US" baseline="30000" dirty="0"/>
              <a:t>2</a:t>
            </a:r>
            <a:r>
              <a:rPr lang="en-US" dirty="0"/>
              <a:t> </a:t>
            </a:r>
            <a:r>
              <a:rPr lang="zh-CN" altLang="en-US" dirty="0"/>
              <a:t>≥</a:t>
            </a:r>
            <a:r>
              <a:rPr lang="en-US" altLang="zh-CN" dirty="0"/>
              <a:t>0</a:t>
            </a:r>
          </a:p>
          <a:p>
            <a:pPr lvl="1">
              <a:lnSpc>
                <a:spcPct val="90000"/>
              </a:lnSpc>
            </a:pPr>
            <a:r>
              <a:rPr lang="zh-CN" altLang="en-US" dirty="0"/>
              <a:t>回归方程中带有常数项</a:t>
            </a:r>
            <a:endParaRPr lang="en-US" altLang="zh-CN" dirty="0"/>
          </a:p>
          <a:p>
            <a:pPr lvl="1">
              <a:lnSpc>
                <a:spcPct val="90000"/>
              </a:lnSpc>
            </a:pPr>
            <a:r>
              <a:rPr lang="zh-CN" altLang="en-US" dirty="0"/>
              <a:t>用线性最小二乘估计回归方程   </a:t>
            </a:r>
            <a:endParaRPr lang="en-US" altLang="zh-CN" dirty="0"/>
          </a:p>
          <a:p>
            <a:pPr>
              <a:lnSpc>
                <a:spcPct val="90000"/>
              </a:lnSpc>
            </a:pPr>
            <a:r>
              <a:rPr lang="zh-CN" altLang="en-US" dirty="0"/>
              <a:t>注意：</a:t>
            </a:r>
            <a:endParaRPr lang="en-US" altLang="zh-CN" dirty="0"/>
          </a:p>
          <a:p>
            <a:pPr lvl="1">
              <a:lnSpc>
                <a:spcPct val="90000"/>
              </a:lnSpc>
            </a:pPr>
            <a:r>
              <a:rPr lang="zh-CN" altLang="en-US" dirty="0"/>
              <a:t>增加变量时，</a:t>
            </a:r>
            <a:r>
              <a:rPr lang="en-US" dirty="0"/>
              <a:t>R</a:t>
            </a:r>
            <a:r>
              <a:rPr lang="en-US" baseline="30000" dirty="0"/>
              <a:t>2</a:t>
            </a:r>
            <a:r>
              <a:rPr lang="zh-CN" altLang="en-US" dirty="0"/>
              <a:t>不会降低</a:t>
            </a:r>
            <a:endParaRPr lang="en-US" altLang="zh-CN" dirty="0"/>
          </a:p>
          <a:p>
            <a:pPr lvl="1">
              <a:lnSpc>
                <a:spcPct val="90000"/>
              </a:lnSpc>
            </a:pPr>
            <a:endParaRPr lang="en-US" dirty="0"/>
          </a:p>
          <a:p>
            <a:pPr lvl="1">
              <a:lnSpc>
                <a:spcPct val="90000"/>
              </a:lnSpc>
            </a:pPr>
            <a:r>
              <a:rPr lang="zh-CN" altLang="en-US" dirty="0"/>
              <a:t>比较不同模型的</a:t>
            </a:r>
            <a:r>
              <a:rPr lang="en-US" dirty="0"/>
              <a:t>R</a:t>
            </a:r>
            <a:r>
              <a:rPr lang="en-US" baseline="30000" dirty="0"/>
              <a:t>2</a:t>
            </a:r>
            <a:r>
              <a:rPr lang="zh-CN" altLang="en-US" dirty="0"/>
              <a:t>时，注意分母应相同（</a:t>
            </a:r>
            <a:r>
              <a:rPr lang="en-US" altLang="zh-CN" dirty="0"/>
              <a:t>y</a:t>
            </a:r>
            <a:r>
              <a:rPr lang="zh-CN" altLang="en-US" dirty="0"/>
              <a:t>形式相同）</a:t>
            </a:r>
            <a:endParaRPr lang="en-US" dirty="0"/>
          </a:p>
        </p:txBody>
      </p:sp>
      <p:graphicFrame>
        <p:nvGraphicFramePr>
          <p:cNvPr id="242692" name="Object 4"/>
          <p:cNvGraphicFramePr>
            <a:graphicFrameLocks noChangeAspect="1"/>
          </p:cNvGraphicFramePr>
          <p:nvPr/>
        </p:nvGraphicFramePr>
        <p:xfrm>
          <a:off x="1428728" y="4786322"/>
          <a:ext cx="7000924" cy="590987"/>
        </p:xfrm>
        <a:graphic>
          <a:graphicData uri="http://schemas.openxmlformats.org/presentationml/2006/ole">
            <mc:AlternateContent xmlns:mc="http://schemas.openxmlformats.org/markup-compatibility/2006">
              <mc:Choice xmlns:v="urn:schemas-microsoft-com:vml" Requires="v">
                <p:oleObj spid="_x0000_s242726" name="Equation" r:id="rId4" imgW="3289300" imgH="279400" progId="">
                  <p:embed/>
                </p:oleObj>
              </mc:Choice>
              <mc:Fallback>
                <p:oleObj name="Equation" r:id="rId4" imgW="3289300" imgH="2794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28" y="4786322"/>
                        <a:ext cx="7000924" cy="59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693" name="Object 5"/>
          <p:cNvGraphicFramePr>
            <a:graphicFrameLocks noChangeAspect="1"/>
          </p:cNvGraphicFramePr>
          <p:nvPr/>
        </p:nvGraphicFramePr>
        <p:xfrm>
          <a:off x="5214942" y="1500174"/>
          <a:ext cx="2586374" cy="1198564"/>
        </p:xfrm>
        <a:graphic>
          <a:graphicData uri="http://schemas.openxmlformats.org/presentationml/2006/ole">
            <mc:AlternateContent xmlns:mc="http://schemas.openxmlformats.org/markup-compatibility/2006">
              <mc:Choice xmlns:v="urn:schemas-microsoft-com:vml" Requires="v">
                <p:oleObj spid="_x0000_s242727" name="公式" r:id="rId6" imgW="1041120" imgH="482400" progId="Equation.3">
                  <p:embed/>
                </p:oleObj>
              </mc:Choice>
              <mc:Fallback>
                <p:oleObj name="公式" r:id="rId6" imgW="1041120" imgH="4824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4942" y="1500174"/>
                        <a:ext cx="2586374" cy="1198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线性变换对最小二乘估计的影响</a:t>
            </a:r>
            <a:endParaRPr lang="en-US" dirty="0"/>
          </a:p>
        </p:txBody>
      </p:sp>
      <p:sp>
        <p:nvSpPr>
          <p:cNvPr id="23555" name="Rectangle 3"/>
          <p:cNvSpPr>
            <a:spLocks noGrp="1" noChangeArrowheads="1"/>
          </p:cNvSpPr>
          <p:nvPr>
            <p:ph idx="1"/>
          </p:nvPr>
        </p:nvSpPr>
        <p:spPr/>
        <p:txBody>
          <a:bodyPr/>
          <a:lstStyle/>
          <a:p>
            <a:pPr marL="533400" indent="-533400" eaLnBrk="1" hangingPunct="1">
              <a:lnSpc>
                <a:spcPct val="90000"/>
              </a:lnSpc>
            </a:pPr>
            <a:r>
              <a:rPr lang="en-US" dirty="0">
                <a:latin typeface="+mj-lt"/>
              </a:rPr>
              <a:t>Z  =  XP</a:t>
            </a:r>
            <a:r>
              <a:rPr lang="zh-CN" altLang="en-US" dirty="0">
                <a:latin typeface="+mj-lt"/>
              </a:rPr>
              <a:t>，其中，</a:t>
            </a:r>
            <a:r>
              <a:rPr lang="en-US" dirty="0">
                <a:latin typeface="+mj-lt"/>
              </a:rPr>
              <a:t>P</a:t>
            </a:r>
            <a:r>
              <a:rPr lang="zh-CN" altLang="en-US" dirty="0">
                <a:latin typeface="+mj-lt"/>
              </a:rPr>
              <a:t>为</a:t>
            </a:r>
            <a:r>
              <a:rPr lang="en-US" dirty="0" err="1">
                <a:latin typeface="+mj-lt"/>
              </a:rPr>
              <a:t>KxK</a:t>
            </a:r>
            <a:r>
              <a:rPr lang="zh-CN" altLang="en-US" dirty="0">
                <a:latin typeface="+mj-lt"/>
              </a:rPr>
              <a:t>的非奇异阵</a:t>
            </a:r>
            <a:endParaRPr lang="en-US" dirty="0">
              <a:latin typeface="+mj-lt"/>
            </a:endParaRPr>
          </a:p>
          <a:p>
            <a:pPr marL="933450" lvl="1" indent="-533400">
              <a:lnSpc>
                <a:spcPct val="90000"/>
              </a:lnSpc>
            </a:pPr>
            <a:r>
              <a:rPr lang="en-US" altLang="zh-CN" dirty="0">
                <a:latin typeface="+mj-lt"/>
              </a:rPr>
              <a:t>y</a:t>
            </a:r>
            <a:r>
              <a:rPr lang="zh-CN" altLang="en-US" dirty="0">
                <a:latin typeface="+mj-lt"/>
              </a:rPr>
              <a:t>关于</a:t>
            </a:r>
            <a:r>
              <a:rPr lang="en-US" dirty="0">
                <a:latin typeface="+mj-lt"/>
              </a:rPr>
              <a:t>X</a:t>
            </a:r>
            <a:r>
              <a:rPr lang="zh-CN" altLang="en-US" dirty="0">
                <a:latin typeface="+mj-lt"/>
              </a:rPr>
              <a:t>的回归：</a:t>
            </a:r>
            <a:r>
              <a:rPr lang="en-US" dirty="0">
                <a:latin typeface="+mj-lt"/>
              </a:rPr>
              <a:t>b = (X</a:t>
            </a:r>
            <a:r>
              <a:rPr lang="en-US" dirty="0">
                <a:latin typeface="+mj-lt"/>
                <a:sym typeface="Symbol" pitchFamily="18" charset="2"/>
              </a:rPr>
              <a:t></a:t>
            </a:r>
            <a:r>
              <a:rPr lang="en-US" dirty="0">
                <a:latin typeface="+mj-lt"/>
              </a:rPr>
              <a:t>X)</a:t>
            </a:r>
            <a:r>
              <a:rPr lang="en-US" baseline="30000" dirty="0">
                <a:latin typeface="+mj-lt"/>
              </a:rPr>
              <a:t>-1</a:t>
            </a:r>
            <a:r>
              <a:rPr lang="en-US" dirty="0">
                <a:latin typeface="+mj-lt"/>
              </a:rPr>
              <a:t>X’y.</a:t>
            </a:r>
          </a:p>
          <a:p>
            <a:pPr marL="933450" lvl="1" indent="-533400">
              <a:lnSpc>
                <a:spcPct val="90000"/>
              </a:lnSpc>
            </a:pPr>
            <a:r>
              <a:rPr lang="en-US" dirty="0">
                <a:latin typeface="+mj-lt"/>
              </a:rPr>
              <a:t>Y</a:t>
            </a:r>
            <a:r>
              <a:rPr lang="zh-CN" altLang="en-US" dirty="0">
                <a:latin typeface="+mj-lt"/>
              </a:rPr>
              <a:t>关于</a:t>
            </a:r>
            <a:r>
              <a:rPr lang="en-US" altLang="zh-CN" dirty="0">
                <a:latin typeface="+mj-lt"/>
              </a:rPr>
              <a:t>Z</a:t>
            </a:r>
            <a:r>
              <a:rPr lang="zh-CN" altLang="en-US" dirty="0">
                <a:latin typeface="+mj-lt"/>
              </a:rPr>
              <a:t>的回归：</a:t>
            </a:r>
            <a:r>
              <a:rPr lang="en-US" dirty="0">
                <a:latin typeface="+mj-lt"/>
              </a:rPr>
              <a:t>c = P </a:t>
            </a:r>
            <a:r>
              <a:rPr lang="en-US" baseline="30000" dirty="0">
                <a:latin typeface="+mj-lt"/>
              </a:rPr>
              <a:t>-1</a:t>
            </a:r>
            <a:r>
              <a:rPr lang="en-US" dirty="0">
                <a:latin typeface="+mj-lt"/>
              </a:rPr>
              <a:t> b</a:t>
            </a:r>
          </a:p>
          <a:p>
            <a:pPr marL="533400" indent="-533400" eaLnBrk="1" hangingPunct="1">
              <a:lnSpc>
                <a:spcPct val="90000"/>
              </a:lnSpc>
            </a:pPr>
            <a:r>
              <a:rPr lang="en-US" altLang="zh-CN" dirty="0">
                <a:latin typeface="+mj-lt"/>
              </a:rPr>
              <a:t>R</a:t>
            </a:r>
            <a:r>
              <a:rPr lang="en-US" altLang="zh-CN" baseline="30000" dirty="0">
                <a:latin typeface="+mj-lt"/>
              </a:rPr>
              <a:t>2</a:t>
            </a:r>
            <a:r>
              <a:rPr lang="zh-CN" altLang="en-US" dirty="0">
                <a:latin typeface="+mj-lt"/>
              </a:rPr>
              <a:t>？为什么？</a:t>
            </a:r>
            <a:endParaRPr lang="en-US" altLang="zh-CN" dirty="0">
              <a:latin typeface="+mj-lt"/>
            </a:endParaRPr>
          </a:p>
          <a:p>
            <a:pPr marL="533400" indent="-533400" eaLnBrk="1" hangingPunct="1">
              <a:lnSpc>
                <a:spcPct val="90000"/>
              </a:lnSpc>
            </a:pPr>
            <a:r>
              <a:rPr lang="zh-CN" altLang="en-US" dirty="0">
                <a:latin typeface="+mj-lt"/>
              </a:rPr>
              <a:t>什么情况下宜进行线性变换？</a:t>
            </a:r>
            <a:endParaRPr lang="en-US" altLang="zh-CN" dirty="0">
              <a:latin typeface="+mj-lt"/>
            </a:endParaRPr>
          </a:p>
          <a:p>
            <a:pPr marL="533400" indent="-533400" eaLnBrk="1" hangingPunct="1">
              <a:lnSpc>
                <a:spcPct val="90000"/>
              </a:lnSpc>
            </a:pPr>
            <a:r>
              <a:rPr lang="zh-CN" altLang="en-US" dirty="0">
                <a:solidFill>
                  <a:srgbClr val="FF0000"/>
                </a:solidFill>
                <a:latin typeface="+mj-lt"/>
              </a:rPr>
              <a:t>主成分回归*</a:t>
            </a:r>
            <a:endParaRPr lang="en-US" altLang="zh-CN" dirty="0">
              <a:solidFill>
                <a:srgbClr val="FF0000"/>
              </a:solidFill>
              <a:latin typeface="+mj-lt"/>
            </a:endParaRPr>
          </a:p>
          <a:p>
            <a:pPr lvl="1"/>
            <a:r>
              <a:rPr lang="en-US" dirty="0"/>
              <a:t>X </a:t>
            </a:r>
            <a:r>
              <a:rPr lang="en-US" altLang="zh-CN" dirty="0"/>
              <a:t>=</a:t>
            </a:r>
            <a:r>
              <a:rPr lang="zh-CN" altLang="en-US" dirty="0"/>
              <a:t> 数据矩阵（中心化）</a:t>
            </a:r>
            <a:endParaRPr lang="en-US" dirty="0"/>
          </a:p>
          <a:p>
            <a:pPr lvl="1"/>
            <a:r>
              <a:rPr lang="en-US" dirty="0"/>
              <a:t>z  = </a:t>
            </a:r>
            <a:r>
              <a:rPr lang="en-US" dirty="0" err="1"/>
              <a:t>Xp</a:t>
            </a:r>
            <a:r>
              <a:rPr lang="en-US" dirty="0"/>
              <a:t> </a:t>
            </a:r>
            <a:r>
              <a:rPr lang="en-US" altLang="zh-CN" dirty="0"/>
              <a:t>=</a:t>
            </a:r>
            <a:r>
              <a:rPr lang="zh-CN" altLang="en-US" dirty="0"/>
              <a:t> </a:t>
            </a:r>
            <a:r>
              <a:rPr lang="en-US" dirty="0"/>
              <a:t>X</a:t>
            </a:r>
            <a:r>
              <a:rPr lang="zh-CN" altLang="en-US" dirty="0"/>
              <a:t>列的线性组合</a:t>
            </a:r>
            <a:endParaRPr lang="en-US" dirty="0"/>
          </a:p>
          <a:p>
            <a:pPr lvl="1"/>
            <a:r>
              <a:rPr lang="zh-CN" altLang="en-US" dirty="0"/>
              <a:t>选取</a:t>
            </a:r>
            <a:r>
              <a:rPr lang="en-US" dirty="0"/>
              <a:t>p</a:t>
            </a:r>
            <a:r>
              <a:rPr lang="zh-CN" altLang="en-US" dirty="0"/>
              <a:t>，使</a:t>
            </a:r>
            <a:r>
              <a:rPr lang="en-US" dirty="0"/>
              <a:t>z</a:t>
            </a:r>
            <a:r>
              <a:rPr lang="zh-CN" altLang="en-US" dirty="0"/>
              <a:t>的变异最大化</a:t>
            </a:r>
            <a:endParaRPr lang="en-US" dirty="0"/>
          </a:p>
          <a:p>
            <a:pPr lvl="1"/>
            <a:r>
              <a:rPr lang="en-US" dirty="0"/>
              <a:t>p = </a:t>
            </a:r>
            <a:r>
              <a:rPr lang="zh-CN" altLang="en-US" dirty="0"/>
              <a:t>与</a:t>
            </a:r>
            <a:r>
              <a:rPr lang="en-US" dirty="0"/>
              <a:t>X’X</a:t>
            </a:r>
            <a:r>
              <a:rPr lang="zh-CN" altLang="en-US" dirty="0"/>
              <a:t>最大特征根对应的特征向量</a:t>
            </a:r>
            <a:endParaRPr lang="en-US" dirty="0">
              <a:latin typeface="+mj-l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主成分回归实例：电影成功预测</a:t>
            </a:r>
          </a:p>
        </p:txBody>
      </p:sp>
      <p:pic>
        <p:nvPicPr>
          <p:cNvPr id="262145" name="Picture 1"/>
          <p:cNvPicPr>
            <a:picLocks noChangeAspect="1" noChangeArrowheads="1"/>
          </p:cNvPicPr>
          <p:nvPr/>
        </p:nvPicPr>
        <p:blipFill>
          <a:blip r:embed="rId2" cstate="print"/>
          <a:srcRect/>
          <a:stretch>
            <a:fillRect/>
          </a:stretch>
        </p:blipFill>
        <p:spPr bwMode="auto">
          <a:xfrm>
            <a:off x="0" y="1928802"/>
            <a:ext cx="9001156" cy="4679578"/>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zh-CN" altLang="en-US" dirty="0"/>
              <a:t>调整后</a:t>
            </a:r>
            <a:r>
              <a:rPr lang="en-US" dirty="0"/>
              <a:t>R</a:t>
            </a:r>
            <a:r>
              <a:rPr lang="en-US" baseline="30000" dirty="0"/>
              <a:t>2</a:t>
            </a:r>
            <a:endParaRPr lang="en-US" dirty="0"/>
          </a:p>
        </p:txBody>
      </p:sp>
      <p:sp>
        <p:nvSpPr>
          <p:cNvPr id="6149" name="Rectangle 3"/>
          <p:cNvSpPr>
            <a:spLocks noGrp="1" noChangeArrowheads="1"/>
          </p:cNvSpPr>
          <p:nvPr>
            <p:ph idx="1"/>
          </p:nvPr>
        </p:nvSpPr>
        <p:spPr/>
        <p:txBody>
          <a:bodyPr/>
          <a:lstStyle/>
          <a:p>
            <a:pPr eaLnBrk="1" hangingPunct="1"/>
            <a:r>
              <a:rPr lang="zh-CN" altLang="en-US" dirty="0">
                <a:latin typeface="+mj-lt"/>
              </a:rPr>
              <a:t>      </a:t>
            </a:r>
            <a:r>
              <a:rPr lang="en-US" dirty="0">
                <a:latin typeface="+mj-lt"/>
              </a:rPr>
              <a:t>=</a:t>
            </a:r>
            <a:r>
              <a:rPr lang="en-US" dirty="0"/>
              <a:t> </a:t>
            </a:r>
            <a:r>
              <a:rPr lang="en-US" altLang="zh-CN" dirty="0"/>
              <a:t>1</a:t>
            </a:r>
            <a:r>
              <a:rPr lang="en-US" dirty="0"/>
              <a:t>  -  [</a:t>
            </a:r>
            <a:r>
              <a:rPr lang="en-US" b="1" dirty="0" err="1"/>
              <a:t>e</a:t>
            </a:r>
            <a:r>
              <a:rPr lang="en-US" b="1" dirty="0" err="1">
                <a:sym typeface="Symbol" pitchFamily="18" charset="2"/>
              </a:rPr>
              <a:t></a:t>
            </a:r>
            <a:r>
              <a:rPr lang="en-US" b="1" dirty="0" err="1"/>
              <a:t>e</a:t>
            </a:r>
            <a:r>
              <a:rPr lang="en-US" dirty="0"/>
              <a:t>/(n – K)]/[</a:t>
            </a:r>
            <a:r>
              <a:rPr lang="en-US" b="1" dirty="0"/>
              <a:t>y</a:t>
            </a:r>
            <a:r>
              <a:rPr lang="en-US" b="1" dirty="0">
                <a:sym typeface="Symbol" pitchFamily="18" charset="2"/>
              </a:rPr>
              <a:t></a:t>
            </a:r>
            <a:r>
              <a:rPr lang="en-US" b="1" dirty="0"/>
              <a:t>M</a:t>
            </a:r>
            <a:r>
              <a:rPr lang="en-US" baseline="30000" dirty="0"/>
              <a:t>0</a:t>
            </a:r>
            <a:r>
              <a:rPr lang="en-US" b="1" dirty="0"/>
              <a:t>y</a:t>
            </a:r>
            <a:r>
              <a:rPr lang="en-US" dirty="0"/>
              <a:t>/(n-1)] </a:t>
            </a:r>
          </a:p>
          <a:p>
            <a:pPr eaLnBrk="1" hangingPunct="1">
              <a:buNone/>
            </a:pPr>
            <a:r>
              <a:rPr lang="zh-CN" altLang="en-US" dirty="0">
                <a:latin typeface="+mj-lt"/>
              </a:rPr>
              <a:t>          </a:t>
            </a:r>
            <a:r>
              <a:rPr lang="en-US" altLang="zh-CN" dirty="0">
                <a:latin typeface="+mj-lt"/>
              </a:rPr>
              <a:t>=</a:t>
            </a:r>
            <a:r>
              <a:rPr lang="en-US" dirty="0">
                <a:latin typeface="+mj-lt"/>
              </a:rPr>
              <a:t> </a:t>
            </a:r>
            <a:r>
              <a:rPr lang="en-US" altLang="zh-CN" dirty="0"/>
              <a:t>1  -  [(n-1)/(n-K)](1 - R</a:t>
            </a:r>
            <a:r>
              <a:rPr lang="en-US" altLang="zh-CN" baseline="30000" dirty="0"/>
              <a:t>2</a:t>
            </a:r>
            <a:r>
              <a:rPr lang="en-US" altLang="zh-CN" dirty="0"/>
              <a:t>)</a:t>
            </a:r>
          </a:p>
          <a:p>
            <a:pPr eaLnBrk="1" hangingPunct="1"/>
            <a:r>
              <a:rPr lang="zh-CN" altLang="en-US" dirty="0">
                <a:latin typeface="+mj-lt"/>
              </a:rPr>
              <a:t>增加了对无关变量的惩罚</a:t>
            </a:r>
            <a:endParaRPr lang="en-US" altLang="zh-CN" dirty="0">
              <a:latin typeface="+mj-lt"/>
            </a:endParaRPr>
          </a:p>
          <a:p>
            <a:pPr eaLnBrk="1" hangingPunct="1"/>
            <a:r>
              <a:rPr lang="zh-CN" altLang="en-US" dirty="0">
                <a:latin typeface="+mj-lt"/>
              </a:rPr>
              <a:t>增加变量，    一定提高吗？</a:t>
            </a:r>
            <a:endParaRPr lang="en-US" altLang="zh-CN" dirty="0">
              <a:latin typeface="+mj-lt"/>
            </a:endParaRPr>
          </a:p>
          <a:p>
            <a:pPr lvl="1"/>
            <a:r>
              <a:rPr lang="zh-CN" altLang="en-US" dirty="0"/>
              <a:t>当且仅当新增变量</a:t>
            </a:r>
            <a:r>
              <a:rPr lang="en-US" altLang="zh-CN" dirty="0"/>
              <a:t>z</a:t>
            </a:r>
            <a:r>
              <a:rPr lang="zh-CN" altLang="en-US" dirty="0"/>
              <a:t>的</a:t>
            </a:r>
            <a:r>
              <a:rPr lang="en-US" dirty="0"/>
              <a:t>t</a:t>
            </a:r>
            <a:r>
              <a:rPr lang="zh-CN" altLang="en-US" dirty="0"/>
              <a:t>（绝对）值大于</a:t>
            </a:r>
            <a:r>
              <a:rPr lang="en-US" altLang="zh-CN" dirty="0"/>
              <a:t>1</a:t>
            </a:r>
            <a:r>
              <a:rPr lang="zh-CN" altLang="en-US" dirty="0"/>
              <a:t>时，    提高</a:t>
            </a:r>
            <a:endParaRPr lang="en-US" dirty="0">
              <a:latin typeface="+mj-lt"/>
            </a:endParaRPr>
          </a:p>
        </p:txBody>
      </p:sp>
      <p:sp>
        <p:nvSpPr>
          <p:cNvPr id="6150" name="Rectangle 5"/>
          <p:cNvSpPr>
            <a:spLocks noChangeArrowheads="1"/>
          </p:cNvSpPr>
          <p:nvPr/>
        </p:nvSpPr>
        <p:spPr bwMode="auto">
          <a:xfrm>
            <a:off x="0" y="3333750"/>
            <a:ext cx="9144000" cy="0"/>
          </a:xfrm>
          <a:prstGeom prst="rect">
            <a:avLst/>
          </a:prstGeom>
          <a:noFill/>
          <a:ln w="19050">
            <a:noFill/>
            <a:miter lim="800000"/>
            <a:headEnd/>
            <a:tailEnd/>
          </a:ln>
        </p:spPr>
        <p:txBody>
          <a:bodyPr wrap="none" anchor="ctr">
            <a:spAutoFit/>
          </a:bodyPr>
          <a:lstStyle/>
          <a:p>
            <a:endParaRPr lang="en-US"/>
          </a:p>
        </p:txBody>
      </p:sp>
      <p:graphicFrame>
        <p:nvGraphicFramePr>
          <p:cNvPr id="6146" name="Object 4"/>
          <p:cNvGraphicFramePr>
            <a:graphicFrameLocks noChangeAspect="1"/>
          </p:cNvGraphicFramePr>
          <p:nvPr>
            <p:extLst>
              <p:ext uri="{D42A27DB-BD31-4B8C-83A1-F6EECF244321}">
                <p14:modId xmlns:p14="http://schemas.microsoft.com/office/powerpoint/2010/main" val="1325974166"/>
              </p:ext>
            </p:extLst>
          </p:nvPr>
        </p:nvGraphicFramePr>
        <p:xfrm>
          <a:off x="1000100" y="1785926"/>
          <a:ext cx="466725" cy="579438"/>
        </p:xfrm>
        <a:graphic>
          <a:graphicData uri="http://schemas.openxmlformats.org/presentationml/2006/ole">
            <mc:AlternateContent xmlns:mc="http://schemas.openxmlformats.org/markup-compatibility/2006">
              <mc:Choice xmlns:v="urn:schemas-microsoft-com:vml" Requires="v">
                <p:oleObj spid="_x0000_s245815" name="Equation" r:id="rId4" imgW="190417" imgH="241195" progId="">
                  <p:embed/>
                </p:oleObj>
              </mc:Choice>
              <mc:Fallback>
                <p:oleObj name="Equation" r:id="rId4" imgW="190417" imgH="241195"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1785926"/>
                        <a:ext cx="466725"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5" name="Object 5"/>
          <p:cNvGraphicFramePr>
            <a:graphicFrameLocks noChangeAspect="1"/>
          </p:cNvGraphicFramePr>
          <p:nvPr/>
        </p:nvGraphicFramePr>
        <p:xfrm>
          <a:off x="2571736" y="3214686"/>
          <a:ext cx="466725" cy="579437"/>
        </p:xfrm>
        <a:graphic>
          <a:graphicData uri="http://schemas.openxmlformats.org/presentationml/2006/ole">
            <mc:AlternateContent xmlns:mc="http://schemas.openxmlformats.org/markup-compatibility/2006">
              <mc:Choice xmlns:v="urn:schemas-microsoft-com:vml" Requires="v">
                <p:oleObj spid="_x0000_s245816" name="Equation" r:id="rId6" imgW="190417" imgH="241195" progId="">
                  <p:embed/>
                </p:oleObj>
              </mc:Choice>
              <mc:Fallback>
                <p:oleObj name="Equation" r:id="rId6" imgW="190417" imgH="241195"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36" y="3214686"/>
                        <a:ext cx="466725"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6" name="Object 6"/>
          <p:cNvGraphicFramePr>
            <a:graphicFrameLocks noChangeAspect="1"/>
          </p:cNvGraphicFramePr>
          <p:nvPr/>
        </p:nvGraphicFramePr>
        <p:xfrm>
          <a:off x="7215206" y="3714752"/>
          <a:ext cx="466725" cy="579437"/>
        </p:xfrm>
        <a:graphic>
          <a:graphicData uri="http://schemas.openxmlformats.org/presentationml/2006/ole">
            <mc:AlternateContent xmlns:mc="http://schemas.openxmlformats.org/markup-compatibility/2006">
              <mc:Choice xmlns:v="urn:schemas-microsoft-com:vml" Requires="v">
                <p:oleObj spid="_x0000_s245817" name="Equation" r:id="rId7" imgW="190417" imgH="241195" progId="">
                  <p:embed/>
                </p:oleObj>
              </mc:Choice>
              <mc:Fallback>
                <p:oleObj name="Equation" r:id="rId7" imgW="190417" imgH="241195"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5206" y="3714752"/>
                        <a:ext cx="466725"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2800" dirty="0"/>
              <a:t>约束线性最小二乘法</a:t>
            </a:r>
            <a:endParaRPr lang="en-US" sz="2800" dirty="0"/>
          </a:p>
        </p:txBody>
      </p:sp>
      <p:sp>
        <p:nvSpPr>
          <p:cNvPr id="5" name="内容占位符 4"/>
          <p:cNvSpPr>
            <a:spLocks noGrp="1"/>
          </p:cNvSpPr>
          <p:nvPr>
            <p:ph idx="1"/>
          </p:nvPr>
        </p:nvSpPr>
        <p:spPr/>
        <p:txBody>
          <a:bodyPr/>
          <a:lstStyle/>
          <a:p>
            <a:pPr>
              <a:lnSpc>
                <a:spcPct val="90000"/>
              </a:lnSpc>
            </a:pPr>
            <a:r>
              <a:rPr lang="zh-CN" altLang="en-US" dirty="0"/>
              <a:t>根据理论对某些参数施加一定的约束</a:t>
            </a:r>
            <a:r>
              <a:rPr lang="en-US" dirty="0"/>
              <a:t> </a:t>
            </a:r>
          </a:p>
          <a:p>
            <a:pPr lvl="1">
              <a:lnSpc>
                <a:spcPct val="90000"/>
              </a:lnSpc>
            </a:pPr>
            <a:r>
              <a:rPr lang="zh-CN" altLang="en-US" dirty="0"/>
              <a:t>去掉某些变量（系数</a:t>
            </a:r>
            <a:r>
              <a:rPr lang="en-US" altLang="zh-CN" dirty="0"/>
              <a:t>=0</a:t>
            </a:r>
            <a:r>
              <a:rPr lang="zh-CN" altLang="en-US" dirty="0"/>
              <a:t>）</a:t>
            </a:r>
            <a:endParaRPr lang="en-US" altLang="zh-CN" dirty="0"/>
          </a:p>
          <a:p>
            <a:pPr lvl="1">
              <a:lnSpc>
                <a:spcPct val="90000"/>
              </a:lnSpc>
            </a:pPr>
            <a:r>
              <a:rPr lang="zh-CN" altLang="en-US" dirty="0"/>
              <a:t>增加某些条件（系数</a:t>
            </a:r>
            <a:r>
              <a:rPr lang="en-US" altLang="zh-CN" dirty="0"/>
              <a:t>=</a:t>
            </a:r>
            <a:r>
              <a:rPr lang="zh-CN" altLang="en-US" dirty="0"/>
              <a:t>固定值）</a:t>
            </a:r>
            <a:endParaRPr lang="en-US" altLang="zh-CN" dirty="0"/>
          </a:p>
          <a:p>
            <a:pPr lvl="1">
              <a:lnSpc>
                <a:spcPct val="90000"/>
              </a:lnSpc>
            </a:pPr>
            <a:r>
              <a:rPr lang="zh-CN" altLang="en-US" dirty="0"/>
              <a:t>恒等约束（某些系数设为相等）</a:t>
            </a:r>
            <a:endParaRPr lang="en-US" altLang="zh-CN" dirty="0"/>
          </a:p>
          <a:p>
            <a:pPr>
              <a:lnSpc>
                <a:spcPct val="90000"/>
              </a:lnSpc>
            </a:pPr>
            <a:r>
              <a:rPr lang="zh-CN" altLang="en-US" dirty="0"/>
              <a:t>约束最小二乘</a:t>
            </a:r>
            <a:endParaRPr lang="en-US" altLang="zh-CN" dirty="0"/>
          </a:p>
          <a:p>
            <a:pPr>
              <a:lnSpc>
                <a:spcPct val="90000"/>
              </a:lnSpc>
              <a:buNone/>
            </a:pPr>
            <a:r>
              <a:rPr lang="zh-CN" altLang="en-US" dirty="0"/>
              <a:t>        </a:t>
            </a:r>
            <a:r>
              <a:rPr lang="en-US" altLang="zh-CN" dirty="0"/>
              <a:t>min</a:t>
            </a:r>
            <a:r>
              <a:rPr lang="en-US" dirty="0"/>
              <a:t> </a:t>
            </a:r>
            <a:r>
              <a:rPr lang="en-US" b="1" dirty="0" err="1"/>
              <a:t>e</a:t>
            </a:r>
            <a:r>
              <a:rPr lang="en-US" b="1" dirty="0" err="1">
                <a:sym typeface="Symbol" pitchFamily="18" charset="2"/>
              </a:rPr>
              <a:t></a:t>
            </a:r>
            <a:r>
              <a:rPr lang="en-US" b="1" dirty="0" err="1"/>
              <a:t>e</a:t>
            </a:r>
            <a:br>
              <a:rPr lang="en-US" dirty="0"/>
            </a:br>
            <a:r>
              <a:rPr lang="en-US" dirty="0"/>
              <a:t>     </a:t>
            </a:r>
            <a:r>
              <a:rPr lang="en-US" dirty="0" err="1"/>
              <a:t>s.t</a:t>
            </a:r>
            <a:r>
              <a:rPr lang="en-US" dirty="0"/>
              <a:t>. </a:t>
            </a:r>
            <a:r>
              <a:rPr lang="en-US" b="1" dirty="0" err="1"/>
              <a:t>Rb</a:t>
            </a:r>
            <a:r>
              <a:rPr lang="en-US" dirty="0"/>
              <a:t> = </a:t>
            </a:r>
            <a:r>
              <a:rPr lang="en-US" b="1" dirty="0"/>
              <a:t>q</a:t>
            </a:r>
          </a:p>
          <a:p>
            <a:pPr>
              <a:lnSpc>
                <a:spcPct val="90000"/>
              </a:lnSpc>
            </a:pPr>
            <a:r>
              <a:rPr lang="zh-CN" altLang="en-US" dirty="0"/>
              <a:t>解法</a:t>
            </a:r>
            <a:endParaRPr lang="en-US" altLang="zh-CN" dirty="0"/>
          </a:p>
          <a:p>
            <a:pPr lvl="1">
              <a:lnSpc>
                <a:spcPct val="90000"/>
              </a:lnSpc>
            </a:pPr>
            <a:r>
              <a:rPr lang="zh-CN" altLang="en-US" dirty="0"/>
              <a:t>代入（等价于变量的线性变换）</a:t>
            </a:r>
            <a:endParaRPr lang="en-US" altLang="zh-CN" dirty="0"/>
          </a:p>
          <a:p>
            <a:pPr lvl="1">
              <a:lnSpc>
                <a:spcPct val="90000"/>
              </a:lnSpc>
            </a:pPr>
            <a:r>
              <a:rPr lang="zh-CN" altLang="en-US" dirty="0"/>
              <a:t>规划</a:t>
            </a:r>
            <a:endParaRPr lang="en-US" altLang="zh-CN" dirty="0"/>
          </a:p>
          <a:p>
            <a:pPr>
              <a:lnSpc>
                <a:spcPct val="90000"/>
              </a:lnSpc>
            </a:pPr>
            <a:r>
              <a:rPr lang="zh-CN" altLang="en-US" dirty="0"/>
              <a:t>问题：拟合优度如何？</a:t>
            </a:r>
          </a:p>
        </p:txBody>
      </p:sp>
      <p:sp>
        <p:nvSpPr>
          <p:cNvPr id="6" name="线形标注 2(带强调线) 5"/>
          <p:cNvSpPr/>
          <p:nvPr/>
        </p:nvSpPr>
        <p:spPr bwMode="auto">
          <a:xfrm>
            <a:off x="4357686" y="4000504"/>
            <a:ext cx="2357454" cy="357190"/>
          </a:xfrm>
          <a:prstGeom prst="accentCallout2">
            <a:avLst>
              <a:gd name="adj1" fmla="val 18750"/>
              <a:gd name="adj2" fmla="val -8333"/>
              <a:gd name="adj3" fmla="val 18750"/>
              <a:gd name="adj4" fmla="val -16667"/>
              <a:gd name="adj5" fmla="val 104624"/>
              <a:gd name="adj6" fmla="val -82471"/>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每一行对应一个约束</a:t>
            </a:r>
          </a:p>
        </p:txBody>
      </p:sp>
      <p:sp>
        <p:nvSpPr>
          <p:cNvPr id="7" name="椭圆 6"/>
          <p:cNvSpPr/>
          <p:nvPr/>
        </p:nvSpPr>
        <p:spPr bwMode="auto">
          <a:xfrm>
            <a:off x="2214546" y="4357694"/>
            <a:ext cx="357190" cy="357190"/>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t>拟合优度实例：投资函数</a:t>
            </a:r>
            <a:endParaRPr lang="en-US" dirty="0"/>
          </a:p>
        </p:txBody>
      </p:sp>
      <p:sp>
        <p:nvSpPr>
          <p:cNvPr id="31747" name="Rectangle 3"/>
          <p:cNvSpPr>
            <a:spLocks noGrp="1" noChangeArrowheads="1"/>
          </p:cNvSpPr>
          <p:nvPr>
            <p:ph idx="1"/>
          </p:nvPr>
        </p:nvSpPr>
        <p:spPr/>
        <p:txBody>
          <a:bodyPr/>
          <a:lstStyle/>
          <a:p>
            <a:pPr marL="533400" indent="-533400"/>
            <a:r>
              <a:rPr lang="zh-CN" altLang="en-US" dirty="0"/>
              <a:t>无约束回归：</a:t>
            </a:r>
            <a:endParaRPr lang="en-US" altLang="zh-CN" dirty="0"/>
          </a:p>
          <a:p>
            <a:pPr marL="533400" indent="-533400">
              <a:buNone/>
            </a:pPr>
            <a:r>
              <a:rPr lang="zh-CN" altLang="en-US" dirty="0"/>
              <a:t>    </a:t>
            </a:r>
            <a:r>
              <a:rPr lang="en-US" altLang="zh-CN" dirty="0" err="1"/>
              <a:t>lnI</a:t>
            </a:r>
            <a:r>
              <a:rPr lang="en-US" altLang="zh-CN" baseline="-25000" dirty="0" err="1"/>
              <a:t>t</a:t>
            </a:r>
            <a:r>
              <a:rPr lang="en-US" altLang="zh-CN" dirty="0"/>
              <a:t> = </a:t>
            </a:r>
            <a:r>
              <a:rPr lang="el-GR" altLang="zh-CN" dirty="0"/>
              <a:t>β</a:t>
            </a:r>
            <a:r>
              <a:rPr lang="el-GR" altLang="zh-CN" baseline="-25000" dirty="0"/>
              <a:t>1</a:t>
            </a:r>
            <a:r>
              <a:rPr lang="el-GR" altLang="zh-CN" dirty="0"/>
              <a:t> + β</a:t>
            </a:r>
            <a:r>
              <a:rPr lang="el-GR" altLang="zh-CN" baseline="-25000" dirty="0"/>
              <a:t>2</a:t>
            </a:r>
            <a:r>
              <a:rPr lang="en-US" altLang="zh-CN" dirty="0"/>
              <a:t>i</a:t>
            </a:r>
            <a:r>
              <a:rPr lang="en-US" altLang="zh-CN" baseline="-25000" dirty="0"/>
              <a:t>t</a:t>
            </a:r>
            <a:r>
              <a:rPr lang="en-US" altLang="zh-CN" dirty="0"/>
              <a:t> + </a:t>
            </a:r>
            <a:r>
              <a:rPr lang="el-GR" altLang="zh-CN" dirty="0"/>
              <a:t>β</a:t>
            </a:r>
            <a:r>
              <a:rPr lang="el-GR" altLang="zh-CN" baseline="-25000" dirty="0"/>
              <a:t>3</a:t>
            </a:r>
            <a:r>
              <a:rPr lang="en-US" altLang="zh-CN" dirty="0"/>
              <a:t>p</a:t>
            </a:r>
            <a:r>
              <a:rPr lang="en-US" altLang="zh-CN" baseline="-25000" dirty="0"/>
              <a:t>t</a:t>
            </a:r>
            <a:r>
              <a:rPr lang="en-US" altLang="zh-CN" dirty="0"/>
              <a:t> + </a:t>
            </a:r>
            <a:r>
              <a:rPr lang="el-GR" altLang="zh-CN" dirty="0"/>
              <a:t>β</a:t>
            </a:r>
            <a:r>
              <a:rPr lang="el-GR" altLang="zh-CN" baseline="-25000" dirty="0"/>
              <a:t>4</a:t>
            </a:r>
            <a:r>
              <a:rPr lang="el-GR" altLang="zh-CN" dirty="0"/>
              <a:t> </a:t>
            </a:r>
            <a:r>
              <a:rPr lang="en-US" altLang="zh-CN" dirty="0" err="1"/>
              <a:t>lnY</a:t>
            </a:r>
            <a:r>
              <a:rPr lang="en-US" altLang="zh-CN" baseline="-25000" dirty="0" err="1"/>
              <a:t>t</a:t>
            </a:r>
            <a:r>
              <a:rPr lang="en-US" altLang="zh-CN" dirty="0"/>
              <a:t> + </a:t>
            </a:r>
            <a:r>
              <a:rPr lang="el-GR" altLang="zh-CN" dirty="0"/>
              <a:t>β</a:t>
            </a:r>
            <a:r>
              <a:rPr lang="el-GR" altLang="zh-CN" baseline="-25000" dirty="0"/>
              <a:t>5</a:t>
            </a:r>
            <a:r>
              <a:rPr lang="en-US" altLang="zh-CN" dirty="0"/>
              <a:t>t + </a:t>
            </a:r>
            <a:r>
              <a:rPr lang="el-GR" altLang="zh-CN" dirty="0"/>
              <a:t>ε</a:t>
            </a:r>
            <a:r>
              <a:rPr lang="en-US" altLang="zh-CN" baseline="-25000" dirty="0"/>
              <a:t>t</a:t>
            </a:r>
          </a:p>
          <a:p>
            <a:pPr marL="533400" indent="-533400"/>
            <a:r>
              <a:rPr lang="zh-CN" altLang="en-US" dirty="0"/>
              <a:t>约束回归：</a:t>
            </a:r>
            <a:endParaRPr lang="en-US" altLang="zh-CN" dirty="0"/>
          </a:p>
          <a:p>
            <a:pPr marL="533400" indent="-533400">
              <a:buNone/>
            </a:pPr>
            <a:r>
              <a:rPr lang="zh-CN" altLang="en-US" dirty="0"/>
              <a:t>    </a:t>
            </a:r>
            <a:r>
              <a:rPr lang="en-US" altLang="zh-CN" dirty="0" err="1"/>
              <a:t>lnI</a:t>
            </a:r>
            <a:r>
              <a:rPr lang="en-US" altLang="zh-CN" baseline="-25000" dirty="0" err="1"/>
              <a:t>t</a:t>
            </a:r>
            <a:r>
              <a:rPr lang="en-US" altLang="zh-CN" dirty="0"/>
              <a:t> = </a:t>
            </a:r>
            <a:r>
              <a:rPr lang="el-GR" altLang="zh-CN" dirty="0"/>
              <a:t>β</a:t>
            </a:r>
            <a:r>
              <a:rPr lang="el-GR" altLang="zh-CN" baseline="-25000" dirty="0"/>
              <a:t>1</a:t>
            </a:r>
            <a:r>
              <a:rPr lang="el-GR" altLang="zh-CN" dirty="0"/>
              <a:t> + β</a:t>
            </a:r>
            <a:r>
              <a:rPr lang="el-GR" altLang="zh-CN" baseline="-25000" dirty="0"/>
              <a:t>2</a:t>
            </a:r>
            <a:r>
              <a:rPr lang="el-GR" altLang="zh-CN" dirty="0"/>
              <a:t>(</a:t>
            </a:r>
            <a:r>
              <a:rPr lang="en-US" altLang="zh-CN" dirty="0"/>
              <a:t>i</a:t>
            </a:r>
            <a:r>
              <a:rPr lang="en-US" altLang="zh-CN" baseline="-25000" dirty="0"/>
              <a:t>t</a:t>
            </a:r>
            <a:r>
              <a:rPr lang="en-US" altLang="zh-CN" dirty="0"/>
              <a:t> -</a:t>
            </a:r>
            <a:r>
              <a:rPr lang="zh-CN" altLang="en-US" dirty="0"/>
              <a:t> </a:t>
            </a:r>
            <a:r>
              <a:rPr lang="en-US" altLang="zh-CN" dirty="0"/>
              <a:t>p</a:t>
            </a:r>
            <a:r>
              <a:rPr lang="en-US" altLang="zh-CN" baseline="-25000" dirty="0"/>
              <a:t>t</a:t>
            </a:r>
            <a:r>
              <a:rPr lang="en-US" altLang="zh-CN" dirty="0"/>
              <a:t>) + </a:t>
            </a:r>
            <a:r>
              <a:rPr lang="el-GR" altLang="zh-CN" dirty="0"/>
              <a:t>β</a:t>
            </a:r>
            <a:r>
              <a:rPr lang="el-GR" altLang="zh-CN" baseline="-25000" dirty="0"/>
              <a:t>4</a:t>
            </a:r>
            <a:r>
              <a:rPr lang="el-GR" altLang="zh-CN" dirty="0"/>
              <a:t> </a:t>
            </a:r>
            <a:r>
              <a:rPr lang="en-US" altLang="zh-CN" dirty="0" err="1"/>
              <a:t>lnY</a:t>
            </a:r>
            <a:r>
              <a:rPr lang="en-US" altLang="zh-CN" baseline="-25000" dirty="0" err="1"/>
              <a:t>t</a:t>
            </a:r>
            <a:r>
              <a:rPr lang="en-US" altLang="zh-CN" dirty="0"/>
              <a:t> + </a:t>
            </a:r>
            <a:r>
              <a:rPr lang="el-GR" altLang="zh-CN" dirty="0"/>
              <a:t>β</a:t>
            </a:r>
            <a:r>
              <a:rPr lang="el-GR" altLang="zh-CN" baseline="-25000" dirty="0"/>
              <a:t>5</a:t>
            </a:r>
            <a:r>
              <a:rPr lang="en-US" altLang="zh-CN" dirty="0"/>
              <a:t>t + </a:t>
            </a:r>
            <a:r>
              <a:rPr lang="el-GR" altLang="zh-CN" dirty="0"/>
              <a:t>ε</a:t>
            </a:r>
            <a:r>
              <a:rPr lang="en-US" altLang="zh-CN" baseline="-25000" dirty="0"/>
              <a:t>t</a:t>
            </a:r>
          </a:p>
          <a:p>
            <a:pPr marL="533400" indent="-533400">
              <a:buNone/>
            </a:pPr>
            <a:r>
              <a:rPr lang="zh-CN" altLang="en-US" dirty="0"/>
              <a:t>    </a:t>
            </a:r>
            <a:r>
              <a:rPr lang="en-US" altLang="zh-CN" dirty="0" err="1"/>
              <a:t>lnI</a:t>
            </a:r>
            <a:r>
              <a:rPr lang="en-US" altLang="zh-CN" baseline="-25000" dirty="0" err="1"/>
              <a:t>t</a:t>
            </a:r>
            <a:r>
              <a:rPr lang="en-US" altLang="zh-CN" dirty="0"/>
              <a:t> = </a:t>
            </a:r>
            <a:r>
              <a:rPr lang="el-GR" altLang="zh-CN" dirty="0"/>
              <a:t>β</a:t>
            </a:r>
            <a:r>
              <a:rPr lang="el-GR" altLang="zh-CN" baseline="-25000" dirty="0"/>
              <a:t>1</a:t>
            </a:r>
            <a:r>
              <a:rPr lang="el-GR" altLang="zh-CN" dirty="0"/>
              <a:t> + β</a:t>
            </a:r>
            <a:r>
              <a:rPr lang="el-GR" altLang="zh-CN" baseline="-25000" dirty="0"/>
              <a:t>2</a:t>
            </a:r>
            <a:r>
              <a:rPr lang="en-US" altLang="zh-CN" dirty="0"/>
              <a:t>i</a:t>
            </a:r>
            <a:r>
              <a:rPr lang="en-US" altLang="zh-CN" baseline="-25000" dirty="0"/>
              <a:t>t</a:t>
            </a:r>
            <a:r>
              <a:rPr lang="en-US" altLang="zh-CN" dirty="0"/>
              <a:t> + </a:t>
            </a:r>
            <a:r>
              <a:rPr lang="el-GR" altLang="zh-CN" dirty="0"/>
              <a:t>β</a:t>
            </a:r>
            <a:r>
              <a:rPr lang="el-GR" altLang="zh-CN" baseline="-25000" dirty="0"/>
              <a:t>4</a:t>
            </a:r>
            <a:r>
              <a:rPr lang="el-GR" altLang="zh-CN" dirty="0"/>
              <a:t> </a:t>
            </a:r>
            <a:r>
              <a:rPr lang="en-US" altLang="zh-CN" dirty="0" err="1"/>
              <a:t>lnY</a:t>
            </a:r>
            <a:r>
              <a:rPr lang="en-US" altLang="zh-CN" baseline="-25000" dirty="0" err="1"/>
              <a:t>t</a:t>
            </a:r>
            <a:r>
              <a:rPr lang="en-US" altLang="zh-CN" dirty="0"/>
              <a:t> + </a:t>
            </a:r>
            <a:r>
              <a:rPr lang="el-GR" altLang="zh-CN" dirty="0"/>
              <a:t>β</a:t>
            </a:r>
            <a:r>
              <a:rPr lang="el-GR" altLang="zh-CN" baseline="-25000" dirty="0"/>
              <a:t>5</a:t>
            </a:r>
            <a:r>
              <a:rPr lang="en-US" altLang="zh-CN" dirty="0"/>
              <a:t>t + </a:t>
            </a:r>
            <a:r>
              <a:rPr lang="el-GR" altLang="zh-CN" dirty="0"/>
              <a:t>ε</a:t>
            </a:r>
            <a:r>
              <a:rPr lang="en-US" altLang="zh-CN" baseline="-25000" dirty="0"/>
              <a:t>t</a:t>
            </a:r>
          </a:p>
        </p:txBody>
      </p:sp>
      <p:sp>
        <p:nvSpPr>
          <p:cNvPr id="5" name="动作按钮: 后退或前一项 4">
            <a:hlinkClick r:id="rId3"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术语</a:t>
            </a:r>
            <a:endParaRPr lang="en-US" dirty="0"/>
          </a:p>
        </p:txBody>
      </p:sp>
      <p:sp>
        <p:nvSpPr>
          <p:cNvPr id="11267" name="Rectangle 3"/>
          <p:cNvSpPr>
            <a:spLocks noGrp="1" noChangeArrowheads="1"/>
          </p:cNvSpPr>
          <p:nvPr>
            <p:ph type="body" idx="1"/>
          </p:nvPr>
        </p:nvSpPr>
        <p:spPr/>
        <p:txBody>
          <a:bodyPr/>
          <a:lstStyle/>
          <a:p>
            <a:pPr marL="711200" indent="-711200" eaLnBrk="1" hangingPunct="1"/>
            <a:r>
              <a:rPr lang="zh-CN" altLang="en-US" dirty="0"/>
              <a:t>估计值</a:t>
            </a:r>
            <a:r>
              <a:rPr lang="en-US" altLang="zh-CN" dirty="0"/>
              <a:t>(e</a:t>
            </a:r>
            <a:r>
              <a:rPr lang="en-US" dirty="0"/>
              <a:t>stimates</a:t>
            </a:r>
            <a:r>
              <a:rPr lang="en-US" altLang="zh-CN" dirty="0"/>
              <a:t>)</a:t>
            </a:r>
            <a:r>
              <a:rPr lang="zh-CN" altLang="en-US" dirty="0"/>
              <a:t>与估计量</a:t>
            </a:r>
            <a:r>
              <a:rPr lang="en-US" altLang="zh-CN" dirty="0"/>
              <a:t>(</a:t>
            </a:r>
            <a:r>
              <a:rPr lang="en-US" dirty="0"/>
              <a:t>estimators</a:t>
            </a:r>
            <a:r>
              <a:rPr lang="en-US" altLang="zh-CN" dirty="0"/>
              <a:t>)</a:t>
            </a:r>
            <a:endParaRPr lang="en-US" dirty="0"/>
          </a:p>
          <a:p>
            <a:pPr marL="1111250" lvl="1" indent="-711200"/>
            <a:r>
              <a:rPr lang="zh-CN" altLang="en-US" dirty="0"/>
              <a:t>估计量的性质</a:t>
            </a:r>
            <a:r>
              <a:rPr lang="en-US" altLang="zh-CN" dirty="0"/>
              <a:t>——</a:t>
            </a:r>
            <a:r>
              <a:rPr lang="zh-CN" altLang="en-US" dirty="0"/>
              <a:t>抽样分布</a:t>
            </a:r>
            <a:endParaRPr lang="en-US" dirty="0"/>
          </a:p>
          <a:p>
            <a:pPr marL="711200" indent="-711200" eaLnBrk="1" hangingPunct="1"/>
            <a:r>
              <a:rPr lang="en-US" dirty="0"/>
              <a:t>“</a:t>
            </a:r>
            <a:r>
              <a:rPr lang="zh-CN" altLang="en-US" dirty="0"/>
              <a:t>有限样本</a:t>
            </a:r>
            <a:r>
              <a:rPr lang="en-US" dirty="0"/>
              <a:t>” (finite sample)</a:t>
            </a:r>
            <a:r>
              <a:rPr lang="zh-CN" altLang="en-US" dirty="0"/>
              <a:t>性质</a:t>
            </a:r>
            <a:r>
              <a:rPr lang="en-US" altLang="zh-CN" dirty="0" err="1"/>
              <a:t>vs</a:t>
            </a:r>
            <a:r>
              <a:rPr lang="en-US" dirty="0"/>
              <a:t> “</a:t>
            </a:r>
            <a:r>
              <a:rPr lang="zh-CN" altLang="en-US" dirty="0"/>
              <a:t>渐近</a:t>
            </a:r>
            <a:r>
              <a:rPr lang="en-US" dirty="0"/>
              <a:t>” (asymptotic)</a:t>
            </a:r>
            <a:r>
              <a:rPr lang="zh-CN" altLang="en-US" dirty="0"/>
              <a:t>或</a:t>
            </a:r>
            <a:r>
              <a:rPr lang="en-US" dirty="0"/>
              <a:t> “</a:t>
            </a:r>
            <a:r>
              <a:rPr lang="zh-CN" altLang="en-US" dirty="0"/>
              <a:t>大样本</a:t>
            </a:r>
            <a:r>
              <a:rPr lang="en-US" dirty="0"/>
              <a:t>” (large sample)</a:t>
            </a:r>
            <a:r>
              <a:rPr lang="zh-CN" altLang="en-US" dirty="0"/>
              <a:t>性质</a:t>
            </a:r>
            <a:endParaRPr lang="en-US" dirty="0"/>
          </a:p>
        </p:txBody>
      </p:sp>
    </p:spTree>
    <p:extLst>
      <p:ext uri="{BB962C8B-B14F-4D97-AF65-F5344CB8AC3E}">
        <p14:creationId xmlns:p14="http://schemas.microsoft.com/office/powerpoint/2010/main" val="32737107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a:t>
            </a:r>
            <a:r>
              <a:rPr lang="zh-CN" altLang="en-US" dirty="0"/>
              <a:t>估计的无偏性</a:t>
            </a:r>
          </a:p>
        </p:txBody>
      </p:sp>
      <p:sp>
        <p:nvSpPr>
          <p:cNvPr id="3" name="内容占位符 2"/>
          <p:cNvSpPr>
            <a:spLocks noGrp="1"/>
          </p:cNvSpPr>
          <p:nvPr>
            <p:ph idx="1"/>
          </p:nvPr>
        </p:nvSpPr>
        <p:spPr/>
        <p:txBody>
          <a:bodyPr/>
          <a:lstStyle/>
          <a:p>
            <a:pPr>
              <a:buNone/>
            </a:pPr>
            <a:r>
              <a:rPr lang="en-US" altLang="zh-CN" dirty="0"/>
              <a:t>        b = (X’X)</a:t>
            </a:r>
            <a:r>
              <a:rPr lang="en-US" altLang="zh-CN" baseline="30000" dirty="0"/>
              <a:t>−1</a:t>
            </a:r>
            <a:r>
              <a:rPr lang="en-US" altLang="zh-CN" dirty="0"/>
              <a:t>X’y </a:t>
            </a:r>
          </a:p>
          <a:p>
            <a:pPr>
              <a:buNone/>
            </a:pPr>
            <a:r>
              <a:rPr lang="en-US" altLang="zh-CN" dirty="0"/>
              <a:t>           = (X’X)</a:t>
            </a:r>
            <a:r>
              <a:rPr lang="en-US" altLang="zh-CN" baseline="30000" dirty="0"/>
              <a:t>−1</a:t>
            </a:r>
            <a:r>
              <a:rPr lang="en-US" altLang="zh-CN" dirty="0"/>
              <a:t>X’ (X</a:t>
            </a:r>
            <a:r>
              <a:rPr lang="el-GR" altLang="zh-CN" dirty="0"/>
              <a:t>β + ε)</a:t>
            </a:r>
            <a:endParaRPr lang="en-US" altLang="zh-CN" dirty="0"/>
          </a:p>
          <a:p>
            <a:pPr>
              <a:buNone/>
            </a:pPr>
            <a:r>
              <a:rPr lang="en-US" altLang="zh-CN" dirty="0"/>
              <a:t>          </a:t>
            </a:r>
            <a:r>
              <a:rPr lang="el-GR" altLang="zh-CN" dirty="0"/>
              <a:t> = β + </a:t>
            </a:r>
            <a:r>
              <a:rPr lang="en-US" altLang="zh-CN" dirty="0"/>
              <a:t>(X’X)</a:t>
            </a:r>
            <a:r>
              <a:rPr lang="en-US" altLang="zh-CN" baseline="30000" dirty="0"/>
              <a:t>−1</a:t>
            </a:r>
            <a:r>
              <a:rPr lang="en-US" altLang="zh-CN" dirty="0"/>
              <a:t>X’ </a:t>
            </a:r>
            <a:r>
              <a:rPr lang="el-GR" altLang="zh-CN" dirty="0"/>
              <a:t>ε</a:t>
            </a:r>
          </a:p>
          <a:p>
            <a:pPr>
              <a:buNone/>
            </a:pPr>
            <a:r>
              <a:rPr lang="en-US" altLang="zh-CN" dirty="0"/>
              <a:t> E[</a:t>
            </a:r>
            <a:r>
              <a:rPr lang="en-US" altLang="zh-CN" dirty="0" err="1"/>
              <a:t>b|X</a:t>
            </a:r>
            <a:r>
              <a:rPr lang="en-US" altLang="zh-CN" dirty="0"/>
              <a:t>] = </a:t>
            </a:r>
            <a:r>
              <a:rPr lang="el-GR" altLang="zh-CN" dirty="0"/>
              <a:t>β + </a:t>
            </a:r>
            <a:r>
              <a:rPr lang="en-US" altLang="zh-CN" dirty="0"/>
              <a:t>E[(X’X)</a:t>
            </a:r>
            <a:r>
              <a:rPr lang="en-US" altLang="zh-CN" baseline="30000" dirty="0"/>
              <a:t>−1</a:t>
            </a:r>
            <a:r>
              <a:rPr lang="en-US" altLang="zh-CN" dirty="0"/>
              <a:t>X’ </a:t>
            </a:r>
            <a:r>
              <a:rPr lang="el-GR" altLang="zh-CN" dirty="0"/>
              <a:t>ε |</a:t>
            </a:r>
            <a:r>
              <a:rPr lang="en-US" altLang="zh-CN" dirty="0"/>
              <a:t>X]</a:t>
            </a:r>
          </a:p>
          <a:p>
            <a:pPr>
              <a:buNone/>
            </a:pPr>
            <a:r>
              <a:rPr lang="en-US" altLang="zh-CN" dirty="0"/>
              <a:t>           = </a:t>
            </a:r>
            <a:r>
              <a:rPr lang="el-GR" altLang="zh-CN" dirty="0"/>
              <a:t>β</a:t>
            </a:r>
            <a:endParaRPr lang="en-US" altLang="zh-CN" dirty="0"/>
          </a:p>
          <a:p>
            <a:pPr>
              <a:buNone/>
            </a:pPr>
            <a:r>
              <a:rPr lang="en-US" altLang="zh-CN" dirty="0"/>
              <a:t>    E[b] = E</a:t>
            </a:r>
            <a:r>
              <a:rPr lang="en-US" altLang="zh-CN" baseline="-25000" dirty="0"/>
              <a:t>X</a:t>
            </a:r>
            <a:r>
              <a:rPr lang="en-US" altLang="zh-CN" dirty="0"/>
              <a:t>E[</a:t>
            </a:r>
            <a:r>
              <a:rPr lang="en-US" altLang="zh-CN" dirty="0" err="1"/>
              <a:t>b|X</a:t>
            </a:r>
            <a:r>
              <a:rPr lang="en-US" altLang="zh-CN" dirty="0"/>
              <a:t>]</a:t>
            </a:r>
          </a:p>
          <a:p>
            <a:pPr>
              <a:buNone/>
            </a:pPr>
            <a:r>
              <a:rPr lang="en-US" altLang="zh-CN" dirty="0"/>
              <a:t>           = E</a:t>
            </a:r>
            <a:r>
              <a:rPr lang="en-US" altLang="zh-CN" baseline="-25000" dirty="0"/>
              <a:t>X</a:t>
            </a:r>
            <a:r>
              <a:rPr lang="en-US" altLang="zh-CN" dirty="0"/>
              <a:t>[</a:t>
            </a:r>
            <a:r>
              <a:rPr lang="el-GR" altLang="zh-CN" dirty="0"/>
              <a:t>β] </a:t>
            </a:r>
            <a:endParaRPr lang="en-US" altLang="zh-CN" dirty="0"/>
          </a:p>
          <a:p>
            <a:pPr>
              <a:buNone/>
            </a:pPr>
            <a:r>
              <a:rPr lang="en-US" altLang="zh-CN" dirty="0"/>
              <a:t>           </a:t>
            </a:r>
            <a:r>
              <a:rPr lang="el-GR" altLang="zh-CN" dirty="0"/>
              <a:t>= β</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Cornwell and Rupert Panel Data</a:t>
            </a:r>
            <a:endParaRPr lang="zh-CN" altLang="en-US" dirty="0"/>
          </a:p>
        </p:txBody>
      </p:sp>
      <p:sp>
        <p:nvSpPr>
          <p:cNvPr id="5" name="Text Box 5"/>
          <p:cNvSpPr txBox="1">
            <a:spLocks noGrp="1" noChangeArrowheads="1"/>
          </p:cNvSpPr>
          <p:nvPr>
            <p:ph idx="1"/>
          </p:nvPr>
        </p:nvSpPr>
        <p:spPr bwMode="auto">
          <a:xfrm>
            <a:off x="533400" y="1793875"/>
            <a:ext cx="8229600" cy="4524315"/>
          </a:xfrm>
          <a:prstGeom prst="rect">
            <a:avLst/>
          </a:prstGeom>
          <a:noFill/>
          <a:ln w="19050">
            <a:noFill/>
            <a:miter lim="800000"/>
            <a:headEnd/>
            <a:tailEnd/>
          </a:ln>
        </p:spPr>
        <p:txBody>
          <a:bodyPr>
            <a:spAutoFit/>
          </a:bodyPr>
          <a:lstStyle/>
          <a:p>
            <a:pPr eaLnBrk="0" hangingPunct="0">
              <a:spcBef>
                <a:spcPct val="50000"/>
              </a:spcBef>
            </a:pPr>
            <a:r>
              <a:rPr lang="en-US" sz="1600" b="1" dirty="0">
                <a:latin typeface="Tahoma" pitchFamily="34" charset="0"/>
              </a:rPr>
              <a:t>Cornwell and Rupert Returns to Schooling Data, 595 Individuals, 7 Years</a:t>
            </a:r>
            <a:br>
              <a:rPr lang="en-US" sz="1600" dirty="0">
                <a:latin typeface="Tahoma" pitchFamily="34" charset="0"/>
              </a:rPr>
            </a:br>
            <a:r>
              <a:rPr lang="en-US" sz="1600" b="1" dirty="0">
                <a:latin typeface="Tahoma" pitchFamily="34" charset="0"/>
              </a:rPr>
              <a:t>Variables in the file are</a:t>
            </a:r>
            <a:endParaRPr lang="en-US" sz="1600" dirty="0">
              <a:latin typeface="Tahoma" pitchFamily="34" charset="0"/>
            </a:endParaRPr>
          </a:p>
          <a:p>
            <a:pPr eaLnBrk="0" hangingPunct="0">
              <a:spcBef>
                <a:spcPct val="50000"/>
              </a:spcBef>
            </a:pPr>
            <a:r>
              <a:rPr lang="en-US" sz="1600" dirty="0">
                <a:latin typeface="Tahoma" pitchFamily="34" charset="0"/>
              </a:rPr>
              <a:t>EXP 	= work experience</a:t>
            </a:r>
            <a:br>
              <a:rPr lang="en-US" sz="1600" dirty="0">
                <a:latin typeface="Tahoma" pitchFamily="34" charset="0"/>
              </a:rPr>
            </a:br>
            <a:r>
              <a:rPr lang="en-US" sz="1600" dirty="0">
                <a:latin typeface="Tahoma" pitchFamily="34" charset="0"/>
              </a:rPr>
              <a:t>WKS 	= weeks worked</a:t>
            </a:r>
            <a:br>
              <a:rPr lang="en-US" sz="1600" dirty="0">
                <a:latin typeface="Tahoma" pitchFamily="34" charset="0"/>
              </a:rPr>
            </a:br>
            <a:r>
              <a:rPr lang="en-US" sz="1600" dirty="0">
                <a:latin typeface="Tahoma" pitchFamily="34" charset="0"/>
              </a:rPr>
              <a:t>OCC 	= occupation, 1 if blue collar, </a:t>
            </a:r>
            <a:br>
              <a:rPr lang="en-US" sz="1600" dirty="0">
                <a:latin typeface="Tahoma" pitchFamily="34" charset="0"/>
              </a:rPr>
            </a:br>
            <a:r>
              <a:rPr lang="en-US" sz="1600" dirty="0">
                <a:latin typeface="Tahoma" pitchFamily="34" charset="0"/>
              </a:rPr>
              <a:t>IND 	= 1 if manufacturing industry</a:t>
            </a:r>
            <a:br>
              <a:rPr lang="en-US" sz="1600" dirty="0">
                <a:latin typeface="Tahoma" pitchFamily="34" charset="0"/>
              </a:rPr>
            </a:br>
            <a:r>
              <a:rPr lang="en-US" sz="1600" dirty="0">
                <a:latin typeface="Tahoma" pitchFamily="34" charset="0"/>
              </a:rPr>
              <a:t>SOUTH 	= 1 if resides in south</a:t>
            </a:r>
            <a:br>
              <a:rPr lang="en-US" sz="1600" dirty="0">
                <a:latin typeface="Tahoma" pitchFamily="34" charset="0"/>
              </a:rPr>
            </a:br>
            <a:r>
              <a:rPr lang="en-US" sz="1600" dirty="0">
                <a:latin typeface="Tahoma" pitchFamily="34" charset="0"/>
              </a:rPr>
              <a:t>SMSA	= 1 if resides in a city (SMSA)</a:t>
            </a:r>
            <a:br>
              <a:rPr lang="en-US" sz="1600" dirty="0">
                <a:latin typeface="Tahoma" pitchFamily="34" charset="0"/>
              </a:rPr>
            </a:br>
            <a:r>
              <a:rPr lang="en-US" sz="1600" dirty="0">
                <a:latin typeface="Tahoma" pitchFamily="34" charset="0"/>
              </a:rPr>
              <a:t>MS 	= 1 if married</a:t>
            </a:r>
            <a:br>
              <a:rPr lang="en-US" sz="1600" dirty="0">
                <a:latin typeface="Tahoma" pitchFamily="34" charset="0"/>
              </a:rPr>
            </a:br>
            <a:r>
              <a:rPr lang="en-US" sz="1600" dirty="0">
                <a:latin typeface="Tahoma" pitchFamily="34" charset="0"/>
              </a:rPr>
              <a:t>FEM 	= 1 if female</a:t>
            </a:r>
            <a:br>
              <a:rPr lang="en-US" sz="1600" dirty="0">
                <a:latin typeface="Tahoma" pitchFamily="34" charset="0"/>
              </a:rPr>
            </a:br>
            <a:r>
              <a:rPr lang="en-US" sz="1600" dirty="0">
                <a:latin typeface="Tahoma" pitchFamily="34" charset="0"/>
              </a:rPr>
              <a:t>UNION 	= 1 if wage set by union contract</a:t>
            </a:r>
            <a:br>
              <a:rPr lang="en-US" sz="1600" dirty="0">
                <a:latin typeface="Tahoma" pitchFamily="34" charset="0"/>
              </a:rPr>
            </a:br>
            <a:r>
              <a:rPr lang="en-US" sz="1600" dirty="0">
                <a:latin typeface="Tahoma" pitchFamily="34" charset="0"/>
              </a:rPr>
              <a:t>ED 	= years of education</a:t>
            </a:r>
            <a:br>
              <a:rPr lang="en-US" sz="1600" dirty="0">
                <a:latin typeface="Tahoma" pitchFamily="34" charset="0"/>
              </a:rPr>
            </a:br>
            <a:r>
              <a:rPr lang="en-US" sz="1600" dirty="0">
                <a:latin typeface="Tahoma" pitchFamily="34" charset="0"/>
              </a:rPr>
              <a:t>BLK 	= 1 if individual is black</a:t>
            </a:r>
            <a:br>
              <a:rPr lang="en-US" sz="1600" dirty="0">
                <a:latin typeface="Tahoma" pitchFamily="34" charset="0"/>
              </a:rPr>
            </a:br>
            <a:r>
              <a:rPr lang="en-US" sz="1600" dirty="0">
                <a:latin typeface="Tahoma" pitchFamily="34" charset="0"/>
              </a:rPr>
              <a:t>LWAGE 	= log of wage = dependent variable in regressions</a:t>
            </a:r>
          </a:p>
          <a:p>
            <a:pPr eaLnBrk="0" hangingPunct="0">
              <a:spcBef>
                <a:spcPct val="50000"/>
              </a:spcBef>
            </a:pPr>
            <a:r>
              <a:rPr lang="en-US" sz="1600" dirty="0">
                <a:latin typeface="Tahoma" pitchFamily="34" charset="0"/>
              </a:rPr>
              <a:t>Cornwell, C. and Rupert, P., "Efficient Estimation with Panel Data: An Empirical Comparison of Instrumental Variable Estimators," Journal of Applied Econometrics, 3, 1988, pp. 149-155.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工作经验的二次曲线</a:t>
            </a:r>
          </a:p>
        </p:txBody>
      </p:sp>
      <p:sp>
        <p:nvSpPr>
          <p:cNvPr id="6" name="矩形 5"/>
          <p:cNvSpPr/>
          <p:nvPr/>
        </p:nvSpPr>
        <p:spPr>
          <a:xfrm>
            <a:off x="285720" y="5842337"/>
            <a:ext cx="8572560" cy="1015663"/>
          </a:xfrm>
          <a:prstGeom prst="rect">
            <a:avLst/>
          </a:prstGeom>
        </p:spPr>
        <p:txBody>
          <a:bodyPr wrap="square">
            <a:spAutoFit/>
          </a:bodyPr>
          <a:lstStyle/>
          <a:p>
            <a:r>
              <a:rPr lang="en-US" altLang="zh-CN" sz="1200" dirty="0" err="1"/>
              <a:t>Signif</a:t>
            </a:r>
            <a:r>
              <a:rPr lang="en-US" altLang="zh-CN" sz="1200" dirty="0"/>
              <a:t>. codes:  0 ‘***’ 0.001 ‘**’ 0.01 ‘*’ 0.05 ‘.’ 0.1 ‘ ’ 1 </a:t>
            </a:r>
          </a:p>
          <a:p>
            <a:endParaRPr lang="en-US" altLang="zh-CN" sz="1200" dirty="0"/>
          </a:p>
          <a:p>
            <a:r>
              <a:rPr lang="en-US" altLang="zh-CN" sz="1200" dirty="0"/>
              <a:t>Residual standard error: 0.35 on 4153 degrees of freedom</a:t>
            </a:r>
          </a:p>
          <a:p>
            <a:r>
              <a:rPr lang="en-US" altLang="zh-CN" sz="1200" dirty="0"/>
              <a:t>Multiple R-squared: 0.4264,     Adjusted R-squared: 0.4249 </a:t>
            </a:r>
          </a:p>
          <a:p>
            <a:r>
              <a:rPr lang="en-US" altLang="zh-CN" sz="1200" dirty="0"/>
              <a:t>F-statistic: 280.7 on 11 and 4153 DF,  p-value: &lt; 2.2e-16 </a:t>
            </a:r>
            <a:endParaRPr lang="zh-CN" altLang="en-US" sz="1200" dirty="0"/>
          </a:p>
        </p:txBody>
      </p:sp>
      <p:graphicFrame>
        <p:nvGraphicFramePr>
          <p:cNvPr id="7" name="表格 6"/>
          <p:cNvGraphicFramePr>
            <a:graphicFrameLocks noGrp="1"/>
          </p:cNvGraphicFramePr>
          <p:nvPr/>
        </p:nvGraphicFramePr>
        <p:xfrm>
          <a:off x="785785" y="1643052"/>
          <a:ext cx="7429555" cy="4071967"/>
        </p:xfrm>
        <a:graphic>
          <a:graphicData uri="http://schemas.openxmlformats.org/drawingml/2006/table">
            <a:tbl>
              <a:tblPr/>
              <a:tblGrid>
                <a:gridCol w="1162887">
                  <a:extLst>
                    <a:ext uri="{9D8B030D-6E8A-4147-A177-3AD203B41FA5}">
                      <a16:colId xmlns:a16="http://schemas.microsoft.com/office/drawing/2014/main" val="20000"/>
                    </a:ext>
                  </a:extLst>
                </a:gridCol>
                <a:gridCol w="1615120">
                  <a:extLst>
                    <a:ext uri="{9D8B030D-6E8A-4147-A177-3AD203B41FA5}">
                      <a16:colId xmlns:a16="http://schemas.microsoft.com/office/drawing/2014/main" val="20001"/>
                    </a:ext>
                  </a:extLst>
                </a:gridCol>
                <a:gridCol w="1162887">
                  <a:extLst>
                    <a:ext uri="{9D8B030D-6E8A-4147-A177-3AD203B41FA5}">
                      <a16:colId xmlns:a16="http://schemas.microsoft.com/office/drawing/2014/main" val="20002"/>
                    </a:ext>
                  </a:extLst>
                </a:gridCol>
                <a:gridCol w="1162887">
                  <a:extLst>
                    <a:ext uri="{9D8B030D-6E8A-4147-A177-3AD203B41FA5}">
                      <a16:colId xmlns:a16="http://schemas.microsoft.com/office/drawing/2014/main" val="20003"/>
                    </a:ext>
                  </a:extLst>
                </a:gridCol>
                <a:gridCol w="1162887">
                  <a:extLst>
                    <a:ext uri="{9D8B030D-6E8A-4147-A177-3AD203B41FA5}">
                      <a16:colId xmlns:a16="http://schemas.microsoft.com/office/drawing/2014/main" val="20004"/>
                    </a:ext>
                  </a:extLst>
                </a:gridCol>
                <a:gridCol w="1162887">
                  <a:extLst>
                    <a:ext uri="{9D8B030D-6E8A-4147-A177-3AD203B41FA5}">
                      <a16:colId xmlns:a16="http://schemas.microsoft.com/office/drawing/2014/main" val="20005"/>
                    </a:ext>
                  </a:extLst>
                </a:gridCol>
              </a:tblGrid>
              <a:tr h="291976">
                <a:tc>
                  <a:txBody>
                    <a:bodyPr/>
                    <a:lstStyle/>
                    <a:p>
                      <a:pPr algn="l" fontAlgn="ctr"/>
                      <a:endParaRPr lang="zh-CN" altLang="en-US" sz="16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Estimate</a:t>
                      </a:r>
                    </a:p>
                  </a:txBody>
                  <a:tcPr marL="9525" marR="9525" marT="9525" marB="0" anchor="ctr">
                    <a:lnL>
                      <a:noFill/>
                    </a:lnL>
                    <a:lnR>
                      <a:noFill/>
                    </a:lnR>
                    <a:lnT>
                      <a:noFill/>
                    </a:lnT>
                    <a:lnB>
                      <a:noFill/>
                    </a:lnB>
                  </a:tcPr>
                </a:tc>
                <a:tc>
                  <a:txBody>
                    <a:bodyPr/>
                    <a:lstStyle/>
                    <a:p>
                      <a:pPr algn="r" fontAlgn="ctr"/>
                      <a:r>
                        <a:rPr lang="en-US" sz="1600" b="0" i="0" u="none" strike="noStrike" dirty="0" err="1">
                          <a:solidFill>
                            <a:srgbClr val="000000"/>
                          </a:solidFill>
                          <a:latin typeface="宋体"/>
                        </a:rPr>
                        <a:t>Std.Error</a:t>
                      </a:r>
                      <a:endParaRPr lang="en-US" sz="16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t value</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Pr(&gt;|t|)</a:t>
                      </a:r>
                    </a:p>
                  </a:txBody>
                  <a:tcPr marL="9525" marR="9525" marT="9525" marB="0" anchor="ctr">
                    <a:lnL>
                      <a:noFill/>
                    </a:lnL>
                    <a:lnR>
                      <a:noFill/>
                    </a:lnR>
                    <a:lnT>
                      <a:noFill/>
                    </a:lnT>
                    <a:lnB>
                      <a:noFill/>
                    </a:lnB>
                  </a:tcPr>
                </a:tc>
                <a:tc>
                  <a:txBody>
                    <a:bodyPr/>
                    <a:lstStyle/>
                    <a:p>
                      <a:pPr algn="l" fontAlgn="ctr"/>
                      <a:endParaRPr lang="zh-CN" altLang="en-US" sz="1600" b="0" i="0" u="none" strike="noStrike">
                        <a:solidFill>
                          <a:srgbClr val="000000"/>
                        </a:solidFill>
                        <a:latin typeface="宋体"/>
                      </a:endParaRP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568255">
                <a:tc>
                  <a:txBody>
                    <a:bodyPr/>
                    <a:lstStyle/>
                    <a:p>
                      <a:pPr algn="l" fontAlgn="ctr"/>
                      <a:r>
                        <a:rPr lang="en-US" sz="1600" b="0" i="0" u="none" strike="noStrike">
                          <a:solidFill>
                            <a:srgbClr val="000000"/>
                          </a:solidFill>
                          <a:latin typeface="宋体"/>
                        </a:rPr>
                        <a:t>(Intercept)</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5.27E+00</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7.13E-02</a:t>
                      </a:r>
                    </a:p>
                  </a:txBody>
                  <a:tcPr marL="9525" marR="9525" marT="9525"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73.927</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&lt;2.00E-13</a:t>
                      </a:r>
                    </a:p>
                  </a:txBody>
                  <a:tcPr marL="9525" marR="9525" marT="9525" marB="0" anchor="ctr">
                    <a:lnL>
                      <a:noFill/>
                    </a:lnL>
                    <a:lnR>
                      <a:noFill/>
                    </a:lnR>
                    <a:lnT>
                      <a:noFill/>
                    </a:lnT>
                    <a:lnB>
                      <a:noFill/>
                    </a:lnB>
                  </a:tcPr>
                </a:tc>
                <a:tc>
                  <a:txBody>
                    <a:bodyPr/>
                    <a:lstStyle/>
                    <a:p>
                      <a:pPr algn="l" fontAlgn="ctr"/>
                      <a:r>
                        <a:rPr lang="zh-CN" altLang="en-US" sz="1600" b="0" i="0" u="none" strike="noStrike" dirty="0">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291976">
                <a:tc>
                  <a:txBody>
                    <a:bodyPr/>
                    <a:lstStyle/>
                    <a:p>
                      <a:pPr algn="l" fontAlgn="ctr"/>
                      <a:r>
                        <a:rPr lang="en-US" sz="1600" b="0" i="0" u="none" strike="noStrike">
                          <a:solidFill>
                            <a:srgbClr val="000000"/>
                          </a:solidFill>
                          <a:latin typeface="宋体"/>
                        </a:rPr>
                        <a:t>ed</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5.54E-02</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2.60E-03</a:t>
                      </a:r>
                    </a:p>
                  </a:txBody>
                  <a:tcPr marL="9525" marR="9525" marT="9525"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21.34</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&lt;2.00E-14</a:t>
                      </a:r>
                    </a:p>
                  </a:txBody>
                  <a:tcPr marL="9525" marR="9525" marT="9525" marB="0" anchor="ctr">
                    <a:lnL>
                      <a:noFill/>
                    </a:lnL>
                    <a:lnR>
                      <a:noFill/>
                    </a:lnR>
                    <a:lnT>
                      <a:noFill/>
                    </a:lnT>
                    <a:lnB>
                      <a:noFill/>
                    </a:lnB>
                  </a:tcPr>
                </a:tc>
                <a:tc>
                  <a:txBody>
                    <a:bodyPr/>
                    <a:lstStyle/>
                    <a:p>
                      <a:pPr algn="l" fontAlgn="ctr"/>
                      <a:r>
                        <a:rPr lang="zh-CN" altLang="en-US" sz="1600" b="0" i="0" u="none" strike="noStrike">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291976">
                <a:tc>
                  <a:txBody>
                    <a:bodyPr/>
                    <a:lstStyle/>
                    <a:p>
                      <a:pPr algn="l" fontAlgn="ctr"/>
                      <a:r>
                        <a:rPr lang="en-US" sz="1600" b="0" i="0" u="none" strike="noStrike">
                          <a:solidFill>
                            <a:srgbClr val="000000"/>
                          </a:solidFill>
                          <a:latin typeface="宋体"/>
                        </a:rPr>
                        <a:t>exp</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4.06E-02</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2.16E-03</a:t>
                      </a:r>
                    </a:p>
                  </a:txBody>
                  <a:tcPr marL="9525" marR="9525" marT="9525"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18.812</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&lt;2.00E-15</a:t>
                      </a:r>
                    </a:p>
                  </a:txBody>
                  <a:tcPr marL="9525" marR="9525" marT="9525" marB="0" anchor="ctr">
                    <a:lnL>
                      <a:noFill/>
                    </a:lnL>
                    <a:lnR>
                      <a:noFill/>
                    </a:lnR>
                    <a:lnT>
                      <a:noFill/>
                    </a:lnT>
                    <a:lnB>
                      <a:noFill/>
                    </a:lnB>
                  </a:tcPr>
                </a:tc>
                <a:tc>
                  <a:txBody>
                    <a:bodyPr/>
                    <a:lstStyle/>
                    <a:p>
                      <a:pPr algn="l" fontAlgn="ctr"/>
                      <a:r>
                        <a:rPr lang="zh-CN" altLang="en-US" sz="1600" b="0" i="0" u="none" strike="noStrike">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291976">
                <a:tc>
                  <a:txBody>
                    <a:bodyPr/>
                    <a:lstStyle/>
                    <a:p>
                      <a:pPr algn="l" fontAlgn="ctr"/>
                      <a:r>
                        <a:rPr lang="en-US" sz="1600" b="0" i="0" u="none" strike="noStrike">
                          <a:solidFill>
                            <a:srgbClr val="000000"/>
                          </a:solidFill>
                          <a:latin typeface="宋体"/>
                        </a:rPr>
                        <a:t>exp_sq</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-6.80E-04</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4.75E-05</a:t>
                      </a:r>
                    </a:p>
                  </a:txBody>
                  <a:tcPr marL="9525" marR="9525" marT="9525"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-14.327</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&lt;2.00E-16</a:t>
                      </a:r>
                    </a:p>
                  </a:txBody>
                  <a:tcPr marL="9525" marR="9525" marT="9525" marB="0" anchor="ctr">
                    <a:lnL>
                      <a:noFill/>
                    </a:lnL>
                    <a:lnR>
                      <a:noFill/>
                    </a:lnR>
                    <a:lnT>
                      <a:noFill/>
                    </a:lnT>
                    <a:lnB>
                      <a:noFill/>
                    </a:lnB>
                  </a:tcPr>
                </a:tc>
                <a:tc>
                  <a:txBody>
                    <a:bodyPr/>
                    <a:lstStyle/>
                    <a:p>
                      <a:pPr algn="l" fontAlgn="ctr"/>
                      <a:r>
                        <a:rPr lang="zh-CN" altLang="en-US" sz="1600" b="0" i="0" u="none" strike="noStrike">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291976">
                <a:tc>
                  <a:txBody>
                    <a:bodyPr/>
                    <a:lstStyle/>
                    <a:p>
                      <a:pPr algn="l" fontAlgn="ctr"/>
                      <a:r>
                        <a:rPr lang="en-US" sz="1600" b="0" i="0" u="none" strike="noStrike">
                          <a:solidFill>
                            <a:srgbClr val="000000"/>
                          </a:solidFill>
                          <a:latin typeface="宋体"/>
                        </a:rPr>
                        <a:t>wks</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4.38E-03</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1.08E-03</a:t>
                      </a:r>
                    </a:p>
                  </a:txBody>
                  <a:tcPr marL="9525" marR="9525" marT="9525"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4.048</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5.25E-05</a:t>
                      </a:r>
                    </a:p>
                  </a:txBody>
                  <a:tcPr marL="9525" marR="9525" marT="9525" marB="0" anchor="ctr">
                    <a:lnL>
                      <a:noFill/>
                    </a:lnL>
                    <a:lnR>
                      <a:noFill/>
                    </a:lnR>
                    <a:lnT>
                      <a:noFill/>
                    </a:lnT>
                    <a:lnB>
                      <a:noFill/>
                    </a:lnB>
                  </a:tcPr>
                </a:tc>
                <a:tc>
                  <a:txBody>
                    <a:bodyPr/>
                    <a:lstStyle/>
                    <a:p>
                      <a:pPr algn="l" fontAlgn="ctr"/>
                      <a:r>
                        <a:rPr lang="zh-CN" altLang="en-US" sz="1600" b="0" i="0" u="none" strike="noStrike">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5"/>
                  </a:ext>
                </a:extLst>
              </a:tr>
              <a:tr h="291976">
                <a:tc>
                  <a:txBody>
                    <a:bodyPr/>
                    <a:lstStyle/>
                    <a:p>
                      <a:pPr algn="l" fontAlgn="ctr"/>
                      <a:r>
                        <a:rPr lang="en-US" sz="1600" b="0" i="0" u="none" strike="noStrike">
                          <a:solidFill>
                            <a:srgbClr val="000000"/>
                          </a:solidFill>
                          <a:latin typeface="宋体"/>
                        </a:rPr>
                        <a:t>occ</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-1.35E-01</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1.46E-02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-9.253</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&lt;2.00E-16</a:t>
                      </a:r>
                    </a:p>
                  </a:txBody>
                  <a:tcPr marL="9525" marR="9525" marT="9525" marB="0" anchor="ctr">
                    <a:lnL>
                      <a:noFill/>
                    </a:lnL>
                    <a:lnR>
                      <a:noFill/>
                    </a:lnR>
                    <a:lnT>
                      <a:noFill/>
                    </a:lnT>
                    <a:lnB>
                      <a:noFill/>
                    </a:lnB>
                  </a:tcPr>
                </a:tc>
                <a:tc>
                  <a:txBody>
                    <a:bodyPr/>
                    <a:lstStyle/>
                    <a:p>
                      <a:pPr algn="l" fontAlgn="ctr"/>
                      <a:r>
                        <a:rPr lang="zh-CN" altLang="en-US" sz="1600" b="0" i="0" u="none" strike="noStrike">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6"/>
                  </a:ext>
                </a:extLst>
              </a:tr>
              <a:tr h="291976">
                <a:tc>
                  <a:txBody>
                    <a:bodyPr/>
                    <a:lstStyle/>
                    <a:p>
                      <a:pPr algn="l" fontAlgn="ctr"/>
                      <a:r>
                        <a:rPr lang="en-US" sz="1600" b="0" i="0" u="none" strike="noStrike">
                          <a:solidFill>
                            <a:srgbClr val="000000"/>
                          </a:solidFill>
                          <a:latin typeface="宋体"/>
                        </a:rPr>
                        <a:t>south</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-5.97E-02</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1.25E-02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-4.773</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1.88E-06</a:t>
                      </a:r>
                    </a:p>
                  </a:txBody>
                  <a:tcPr marL="9525" marR="9525" marT="9525" marB="0" anchor="ctr">
                    <a:lnL>
                      <a:noFill/>
                    </a:lnL>
                    <a:lnR>
                      <a:noFill/>
                    </a:lnR>
                    <a:lnT>
                      <a:noFill/>
                    </a:lnT>
                    <a:lnB>
                      <a:noFill/>
                    </a:lnB>
                  </a:tcPr>
                </a:tc>
                <a:tc>
                  <a:txBody>
                    <a:bodyPr/>
                    <a:lstStyle/>
                    <a:p>
                      <a:pPr algn="l" fontAlgn="ctr"/>
                      <a:r>
                        <a:rPr lang="zh-CN" altLang="en-US" sz="1600" b="0" i="0" u="none" strike="noStrike">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7"/>
                  </a:ext>
                </a:extLst>
              </a:tr>
              <a:tr h="291976">
                <a:tc>
                  <a:txBody>
                    <a:bodyPr/>
                    <a:lstStyle/>
                    <a:p>
                      <a:pPr algn="l" fontAlgn="ctr"/>
                      <a:r>
                        <a:rPr lang="en-US" sz="1600" b="0" i="0" u="none" strike="noStrike">
                          <a:solidFill>
                            <a:srgbClr val="000000"/>
                          </a:solidFill>
                          <a:latin typeface="宋体"/>
                        </a:rPr>
                        <a:t>smsa</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1.51E-01</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1.21E-02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12.479</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&lt;2.00E-16</a:t>
                      </a:r>
                    </a:p>
                  </a:txBody>
                  <a:tcPr marL="9525" marR="9525" marT="9525" marB="0" anchor="ctr">
                    <a:lnL>
                      <a:noFill/>
                    </a:lnL>
                    <a:lnR>
                      <a:noFill/>
                    </a:lnR>
                    <a:lnT>
                      <a:noFill/>
                    </a:lnT>
                    <a:lnB>
                      <a:noFill/>
                    </a:lnB>
                  </a:tcPr>
                </a:tc>
                <a:tc>
                  <a:txBody>
                    <a:bodyPr/>
                    <a:lstStyle/>
                    <a:p>
                      <a:pPr algn="l" fontAlgn="ctr"/>
                      <a:r>
                        <a:rPr lang="zh-CN" altLang="en-US" sz="1600" b="0" i="0" u="none" strike="noStrike" dirty="0">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8"/>
                  </a:ext>
                </a:extLst>
              </a:tr>
              <a:tr h="291976">
                <a:tc>
                  <a:txBody>
                    <a:bodyPr/>
                    <a:lstStyle/>
                    <a:p>
                      <a:pPr algn="l" fontAlgn="ctr"/>
                      <a:r>
                        <a:rPr lang="en-US" sz="1600" b="0" i="0" u="none" strike="noStrike">
                          <a:solidFill>
                            <a:srgbClr val="000000"/>
                          </a:solidFill>
                          <a:latin typeface="宋体"/>
                        </a:rPr>
                        <a:t>ms</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5.14E-02</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2.06E-02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2.498</a:t>
                      </a:r>
                    </a:p>
                  </a:txBody>
                  <a:tcPr marL="9525" marR="9525" marT="9525"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0.0125</a:t>
                      </a:r>
                    </a:p>
                  </a:txBody>
                  <a:tcPr marL="9525" marR="9525" marT="9525" marB="0" anchor="ctr">
                    <a:lnL>
                      <a:noFill/>
                    </a:lnL>
                    <a:lnR>
                      <a:noFill/>
                    </a:lnR>
                    <a:lnT>
                      <a:noFill/>
                    </a:lnT>
                    <a:lnB>
                      <a:noFill/>
                    </a:lnB>
                  </a:tcPr>
                </a:tc>
                <a:tc>
                  <a:txBody>
                    <a:bodyPr/>
                    <a:lstStyle/>
                    <a:p>
                      <a:pPr algn="l" fontAlgn="ctr"/>
                      <a:r>
                        <a:rPr lang="zh-CN" altLang="en-US" sz="1600" b="0" i="0" u="none" strike="noStrike" dirty="0">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9"/>
                  </a:ext>
                </a:extLst>
              </a:tr>
              <a:tr h="291976">
                <a:tc>
                  <a:txBody>
                    <a:bodyPr/>
                    <a:lstStyle/>
                    <a:p>
                      <a:pPr algn="l" fontAlgn="ctr"/>
                      <a:r>
                        <a:rPr lang="en-US" sz="1600" b="0" i="0" u="none" strike="noStrike">
                          <a:solidFill>
                            <a:srgbClr val="000000"/>
                          </a:solidFill>
                          <a:latin typeface="宋体"/>
                        </a:rPr>
                        <a:t>fem</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-3.75E-01</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2.51E-02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-14.966</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&lt;2.00E-16</a:t>
                      </a:r>
                    </a:p>
                  </a:txBody>
                  <a:tcPr marL="9525" marR="9525" marT="9525" marB="0" anchor="ctr">
                    <a:lnL>
                      <a:noFill/>
                    </a:lnL>
                    <a:lnR>
                      <a:noFill/>
                    </a:lnR>
                    <a:lnT>
                      <a:noFill/>
                    </a:lnT>
                    <a:lnB>
                      <a:noFill/>
                    </a:lnB>
                  </a:tcPr>
                </a:tc>
                <a:tc>
                  <a:txBody>
                    <a:bodyPr/>
                    <a:lstStyle/>
                    <a:p>
                      <a:pPr algn="l" fontAlgn="ctr"/>
                      <a:r>
                        <a:rPr lang="zh-CN" altLang="en-US" sz="1600" b="0" i="0" u="none" strike="noStrike" dirty="0">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10"/>
                  </a:ext>
                </a:extLst>
              </a:tr>
              <a:tr h="291976">
                <a:tc>
                  <a:txBody>
                    <a:bodyPr/>
                    <a:lstStyle/>
                    <a:p>
                      <a:pPr algn="l" fontAlgn="ctr"/>
                      <a:r>
                        <a:rPr lang="en-US" sz="1600" b="0" i="0" u="none" strike="noStrike">
                          <a:solidFill>
                            <a:srgbClr val="000000"/>
                          </a:solidFill>
                          <a:latin typeface="宋体"/>
                        </a:rPr>
                        <a:t>union</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9.44E-02</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1.28E-02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7.368</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2.08E-13</a:t>
                      </a:r>
                    </a:p>
                  </a:txBody>
                  <a:tcPr marL="9525" marR="9525" marT="9525" marB="0" anchor="ctr">
                    <a:lnL>
                      <a:noFill/>
                    </a:lnL>
                    <a:lnR>
                      <a:noFill/>
                    </a:lnR>
                    <a:lnT>
                      <a:noFill/>
                    </a:lnT>
                    <a:lnB>
                      <a:noFill/>
                    </a:lnB>
                  </a:tcPr>
                </a:tc>
                <a:tc>
                  <a:txBody>
                    <a:bodyPr/>
                    <a:lstStyle/>
                    <a:p>
                      <a:pPr algn="l" fontAlgn="ctr"/>
                      <a:r>
                        <a:rPr lang="zh-CN" altLang="en-US" sz="1600" b="0" i="0" u="none" strike="noStrike" dirty="0">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11"/>
                  </a:ext>
                </a:extLst>
              </a:tr>
              <a:tr h="291976">
                <a:tc>
                  <a:txBody>
                    <a:bodyPr/>
                    <a:lstStyle/>
                    <a:p>
                      <a:pPr algn="l" fontAlgn="ctr"/>
                      <a:r>
                        <a:rPr lang="en-US" sz="1600" b="0" i="0" u="none" strike="noStrike">
                          <a:solidFill>
                            <a:srgbClr val="000000"/>
                          </a:solidFill>
                          <a:latin typeface="宋体"/>
                        </a:rPr>
                        <a:t>blk</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-1.70E-01</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2.21E-02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-7.701</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1.68E-14</a:t>
                      </a:r>
                    </a:p>
                  </a:txBody>
                  <a:tcPr marL="9525" marR="9525" marT="9525" marB="0" anchor="ctr">
                    <a:lnL>
                      <a:noFill/>
                    </a:lnL>
                    <a:lnR>
                      <a:noFill/>
                    </a:lnR>
                    <a:lnT>
                      <a:noFill/>
                    </a:lnT>
                    <a:lnB>
                      <a:noFill/>
                    </a:lnB>
                  </a:tcPr>
                </a:tc>
                <a:tc>
                  <a:txBody>
                    <a:bodyPr/>
                    <a:lstStyle/>
                    <a:p>
                      <a:pPr algn="l" fontAlgn="ctr"/>
                      <a:r>
                        <a:rPr lang="zh-CN" altLang="en-US" sz="1600" b="0" i="0" u="none" strike="noStrike" dirty="0">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lstStyle/>
          <a:p>
            <a:r>
              <a:rPr lang="zh-CN" altLang="en-US" dirty="0"/>
              <a:t>线性模型及其假设</a:t>
            </a:r>
            <a:endParaRPr lang="en-US" altLang="zh-CN" dirty="0"/>
          </a:p>
          <a:p>
            <a:r>
              <a:rPr lang="zh-CN" altLang="en-US" dirty="0">
                <a:hlinkClick r:id="rId2" action="ppaction://hlinksldjump"/>
              </a:rPr>
              <a:t>最小二乘估计</a:t>
            </a:r>
            <a:endParaRPr lang="en-US" altLang="zh-CN" dirty="0"/>
          </a:p>
          <a:p>
            <a:r>
              <a:rPr lang="zh-CN" altLang="en-US" dirty="0">
                <a:hlinkClick r:id="rId3" action="ppaction://hlinksldjump"/>
              </a:rPr>
              <a:t>偏回归</a:t>
            </a:r>
            <a:endParaRPr lang="en-US" altLang="zh-CN" dirty="0"/>
          </a:p>
          <a:p>
            <a:r>
              <a:rPr lang="zh-CN" altLang="en-US" dirty="0">
                <a:hlinkClick r:id="rId4" action="ppaction://hlinksldjump"/>
              </a:rPr>
              <a:t>回归的拟合优度</a:t>
            </a:r>
            <a:endParaRPr lang="en-US" altLang="zh-CN" dirty="0"/>
          </a:p>
          <a:p>
            <a:r>
              <a:rPr lang="zh-CN" altLang="en-US" dirty="0">
                <a:hlinkClick r:id="rId5" action="ppaction://hlinksldjump"/>
              </a:rPr>
              <a:t>最小二乘估计的性质</a:t>
            </a:r>
            <a:endParaRPr lang="en-US" altLang="zh-CN" dirty="0"/>
          </a:p>
          <a:p>
            <a:r>
              <a:rPr lang="zh-CN" altLang="en-US" dirty="0">
                <a:hlinkClick r:id="rId6" action="ppaction://hlinksldjump"/>
              </a:rPr>
              <a:t>线性模型的区间估计</a:t>
            </a:r>
            <a:endParaRPr lang="en-US" altLang="zh-CN" dirty="0">
              <a:hlinkClick r:id="rId6" action="ppaction://hlinksldjump"/>
            </a:endParaRPr>
          </a:p>
          <a:p>
            <a:r>
              <a:rPr lang="zh-CN" altLang="en-US" dirty="0">
                <a:hlinkClick r:id="rId7" action="ppaction://hlinksldjump"/>
              </a:rPr>
              <a:t>线性模型的假设检验</a:t>
            </a:r>
            <a:endParaRPr lang="en-US" altLang="zh-CN" dirty="0"/>
          </a:p>
          <a:p>
            <a:r>
              <a:rPr lang="zh-CN" altLang="en-US" dirty="0">
                <a:hlinkClick r:id="rId8" action="ppaction://hlinksldjump"/>
              </a:rPr>
              <a:t>建模策略</a:t>
            </a:r>
            <a:endParaRPr lang="en-US" altLang="zh-CN" dirty="0"/>
          </a:p>
          <a:p>
            <a:r>
              <a:rPr lang="zh-CN" altLang="en-US" dirty="0">
                <a:hlinkClick r:id="rId9" action="ppaction://hlinksldjump"/>
              </a:rPr>
              <a:t>预测</a:t>
            </a:r>
            <a:endParaRPr lang="en-US" altLang="zh-CN" dirty="0">
              <a:hlinkClick r:id="rId8" action="ppaction://hlinksldjum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zh-CN" altLang="en-US" dirty="0"/>
              <a:t>重复抽样</a:t>
            </a:r>
            <a:endParaRPr lang="en-US" dirty="0"/>
          </a:p>
        </p:txBody>
      </p:sp>
      <p:sp>
        <p:nvSpPr>
          <p:cNvPr id="9219" name="Content Placeholder 2"/>
          <p:cNvSpPr>
            <a:spLocks noGrp="1"/>
          </p:cNvSpPr>
          <p:nvPr>
            <p:ph idx="1"/>
          </p:nvPr>
        </p:nvSpPr>
        <p:spPr/>
        <p:txBody>
          <a:bodyPr/>
          <a:lstStyle/>
          <a:p>
            <a:pPr marL="514350" indent="-514350">
              <a:spcBef>
                <a:spcPts val="0"/>
              </a:spcBef>
            </a:pPr>
            <a:r>
              <a:rPr lang="zh-CN" altLang="en-US" dirty="0"/>
              <a:t>假定该</a:t>
            </a:r>
            <a:r>
              <a:rPr lang="en-US" altLang="zh-CN" dirty="0"/>
              <a:t>panel</a:t>
            </a:r>
            <a:r>
              <a:rPr lang="zh-CN" altLang="en-US" dirty="0"/>
              <a:t> </a:t>
            </a:r>
            <a:r>
              <a:rPr lang="en-US" altLang="zh-CN" dirty="0"/>
              <a:t>data</a:t>
            </a:r>
            <a:r>
              <a:rPr lang="zh-CN" altLang="en-US" dirty="0"/>
              <a:t>为总体，且假定为截面数据</a:t>
            </a:r>
            <a:endParaRPr lang="en-US" altLang="zh-CN" dirty="0"/>
          </a:p>
          <a:p>
            <a:pPr marL="514350" indent="-514350">
              <a:spcBef>
                <a:spcPts val="0"/>
              </a:spcBef>
            </a:pPr>
            <a:r>
              <a:rPr lang="zh-CN" altLang="en-US" dirty="0"/>
              <a:t>假想试验</a:t>
            </a:r>
            <a:endParaRPr lang="en-US" dirty="0"/>
          </a:p>
          <a:p>
            <a:pPr marL="914400" lvl="1" indent="-514350">
              <a:spcBef>
                <a:spcPts val="0"/>
              </a:spcBef>
            </a:pPr>
            <a:r>
              <a:rPr lang="zh-CN" altLang="en-US" dirty="0"/>
              <a:t>随机抽取</a:t>
            </a:r>
            <a:r>
              <a:rPr lang="en-US" altLang="zh-CN" dirty="0"/>
              <a:t>100</a:t>
            </a:r>
            <a:r>
              <a:rPr lang="zh-CN" altLang="en-US" dirty="0"/>
              <a:t>个观察值构成样本，进行回归分析</a:t>
            </a:r>
            <a:endParaRPr lang="en-US" altLang="zh-CN" dirty="0"/>
          </a:p>
          <a:p>
            <a:pPr marL="914400" lvl="1" indent="-514350">
              <a:spcBef>
                <a:spcPts val="0"/>
              </a:spcBef>
            </a:pPr>
            <a:r>
              <a:rPr lang="zh-CN" altLang="en-US" dirty="0"/>
              <a:t>重复</a:t>
            </a:r>
            <a:r>
              <a:rPr lang="en-US" altLang="zh-CN" dirty="0"/>
              <a:t>1000</a:t>
            </a:r>
            <a:r>
              <a:rPr lang="zh-CN" altLang="en-US" dirty="0"/>
              <a:t>次</a:t>
            </a:r>
            <a:endParaRPr lang="en-US" dirty="0"/>
          </a:p>
        </p:txBody>
      </p:sp>
      <p:graphicFrame>
        <p:nvGraphicFramePr>
          <p:cNvPr id="5" name="表格 4"/>
          <p:cNvGraphicFramePr>
            <a:graphicFrameLocks noGrp="1"/>
          </p:cNvGraphicFramePr>
          <p:nvPr/>
        </p:nvGraphicFramePr>
        <p:xfrm>
          <a:off x="1428724" y="3428994"/>
          <a:ext cx="6357985" cy="3103303"/>
        </p:xfrm>
        <a:graphic>
          <a:graphicData uri="http://schemas.openxmlformats.org/drawingml/2006/table">
            <a:tbl>
              <a:tblPr>
                <a:tableStyleId>{EB344D84-9AFB-497E-A393-DC336BA19D2E}</a:tableStyleId>
              </a:tblPr>
              <a:tblGrid>
                <a:gridCol w="1271597">
                  <a:extLst>
                    <a:ext uri="{9D8B030D-6E8A-4147-A177-3AD203B41FA5}">
                      <a16:colId xmlns:a16="http://schemas.microsoft.com/office/drawing/2014/main" val="20000"/>
                    </a:ext>
                  </a:extLst>
                </a:gridCol>
                <a:gridCol w="1271597">
                  <a:extLst>
                    <a:ext uri="{9D8B030D-6E8A-4147-A177-3AD203B41FA5}">
                      <a16:colId xmlns:a16="http://schemas.microsoft.com/office/drawing/2014/main" val="20001"/>
                    </a:ext>
                  </a:extLst>
                </a:gridCol>
                <a:gridCol w="1271597">
                  <a:extLst>
                    <a:ext uri="{9D8B030D-6E8A-4147-A177-3AD203B41FA5}">
                      <a16:colId xmlns:a16="http://schemas.microsoft.com/office/drawing/2014/main" val="20002"/>
                    </a:ext>
                  </a:extLst>
                </a:gridCol>
                <a:gridCol w="1271597">
                  <a:extLst>
                    <a:ext uri="{9D8B030D-6E8A-4147-A177-3AD203B41FA5}">
                      <a16:colId xmlns:a16="http://schemas.microsoft.com/office/drawing/2014/main" val="20003"/>
                    </a:ext>
                  </a:extLst>
                </a:gridCol>
                <a:gridCol w="1271597">
                  <a:extLst>
                    <a:ext uri="{9D8B030D-6E8A-4147-A177-3AD203B41FA5}">
                      <a16:colId xmlns:a16="http://schemas.microsoft.com/office/drawing/2014/main" val="20004"/>
                    </a:ext>
                  </a:extLst>
                </a:gridCol>
              </a:tblGrid>
              <a:tr h="220263">
                <a:tc>
                  <a:txBody>
                    <a:bodyPr/>
                    <a:lstStyle/>
                    <a:p>
                      <a:pPr algn="l" fontAlgn="ctr"/>
                      <a:endParaRPr lang="zh-CN" altLang="en-US" sz="1400" b="0" i="0" u="none" strike="noStrike" dirty="0">
                        <a:solidFill>
                          <a:srgbClr val="000000"/>
                        </a:solidFill>
                        <a:latin typeface="宋体"/>
                      </a:endParaRPr>
                    </a:p>
                  </a:txBody>
                  <a:tcPr marL="9525" marR="9525" marT="9525" marB="0" anchor="ctr"/>
                </a:tc>
                <a:tc>
                  <a:txBody>
                    <a:bodyPr/>
                    <a:lstStyle/>
                    <a:p>
                      <a:pPr algn="r" fontAlgn="ctr"/>
                      <a:r>
                        <a:rPr lang="en-US" sz="1400" u="none" strike="noStrike"/>
                        <a:t>coef.min</a:t>
                      </a:r>
                      <a:endParaRPr lang="en-US" sz="1400" b="0" i="0" u="none" strike="noStrike">
                        <a:solidFill>
                          <a:srgbClr val="000000"/>
                        </a:solidFill>
                        <a:latin typeface="宋体"/>
                      </a:endParaRPr>
                    </a:p>
                  </a:txBody>
                  <a:tcPr marL="9525" marR="9525" marT="9525" marB="0" anchor="ctr"/>
                </a:tc>
                <a:tc>
                  <a:txBody>
                    <a:bodyPr/>
                    <a:lstStyle/>
                    <a:p>
                      <a:pPr algn="r" fontAlgn="ctr"/>
                      <a:r>
                        <a:rPr lang="en-US" sz="1400" u="none" strike="noStrike"/>
                        <a:t>coef.max</a:t>
                      </a:r>
                      <a:endParaRPr lang="en-US" sz="1400" b="0" i="0" u="none" strike="noStrike">
                        <a:solidFill>
                          <a:srgbClr val="000000"/>
                        </a:solidFill>
                        <a:latin typeface="宋体"/>
                      </a:endParaRPr>
                    </a:p>
                  </a:txBody>
                  <a:tcPr marL="9525" marR="9525" marT="9525" marB="0" anchor="ctr"/>
                </a:tc>
                <a:tc>
                  <a:txBody>
                    <a:bodyPr/>
                    <a:lstStyle/>
                    <a:p>
                      <a:pPr algn="r" fontAlgn="ctr"/>
                      <a:r>
                        <a:rPr lang="en-US" sz="1400" u="none" strike="noStrike"/>
                        <a:t>coef.mean</a:t>
                      </a:r>
                      <a:endParaRPr lang="en-US" sz="1400" b="0" i="0" u="none" strike="noStrike">
                        <a:solidFill>
                          <a:srgbClr val="000000"/>
                        </a:solidFill>
                        <a:latin typeface="宋体"/>
                      </a:endParaRPr>
                    </a:p>
                  </a:txBody>
                  <a:tcPr marL="9525" marR="9525" marT="9525" marB="0" anchor="ctr"/>
                </a:tc>
                <a:tc>
                  <a:txBody>
                    <a:bodyPr/>
                    <a:lstStyle/>
                    <a:p>
                      <a:pPr algn="r" fontAlgn="ctr"/>
                      <a:r>
                        <a:rPr lang="en-US" sz="1400" u="none" strike="noStrike"/>
                        <a:t>coef.diff</a:t>
                      </a:r>
                      <a:endParaRPr lang="en-US"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0"/>
                  </a:ext>
                </a:extLst>
              </a:tr>
              <a:tr h="428683">
                <a:tc>
                  <a:txBody>
                    <a:bodyPr/>
                    <a:lstStyle/>
                    <a:p>
                      <a:pPr algn="l" fontAlgn="ctr"/>
                      <a:r>
                        <a:rPr lang="en-US" sz="1400" u="none" strike="noStrike" dirty="0"/>
                        <a:t>(Intercept)</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3.752</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7.142</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5.292</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0.023</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1"/>
                  </a:ext>
                </a:extLst>
              </a:tr>
              <a:tr h="220263">
                <a:tc>
                  <a:txBody>
                    <a:bodyPr/>
                    <a:lstStyle/>
                    <a:p>
                      <a:pPr algn="l" fontAlgn="ctr"/>
                      <a:r>
                        <a:rPr lang="en-US" sz="1400" u="none" strike="noStrike" dirty="0" err="1"/>
                        <a:t>ed</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0.003</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0.124</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0.056</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2"/>
                  </a:ext>
                </a:extLst>
              </a:tr>
              <a:tr h="220263">
                <a:tc>
                  <a:txBody>
                    <a:bodyPr/>
                    <a:lstStyle/>
                    <a:p>
                      <a:pPr algn="l" fontAlgn="ctr"/>
                      <a:r>
                        <a:rPr lang="en-US" sz="1400" u="none" strike="noStrike" dirty="0"/>
                        <a:t>exp</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-0.012</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0.086</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0.04</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3"/>
                  </a:ext>
                </a:extLst>
              </a:tr>
              <a:tr h="220263">
                <a:tc>
                  <a:txBody>
                    <a:bodyPr/>
                    <a:lstStyle/>
                    <a:p>
                      <a:pPr algn="l" fontAlgn="ctr"/>
                      <a:r>
                        <a:rPr lang="en-US" sz="1400" u="none" strike="noStrike" dirty="0" err="1"/>
                        <a:t>exp_sq</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-0.002</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-0.001</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4"/>
                  </a:ext>
                </a:extLst>
              </a:tr>
              <a:tr h="220263">
                <a:tc>
                  <a:txBody>
                    <a:bodyPr/>
                    <a:lstStyle/>
                    <a:p>
                      <a:pPr algn="l" fontAlgn="ctr"/>
                      <a:r>
                        <a:rPr lang="en-US" sz="1400" u="none" strike="noStrike" dirty="0"/>
                        <a:t>wks</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-0.028</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0.029</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0.004</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-0.001</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5"/>
                  </a:ext>
                </a:extLst>
              </a:tr>
              <a:tr h="220263">
                <a:tc>
                  <a:txBody>
                    <a:bodyPr/>
                    <a:lstStyle/>
                    <a:p>
                      <a:pPr algn="l" fontAlgn="ctr"/>
                      <a:r>
                        <a:rPr lang="en-US" sz="1400" u="none" strike="noStrike" dirty="0" err="1"/>
                        <a:t>occ</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-0.453</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0.226</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-0.136</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6"/>
                  </a:ext>
                </a:extLst>
              </a:tr>
              <a:tr h="220263">
                <a:tc>
                  <a:txBody>
                    <a:bodyPr/>
                    <a:lstStyle/>
                    <a:p>
                      <a:pPr algn="l" fontAlgn="ctr"/>
                      <a:r>
                        <a:rPr lang="en-US" sz="1400" u="none" strike="noStrike" dirty="0"/>
                        <a:t>south</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-0.378</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0.193</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-0.059</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0.001</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7"/>
                  </a:ext>
                </a:extLst>
              </a:tr>
              <a:tr h="220263">
                <a:tc>
                  <a:txBody>
                    <a:bodyPr/>
                    <a:lstStyle/>
                    <a:p>
                      <a:pPr algn="l" fontAlgn="ctr"/>
                      <a:r>
                        <a:rPr lang="en-US" sz="1400" u="none" strike="noStrike" dirty="0" err="1"/>
                        <a:t>smsa</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-0.129</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0.468</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0.151</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8"/>
                  </a:ext>
                </a:extLst>
              </a:tr>
              <a:tr h="220263">
                <a:tc>
                  <a:txBody>
                    <a:bodyPr/>
                    <a:lstStyle/>
                    <a:p>
                      <a:pPr algn="l" fontAlgn="ctr"/>
                      <a:r>
                        <a:rPr lang="en-US" sz="1400" u="none" strike="noStrike" dirty="0"/>
                        <a:t>ms</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-0.469</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0.705</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0.054</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0.003</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9"/>
                  </a:ext>
                </a:extLst>
              </a:tr>
              <a:tr h="220263">
                <a:tc>
                  <a:txBody>
                    <a:bodyPr/>
                    <a:lstStyle/>
                    <a:p>
                      <a:pPr algn="l" fontAlgn="ctr"/>
                      <a:r>
                        <a:rPr lang="en-US" sz="1400" u="none" strike="noStrike" dirty="0"/>
                        <a:t>fem</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-1.016</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0.168</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-0.385</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-0.01</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10"/>
                  </a:ext>
                </a:extLst>
              </a:tr>
              <a:tr h="220263">
                <a:tc>
                  <a:txBody>
                    <a:bodyPr/>
                    <a:lstStyle/>
                    <a:p>
                      <a:pPr algn="l" fontAlgn="ctr"/>
                      <a:r>
                        <a:rPr lang="en-US" sz="1400" u="none" strike="noStrike" dirty="0"/>
                        <a:t>union</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-0.172</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0.335</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0.095</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0.001</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11"/>
                  </a:ext>
                </a:extLst>
              </a:tr>
              <a:tr h="220263">
                <a:tc>
                  <a:txBody>
                    <a:bodyPr/>
                    <a:lstStyle/>
                    <a:p>
                      <a:pPr algn="l" fontAlgn="ctr"/>
                      <a:r>
                        <a:rPr lang="en-US" sz="1400" u="none" strike="noStrike" dirty="0" err="1"/>
                        <a:t>blk</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-1.055</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0.428</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-0.159</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dirty="0"/>
                        <a:t>0.011</a:t>
                      </a:r>
                      <a:endParaRPr lang="en-US" altLang="zh-CN" sz="1400" b="0" i="0" u="none" strike="noStrike" dirty="0">
                        <a:solidFill>
                          <a:srgbClr val="000000"/>
                        </a:solidFill>
                        <a:latin typeface="宋体"/>
                      </a:endParaRPr>
                    </a:p>
                  </a:txBody>
                  <a:tcPr marL="9525" marR="9525" marT="9525"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0927870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回归系数的直方图（</a:t>
            </a:r>
            <a:r>
              <a:rPr lang="en-US" altLang="zh-CN" dirty="0"/>
              <a:t>100</a:t>
            </a:r>
            <a:r>
              <a:rPr lang="zh-CN" altLang="en-US" dirty="0"/>
              <a:t>次重抽样）</a:t>
            </a:r>
          </a:p>
        </p:txBody>
      </p:sp>
      <p:pic>
        <p:nvPicPr>
          <p:cNvPr id="267269" name="Picture 5"/>
          <p:cNvPicPr>
            <a:picLocks noChangeAspect="1" noChangeArrowheads="1"/>
          </p:cNvPicPr>
          <p:nvPr/>
        </p:nvPicPr>
        <p:blipFill>
          <a:blip r:embed="rId2" cstate="print"/>
          <a:srcRect/>
          <a:stretch>
            <a:fillRect/>
          </a:stretch>
        </p:blipFill>
        <p:spPr bwMode="auto">
          <a:xfrm>
            <a:off x="1" y="1817581"/>
            <a:ext cx="9144000" cy="4357792"/>
          </a:xfrm>
          <a:prstGeom prst="rect">
            <a:avLst/>
          </a:prstGeom>
          <a:noFill/>
          <a:ln w="9525">
            <a:noFill/>
            <a:miter lim="800000"/>
            <a:headEnd/>
            <a:tailEnd/>
          </a:ln>
          <a:effectLst/>
        </p:spPr>
      </p:pic>
    </p:spTree>
    <p:extLst>
      <p:ext uri="{BB962C8B-B14F-4D97-AF65-F5344CB8AC3E}">
        <p14:creationId xmlns:p14="http://schemas.microsoft.com/office/powerpoint/2010/main" val="26153281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zh-CN" altLang="en-US" dirty="0"/>
              <a:t>的方差</a:t>
            </a:r>
            <a:endParaRPr lang="en-US" dirty="0"/>
          </a:p>
        </p:txBody>
      </p:sp>
      <p:sp>
        <p:nvSpPr>
          <p:cNvPr id="3" name="Content Placeholder 2"/>
          <p:cNvSpPr>
            <a:spLocks noGrp="1"/>
          </p:cNvSpPr>
          <p:nvPr>
            <p:ph idx="1"/>
          </p:nvPr>
        </p:nvSpPr>
        <p:spPr/>
        <p:txBody>
          <a:bodyPr/>
          <a:lstStyle/>
          <a:p>
            <a:r>
              <a:rPr lang="zh-CN" altLang="en-US" dirty="0"/>
              <a:t>假定</a:t>
            </a:r>
            <a:endParaRPr lang="en-US" dirty="0"/>
          </a:p>
          <a:p>
            <a:pPr lvl="1"/>
            <a:r>
              <a:rPr lang="en-US" altLang="zh-CN" dirty="0">
                <a:sym typeface="Symbol"/>
              </a:rPr>
              <a:t>E</a:t>
            </a:r>
            <a:r>
              <a:rPr lang="zh-CN" altLang="en-US" dirty="0">
                <a:sym typeface="Symbol"/>
              </a:rPr>
              <a:t> </a:t>
            </a:r>
            <a:r>
              <a:rPr lang="en-US" altLang="zh-CN" dirty="0">
                <a:sym typeface="Symbol"/>
              </a:rPr>
              <a:t>(</a:t>
            </a:r>
            <a:r>
              <a:rPr lang="en-US" dirty="0">
                <a:sym typeface="Symbol"/>
              </a:rPr>
              <a:t></a:t>
            </a:r>
            <a:r>
              <a:rPr lang="en-US" baseline="-25000" dirty="0" err="1">
                <a:sym typeface="Symbol"/>
              </a:rPr>
              <a:t>i</a:t>
            </a:r>
            <a:r>
              <a:rPr lang="en-US" dirty="0" err="1">
                <a:sym typeface="Symbol"/>
              </a:rPr>
              <a:t></a:t>
            </a:r>
            <a:r>
              <a:rPr lang="en-US" baseline="-25000" dirty="0" err="1">
                <a:sym typeface="Symbol"/>
              </a:rPr>
              <a:t>j</a:t>
            </a:r>
            <a:r>
              <a:rPr lang="en-US" altLang="zh-CN" dirty="0">
                <a:sym typeface="Symbol"/>
              </a:rPr>
              <a:t>)=0</a:t>
            </a:r>
            <a:endParaRPr lang="en-US" dirty="0">
              <a:sym typeface="Symbol"/>
            </a:endParaRPr>
          </a:p>
          <a:p>
            <a:pPr lvl="1"/>
            <a:r>
              <a:rPr lang="en-US" dirty="0" err="1">
                <a:sym typeface="Symbol"/>
              </a:rPr>
              <a:t>Var</a:t>
            </a:r>
            <a:r>
              <a:rPr lang="en-US" dirty="0">
                <a:sym typeface="Symbol"/>
              </a:rPr>
              <a:t>[</a:t>
            </a:r>
            <a:r>
              <a:rPr lang="en-US" baseline="-25000" dirty="0" err="1">
                <a:sym typeface="Symbol"/>
              </a:rPr>
              <a:t>i</a:t>
            </a:r>
            <a:r>
              <a:rPr lang="en-US" dirty="0" err="1">
                <a:sym typeface="Symbol"/>
              </a:rPr>
              <a:t>|</a:t>
            </a:r>
            <a:r>
              <a:rPr lang="en-US" b="1" dirty="0" err="1">
                <a:sym typeface="Symbol"/>
              </a:rPr>
              <a:t>X</a:t>
            </a:r>
            <a:r>
              <a:rPr lang="en-US" dirty="0">
                <a:sym typeface="Symbol"/>
              </a:rPr>
              <a:t>] = </a:t>
            </a:r>
            <a:r>
              <a:rPr lang="en-US" baseline="30000" dirty="0">
                <a:sym typeface="Symbol"/>
              </a:rPr>
              <a:t>2</a:t>
            </a:r>
            <a:r>
              <a:rPr lang="en-US" dirty="0">
                <a:sym typeface="Symbol"/>
              </a:rPr>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9390787"/>
              </p:ext>
            </p:extLst>
          </p:nvPr>
        </p:nvGraphicFramePr>
        <p:xfrm>
          <a:off x="4286248" y="1714488"/>
          <a:ext cx="4395316" cy="1629483"/>
        </p:xfrm>
        <a:graphic>
          <a:graphicData uri="http://schemas.openxmlformats.org/presentationml/2006/ole">
            <mc:AlternateContent xmlns:mc="http://schemas.openxmlformats.org/markup-compatibility/2006">
              <mc:Choice xmlns:v="urn:schemas-microsoft-com:vml" Requires="v">
                <p:oleObj spid="_x0000_s261166" name="Equation" r:id="rId4" imgW="2603500" imgH="965200" progId="">
                  <p:embed/>
                </p:oleObj>
              </mc:Choice>
              <mc:Fallback>
                <p:oleObj name="Equation" r:id="rId4" imgW="2603500" imgH="9652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48" y="1714488"/>
                        <a:ext cx="4395316" cy="1629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571500" y="3500438"/>
          <a:ext cx="8137525" cy="2921000"/>
        </p:xfrm>
        <a:graphic>
          <a:graphicData uri="http://schemas.openxmlformats.org/presentationml/2006/ole">
            <mc:AlternateContent xmlns:mc="http://schemas.openxmlformats.org/markup-compatibility/2006">
              <mc:Choice xmlns:v="urn:schemas-microsoft-com:vml" Requires="v">
                <p:oleObj spid="_x0000_s261167" name="公式" r:id="rId6" imgW="3962160" imgH="1422360" progId="Equation.3">
                  <p:embed/>
                </p:oleObj>
              </mc:Choice>
              <mc:Fallback>
                <p:oleObj name="公式" r:id="rId6" imgW="3962160" imgH="142236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3500438"/>
                        <a:ext cx="8137525" cy="292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线形标注 2 9"/>
          <p:cNvSpPr/>
          <p:nvPr/>
        </p:nvSpPr>
        <p:spPr bwMode="auto">
          <a:xfrm>
            <a:off x="5143504" y="5786454"/>
            <a:ext cx="3643338" cy="785818"/>
          </a:xfrm>
          <a:prstGeom prst="borderCallout2">
            <a:avLst>
              <a:gd name="adj1" fmla="val 18750"/>
              <a:gd name="adj2" fmla="val -8333"/>
              <a:gd name="adj3" fmla="val 18750"/>
              <a:gd name="adj4" fmla="val -16667"/>
              <a:gd name="adj5" fmla="val 53679"/>
              <a:gd name="adj6" fmla="val -51697"/>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latin typeface="Times New Roman" pitchFamily="18" charset="0"/>
              </a:rPr>
              <a:t>如何估计？</a:t>
            </a:r>
            <a:endParaRPr lang="en-US" altLang="zh-CN" dirty="0">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Times New Roman" pitchFamily="18" charset="0"/>
              </a:rPr>
              <a:t>X</a:t>
            </a:r>
            <a:r>
              <a:rPr lang="zh-CN" altLang="en-US" dirty="0">
                <a:latin typeface="Times New Roman" pitchFamily="18" charset="0"/>
              </a:rPr>
              <a:t>的离散程度对</a:t>
            </a:r>
            <a:r>
              <a:rPr lang="en-US" altLang="zh-CN" dirty="0">
                <a:latin typeface="Times New Roman" pitchFamily="18" charset="0"/>
              </a:rPr>
              <a:t>b</a:t>
            </a:r>
            <a:r>
              <a:rPr lang="zh-CN" altLang="en-US" dirty="0">
                <a:latin typeface="Times New Roman" pitchFamily="18" charset="0"/>
              </a:rPr>
              <a:t>的方差有何影响？</a:t>
            </a:r>
            <a:endParaRPr lang="en-US" altLang="zh-CN" dirty="0">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1" name="圆角矩形 10"/>
          <p:cNvSpPr/>
          <p:nvPr/>
        </p:nvSpPr>
        <p:spPr bwMode="auto">
          <a:xfrm>
            <a:off x="2071670" y="5929330"/>
            <a:ext cx="1143008" cy="500042"/>
          </a:xfrm>
          <a:prstGeom prst="round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5254523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X</a:t>
            </a:r>
            <a:r>
              <a:rPr lang="zh-CN" altLang="en-US" dirty="0"/>
              <a:t>的离散程度对</a:t>
            </a:r>
            <a:r>
              <a:rPr lang="en-US" altLang="zh-CN" dirty="0"/>
              <a:t>b</a:t>
            </a:r>
            <a:r>
              <a:rPr lang="zh-CN" altLang="en-US" dirty="0"/>
              <a:t>方差的影响</a:t>
            </a:r>
            <a:br>
              <a:rPr lang="en-US" altLang="zh-CN" dirty="0"/>
            </a:br>
            <a:r>
              <a:rPr lang="en-US" altLang="zh-CN" dirty="0"/>
              <a:t>E(</a:t>
            </a:r>
            <a:r>
              <a:rPr lang="en-US" altLang="zh-CN" dirty="0" err="1"/>
              <a:t>y|X</a:t>
            </a:r>
            <a:r>
              <a:rPr lang="en-US" altLang="zh-CN" dirty="0"/>
              <a:t>)=2+3x</a:t>
            </a:r>
            <a:endParaRPr lang="zh-CN" altLang="en-US" dirty="0"/>
          </a:p>
        </p:txBody>
      </p:sp>
      <p:pic>
        <p:nvPicPr>
          <p:cNvPr id="316418" name="Picture 2"/>
          <p:cNvPicPr>
            <a:picLocks noChangeAspect="1" noChangeArrowheads="1"/>
          </p:cNvPicPr>
          <p:nvPr/>
        </p:nvPicPr>
        <p:blipFill>
          <a:blip r:embed="rId2" cstate="print"/>
          <a:srcRect/>
          <a:stretch>
            <a:fillRect/>
          </a:stretch>
        </p:blipFill>
        <p:spPr bwMode="auto">
          <a:xfrm>
            <a:off x="0" y="1643050"/>
            <a:ext cx="9144000" cy="437059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Guass</a:t>
            </a:r>
            <a:r>
              <a:rPr lang="en-US" altLang="zh-CN" dirty="0"/>
              <a:t>-Markov</a:t>
            </a:r>
            <a:r>
              <a:rPr lang="zh-CN" altLang="en-US" dirty="0"/>
              <a:t>定理</a:t>
            </a:r>
          </a:p>
        </p:txBody>
      </p:sp>
      <p:sp>
        <p:nvSpPr>
          <p:cNvPr id="4" name="内容占位符 3"/>
          <p:cNvSpPr>
            <a:spLocks noGrp="1"/>
          </p:cNvSpPr>
          <p:nvPr>
            <p:ph idx="1"/>
          </p:nvPr>
        </p:nvSpPr>
        <p:spPr/>
        <p:txBody>
          <a:bodyPr/>
          <a:lstStyle/>
          <a:p>
            <a:r>
              <a:rPr lang="zh-CN" altLang="en-US" dirty="0"/>
              <a:t>在</a:t>
            </a:r>
            <a:r>
              <a:rPr lang="en-US" altLang="zh-CN" dirty="0"/>
              <a:t>y</a:t>
            </a:r>
            <a:r>
              <a:rPr lang="zh-CN" altLang="en-US" dirty="0"/>
              <a:t>关于</a:t>
            </a:r>
            <a:r>
              <a:rPr lang="en-US" altLang="zh-CN" dirty="0"/>
              <a:t>X</a:t>
            </a:r>
            <a:r>
              <a:rPr lang="zh-CN" altLang="en-US" dirty="0"/>
              <a:t>的线性回归模型中，最小二乘估计</a:t>
            </a:r>
            <a:r>
              <a:rPr lang="en-US" altLang="zh-CN" dirty="0"/>
              <a:t>b</a:t>
            </a:r>
            <a:r>
              <a:rPr lang="zh-CN" altLang="en-US" dirty="0"/>
              <a:t>是</a:t>
            </a:r>
            <a:r>
              <a:rPr lang="en-US" altLang="zh-CN" dirty="0"/>
              <a:t>β</a:t>
            </a:r>
            <a:r>
              <a:rPr lang="zh-CN" altLang="en-US" dirty="0"/>
              <a:t>的最小方差线性无偏估计</a:t>
            </a:r>
            <a:endParaRPr lang="en-US" altLang="zh-CN" dirty="0"/>
          </a:p>
          <a:p>
            <a:pPr lvl="1">
              <a:buNone/>
            </a:pPr>
            <a:r>
              <a:rPr lang="zh-CN" altLang="en-US" dirty="0"/>
              <a:t>记</a:t>
            </a:r>
            <a:r>
              <a:rPr lang="en-US" altLang="zh-CN" dirty="0"/>
              <a:t>b</a:t>
            </a:r>
            <a:r>
              <a:rPr lang="en-US" altLang="zh-CN" baseline="-25000" dirty="0"/>
              <a:t>0</a:t>
            </a:r>
            <a:r>
              <a:rPr lang="en-US" altLang="zh-CN" dirty="0"/>
              <a:t>=Cy </a:t>
            </a:r>
            <a:r>
              <a:rPr lang="zh-CN" altLang="en-US" dirty="0"/>
              <a:t>是</a:t>
            </a:r>
            <a:r>
              <a:rPr lang="en-US" altLang="zh-CN" dirty="0"/>
              <a:t>β</a:t>
            </a:r>
            <a:r>
              <a:rPr lang="zh-CN" altLang="en-US" dirty="0"/>
              <a:t>的线性无偏估计，其中，</a:t>
            </a:r>
            <a:r>
              <a:rPr lang="en-US" altLang="zh-CN" dirty="0"/>
              <a:t>C</a:t>
            </a:r>
            <a:r>
              <a:rPr lang="zh-CN" altLang="en-US" dirty="0"/>
              <a:t>是</a:t>
            </a:r>
            <a:r>
              <a:rPr lang="en-US" altLang="zh-CN" dirty="0" err="1"/>
              <a:t>K×n</a:t>
            </a:r>
            <a:r>
              <a:rPr lang="zh-CN" altLang="en-US" dirty="0"/>
              <a:t>的矩阵</a:t>
            </a:r>
            <a:endParaRPr lang="en-US" altLang="zh-CN" dirty="0"/>
          </a:p>
          <a:p>
            <a:pPr lvl="1">
              <a:buNone/>
            </a:pPr>
            <a:r>
              <a:rPr lang="zh-CN" altLang="en-US" dirty="0"/>
              <a:t>则有：</a:t>
            </a:r>
            <a:r>
              <a:rPr lang="en-US" altLang="zh-CN" dirty="0"/>
              <a:t>E[</a:t>
            </a:r>
            <a:r>
              <a:rPr lang="en-US" altLang="zh-CN" dirty="0" err="1"/>
              <a:t>Cy|X</a:t>
            </a:r>
            <a:r>
              <a:rPr lang="en-US" altLang="zh-CN" dirty="0"/>
              <a:t>]=E[(CX</a:t>
            </a:r>
            <a:r>
              <a:rPr lang="el-GR" altLang="zh-CN" dirty="0"/>
              <a:t>β+</a:t>
            </a:r>
            <a:r>
              <a:rPr lang="en-US" altLang="zh-CN" dirty="0"/>
              <a:t>C</a:t>
            </a:r>
            <a:r>
              <a:rPr lang="el-GR" altLang="zh-CN" dirty="0"/>
              <a:t>ε)|</a:t>
            </a:r>
            <a:r>
              <a:rPr lang="en-US" altLang="zh-CN" dirty="0"/>
              <a:t>X]=</a:t>
            </a:r>
            <a:r>
              <a:rPr lang="el-GR" altLang="zh-CN" dirty="0"/>
              <a:t>β</a:t>
            </a:r>
          </a:p>
          <a:p>
            <a:pPr lvl="1">
              <a:buNone/>
            </a:pPr>
            <a:r>
              <a:rPr lang="zh-CN" altLang="en-US" dirty="0"/>
              <a:t>从而有：</a:t>
            </a:r>
            <a:r>
              <a:rPr lang="en-US" altLang="zh-CN" dirty="0"/>
              <a:t>CX=I</a:t>
            </a:r>
          </a:p>
          <a:p>
            <a:pPr lvl="1">
              <a:buNone/>
            </a:pPr>
            <a:r>
              <a:rPr lang="zh-CN" altLang="en-US" dirty="0"/>
              <a:t>记</a:t>
            </a:r>
            <a:r>
              <a:rPr lang="en-US" altLang="zh-CN" dirty="0"/>
              <a:t> D=C−(X’X)</a:t>
            </a:r>
            <a:r>
              <a:rPr lang="en-US" altLang="zh-CN" baseline="30000" dirty="0"/>
              <a:t>−1</a:t>
            </a:r>
            <a:r>
              <a:rPr lang="en-US" altLang="zh-CN" dirty="0"/>
              <a:t>X’</a:t>
            </a:r>
            <a:r>
              <a:rPr lang="zh-CN" altLang="en-US" dirty="0"/>
              <a:t>，则</a:t>
            </a:r>
            <a:r>
              <a:rPr lang="en-US" altLang="zh-CN" dirty="0" err="1"/>
              <a:t>Dy</a:t>
            </a:r>
            <a:r>
              <a:rPr lang="en-US" altLang="zh-CN" dirty="0"/>
              <a:t>=b</a:t>
            </a:r>
            <a:r>
              <a:rPr lang="en-US" altLang="zh-CN" baseline="-25000" dirty="0"/>
              <a:t>0</a:t>
            </a:r>
            <a:r>
              <a:rPr lang="en-US" altLang="zh-CN" dirty="0"/>
              <a:t>−b</a:t>
            </a:r>
          </a:p>
          <a:p>
            <a:pPr lvl="1">
              <a:buNone/>
            </a:pPr>
            <a:r>
              <a:rPr lang="zh-CN" altLang="en-US" dirty="0"/>
              <a:t>由于</a:t>
            </a:r>
            <a:r>
              <a:rPr lang="en-US" altLang="zh-CN" dirty="0"/>
              <a:t>CX=I=DX+ (X’X)</a:t>
            </a:r>
            <a:r>
              <a:rPr lang="en-US" altLang="zh-CN" baseline="30000" dirty="0"/>
              <a:t>−1</a:t>
            </a:r>
            <a:r>
              <a:rPr lang="en-US" altLang="zh-CN" dirty="0"/>
              <a:t>X’X</a:t>
            </a:r>
            <a:r>
              <a:rPr lang="zh-CN" altLang="en-US" dirty="0"/>
              <a:t>，故</a:t>
            </a:r>
            <a:r>
              <a:rPr lang="en-US" altLang="zh-CN" dirty="0"/>
              <a:t>DX=0</a:t>
            </a:r>
          </a:p>
          <a:p>
            <a:pPr lvl="1">
              <a:buNone/>
            </a:pPr>
            <a:r>
              <a:rPr lang="en-US" altLang="zh-CN" dirty="0" err="1"/>
              <a:t>Var</a:t>
            </a:r>
            <a:r>
              <a:rPr lang="en-US" altLang="zh-CN" dirty="0"/>
              <a:t>[b</a:t>
            </a:r>
            <a:r>
              <a:rPr lang="en-US" altLang="zh-CN" baseline="-25000" dirty="0"/>
              <a:t>0</a:t>
            </a:r>
            <a:r>
              <a:rPr lang="en-US" altLang="zh-CN" dirty="0"/>
              <a:t>|X]=σ</a:t>
            </a:r>
            <a:r>
              <a:rPr lang="en-US" altLang="zh-CN" baseline="30000" dirty="0"/>
              <a:t>2</a:t>
            </a:r>
            <a:r>
              <a:rPr lang="en-US" altLang="zh-CN" dirty="0"/>
              <a:t>CC’</a:t>
            </a:r>
          </a:p>
          <a:p>
            <a:pPr lvl="1">
              <a:buNone/>
            </a:pPr>
            <a:r>
              <a:rPr lang="zh-CN" altLang="en-US" dirty="0"/>
              <a:t>              </a:t>
            </a:r>
            <a:r>
              <a:rPr lang="en-US" altLang="zh-CN" dirty="0"/>
              <a:t>= σ</a:t>
            </a:r>
            <a:r>
              <a:rPr lang="en-US" altLang="zh-CN" baseline="30000" dirty="0"/>
              <a:t>2 </a:t>
            </a:r>
            <a:r>
              <a:rPr lang="el-GR" altLang="zh-CN" dirty="0"/>
              <a:t>[(</a:t>
            </a:r>
            <a:r>
              <a:rPr lang="en-US" altLang="zh-CN" dirty="0"/>
              <a:t>D+(X’X)</a:t>
            </a:r>
            <a:r>
              <a:rPr lang="en-US" altLang="zh-CN" baseline="30000" dirty="0"/>
              <a:t>−1</a:t>
            </a:r>
            <a:r>
              <a:rPr lang="en-US" altLang="zh-CN" dirty="0"/>
              <a:t>X’)(D+(X’X)</a:t>
            </a:r>
            <a:r>
              <a:rPr lang="en-US" altLang="zh-CN" baseline="30000" dirty="0"/>
              <a:t>−1</a:t>
            </a:r>
            <a:r>
              <a:rPr lang="en-US" altLang="zh-CN" dirty="0"/>
              <a:t>X’)’].</a:t>
            </a:r>
          </a:p>
          <a:p>
            <a:pPr lvl="1">
              <a:buNone/>
            </a:pPr>
            <a:r>
              <a:rPr lang="zh-CN" altLang="en-US" dirty="0"/>
              <a:t>              </a:t>
            </a:r>
            <a:r>
              <a:rPr lang="en-US" altLang="zh-CN" dirty="0"/>
              <a:t>= σ</a:t>
            </a:r>
            <a:r>
              <a:rPr lang="en-US" altLang="zh-CN" baseline="30000" dirty="0"/>
              <a:t>2</a:t>
            </a:r>
            <a:r>
              <a:rPr lang="el-GR" altLang="zh-CN" dirty="0"/>
              <a:t>(</a:t>
            </a:r>
            <a:r>
              <a:rPr lang="en-US" altLang="zh-CN" dirty="0"/>
              <a:t>X’X)</a:t>
            </a:r>
            <a:r>
              <a:rPr lang="en-US" altLang="zh-CN" baseline="30000" dirty="0"/>
              <a:t>−1</a:t>
            </a:r>
            <a:r>
              <a:rPr lang="el-GR" altLang="zh-CN" dirty="0"/>
              <a:t>+</a:t>
            </a:r>
            <a:r>
              <a:rPr lang="en-US" altLang="zh-CN" dirty="0"/>
              <a:t>σ</a:t>
            </a:r>
            <a:r>
              <a:rPr lang="en-US" altLang="zh-CN" baseline="30000" dirty="0"/>
              <a:t>2 </a:t>
            </a:r>
            <a:r>
              <a:rPr lang="el-GR" altLang="zh-CN" dirty="0"/>
              <a:t>DD</a:t>
            </a:r>
            <a:r>
              <a:rPr lang="en-US" altLang="zh-CN" dirty="0"/>
              <a:t>’</a:t>
            </a:r>
            <a:r>
              <a:rPr lang="el-GR" altLang="zh-CN" dirty="0"/>
              <a:t> </a:t>
            </a:r>
            <a:endParaRPr lang="en-US" altLang="zh-CN" dirty="0"/>
          </a:p>
          <a:p>
            <a:pPr lvl="1">
              <a:buNone/>
            </a:pPr>
            <a:r>
              <a:rPr lang="en-US" altLang="zh-CN" dirty="0"/>
              <a:t>              </a:t>
            </a:r>
            <a:r>
              <a:rPr lang="zh-CN" altLang="en-US" dirty="0"/>
              <a:t>≥</a:t>
            </a:r>
            <a:r>
              <a:rPr lang="el-GR" altLang="zh-CN" dirty="0"/>
              <a:t> Var[b|X]</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b="1" dirty="0">
                <a:sym typeface="Symbol" pitchFamily="18" charset="2"/>
              </a:rPr>
              <a:t>估计</a:t>
            </a:r>
            <a:r>
              <a:rPr lang="en-US" b="1" dirty="0">
                <a:sym typeface="Symbol" pitchFamily="18" charset="2"/>
              </a:rPr>
              <a:t></a:t>
            </a:r>
            <a:r>
              <a:rPr lang="en-US" b="1" baseline="30000" dirty="0"/>
              <a:t>2</a:t>
            </a:r>
            <a:endParaRPr lang="en-US" b="1" dirty="0"/>
          </a:p>
        </p:txBody>
      </p:sp>
      <p:sp>
        <p:nvSpPr>
          <p:cNvPr id="6" name="内容占位符 5"/>
          <p:cNvSpPr>
            <a:spLocks noGrp="1"/>
          </p:cNvSpPr>
          <p:nvPr>
            <p:ph idx="1"/>
          </p:nvPr>
        </p:nvSpPr>
        <p:spPr/>
        <p:txBody>
          <a:bodyPr/>
          <a:lstStyle/>
          <a:p>
            <a:r>
              <a:rPr lang="en-US" dirty="0"/>
              <a:t>E[</a:t>
            </a:r>
            <a:r>
              <a:rPr lang="en-US" b="1" dirty="0" err="1"/>
              <a:t>e</a:t>
            </a:r>
            <a:r>
              <a:rPr lang="en-US" b="1" dirty="0" err="1">
                <a:sym typeface="Symbol" pitchFamily="18" charset="2"/>
              </a:rPr>
              <a:t></a:t>
            </a:r>
            <a:r>
              <a:rPr lang="en-US" b="1" dirty="0" err="1"/>
              <a:t>e|X</a:t>
            </a:r>
            <a:r>
              <a:rPr lang="en-US" dirty="0"/>
              <a:t>]  =  (n-K)</a:t>
            </a:r>
            <a:r>
              <a:rPr lang="en-US" dirty="0">
                <a:sym typeface="Symbol" pitchFamily="18" charset="2"/>
              </a:rPr>
              <a:t></a:t>
            </a:r>
            <a:r>
              <a:rPr lang="en-US" baseline="30000" dirty="0"/>
              <a:t>2</a:t>
            </a:r>
          </a:p>
          <a:p>
            <a:pPr>
              <a:buNone/>
            </a:pPr>
            <a:r>
              <a:rPr lang="en-US" altLang="zh-CN" dirty="0"/>
              <a:t>     e=My=M(</a:t>
            </a:r>
            <a:r>
              <a:rPr lang="en-US" altLang="zh-CN" dirty="0" err="1"/>
              <a:t>Xβ+ε</a:t>
            </a:r>
            <a:r>
              <a:rPr lang="en-US" altLang="zh-CN" dirty="0"/>
              <a:t>)=</a:t>
            </a:r>
            <a:r>
              <a:rPr lang="en-US" altLang="zh-CN" dirty="0" err="1"/>
              <a:t>MXβ+Mε</a:t>
            </a:r>
            <a:r>
              <a:rPr lang="en-US" altLang="zh-CN" dirty="0"/>
              <a:t>=</a:t>
            </a:r>
            <a:r>
              <a:rPr lang="en-US" altLang="zh-CN" dirty="0" err="1"/>
              <a:t>Mε</a:t>
            </a:r>
            <a:endParaRPr lang="en-US" altLang="zh-CN" dirty="0"/>
          </a:p>
          <a:p>
            <a:pPr>
              <a:buNone/>
            </a:pPr>
            <a:r>
              <a:rPr lang="en-US" altLang="zh-CN" dirty="0"/>
              <a:t>   </a:t>
            </a:r>
            <a:r>
              <a:rPr lang="en-US" altLang="zh-CN" dirty="0" err="1"/>
              <a:t>e’e</a:t>
            </a:r>
            <a:r>
              <a:rPr lang="en-US" altLang="zh-CN" dirty="0"/>
              <a:t>=(</a:t>
            </a:r>
            <a:r>
              <a:rPr lang="en-US" altLang="zh-CN" dirty="0" err="1"/>
              <a:t>Mε</a:t>
            </a:r>
            <a:r>
              <a:rPr lang="en-US" altLang="zh-CN" dirty="0"/>
              <a:t>)’(</a:t>
            </a:r>
            <a:r>
              <a:rPr lang="en-US" altLang="zh-CN" dirty="0" err="1"/>
              <a:t>Mε</a:t>
            </a:r>
            <a:r>
              <a:rPr lang="en-US" altLang="zh-CN" dirty="0"/>
              <a:t>)=</a:t>
            </a:r>
            <a:r>
              <a:rPr lang="en-US" altLang="zh-CN" dirty="0" err="1"/>
              <a:t>ε’Mε</a:t>
            </a:r>
            <a:endParaRPr lang="en-US" altLang="zh-CN" dirty="0"/>
          </a:p>
          <a:p>
            <a:pPr>
              <a:buNone/>
            </a:pPr>
            <a:r>
              <a:rPr lang="en-US" altLang="zh-CN" dirty="0"/>
              <a:t>E[</a:t>
            </a:r>
            <a:r>
              <a:rPr lang="en-US" altLang="zh-CN" dirty="0" err="1"/>
              <a:t>e’e|X</a:t>
            </a:r>
            <a:r>
              <a:rPr lang="en-US" altLang="zh-CN" dirty="0"/>
              <a:t>]=E[</a:t>
            </a:r>
            <a:r>
              <a:rPr lang="en-US" altLang="zh-CN" dirty="0" err="1"/>
              <a:t>ε’Mε|X</a:t>
            </a:r>
            <a:r>
              <a:rPr lang="en-US" altLang="zh-CN" dirty="0"/>
              <a:t>]=E[trace(</a:t>
            </a:r>
            <a:r>
              <a:rPr lang="en-US" altLang="zh-CN" dirty="0" err="1"/>
              <a:t>ε’Mε|X</a:t>
            </a:r>
            <a:r>
              <a:rPr lang="en-US" altLang="zh-CN" dirty="0"/>
              <a:t>)]</a:t>
            </a:r>
          </a:p>
          <a:p>
            <a:pPr>
              <a:buNone/>
            </a:pPr>
            <a:r>
              <a:rPr lang="en-US" altLang="zh-CN" dirty="0"/>
              <a:t>            = E[trace(</a:t>
            </a:r>
            <a:r>
              <a:rPr lang="en-US" altLang="zh-CN" dirty="0" err="1"/>
              <a:t>Mεε’|X</a:t>
            </a:r>
            <a:r>
              <a:rPr lang="en-US" altLang="zh-CN" dirty="0"/>
              <a:t>)]=trace[E(</a:t>
            </a:r>
            <a:r>
              <a:rPr lang="en-US" altLang="zh-CN" dirty="0" err="1"/>
              <a:t>Mεε’|X</a:t>
            </a:r>
            <a:r>
              <a:rPr lang="en-US" altLang="zh-CN" dirty="0"/>
              <a:t>)]</a:t>
            </a:r>
          </a:p>
          <a:p>
            <a:pPr>
              <a:buNone/>
            </a:pPr>
            <a:r>
              <a:rPr lang="en-US" altLang="zh-CN" dirty="0"/>
              <a:t>            =trace[ME(</a:t>
            </a:r>
            <a:r>
              <a:rPr lang="en-US" altLang="zh-CN" dirty="0" err="1"/>
              <a:t>εε’|X</a:t>
            </a:r>
            <a:r>
              <a:rPr lang="en-US" altLang="zh-CN" dirty="0"/>
              <a:t>)]=trace[M</a:t>
            </a:r>
            <a:r>
              <a:rPr lang="en-US" dirty="0">
                <a:sym typeface="Symbol" pitchFamily="18" charset="2"/>
              </a:rPr>
              <a:t></a:t>
            </a:r>
            <a:r>
              <a:rPr lang="en-US" baseline="30000" dirty="0"/>
              <a:t>2</a:t>
            </a:r>
            <a:r>
              <a:rPr lang="en-US" altLang="zh-CN" dirty="0"/>
              <a:t>I]</a:t>
            </a:r>
          </a:p>
          <a:p>
            <a:pPr>
              <a:buNone/>
            </a:pPr>
            <a:r>
              <a:rPr lang="en-US" altLang="zh-CN" dirty="0"/>
              <a:t>            =</a:t>
            </a:r>
            <a:r>
              <a:rPr lang="en-US" dirty="0">
                <a:sym typeface="Symbol" pitchFamily="18" charset="2"/>
              </a:rPr>
              <a:t></a:t>
            </a:r>
            <a:r>
              <a:rPr lang="en-US" baseline="30000" dirty="0"/>
              <a:t>2</a:t>
            </a:r>
            <a:r>
              <a:rPr lang="en-US" altLang="zh-CN" dirty="0"/>
              <a:t>trace[M]</a:t>
            </a:r>
          </a:p>
          <a:p>
            <a:pPr>
              <a:buNone/>
            </a:pPr>
            <a:r>
              <a:rPr lang="en-US" altLang="zh-CN" dirty="0"/>
              <a:t>            =</a:t>
            </a:r>
            <a:r>
              <a:rPr lang="en-US" dirty="0"/>
              <a:t> (n-K)</a:t>
            </a:r>
            <a:r>
              <a:rPr lang="en-US" dirty="0">
                <a:sym typeface="Symbol" pitchFamily="18" charset="2"/>
              </a:rPr>
              <a:t></a:t>
            </a:r>
            <a:r>
              <a:rPr lang="en-US" baseline="30000" dirty="0"/>
              <a:t>2</a:t>
            </a:r>
          </a:p>
          <a:p>
            <a:r>
              <a:rPr lang="en-US" dirty="0">
                <a:sym typeface="Symbol" pitchFamily="18" charset="2"/>
              </a:rPr>
              <a:t></a:t>
            </a:r>
            <a:r>
              <a:rPr lang="en-US" baseline="30000" dirty="0"/>
              <a:t>2</a:t>
            </a:r>
            <a:r>
              <a:rPr lang="zh-CN" altLang="en-US" dirty="0"/>
              <a:t>的无偏估计为：</a:t>
            </a:r>
            <a:r>
              <a:rPr lang="en-US" dirty="0"/>
              <a:t> s</a:t>
            </a:r>
            <a:r>
              <a:rPr lang="en-US" baseline="30000" dirty="0"/>
              <a:t>2</a:t>
            </a:r>
            <a:r>
              <a:rPr lang="en-US" dirty="0"/>
              <a:t> = </a:t>
            </a:r>
            <a:r>
              <a:rPr lang="en-US" b="1" dirty="0" err="1"/>
              <a:t>e</a:t>
            </a:r>
            <a:r>
              <a:rPr lang="en-US" b="1" dirty="0" err="1">
                <a:sym typeface="Symbol" pitchFamily="18" charset="2"/>
              </a:rPr>
              <a:t></a:t>
            </a:r>
            <a:r>
              <a:rPr lang="en-US" b="1" dirty="0" err="1"/>
              <a:t>e</a:t>
            </a:r>
            <a:r>
              <a:rPr lang="en-US" dirty="0"/>
              <a:t>/(n-K)</a:t>
            </a:r>
            <a:endParaRPr lang="zh-CN" altLang="en-US" dirty="0"/>
          </a:p>
        </p:txBody>
      </p:sp>
    </p:spTree>
    <p:extLst>
      <p:ext uri="{BB962C8B-B14F-4D97-AF65-F5344CB8AC3E}">
        <p14:creationId xmlns:p14="http://schemas.microsoft.com/office/powerpoint/2010/main" val="35055480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估计</a:t>
            </a:r>
            <a:r>
              <a:rPr lang="en-US" altLang="zh-CN" dirty="0"/>
              <a:t>b</a:t>
            </a:r>
            <a:r>
              <a:rPr lang="zh-CN" altLang="en-US" dirty="0"/>
              <a:t>的函数的方差：</a:t>
            </a:r>
            <a:r>
              <a:rPr lang="en-US" altLang="zh-CN" dirty="0"/>
              <a:t>delta</a:t>
            </a:r>
            <a:r>
              <a:rPr lang="zh-CN" altLang="en-US" dirty="0"/>
              <a:t>方法</a:t>
            </a:r>
          </a:p>
        </p:txBody>
      </p:sp>
      <p:sp>
        <p:nvSpPr>
          <p:cNvPr id="3" name="内容占位符 2"/>
          <p:cNvSpPr>
            <a:spLocks noGrp="1"/>
          </p:cNvSpPr>
          <p:nvPr>
            <p:ph idx="1"/>
          </p:nvPr>
        </p:nvSpPr>
        <p:spPr/>
        <p:txBody>
          <a:bodyPr/>
          <a:lstStyle/>
          <a:p>
            <a:r>
              <a:rPr lang="en-US" altLang="zh-CN" dirty="0"/>
              <a:t>b</a:t>
            </a:r>
            <a:r>
              <a:rPr lang="zh-CN" altLang="en-US" dirty="0"/>
              <a:t>的方差</a:t>
            </a:r>
            <a:endParaRPr lang="en-US" altLang="zh-CN" dirty="0"/>
          </a:p>
          <a:p>
            <a:pPr>
              <a:buNone/>
            </a:pPr>
            <a:r>
              <a:rPr lang="zh-CN" altLang="en-US" dirty="0"/>
              <a:t>       </a:t>
            </a:r>
            <a:r>
              <a:rPr lang="en-US" altLang="zh-CN" dirty="0"/>
              <a:t>Est. </a:t>
            </a:r>
            <a:r>
              <a:rPr lang="en-US" altLang="zh-CN" dirty="0" err="1"/>
              <a:t>Asy.Var</a:t>
            </a:r>
            <a:r>
              <a:rPr lang="en-US" altLang="zh-CN" dirty="0"/>
              <a:t>[b] = s</a:t>
            </a:r>
            <a:r>
              <a:rPr lang="en-US" altLang="zh-CN" baseline="30000" dirty="0"/>
              <a:t>2</a:t>
            </a:r>
            <a:r>
              <a:rPr lang="en-US" altLang="zh-CN" dirty="0"/>
              <a:t>(X’X)</a:t>
            </a:r>
            <a:r>
              <a:rPr lang="zh-CN" altLang="en-US" baseline="30000" dirty="0"/>
              <a:t>−</a:t>
            </a:r>
            <a:r>
              <a:rPr lang="en-US" altLang="zh-CN" baseline="30000" dirty="0"/>
              <a:t>1</a:t>
            </a:r>
            <a:endParaRPr lang="en-US" altLang="zh-CN" dirty="0"/>
          </a:p>
          <a:p>
            <a:r>
              <a:rPr lang="en-US" altLang="zh-CN" dirty="0"/>
              <a:t>b</a:t>
            </a:r>
            <a:r>
              <a:rPr lang="zh-CN" altLang="en-US" dirty="0"/>
              <a:t>的函数的方差</a:t>
            </a:r>
            <a:endParaRPr lang="en-US" altLang="zh-CN" dirty="0"/>
          </a:p>
          <a:p>
            <a:pPr lvl="1">
              <a:buNone/>
            </a:pPr>
            <a:r>
              <a:rPr lang="zh-CN" altLang="en-US" dirty="0"/>
              <a:t>记</a:t>
            </a:r>
            <a:r>
              <a:rPr lang="en-US" altLang="zh-CN" dirty="0"/>
              <a:t>f(b)</a:t>
            </a:r>
            <a:r>
              <a:rPr lang="zh-CN" altLang="en-US" dirty="0"/>
              <a:t>为</a:t>
            </a:r>
            <a:r>
              <a:rPr lang="en-US" altLang="zh-CN" dirty="0"/>
              <a:t>J</a:t>
            </a:r>
            <a:r>
              <a:rPr lang="zh-CN" altLang="en-US" dirty="0"/>
              <a:t>个</a:t>
            </a:r>
            <a:r>
              <a:rPr lang="en-US" altLang="zh-CN" dirty="0"/>
              <a:t>b</a:t>
            </a:r>
            <a:r>
              <a:rPr lang="zh-CN" altLang="en-US" dirty="0"/>
              <a:t>的连续可微函数，记</a:t>
            </a:r>
            <a:endParaRPr lang="en-US" altLang="zh-CN" dirty="0"/>
          </a:p>
          <a:p>
            <a:pPr lvl="1">
              <a:buNone/>
            </a:pPr>
            <a:r>
              <a:rPr lang="zh-CN" altLang="en-US" dirty="0"/>
              <a:t>根据</a:t>
            </a:r>
            <a:r>
              <a:rPr lang="en-US" altLang="zh-CN" dirty="0" err="1"/>
              <a:t>Slutsky</a:t>
            </a:r>
            <a:r>
              <a:rPr lang="zh-CN" altLang="en-US" dirty="0"/>
              <a:t>定理，有：</a:t>
            </a:r>
            <a:r>
              <a:rPr lang="en-US" altLang="zh-CN" dirty="0"/>
              <a:t> </a:t>
            </a:r>
          </a:p>
          <a:p>
            <a:pPr lvl="1">
              <a:buNone/>
            </a:pPr>
            <a:r>
              <a:rPr lang="zh-CN" altLang="en-US" dirty="0"/>
              <a:t>                             和</a:t>
            </a:r>
            <a:endParaRPr lang="en-US" altLang="zh-CN" dirty="0"/>
          </a:p>
          <a:p>
            <a:pPr lvl="1">
              <a:buNone/>
            </a:pPr>
            <a:r>
              <a:rPr lang="en-US" altLang="zh-CN" dirty="0"/>
              <a:t>f(b)</a:t>
            </a:r>
            <a:r>
              <a:rPr lang="zh-CN" altLang="en-US" dirty="0"/>
              <a:t>的一阶泰勒展开为：</a:t>
            </a:r>
            <a:endParaRPr lang="en-US" altLang="zh-CN" dirty="0"/>
          </a:p>
          <a:p>
            <a:pPr lvl="1">
              <a:buNone/>
            </a:pPr>
            <a:r>
              <a:rPr lang="zh-CN" altLang="en-US" dirty="0"/>
              <a:t>等式两边的极限分布相同，故：</a:t>
            </a:r>
            <a:endParaRPr lang="en-US" altLang="zh-CN" dirty="0"/>
          </a:p>
        </p:txBody>
      </p:sp>
      <p:pic>
        <p:nvPicPr>
          <p:cNvPr id="437251" name="Picture 3"/>
          <p:cNvPicPr>
            <a:picLocks noChangeAspect="1" noChangeArrowheads="1"/>
          </p:cNvPicPr>
          <p:nvPr/>
        </p:nvPicPr>
        <p:blipFill>
          <a:blip r:embed="rId3" cstate="print"/>
          <a:srcRect/>
          <a:stretch>
            <a:fillRect/>
          </a:stretch>
        </p:blipFill>
        <p:spPr bwMode="auto">
          <a:xfrm>
            <a:off x="5715008" y="3214686"/>
            <a:ext cx="1357322" cy="616153"/>
          </a:xfrm>
          <a:prstGeom prst="rect">
            <a:avLst/>
          </a:prstGeom>
          <a:noFill/>
          <a:ln w="9525">
            <a:noFill/>
            <a:miter lim="800000"/>
            <a:headEnd/>
            <a:tailEnd/>
          </a:ln>
          <a:effectLst/>
        </p:spPr>
      </p:pic>
      <p:pic>
        <p:nvPicPr>
          <p:cNvPr id="437252" name="Picture 4"/>
          <p:cNvPicPr>
            <a:picLocks noChangeAspect="1" noChangeArrowheads="1"/>
          </p:cNvPicPr>
          <p:nvPr/>
        </p:nvPicPr>
        <p:blipFill>
          <a:blip r:embed="rId4" cstate="print"/>
          <a:srcRect/>
          <a:stretch>
            <a:fillRect/>
          </a:stretch>
        </p:blipFill>
        <p:spPr bwMode="auto">
          <a:xfrm>
            <a:off x="2000232" y="4214818"/>
            <a:ext cx="2071702" cy="354516"/>
          </a:xfrm>
          <a:prstGeom prst="rect">
            <a:avLst/>
          </a:prstGeom>
          <a:noFill/>
          <a:ln w="9525">
            <a:noFill/>
            <a:miter lim="800000"/>
            <a:headEnd/>
            <a:tailEnd/>
          </a:ln>
          <a:effectLst/>
        </p:spPr>
      </p:pic>
      <p:pic>
        <p:nvPicPr>
          <p:cNvPr id="437253" name="Picture 5"/>
          <p:cNvPicPr>
            <a:picLocks noChangeAspect="1" noChangeArrowheads="1"/>
          </p:cNvPicPr>
          <p:nvPr/>
        </p:nvPicPr>
        <p:blipFill>
          <a:blip r:embed="rId5" cstate="print"/>
          <a:srcRect/>
          <a:stretch>
            <a:fillRect/>
          </a:stretch>
        </p:blipFill>
        <p:spPr bwMode="auto">
          <a:xfrm>
            <a:off x="4643438" y="4071942"/>
            <a:ext cx="2628900" cy="600075"/>
          </a:xfrm>
          <a:prstGeom prst="rect">
            <a:avLst/>
          </a:prstGeom>
          <a:noFill/>
          <a:ln w="9525">
            <a:noFill/>
            <a:miter lim="800000"/>
            <a:headEnd/>
            <a:tailEnd/>
          </a:ln>
          <a:effectLst/>
        </p:spPr>
      </p:pic>
      <p:pic>
        <p:nvPicPr>
          <p:cNvPr id="437254" name="Picture 6"/>
          <p:cNvPicPr>
            <a:picLocks noChangeAspect="1" noChangeArrowheads="1"/>
          </p:cNvPicPr>
          <p:nvPr/>
        </p:nvPicPr>
        <p:blipFill>
          <a:blip r:embed="rId6" cstate="print"/>
          <a:srcRect/>
          <a:stretch>
            <a:fillRect/>
          </a:stretch>
        </p:blipFill>
        <p:spPr bwMode="auto">
          <a:xfrm>
            <a:off x="4286248" y="4714884"/>
            <a:ext cx="3277218" cy="349570"/>
          </a:xfrm>
          <a:prstGeom prst="rect">
            <a:avLst/>
          </a:prstGeom>
          <a:noFill/>
          <a:ln w="9525">
            <a:noFill/>
            <a:miter lim="800000"/>
            <a:headEnd/>
            <a:tailEnd/>
          </a:ln>
          <a:effectLst/>
        </p:spPr>
      </p:pic>
      <p:pic>
        <p:nvPicPr>
          <p:cNvPr id="437255" name="Picture 7"/>
          <p:cNvPicPr>
            <a:picLocks noChangeAspect="1" noChangeArrowheads="1"/>
          </p:cNvPicPr>
          <p:nvPr/>
        </p:nvPicPr>
        <p:blipFill>
          <a:blip r:embed="rId7" cstate="print"/>
          <a:srcRect/>
          <a:stretch>
            <a:fillRect/>
          </a:stretch>
        </p:blipFill>
        <p:spPr bwMode="auto">
          <a:xfrm>
            <a:off x="2000232" y="5572140"/>
            <a:ext cx="4213100" cy="857256"/>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例：石油需求函数</a:t>
            </a:r>
          </a:p>
        </p:txBody>
      </p:sp>
      <p:sp>
        <p:nvSpPr>
          <p:cNvPr id="21" name="文本占位符 20"/>
          <p:cNvSpPr>
            <a:spLocks noGrp="1"/>
          </p:cNvSpPr>
          <p:nvPr>
            <p:ph type="body" sz="half" idx="1"/>
          </p:nvPr>
        </p:nvSpPr>
        <p:spPr>
          <a:xfrm>
            <a:off x="457200" y="3429000"/>
            <a:ext cx="4543428" cy="2701925"/>
          </a:xfrm>
        </p:spPr>
        <p:txBody>
          <a:bodyPr/>
          <a:lstStyle/>
          <a:p>
            <a:r>
              <a:rPr lang="zh-CN" altLang="en-US" dirty="0"/>
              <a:t>短期弹性系数</a:t>
            </a:r>
            <a:endParaRPr lang="en-US" altLang="zh-CN" dirty="0"/>
          </a:p>
          <a:p>
            <a:pPr lvl="1"/>
            <a:r>
              <a:rPr lang="zh-CN" altLang="en-US" dirty="0"/>
              <a:t>价格：</a:t>
            </a:r>
            <a:r>
              <a:rPr lang="en-US" altLang="zh-CN" dirty="0"/>
              <a:t>-0.077</a:t>
            </a:r>
          </a:p>
          <a:p>
            <a:pPr lvl="1"/>
            <a:r>
              <a:rPr lang="zh-CN" altLang="en-US" dirty="0"/>
              <a:t>收入：</a:t>
            </a:r>
            <a:r>
              <a:rPr lang="en-US" altLang="zh-CN" dirty="0"/>
              <a:t>0.247</a:t>
            </a:r>
          </a:p>
          <a:p>
            <a:r>
              <a:rPr lang="zh-CN" altLang="en-US" dirty="0"/>
              <a:t>长期弹性系数</a:t>
            </a:r>
          </a:p>
          <a:p>
            <a:pPr lvl="1"/>
            <a:r>
              <a:rPr lang="zh-CN" altLang="en-US" dirty="0"/>
              <a:t>价格：</a:t>
            </a:r>
            <a:r>
              <a:rPr lang="en-US" altLang="zh-CN" dirty="0"/>
              <a:t>-0.077/(1-0.824)</a:t>
            </a:r>
          </a:p>
          <a:p>
            <a:pPr lvl="1"/>
            <a:r>
              <a:rPr lang="zh-CN" altLang="en-US" dirty="0"/>
              <a:t>收入：</a:t>
            </a:r>
            <a:r>
              <a:rPr lang="en-US" altLang="zh-CN" dirty="0"/>
              <a:t>0.247/(1-0.824)</a:t>
            </a:r>
            <a:endParaRPr lang="zh-CN" altLang="en-US" dirty="0"/>
          </a:p>
        </p:txBody>
      </p:sp>
      <p:sp>
        <p:nvSpPr>
          <p:cNvPr id="22" name="内容占位符 21"/>
          <p:cNvSpPr>
            <a:spLocks noGrp="1"/>
          </p:cNvSpPr>
          <p:nvPr>
            <p:ph sz="half" idx="2"/>
          </p:nvPr>
        </p:nvSpPr>
        <p:spPr>
          <a:xfrm>
            <a:off x="5000628" y="3429000"/>
            <a:ext cx="3686172" cy="2701925"/>
          </a:xfrm>
        </p:spPr>
        <p:txBody>
          <a:bodyPr/>
          <a:lstStyle/>
          <a:p>
            <a:r>
              <a:rPr lang="zh-CN" altLang="en-US" dirty="0"/>
              <a:t>短期弹性的标准差</a:t>
            </a:r>
            <a:endParaRPr lang="en-US" altLang="zh-CN" dirty="0"/>
          </a:p>
          <a:p>
            <a:pPr lvl="1"/>
            <a:r>
              <a:rPr lang="zh-CN" altLang="en-US" dirty="0"/>
              <a:t>价格：</a:t>
            </a:r>
            <a:r>
              <a:rPr lang="en-US" altLang="zh-CN" dirty="0"/>
              <a:t>0.014</a:t>
            </a:r>
          </a:p>
          <a:p>
            <a:pPr lvl="1"/>
            <a:r>
              <a:rPr lang="zh-CN" altLang="en-US" dirty="0"/>
              <a:t>收入：</a:t>
            </a:r>
            <a:r>
              <a:rPr lang="en-US" altLang="zh-CN" dirty="0"/>
              <a:t>0.070</a:t>
            </a:r>
          </a:p>
          <a:p>
            <a:r>
              <a:rPr lang="zh-CN" altLang="en-US" dirty="0"/>
              <a:t>长期弹性的标准差</a:t>
            </a:r>
          </a:p>
          <a:p>
            <a:pPr lvl="1"/>
            <a:r>
              <a:rPr lang="zh-CN" altLang="en-US" dirty="0"/>
              <a:t>价格：</a:t>
            </a:r>
            <a:r>
              <a:rPr lang="en-US" altLang="zh-CN" dirty="0"/>
              <a:t>0.137</a:t>
            </a:r>
          </a:p>
          <a:p>
            <a:pPr lvl="1"/>
            <a:r>
              <a:rPr lang="zh-CN" altLang="en-US" dirty="0"/>
              <a:t>收入：</a:t>
            </a:r>
            <a:r>
              <a:rPr lang="en-US" altLang="zh-CN" dirty="0"/>
              <a:t>0.153</a:t>
            </a:r>
            <a:endParaRPr lang="zh-CN" altLang="en-US" dirty="0"/>
          </a:p>
        </p:txBody>
      </p:sp>
      <p:pic>
        <p:nvPicPr>
          <p:cNvPr id="436226" name="Picture 2"/>
          <p:cNvPicPr>
            <a:picLocks noChangeAspect="1" noChangeArrowheads="1"/>
          </p:cNvPicPr>
          <p:nvPr/>
        </p:nvPicPr>
        <p:blipFill>
          <a:blip r:embed="rId2" cstate="print"/>
          <a:srcRect l="277" t="5906" r="73045" b="81201"/>
          <a:stretch>
            <a:fillRect/>
          </a:stretch>
        </p:blipFill>
        <p:spPr bwMode="auto">
          <a:xfrm>
            <a:off x="1214414" y="1643050"/>
            <a:ext cx="6571546" cy="178595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solidFill>
                  <a:srgbClr val="FF0000"/>
                </a:solidFill>
              </a:rPr>
              <a:t>Bootstrapping*</a:t>
            </a:r>
          </a:p>
        </p:txBody>
      </p:sp>
      <p:sp>
        <p:nvSpPr>
          <p:cNvPr id="21507" name="Rectangle 3"/>
          <p:cNvSpPr>
            <a:spLocks noGrp="1" noChangeArrowheads="1"/>
          </p:cNvSpPr>
          <p:nvPr>
            <p:ph type="body" idx="1"/>
          </p:nvPr>
        </p:nvSpPr>
        <p:spPr>
          <a:xfrm>
            <a:off x="304800" y="1828800"/>
            <a:ext cx="8610600" cy="4302125"/>
          </a:xfrm>
        </p:spPr>
        <p:txBody>
          <a:bodyPr/>
          <a:lstStyle/>
          <a:p>
            <a:r>
              <a:rPr lang="zh-CN" altLang="en-US" dirty="0"/>
              <a:t>用全部样本估计</a:t>
            </a:r>
            <a:r>
              <a:rPr lang="en-US" dirty="0"/>
              <a:t>b</a:t>
            </a:r>
          </a:p>
          <a:p>
            <a:r>
              <a:rPr lang="zh-CN" altLang="en-US" dirty="0"/>
              <a:t>重复</a:t>
            </a:r>
            <a:r>
              <a:rPr lang="en-US" altLang="zh-CN" dirty="0"/>
              <a:t>R</a:t>
            </a:r>
            <a:r>
              <a:rPr lang="zh-CN" altLang="en-US" dirty="0"/>
              <a:t>次</a:t>
            </a:r>
            <a:endParaRPr lang="en-US" dirty="0"/>
          </a:p>
          <a:p>
            <a:pPr lvl="1"/>
            <a:r>
              <a:rPr lang="zh-CN" altLang="en-US" dirty="0"/>
              <a:t>从容量为</a:t>
            </a:r>
            <a:r>
              <a:rPr lang="en-US" altLang="zh-CN" dirty="0"/>
              <a:t>n</a:t>
            </a:r>
            <a:r>
              <a:rPr lang="zh-CN" altLang="en-US" dirty="0"/>
              <a:t>的样本中有重复抽取</a:t>
            </a:r>
            <a:r>
              <a:rPr lang="en-US" altLang="zh-CN" dirty="0"/>
              <a:t>n</a:t>
            </a:r>
            <a:r>
              <a:rPr lang="zh-CN" altLang="en-US" dirty="0"/>
              <a:t>个观察值</a:t>
            </a:r>
            <a:endParaRPr lang="en-US" altLang="zh-CN" dirty="0"/>
          </a:p>
          <a:p>
            <a:pPr lvl="1"/>
            <a:r>
              <a:rPr lang="zh-CN" altLang="en-US" dirty="0"/>
              <a:t>用</a:t>
            </a:r>
            <a:r>
              <a:rPr lang="en-US" dirty="0"/>
              <a:t>b(r)</a:t>
            </a:r>
            <a:r>
              <a:rPr lang="zh-CN" altLang="en-US" dirty="0"/>
              <a:t>估计</a:t>
            </a:r>
            <a:r>
              <a:rPr lang="en-US" dirty="0">
                <a:sym typeface="Symbol" pitchFamily="18" charset="2"/>
              </a:rPr>
              <a:t></a:t>
            </a:r>
            <a:r>
              <a:rPr lang="en-US" dirty="0"/>
              <a:t> </a:t>
            </a:r>
          </a:p>
          <a:p>
            <a:r>
              <a:rPr lang="zh-CN" altLang="en-US" dirty="0"/>
              <a:t>估计</a:t>
            </a:r>
            <a:r>
              <a:rPr lang="en-US" altLang="zh-CN" dirty="0"/>
              <a:t>b</a:t>
            </a:r>
            <a:r>
              <a:rPr lang="zh-CN" altLang="en-US" dirty="0"/>
              <a:t>的方差</a:t>
            </a:r>
            <a:endParaRPr lang="en-US" dirty="0"/>
          </a:p>
          <a:p>
            <a:pPr eaLnBrk="1" hangingPunct="1">
              <a:buFont typeface="Wingdings" pitchFamily="2" charset="2"/>
              <a:buNone/>
            </a:pPr>
            <a:r>
              <a:rPr lang="en-US" sz="2400" dirty="0"/>
              <a:t>          V  =  (1/R)</a:t>
            </a:r>
            <a:r>
              <a:rPr lang="en-US" sz="2400" dirty="0">
                <a:sym typeface="Symbol" pitchFamily="18" charset="2"/>
              </a:rPr>
              <a:t></a:t>
            </a:r>
            <a:r>
              <a:rPr lang="en-US" sz="2400" baseline="-25000" dirty="0"/>
              <a:t>r</a:t>
            </a:r>
            <a:r>
              <a:rPr lang="en-US" sz="2400" dirty="0"/>
              <a:t> [b(r) - b][b(r) - b]’</a:t>
            </a:r>
          </a:p>
          <a:p>
            <a:r>
              <a:rPr lang="zh-CN" altLang="en-US" dirty="0"/>
              <a:t>例：石油需求函数长期弹性系数的方差</a:t>
            </a:r>
            <a:endParaRPr lang="en-US" dirty="0"/>
          </a:p>
        </p:txBody>
      </p:sp>
    </p:spTree>
    <p:extLst>
      <p:ext uri="{BB962C8B-B14F-4D97-AF65-F5344CB8AC3E}">
        <p14:creationId xmlns:p14="http://schemas.microsoft.com/office/powerpoint/2010/main" val="10925338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t>如果遗漏一个自变量？</a:t>
            </a:r>
            <a:endParaRPr lang="en-US" dirty="0"/>
          </a:p>
        </p:txBody>
      </p:sp>
      <p:sp>
        <p:nvSpPr>
          <p:cNvPr id="15363" name="Rectangle 3"/>
          <p:cNvSpPr>
            <a:spLocks noGrp="1" noChangeArrowheads="1"/>
          </p:cNvSpPr>
          <p:nvPr>
            <p:ph type="body" idx="1"/>
          </p:nvPr>
        </p:nvSpPr>
        <p:spPr>
          <a:xfrm>
            <a:off x="533400" y="1793875"/>
            <a:ext cx="8458200" cy="4530725"/>
          </a:xfrm>
        </p:spPr>
        <p:txBody>
          <a:bodyPr/>
          <a:lstStyle/>
          <a:p>
            <a:r>
              <a:rPr lang="en-US" b="1" dirty="0"/>
              <a:t>y</a:t>
            </a:r>
            <a:r>
              <a:rPr lang="en-US" dirty="0"/>
              <a:t> </a:t>
            </a:r>
            <a:r>
              <a:rPr lang="zh-CN" altLang="en-US" dirty="0"/>
              <a:t>关于</a:t>
            </a:r>
            <a:r>
              <a:rPr lang="en-US" dirty="0"/>
              <a:t> </a:t>
            </a:r>
            <a:r>
              <a:rPr lang="en-US" b="1" dirty="0"/>
              <a:t>X</a:t>
            </a:r>
            <a:r>
              <a:rPr lang="en-US" baseline="-25000" dirty="0"/>
              <a:t>1</a:t>
            </a:r>
            <a:r>
              <a:rPr lang="en-US" dirty="0"/>
              <a:t> </a:t>
            </a:r>
            <a:r>
              <a:rPr lang="zh-CN" altLang="en-US" dirty="0"/>
              <a:t>回归，但真实的数据生成机制为：</a:t>
            </a:r>
            <a:endParaRPr lang="en-US" dirty="0"/>
          </a:p>
          <a:p>
            <a:pPr>
              <a:buNone/>
            </a:pPr>
            <a:r>
              <a:rPr lang="zh-CN" altLang="en-US" dirty="0"/>
              <a:t>         </a:t>
            </a:r>
            <a:r>
              <a:rPr lang="en-US" dirty="0"/>
              <a:t>y = X</a:t>
            </a:r>
            <a:r>
              <a:rPr lang="en-US" baseline="-25000" dirty="0"/>
              <a:t>1</a:t>
            </a:r>
            <a:r>
              <a:rPr lang="en-US" dirty="0">
                <a:sym typeface="Symbol" pitchFamily="18" charset="2"/>
              </a:rPr>
              <a:t></a:t>
            </a:r>
            <a:r>
              <a:rPr lang="en-US" baseline="-25000" dirty="0"/>
              <a:t>1</a:t>
            </a:r>
            <a:r>
              <a:rPr lang="en-US" dirty="0"/>
              <a:t> + X</a:t>
            </a:r>
            <a:r>
              <a:rPr lang="en-US" baseline="-25000" dirty="0"/>
              <a:t>2</a:t>
            </a:r>
            <a:r>
              <a:rPr lang="en-US" dirty="0">
                <a:sym typeface="Symbol" pitchFamily="18" charset="2"/>
              </a:rPr>
              <a:t></a:t>
            </a:r>
            <a:r>
              <a:rPr lang="en-US" baseline="-25000" dirty="0"/>
              <a:t>2</a:t>
            </a:r>
            <a:r>
              <a:rPr lang="en-US" dirty="0"/>
              <a:t> + </a:t>
            </a:r>
            <a:r>
              <a:rPr lang="en-US" dirty="0">
                <a:sym typeface="Symbol" pitchFamily="18" charset="2"/>
              </a:rPr>
              <a:t> </a:t>
            </a:r>
            <a:r>
              <a:rPr lang="zh-CN" altLang="en-US" dirty="0">
                <a:sym typeface="Symbol" pitchFamily="18" charset="2"/>
              </a:rPr>
              <a:t>，且</a:t>
            </a:r>
            <a:r>
              <a:rPr lang="en-US" dirty="0"/>
              <a:t> </a:t>
            </a:r>
            <a:r>
              <a:rPr lang="en-US" dirty="0">
                <a:sym typeface="Symbol" pitchFamily="18" charset="2"/>
              </a:rPr>
              <a:t></a:t>
            </a:r>
            <a:r>
              <a:rPr lang="en-US" baseline="-25000" dirty="0"/>
              <a:t>2</a:t>
            </a:r>
            <a:r>
              <a:rPr lang="en-US" dirty="0"/>
              <a:t> </a:t>
            </a:r>
            <a:r>
              <a:rPr lang="zh-CN" altLang="en-US" dirty="0"/>
              <a:t>≠ </a:t>
            </a:r>
            <a:r>
              <a:rPr lang="en-US" dirty="0"/>
              <a:t>0</a:t>
            </a:r>
          </a:p>
          <a:p>
            <a:pPr>
              <a:buNone/>
            </a:pPr>
            <a:r>
              <a:rPr lang="zh-CN" altLang="en-US" dirty="0"/>
              <a:t> 则有：</a:t>
            </a:r>
            <a:r>
              <a:rPr lang="en-US" dirty="0"/>
              <a:t>b</a:t>
            </a:r>
            <a:r>
              <a:rPr lang="en-US" baseline="-25000" dirty="0"/>
              <a:t>1</a:t>
            </a:r>
            <a:r>
              <a:rPr lang="en-US" dirty="0"/>
              <a:t>=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y</a:t>
            </a:r>
            <a:r>
              <a:rPr lang="en-US" dirty="0"/>
              <a:t> </a:t>
            </a:r>
          </a:p>
          <a:p>
            <a:pPr>
              <a:buNone/>
            </a:pPr>
            <a:r>
              <a:rPr lang="zh-CN" altLang="en-US" dirty="0"/>
              <a:t>             </a:t>
            </a:r>
            <a:r>
              <a:rPr lang="en-US" dirty="0"/>
              <a:t>=</a:t>
            </a:r>
            <a:r>
              <a:rPr lang="zh-CN" altLang="en-US" dirty="0"/>
              <a:t> </a:t>
            </a:r>
            <a:r>
              <a:rPr lang="en-US" dirty="0"/>
              <a:t>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r>
              <a:rPr lang="en-US" dirty="0"/>
              <a:t>(X</a:t>
            </a:r>
            <a:r>
              <a:rPr lang="en-US" baseline="-25000" dirty="0"/>
              <a:t>1</a:t>
            </a:r>
            <a:r>
              <a:rPr lang="en-US" dirty="0">
                <a:sym typeface="Symbol" pitchFamily="18" charset="2"/>
              </a:rPr>
              <a:t></a:t>
            </a:r>
            <a:r>
              <a:rPr lang="en-US" baseline="-25000" dirty="0"/>
              <a:t>1</a:t>
            </a:r>
            <a:r>
              <a:rPr lang="en-US" dirty="0"/>
              <a:t> + X</a:t>
            </a:r>
            <a:r>
              <a:rPr lang="en-US" baseline="-25000" dirty="0"/>
              <a:t>2</a:t>
            </a:r>
            <a:r>
              <a:rPr lang="en-US" dirty="0">
                <a:sym typeface="Symbol" pitchFamily="18" charset="2"/>
              </a:rPr>
              <a:t></a:t>
            </a:r>
            <a:r>
              <a:rPr lang="en-US" baseline="-25000" dirty="0"/>
              <a:t>2</a:t>
            </a:r>
            <a:r>
              <a:rPr lang="en-US" dirty="0"/>
              <a:t> + </a:t>
            </a:r>
            <a:r>
              <a:rPr lang="en-US" dirty="0">
                <a:sym typeface="Symbol" pitchFamily="18" charset="2"/>
              </a:rPr>
              <a:t>)</a:t>
            </a:r>
            <a:r>
              <a:rPr lang="en-US" dirty="0"/>
              <a:t> </a:t>
            </a:r>
          </a:p>
          <a:p>
            <a:pPr>
              <a:buNone/>
            </a:pPr>
            <a:r>
              <a:rPr lang="zh-CN" altLang="en-US" dirty="0"/>
              <a:t>             </a:t>
            </a:r>
            <a:r>
              <a:rPr lang="en-US" dirty="0"/>
              <a:t>=</a:t>
            </a:r>
            <a:r>
              <a:rPr lang="zh-CN" altLang="en-US" dirty="0"/>
              <a:t> </a:t>
            </a:r>
            <a:r>
              <a:rPr lang="en-US" dirty="0"/>
              <a:t>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r>
              <a:rPr lang="en-US" dirty="0"/>
              <a:t>X</a:t>
            </a:r>
            <a:r>
              <a:rPr lang="en-US" baseline="-25000" dirty="0"/>
              <a:t>1</a:t>
            </a:r>
            <a:r>
              <a:rPr lang="en-US" dirty="0">
                <a:sym typeface="Symbol" pitchFamily="18" charset="2"/>
              </a:rPr>
              <a:t></a:t>
            </a:r>
            <a:r>
              <a:rPr lang="en-US" baseline="-25000" dirty="0"/>
              <a:t>1</a:t>
            </a:r>
            <a:r>
              <a:rPr lang="en-US" dirty="0"/>
              <a:t> +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r>
              <a:rPr lang="en-US" dirty="0"/>
              <a:t>X</a:t>
            </a:r>
            <a:r>
              <a:rPr lang="en-US" baseline="-25000" dirty="0"/>
              <a:t>2</a:t>
            </a:r>
            <a:r>
              <a:rPr lang="en-US" dirty="0">
                <a:sym typeface="Symbol" pitchFamily="18" charset="2"/>
              </a:rPr>
              <a:t></a:t>
            </a:r>
            <a:r>
              <a:rPr lang="en-US" baseline="-25000" dirty="0"/>
              <a:t>2</a:t>
            </a:r>
            <a:r>
              <a:rPr lang="en-US" dirty="0"/>
              <a:t> </a:t>
            </a:r>
            <a:br>
              <a:rPr lang="en-US" dirty="0"/>
            </a:br>
            <a:r>
              <a:rPr lang="en-US" dirty="0"/>
              <a:t>           </a:t>
            </a:r>
            <a:r>
              <a:rPr lang="zh-CN" altLang="en-US" dirty="0"/>
              <a:t> </a:t>
            </a:r>
            <a:r>
              <a:rPr lang="en-US" dirty="0"/>
              <a:t>     </a:t>
            </a:r>
            <a:r>
              <a:rPr lang="zh-CN" altLang="en-US" dirty="0"/>
              <a:t>  </a:t>
            </a:r>
            <a:r>
              <a:rPr lang="en-US" dirty="0"/>
              <a:t>                  +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endParaRPr lang="en-US" dirty="0"/>
          </a:p>
          <a:p>
            <a:pPr eaLnBrk="1" hangingPunct="1">
              <a:buFont typeface="Wingdings" pitchFamily="2" charset="2"/>
              <a:buNone/>
            </a:pPr>
            <a:r>
              <a:rPr lang="en-US" dirty="0"/>
              <a:t>    E[b</a:t>
            </a:r>
            <a:r>
              <a:rPr lang="en-US" baseline="-25000" dirty="0"/>
              <a:t>1</a:t>
            </a:r>
            <a:r>
              <a:rPr lang="en-US" dirty="0"/>
              <a:t>]  =  </a:t>
            </a:r>
            <a:r>
              <a:rPr lang="en-US" dirty="0">
                <a:sym typeface="Symbol" pitchFamily="18" charset="2"/>
              </a:rPr>
              <a:t></a:t>
            </a:r>
            <a:r>
              <a:rPr lang="en-US" baseline="-25000" dirty="0"/>
              <a:t>1</a:t>
            </a:r>
            <a:r>
              <a:rPr lang="en-US" dirty="0"/>
              <a:t>  +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r>
              <a:rPr lang="en-US" dirty="0"/>
              <a:t>X</a:t>
            </a:r>
            <a:r>
              <a:rPr lang="en-US" baseline="-25000" dirty="0"/>
              <a:t>2</a:t>
            </a:r>
            <a:r>
              <a:rPr lang="en-US" dirty="0">
                <a:sym typeface="Symbol" pitchFamily="18" charset="2"/>
              </a:rPr>
              <a:t></a:t>
            </a:r>
            <a:r>
              <a:rPr lang="en-US" baseline="-25000" dirty="0"/>
              <a:t>2</a:t>
            </a:r>
          </a:p>
          <a:p>
            <a:pPr>
              <a:buNone/>
            </a:pPr>
            <a:r>
              <a:rPr lang="zh-CN" altLang="en-US" dirty="0"/>
              <a:t>  </a:t>
            </a:r>
            <a:r>
              <a:rPr lang="en-US" dirty="0" err="1"/>
              <a:t>Var</a:t>
            </a:r>
            <a:r>
              <a:rPr lang="en-US" dirty="0"/>
              <a:t>[b</a:t>
            </a:r>
            <a:r>
              <a:rPr lang="en-US" baseline="-25000" dirty="0"/>
              <a:t>1</a:t>
            </a:r>
            <a:r>
              <a:rPr lang="en-US" dirty="0"/>
              <a:t>] </a:t>
            </a:r>
            <a:r>
              <a:rPr lang="zh-CN" altLang="en-US" dirty="0"/>
              <a:t>≤ </a:t>
            </a:r>
            <a:r>
              <a:rPr lang="en-US" dirty="0" err="1"/>
              <a:t>Var</a:t>
            </a:r>
            <a:r>
              <a:rPr lang="en-US" dirty="0"/>
              <a:t>[b</a:t>
            </a:r>
            <a:r>
              <a:rPr lang="en-US" baseline="-25000" dirty="0"/>
              <a:t>1.2</a:t>
            </a:r>
            <a:r>
              <a:rPr lang="en-US" dirty="0"/>
              <a:t>]</a:t>
            </a:r>
            <a:endParaRPr lang="en-US" baseline="-25000" dirty="0"/>
          </a:p>
          <a:p>
            <a:pPr eaLnBrk="1" hangingPunct="1">
              <a:buFont typeface="Wingdings" pitchFamily="2" charset="2"/>
              <a:buNone/>
            </a:pPr>
            <a:endParaRPr lang="en-US" sz="2000" dirty="0"/>
          </a:p>
        </p:txBody>
      </p:sp>
      <p:sp>
        <p:nvSpPr>
          <p:cNvPr id="5" name="线形标注 1 4"/>
          <p:cNvSpPr/>
          <p:nvPr/>
        </p:nvSpPr>
        <p:spPr bwMode="auto">
          <a:xfrm>
            <a:off x="5500694" y="5572140"/>
            <a:ext cx="3000396" cy="642942"/>
          </a:xfrm>
          <a:prstGeom prst="borderCallout1">
            <a:avLst>
              <a:gd name="adj1" fmla="val 18750"/>
              <a:gd name="adj2" fmla="val -8333"/>
              <a:gd name="adj3" fmla="val -53789"/>
              <a:gd name="adj4" fmla="val -8326"/>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什么情况下等于</a:t>
            </a:r>
            <a:r>
              <a:rPr kumimoji="0" lang="en-US" altLang="zh-CN" sz="1800" b="0" i="0" u="none" strike="noStrike" cap="none" normalizeH="0" baseline="0" dirty="0">
                <a:ln>
                  <a:noFill/>
                </a:ln>
                <a:solidFill>
                  <a:schemeClr val="tx1"/>
                </a:solidFill>
                <a:effectLst/>
                <a:latin typeface="Times New Roman" pitchFamily="18" charset="0"/>
              </a:rPr>
              <a:t>0?</a:t>
            </a:r>
          </a:p>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如果不等于</a:t>
            </a:r>
            <a:r>
              <a:rPr kumimoji="0" lang="en-US" altLang="zh-CN" sz="1800" b="0" i="0" u="none" strike="noStrike" cap="none" normalizeH="0" baseline="0" dirty="0">
                <a:ln>
                  <a:noFill/>
                </a:ln>
                <a:solidFill>
                  <a:schemeClr val="tx1"/>
                </a:solidFill>
                <a:effectLst/>
                <a:latin typeface="Times New Roman" pitchFamily="18" charset="0"/>
              </a:rPr>
              <a:t>0</a:t>
            </a:r>
            <a:r>
              <a:rPr kumimoji="0" lang="zh-CN" altLang="en-US" sz="1800" b="0" i="0" u="none" strike="noStrike" cap="none" normalizeH="0" baseline="0" dirty="0">
                <a:ln>
                  <a:noFill/>
                </a:ln>
                <a:solidFill>
                  <a:schemeClr val="tx1"/>
                </a:solidFill>
                <a:effectLst/>
                <a:latin typeface="Times New Roman" pitchFamily="18" charset="0"/>
              </a:rPr>
              <a:t>，意味着什么？</a:t>
            </a:r>
          </a:p>
        </p:txBody>
      </p:sp>
    </p:spTree>
    <p:extLst>
      <p:ext uri="{BB962C8B-B14F-4D97-AF65-F5344CB8AC3E}">
        <p14:creationId xmlns:p14="http://schemas.microsoft.com/office/powerpoint/2010/main" val="185074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条件期望函数</a:t>
            </a:r>
            <a:endParaRPr lang="en-US" dirty="0"/>
          </a:p>
        </p:txBody>
      </p:sp>
      <p:sp>
        <p:nvSpPr>
          <p:cNvPr id="16387" name="Rectangle 3"/>
          <p:cNvSpPr>
            <a:spLocks noGrp="1" noChangeArrowheads="1"/>
          </p:cNvSpPr>
          <p:nvPr>
            <p:ph idx="1"/>
          </p:nvPr>
        </p:nvSpPr>
        <p:spPr/>
        <p:txBody>
          <a:bodyPr/>
          <a:lstStyle/>
          <a:p>
            <a:r>
              <a:rPr lang="zh-CN" altLang="en-US" dirty="0"/>
              <a:t>条件期望函数</a:t>
            </a:r>
            <a:r>
              <a:rPr lang="en-US" dirty="0"/>
              <a:t>h(x)</a:t>
            </a:r>
            <a:r>
              <a:rPr lang="zh-CN" altLang="en-US" dirty="0"/>
              <a:t>使得</a:t>
            </a:r>
            <a:endParaRPr lang="en-US" dirty="0"/>
          </a:p>
          <a:p>
            <a:pPr lvl="1">
              <a:buNone/>
            </a:pPr>
            <a:r>
              <a:rPr lang="en-US" dirty="0"/>
              <a:t>  </a:t>
            </a:r>
            <a:r>
              <a:rPr lang="zh-CN" altLang="en-US" dirty="0"/>
              <a:t>               </a:t>
            </a:r>
            <a:r>
              <a:rPr lang="en-US" altLang="en-US" sz="2800" dirty="0">
                <a:ea typeface="+mn-ea"/>
              </a:rPr>
              <a:t>y = h(x) + v </a:t>
            </a:r>
          </a:p>
          <a:p>
            <a:pPr lvl="1">
              <a:buNone/>
            </a:pPr>
            <a:r>
              <a:rPr lang="zh-CN" altLang="en-US" sz="2800" dirty="0">
                <a:ea typeface="+mn-ea"/>
              </a:rPr>
              <a:t>其中，</a:t>
            </a:r>
            <a:r>
              <a:rPr lang="en-US" altLang="en-US" sz="2800" dirty="0">
                <a:ea typeface="+mn-ea"/>
              </a:rPr>
              <a:t>E[</a:t>
            </a:r>
            <a:r>
              <a:rPr lang="en-US" altLang="en-US" sz="2800" dirty="0" err="1">
                <a:ea typeface="+mn-ea"/>
              </a:rPr>
              <a:t>v|h</a:t>
            </a:r>
            <a:r>
              <a:rPr lang="en-US" altLang="en-US" sz="2800" dirty="0">
                <a:ea typeface="+mn-ea"/>
              </a:rPr>
              <a:t>(x)] = 0</a:t>
            </a:r>
          </a:p>
          <a:p>
            <a:pPr lvl="1"/>
            <a:r>
              <a:rPr lang="en-US" dirty="0"/>
              <a:t>h(x)</a:t>
            </a:r>
            <a:r>
              <a:rPr lang="zh-CN" altLang="en-US" dirty="0"/>
              <a:t>不必线性</a:t>
            </a:r>
            <a:endParaRPr lang="en-US" altLang="zh-CN" dirty="0"/>
          </a:p>
          <a:p>
            <a:pPr lvl="1"/>
            <a:endParaRPr lang="en-US" dirty="0"/>
          </a:p>
          <a:p>
            <a:pPr eaLnBrk="1" hangingPunct="1"/>
            <a:r>
              <a:rPr lang="zh-CN" altLang="en-US" dirty="0"/>
              <a:t>条件均值函数</a:t>
            </a:r>
            <a:r>
              <a:rPr lang="en-US" dirty="0"/>
              <a:t> h(X) </a:t>
            </a:r>
            <a:r>
              <a:rPr lang="zh-CN" altLang="en-US" dirty="0"/>
              <a:t>满足</a:t>
            </a:r>
            <a:endParaRPr lang="en-US" altLang="zh-CN" dirty="0"/>
          </a:p>
          <a:p>
            <a:pPr eaLnBrk="1" hangingPunct="1">
              <a:buNone/>
            </a:pPr>
            <a:r>
              <a:rPr lang="zh-CN" altLang="en-US" dirty="0"/>
              <a:t>           </a:t>
            </a:r>
            <a:r>
              <a:rPr lang="en-US" dirty="0"/>
              <a:t>minimizes E</a:t>
            </a:r>
            <a:r>
              <a:rPr lang="en-US" baseline="-25000" dirty="0"/>
              <a:t>X,Y</a:t>
            </a:r>
            <a:r>
              <a:rPr lang="en-US" dirty="0"/>
              <a:t>[y – h(X)]</a:t>
            </a:r>
            <a:r>
              <a:rPr lang="en-US" baseline="30000" dirty="0"/>
              <a:t>2</a:t>
            </a:r>
          </a:p>
          <a:p>
            <a:pPr eaLnBrk="1" hangingPunct="1"/>
            <a:r>
              <a:rPr lang="zh-CN" altLang="en-US" dirty="0"/>
              <a:t>问题：可否施加约束？</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t>如果增加一个自变量？</a:t>
            </a:r>
            <a:endParaRPr lang="en-US" dirty="0"/>
          </a:p>
        </p:txBody>
      </p:sp>
      <p:sp>
        <p:nvSpPr>
          <p:cNvPr id="15363" name="Rectangle 3"/>
          <p:cNvSpPr>
            <a:spLocks noGrp="1" noChangeArrowheads="1"/>
          </p:cNvSpPr>
          <p:nvPr>
            <p:ph type="body" idx="1"/>
          </p:nvPr>
        </p:nvSpPr>
        <p:spPr>
          <a:xfrm>
            <a:off x="467544" y="1628800"/>
            <a:ext cx="8458200" cy="4530725"/>
          </a:xfrm>
        </p:spPr>
        <p:txBody>
          <a:bodyPr/>
          <a:lstStyle/>
          <a:p>
            <a:r>
              <a:rPr lang="en-US" b="1" dirty="0"/>
              <a:t>y</a:t>
            </a:r>
            <a:r>
              <a:rPr lang="en-US" dirty="0"/>
              <a:t> </a:t>
            </a:r>
            <a:r>
              <a:rPr lang="zh-CN" altLang="en-US" dirty="0"/>
              <a:t>关于</a:t>
            </a:r>
            <a:r>
              <a:rPr lang="en-US" b="1" dirty="0"/>
              <a:t>X</a:t>
            </a:r>
            <a:r>
              <a:rPr lang="en-US" baseline="-25000" dirty="0"/>
              <a:t>1</a:t>
            </a:r>
            <a:r>
              <a:rPr lang="zh-CN" altLang="en-US" dirty="0"/>
              <a:t>和</a:t>
            </a:r>
            <a:r>
              <a:rPr lang="en-US" b="1" dirty="0"/>
              <a:t>X</a:t>
            </a:r>
            <a:r>
              <a:rPr lang="en-US" altLang="zh-CN" baseline="-25000" dirty="0"/>
              <a:t>2</a:t>
            </a:r>
            <a:r>
              <a:rPr lang="zh-CN" altLang="en-US" dirty="0"/>
              <a:t>回归，但真实的数据生成机制为：</a:t>
            </a:r>
            <a:endParaRPr lang="en-US" dirty="0"/>
          </a:p>
          <a:p>
            <a:pPr>
              <a:buNone/>
            </a:pPr>
            <a:r>
              <a:rPr lang="zh-CN" altLang="en-US" dirty="0"/>
              <a:t>         </a:t>
            </a:r>
            <a:r>
              <a:rPr lang="en-US" dirty="0"/>
              <a:t>y = X</a:t>
            </a:r>
            <a:r>
              <a:rPr lang="en-US" baseline="-25000" dirty="0"/>
              <a:t>1</a:t>
            </a:r>
            <a:r>
              <a:rPr lang="en-US" dirty="0">
                <a:sym typeface="Symbol" pitchFamily="18" charset="2"/>
              </a:rPr>
              <a:t></a:t>
            </a:r>
            <a:r>
              <a:rPr lang="en-US" baseline="-25000" dirty="0"/>
              <a:t>1</a:t>
            </a:r>
            <a:r>
              <a:rPr lang="en-US" dirty="0"/>
              <a:t> + X</a:t>
            </a:r>
            <a:r>
              <a:rPr lang="en-US" baseline="-25000" dirty="0"/>
              <a:t>2</a:t>
            </a:r>
            <a:r>
              <a:rPr lang="en-US" dirty="0">
                <a:sym typeface="Symbol" pitchFamily="18" charset="2"/>
              </a:rPr>
              <a:t></a:t>
            </a:r>
            <a:r>
              <a:rPr lang="en-US" baseline="-25000" dirty="0"/>
              <a:t>2</a:t>
            </a:r>
            <a:r>
              <a:rPr lang="en-US" dirty="0"/>
              <a:t> + </a:t>
            </a:r>
            <a:r>
              <a:rPr lang="en-US" dirty="0">
                <a:sym typeface="Symbol" pitchFamily="18" charset="2"/>
              </a:rPr>
              <a:t> </a:t>
            </a:r>
            <a:r>
              <a:rPr lang="zh-CN" altLang="en-US" dirty="0">
                <a:sym typeface="Symbol" pitchFamily="18" charset="2"/>
              </a:rPr>
              <a:t>，且</a:t>
            </a:r>
            <a:r>
              <a:rPr lang="en-US" dirty="0"/>
              <a:t> </a:t>
            </a:r>
            <a:r>
              <a:rPr lang="en-US" dirty="0">
                <a:sym typeface="Symbol" pitchFamily="18" charset="2"/>
              </a:rPr>
              <a:t></a:t>
            </a:r>
            <a:r>
              <a:rPr lang="en-US" baseline="-25000" dirty="0"/>
              <a:t>2</a:t>
            </a:r>
            <a:r>
              <a:rPr lang="en-US" dirty="0"/>
              <a:t> </a:t>
            </a:r>
            <a:r>
              <a:rPr lang="en-US" altLang="zh-CN" dirty="0"/>
              <a:t>=</a:t>
            </a:r>
            <a:r>
              <a:rPr lang="zh-CN" altLang="en-US" dirty="0"/>
              <a:t> </a:t>
            </a:r>
            <a:r>
              <a:rPr lang="en-US" dirty="0"/>
              <a:t>0</a:t>
            </a:r>
          </a:p>
          <a:p>
            <a:pPr>
              <a:buNone/>
            </a:pPr>
            <a:r>
              <a:rPr lang="zh-CN" altLang="en-US" dirty="0"/>
              <a:t> 则有：</a:t>
            </a:r>
            <a:r>
              <a:rPr lang="en-US" dirty="0"/>
              <a:t>b</a:t>
            </a:r>
            <a:r>
              <a:rPr lang="en-US" baseline="-25000" dirty="0"/>
              <a:t>1</a:t>
            </a:r>
            <a:r>
              <a:rPr lang="en-US" dirty="0"/>
              <a:t>=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y</a:t>
            </a:r>
            <a:r>
              <a:rPr lang="en-US" dirty="0"/>
              <a:t> </a:t>
            </a:r>
          </a:p>
          <a:p>
            <a:pPr>
              <a:buNone/>
            </a:pPr>
            <a:r>
              <a:rPr lang="zh-CN" altLang="en-US" dirty="0"/>
              <a:t>             </a:t>
            </a:r>
            <a:r>
              <a:rPr lang="en-US" dirty="0"/>
              <a:t>=</a:t>
            </a:r>
            <a:r>
              <a:rPr lang="zh-CN" altLang="en-US" dirty="0"/>
              <a:t> </a:t>
            </a:r>
            <a:r>
              <a:rPr lang="en-US" dirty="0"/>
              <a:t>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r>
              <a:rPr lang="en-US" dirty="0"/>
              <a:t>(X</a:t>
            </a:r>
            <a:r>
              <a:rPr lang="en-US" baseline="-25000" dirty="0"/>
              <a:t>1</a:t>
            </a:r>
            <a:r>
              <a:rPr lang="en-US" dirty="0">
                <a:sym typeface="Symbol" pitchFamily="18" charset="2"/>
              </a:rPr>
              <a:t></a:t>
            </a:r>
            <a:r>
              <a:rPr lang="en-US" baseline="-25000" dirty="0"/>
              <a:t>1</a:t>
            </a:r>
            <a:r>
              <a:rPr lang="en-US" dirty="0"/>
              <a:t> + X</a:t>
            </a:r>
            <a:r>
              <a:rPr lang="en-US" baseline="-25000" dirty="0"/>
              <a:t>2</a:t>
            </a:r>
            <a:r>
              <a:rPr lang="en-US" dirty="0">
                <a:sym typeface="Symbol" pitchFamily="18" charset="2"/>
              </a:rPr>
              <a:t></a:t>
            </a:r>
            <a:r>
              <a:rPr lang="en-US" baseline="-25000" dirty="0"/>
              <a:t>2</a:t>
            </a:r>
            <a:r>
              <a:rPr lang="en-US" dirty="0"/>
              <a:t> + </a:t>
            </a:r>
            <a:r>
              <a:rPr lang="en-US" dirty="0">
                <a:sym typeface="Symbol" pitchFamily="18" charset="2"/>
              </a:rPr>
              <a:t>)</a:t>
            </a:r>
            <a:r>
              <a:rPr lang="en-US" dirty="0"/>
              <a:t> </a:t>
            </a:r>
          </a:p>
          <a:p>
            <a:pPr>
              <a:buNone/>
            </a:pPr>
            <a:r>
              <a:rPr lang="zh-CN" altLang="en-US" dirty="0"/>
              <a:t>             </a:t>
            </a:r>
            <a:r>
              <a:rPr lang="en-US" dirty="0"/>
              <a:t>=</a:t>
            </a:r>
            <a:r>
              <a:rPr lang="zh-CN" altLang="en-US" dirty="0"/>
              <a:t> </a:t>
            </a:r>
            <a:r>
              <a:rPr lang="en-US" dirty="0"/>
              <a:t>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r>
              <a:rPr lang="en-US" dirty="0"/>
              <a:t>X</a:t>
            </a:r>
            <a:r>
              <a:rPr lang="en-US" baseline="-25000" dirty="0"/>
              <a:t>1</a:t>
            </a:r>
            <a:r>
              <a:rPr lang="en-US" dirty="0">
                <a:sym typeface="Symbol" pitchFamily="18" charset="2"/>
              </a:rPr>
              <a:t></a:t>
            </a:r>
            <a:r>
              <a:rPr lang="en-US" baseline="-25000" dirty="0"/>
              <a:t>1</a:t>
            </a:r>
            <a:r>
              <a:rPr lang="en-US" dirty="0"/>
              <a:t> +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 </a:t>
            </a:r>
            <a:r>
              <a:rPr lang="en-US" dirty="0"/>
              <a:t>X</a:t>
            </a:r>
            <a:r>
              <a:rPr lang="en-US" baseline="-25000" dirty="0"/>
              <a:t>2</a:t>
            </a:r>
            <a:r>
              <a:rPr lang="en-US" dirty="0">
                <a:sym typeface="Symbol" pitchFamily="18" charset="2"/>
              </a:rPr>
              <a:t></a:t>
            </a:r>
            <a:r>
              <a:rPr lang="en-US" baseline="-25000" dirty="0"/>
              <a:t>2</a:t>
            </a:r>
            <a:r>
              <a:rPr lang="en-US" dirty="0"/>
              <a:t> </a:t>
            </a:r>
            <a:br>
              <a:rPr lang="en-US" dirty="0"/>
            </a:br>
            <a:r>
              <a:rPr lang="en-US" dirty="0"/>
              <a:t>           </a:t>
            </a:r>
            <a:r>
              <a:rPr lang="zh-CN" altLang="en-US" dirty="0"/>
              <a:t> </a:t>
            </a:r>
            <a:r>
              <a:rPr lang="en-US" dirty="0"/>
              <a:t>     </a:t>
            </a:r>
            <a:r>
              <a:rPr lang="zh-CN" altLang="en-US" dirty="0"/>
              <a:t>  </a:t>
            </a:r>
            <a:r>
              <a:rPr lang="en-US" dirty="0"/>
              <a:t>                  +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endParaRPr lang="en-US" dirty="0"/>
          </a:p>
          <a:p>
            <a:pPr>
              <a:buNone/>
            </a:pPr>
            <a:r>
              <a:rPr lang="zh-CN" altLang="en-US" dirty="0"/>
              <a:t>         </a:t>
            </a:r>
            <a:r>
              <a:rPr lang="en-US" dirty="0"/>
              <a:t>E[b</a:t>
            </a:r>
            <a:r>
              <a:rPr lang="en-US" baseline="-25000" dirty="0"/>
              <a:t>1.2</a:t>
            </a:r>
            <a:r>
              <a:rPr lang="en-US" dirty="0"/>
              <a:t>| </a:t>
            </a:r>
            <a:r>
              <a:rPr lang="en-US" dirty="0">
                <a:sym typeface="Symbol" pitchFamily="18" charset="2"/>
              </a:rPr>
              <a:t></a:t>
            </a:r>
            <a:r>
              <a:rPr lang="en-US" baseline="-25000" dirty="0"/>
              <a:t>2</a:t>
            </a:r>
            <a:r>
              <a:rPr lang="en-US" dirty="0"/>
              <a:t> = 0]  =  </a:t>
            </a:r>
            <a:r>
              <a:rPr lang="en-US" dirty="0">
                <a:sym typeface="Symbol" pitchFamily="18" charset="2"/>
              </a:rPr>
              <a:t></a:t>
            </a:r>
            <a:r>
              <a:rPr lang="en-US" baseline="-25000" dirty="0"/>
              <a:t>1</a:t>
            </a:r>
          </a:p>
          <a:p>
            <a:pPr>
              <a:buNone/>
            </a:pPr>
            <a:r>
              <a:rPr lang="en-US" dirty="0"/>
              <a:t>         </a:t>
            </a:r>
            <a:r>
              <a:rPr lang="en-US" dirty="0" err="1"/>
              <a:t>Var</a:t>
            </a:r>
            <a:r>
              <a:rPr lang="en-US" dirty="0"/>
              <a:t>[b</a:t>
            </a:r>
            <a:r>
              <a:rPr lang="en-US" baseline="-25000" dirty="0"/>
              <a:t>1.2</a:t>
            </a:r>
            <a:r>
              <a:rPr lang="en-US" dirty="0"/>
              <a:t>] </a:t>
            </a:r>
            <a:r>
              <a:rPr lang="zh-CN" altLang="en-US" dirty="0"/>
              <a:t>≥ </a:t>
            </a:r>
            <a:r>
              <a:rPr lang="en-US" dirty="0" err="1"/>
              <a:t>Var</a:t>
            </a:r>
            <a:r>
              <a:rPr lang="en-US" dirty="0"/>
              <a:t>[b</a:t>
            </a:r>
            <a:r>
              <a:rPr lang="en-US" baseline="-25000" dirty="0"/>
              <a:t>1</a:t>
            </a:r>
            <a:r>
              <a:rPr lang="en-US" dirty="0"/>
              <a:t>]</a:t>
            </a:r>
            <a:endParaRPr lang="en-US" baseline="-25000" dirty="0"/>
          </a:p>
          <a:p>
            <a:pPr>
              <a:buNone/>
            </a:pPr>
            <a:r>
              <a:rPr lang="zh-CN" altLang="en-US" baseline="-25000" dirty="0"/>
              <a:t>有两类变量，一个对</a:t>
            </a:r>
            <a:r>
              <a:rPr lang="en-US" altLang="zh-CN" baseline="-25000" dirty="0"/>
              <a:t>y</a:t>
            </a:r>
            <a:r>
              <a:rPr lang="zh-CN" altLang="en-US" baseline="-25000" dirty="0"/>
              <a:t>有影响一个没有影响，</a:t>
            </a:r>
            <a:endParaRPr lang="en-US" baseline="-25000" dirty="0"/>
          </a:p>
          <a:p>
            <a:pPr eaLnBrk="1" hangingPunct="1">
              <a:buFont typeface="Wingdings" pitchFamily="2" charset="2"/>
              <a:buNone/>
            </a:pPr>
            <a:endParaRPr lang="en-US" sz="2000" dirty="0"/>
          </a:p>
        </p:txBody>
      </p:sp>
      <p:sp>
        <p:nvSpPr>
          <p:cNvPr id="4" name="线形标注 1 3"/>
          <p:cNvSpPr/>
          <p:nvPr/>
        </p:nvSpPr>
        <p:spPr bwMode="auto">
          <a:xfrm>
            <a:off x="5286348" y="5357826"/>
            <a:ext cx="3857652" cy="642942"/>
          </a:xfrm>
          <a:prstGeom prst="borderCallout1">
            <a:avLst>
              <a:gd name="adj1" fmla="val -7506"/>
              <a:gd name="adj2" fmla="val 2242"/>
              <a:gd name="adj3" fmla="val -34097"/>
              <a:gd name="adj4" fmla="val -14525"/>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意味着什么？</a:t>
            </a:r>
            <a:endParaRPr kumimoji="0" lang="en-US" altLang="zh-CN" sz="18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dirty="0">
                <a:latin typeface="Times New Roman" pitchFamily="18" charset="0"/>
              </a:rPr>
              <a:t>为什么不能把无关变量引入模型？</a:t>
            </a:r>
            <a:endParaRPr kumimoji="0" lang="zh-CN" altLang="en-US" sz="18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8507422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约束最小二乘估计的性质</a:t>
            </a:r>
            <a:endParaRPr lang="en-US" dirty="0"/>
          </a:p>
        </p:txBody>
      </p:sp>
      <p:sp>
        <p:nvSpPr>
          <p:cNvPr id="23555" name="Rectangle 3"/>
          <p:cNvSpPr>
            <a:spLocks noGrp="1" noChangeArrowheads="1"/>
          </p:cNvSpPr>
          <p:nvPr>
            <p:ph type="body" idx="1"/>
          </p:nvPr>
        </p:nvSpPr>
        <p:spPr/>
        <p:txBody>
          <a:bodyPr/>
          <a:lstStyle/>
          <a:p>
            <a:pPr>
              <a:lnSpc>
                <a:spcPct val="90000"/>
              </a:lnSpc>
            </a:pPr>
            <a:r>
              <a:rPr lang="zh-CN" altLang="en-US" sz="2400" dirty="0"/>
              <a:t>模型</a:t>
            </a:r>
            <a:r>
              <a:rPr lang="en-US" sz="2400" dirty="0"/>
              <a:t>:			   y  =  X</a:t>
            </a:r>
            <a:r>
              <a:rPr lang="en-US" sz="2400" dirty="0">
                <a:sym typeface="Symbol" pitchFamily="18" charset="2"/>
              </a:rPr>
              <a:t></a:t>
            </a:r>
            <a:r>
              <a:rPr lang="en-US" sz="2400" dirty="0"/>
              <a:t>  +  </a:t>
            </a:r>
            <a:r>
              <a:rPr lang="en-US" sz="2400" dirty="0">
                <a:sym typeface="Symbol" pitchFamily="18" charset="2"/>
              </a:rPr>
              <a:t></a:t>
            </a:r>
            <a:endParaRPr lang="en-US" sz="2400" dirty="0"/>
          </a:p>
          <a:p>
            <a:pPr>
              <a:lnSpc>
                <a:spcPct val="90000"/>
              </a:lnSpc>
            </a:pPr>
            <a:r>
              <a:rPr lang="zh-CN" altLang="en-US" sz="2400" dirty="0"/>
              <a:t>理论（信息）：</a:t>
            </a:r>
            <a:r>
              <a:rPr lang="en-US" sz="2400" dirty="0"/>
              <a:t>	   R</a:t>
            </a:r>
            <a:r>
              <a:rPr lang="en-US" sz="2400" dirty="0">
                <a:sym typeface="Symbol" pitchFamily="18" charset="2"/>
              </a:rPr>
              <a:t></a:t>
            </a:r>
            <a:r>
              <a:rPr lang="en-US" sz="2400" dirty="0"/>
              <a:t>  -  q  =  0</a:t>
            </a:r>
          </a:p>
          <a:p>
            <a:pPr>
              <a:lnSpc>
                <a:spcPct val="90000"/>
              </a:lnSpc>
            </a:pPr>
            <a:r>
              <a:rPr lang="en-US" altLang="zh-CN" sz="2400" dirty="0"/>
              <a:t>RLS</a:t>
            </a:r>
            <a:r>
              <a:rPr lang="zh-CN" altLang="en-US" sz="2400" dirty="0"/>
              <a:t>估计</a:t>
            </a:r>
            <a:r>
              <a:rPr lang="en-US" sz="2400" dirty="0"/>
              <a:t>:</a:t>
            </a:r>
          </a:p>
          <a:p>
            <a:pPr eaLnBrk="1" hangingPunct="1">
              <a:lnSpc>
                <a:spcPct val="90000"/>
              </a:lnSpc>
              <a:buFont typeface="Wingdings" pitchFamily="2" charset="2"/>
              <a:buNone/>
            </a:pPr>
            <a:r>
              <a:rPr lang="en-US" sz="2400" dirty="0"/>
              <a:t>  </a:t>
            </a:r>
            <a:r>
              <a:rPr lang="zh-CN" altLang="en-US" sz="2400" dirty="0"/>
              <a:t> </a:t>
            </a:r>
            <a:r>
              <a:rPr lang="en-US" sz="2400" dirty="0"/>
              <a:t>    b* =b-(X</a:t>
            </a:r>
            <a:r>
              <a:rPr lang="en-US" sz="2400" dirty="0">
                <a:sym typeface="Symbol" pitchFamily="18" charset="2"/>
              </a:rPr>
              <a:t></a:t>
            </a:r>
            <a:r>
              <a:rPr lang="en-US" sz="2400" dirty="0"/>
              <a:t>X)</a:t>
            </a:r>
            <a:r>
              <a:rPr lang="en-US" sz="2400" baseline="30000" dirty="0"/>
              <a:t>-1</a:t>
            </a:r>
            <a:r>
              <a:rPr lang="en-US" sz="2400" dirty="0"/>
              <a:t>R</a:t>
            </a:r>
            <a:r>
              <a:rPr lang="en-US" sz="2400" dirty="0">
                <a:sym typeface="Symbol" pitchFamily="18" charset="2"/>
              </a:rPr>
              <a:t></a:t>
            </a:r>
            <a:r>
              <a:rPr lang="en-US" sz="2400" dirty="0"/>
              <a:t>[R(X</a:t>
            </a:r>
            <a:r>
              <a:rPr lang="en-US" sz="2400" dirty="0">
                <a:sym typeface="Symbol" pitchFamily="18" charset="2"/>
              </a:rPr>
              <a:t></a:t>
            </a:r>
            <a:r>
              <a:rPr lang="en-US" sz="2400" dirty="0"/>
              <a:t>X)</a:t>
            </a:r>
            <a:r>
              <a:rPr lang="en-US" sz="2400" baseline="30000" dirty="0"/>
              <a:t>-1</a:t>
            </a:r>
            <a:r>
              <a:rPr lang="en-US" sz="2400" dirty="0"/>
              <a:t>R</a:t>
            </a:r>
            <a:r>
              <a:rPr lang="en-US" sz="2400" dirty="0">
                <a:sym typeface="Symbol" pitchFamily="18" charset="2"/>
              </a:rPr>
              <a:t></a:t>
            </a:r>
            <a:r>
              <a:rPr lang="en-US" sz="2400" dirty="0"/>
              <a:t>]</a:t>
            </a:r>
            <a:r>
              <a:rPr lang="en-US" sz="2400" baseline="30000" dirty="0"/>
              <a:t>-1</a:t>
            </a:r>
            <a:r>
              <a:rPr lang="en-US" sz="2400" dirty="0"/>
              <a:t>(</a:t>
            </a:r>
            <a:r>
              <a:rPr lang="en-US" sz="2400" dirty="0" err="1"/>
              <a:t>Rb</a:t>
            </a:r>
            <a:r>
              <a:rPr lang="en-US" sz="2400" dirty="0"/>
              <a:t> - q)</a:t>
            </a:r>
          </a:p>
          <a:p>
            <a:pPr eaLnBrk="1" hangingPunct="1">
              <a:lnSpc>
                <a:spcPct val="90000"/>
              </a:lnSpc>
              <a:buFont typeface="Wingdings" pitchFamily="2" charset="2"/>
              <a:buNone/>
            </a:pPr>
            <a:r>
              <a:rPr lang="zh-CN" altLang="en-US" sz="2400" dirty="0"/>
              <a:t>   </a:t>
            </a:r>
            <a:r>
              <a:rPr lang="en-US" sz="2400" dirty="0"/>
              <a:t>E[b*] </a:t>
            </a:r>
            <a:r>
              <a:rPr lang="en-US" sz="2400"/>
              <a:t>=</a:t>
            </a:r>
            <a:r>
              <a:rPr lang="en-US" sz="2400">
                <a:sym typeface="Symbol" pitchFamily="18" charset="2"/>
              </a:rPr>
              <a:t></a:t>
            </a:r>
            <a:endParaRPr lang="en-US" sz="2400" dirty="0"/>
          </a:p>
          <a:p>
            <a:pPr>
              <a:lnSpc>
                <a:spcPct val="90000"/>
              </a:lnSpc>
              <a:buNone/>
            </a:pPr>
            <a:r>
              <a:rPr lang="en-US" altLang="zh-CN" sz="2400" dirty="0" err="1"/>
              <a:t>Var</a:t>
            </a:r>
            <a:r>
              <a:rPr lang="en-US" sz="2400" dirty="0"/>
              <a:t>[b*] </a:t>
            </a:r>
            <a:r>
              <a:rPr lang="en-US" altLang="zh-CN" sz="2400" dirty="0"/>
              <a:t>=</a:t>
            </a:r>
            <a:r>
              <a:rPr lang="en-US" sz="2400" dirty="0">
                <a:sym typeface="Symbol" pitchFamily="18" charset="2"/>
              </a:rPr>
              <a:t></a:t>
            </a:r>
            <a:r>
              <a:rPr lang="en-US" sz="2400" baseline="30000" dirty="0"/>
              <a:t>2</a:t>
            </a:r>
            <a:r>
              <a:rPr lang="en-US" sz="2400" dirty="0"/>
              <a:t>(X</a:t>
            </a:r>
            <a:r>
              <a:rPr lang="en-US" sz="2400" dirty="0">
                <a:sym typeface="Symbol" pitchFamily="18" charset="2"/>
              </a:rPr>
              <a:t></a:t>
            </a:r>
            <a:r>
              <a:rPr lang="en-US" sz="2400" dirty="0"/>
              <a:t>X)</a:t>
            </a:r>
            <a:r>
              <a:rPr lang="en-US" sz="2400" baseline="30000" dirty="0"/>
              <a:t>-1</a:t>
            </a:r>
            <a:r>
              <a:rPr lang="en-US" sz="2400" dirty="0"/>
              <a:t>-</a:t>
            </a:r>
            <a:r>
              <a:rPr lang="en-US" sz="2400" dirty="0">
                <a:sym typeface="Symbol" pitchFamily="18" charset="2"/>
              </a:rPr>
              <a:t></a:t>
            </a:r>
            <a:r>
              <a:rPr lang="en-US" sz="2400" baseline="30000" dirty="0"/>
              <a:t>2 </a:t>
            </a:r>
            <a:r>
              <a:rPr lang="en-US" sz="2400" dirty="0"/>
              <a:t>(X</a:t>
            </a:r>
            <a:r>
              <a:rPr lang="en-US" sz="2400" dirty="0">
                <a:sym typeface="Symbol" pitchFamily="18" charset="2"/>
              </a:rPr>
              <a:t></a:t>
            </a:r>
            <a:r>
              <a:rPr lang="en-US" sz="2400" dirty="0"/>
              <a:t>X)</a:t>
            </a:r>
            <a:r>
              <a:rPr lang="en-US" sz="2400" baseline="30000" dirty="0"/>
              <a:t>-1</a:t>
            </a:r>
            <a:r>
              <a:rPr lang="en-US" sz="2400" dirty="0"/>
              <a:t>R</a:t>
            </a:r>
            <a:r>
              <a:rPr lang="en-US" sz="2400" dirty="0">
                <a:sym typeface="Symbol" pitchFamily="18" charset="2"/>
              </a:rPr>
              <a:t></a:t>
            </a:r>
            <a:r>
              <a:rPr lang="en-US" sz="2400" dirty="0"/>
              <a:t>[R(X</a:t>
            </a:r>
            <a:r>
              <a:rPr lang="en-US" sz="2400" dirty="0">
                <a:sym typeface="Symbol" pitchFamily="18" charset="2"/>
              </a:rPr>
              <a:t></a:t>
            </a:r>
            <a:r>
              <a:rPr lang="en-US" sz="2400" dirty="0"/>
              <a:t>X)</a:t>
            </a:r>
            <a:r>
              <a:rPr lang="en-US" sz="2400" baseline="30000" dirty="0"/>
              <a:t>-1</a:t>
            </a:r>
            <a:r>
              <a:rPr lang="en-US" sz="2400" dirty="0"/>
              <a:t>R</a:t>
            </a:r>
            <a:r>
              <a:rPr lang="en-US" sz="2400" dirty="0">
                <a:sym typeface="Symbol" pitchFamily="18" charset="2"/>
              </a:rPr>
              <a:t></a:t>
            </a:r>
            <a:r>
              <a:rPr lang="en-US" sz="2400" dirty="0"/>
              <a:t>]</a:t>
            </a:r>
            <a:r>
              <a:rPr lang="en-US" sz="2400" baseline="30000" dirty="0"/>
              <a:t>-1</a:t>
            </a:r>
            <a:r>
              <a:rPr lang="en-US" sz="2400" dirty="0"/>
              <a:t> R(X</a:t>
            </a:r>
            <a:r>
              <a:rPr lang="en-US" sz="2400" dirty="0">
                <a:sym typeface="Symbol" pitchFamily="18" charset="2"/>
              </a:rPr>
              <a:t></a:t>
            </a:r>
            <a:r>
              <a:rPr lang="en-US" sz="2400" dirty="0"/>
              <a:t>X)</a:t>
            </a:r>
            <a:r>
              <a:rPr lang="en-US" sz="2400" baseline="30000" dirty="0"/>
              <a:t> -1</a:t>
            </a:r>
          </a:p>
          <a:p>
            <a:pPr eaLnBrk="1" hangingPunct="1">
              <a:lnSpc>
                <a:spcPct val="90000"/>
              </a:lnSpc>
              <a:buFont typeface="Wingdings" pitchFamily="2" charset="2"/>
              <a:buNone/>
            </a:pPr>
            <a:r>
              <a:rPr lang="zh-CN" altLang="en-US" sz="2400" dirty="0"/>
              <a:t>            </a:t>
            </a:r>
            <a:r>
              <a:rPr lang="en-US" sz="2400" dirty="0"/>
              <a:t>&lt; </a:t>
            </a:r>
            <a:r>
              <a:rPr lang="en-US" sz="2400" dirty="0" err="1"/>
              <a:t>Var</a:t>
            </a:r>
            <a:r>
              <a:rPr lang="en-US" sz="2400" dirty="0"/>
              <a:t>[b]</a:t>
            </a:r>
          </a:p>
          <a:p>
            <a:pPr>
              <a:lnSpc>
                <a:spcPct val="90000"/>
              </a:lnSpc>
            </a:pPr>
            <a:r>
              <a:rPr lang="zh-CN" altLang="en-US" sz="2400" dirty="0"/>
              <a:t>含义是什么？</a:t>
            </a:r>
            <a:endParaRPr lang="en-US" altLang="zh-CN" sz="2400" dirty="0"/>
          </a:p>
          <a:p>
            <a:pPr lvl="1">
              <a:lnSpc>
                <a:spcPct val="90000"/>
              </a:lnSpc>
            </a:pPr>
            <a:r>
              <a:rPr lang="en-US" sz="2000" dirty="0"/>
              <a:t>R</a:t>
            </a:r>
            <a:r>
              <a:rPr lang="en-US" sz="2000" dirty="0">
                <a:sym typeface="Symbol" pitchFamily="18" charset="2"/>
              </a:rPr>
              <a:t></a:t>
            </a:r>
            <a:r>
              <a:rPr lang="en-US" sz="2000" dirty="0"/>
              <a:t>  -  q  =  0</a:t>
            </a:r>
          </a:p>
          <a:p>
            <a:pPr lvl="1">
              <a:lnSpc>
                <a:spcPct val="90000"/>
              </a:lnSpc>
            </a:pPr>
            <a:r>
              <a:rPr lang="en-US" sz="2000" dirty="0"/>
              <a:t>R</a:t>
            </a:r>
            <a:r>
              <a:rPr lang="en-US" sz="2000" dirty="0">
                <a:sym typeface="Symbol" pitchFamily="18" charset="2"/>
              </a:rPr>
              <a:t></a:t>
            </a:r>
            <a:r>
              <a:rPr lang="en-US" sz="2000" dirty="0"/>
              <a:t>  -  q  </a:t>
            </a:r>
            <a:r>
              <a:rPr lang="en-US" sz="2000" dirty="0">
                <a:sym typeface="Symbol" pitchFamily="18" charset="2"/>
              </a:rPr>
              <a:t></a:t>
            </a:r>
            <a:r>
              <a:rPr lang="en-US" sz="2000" dirty="0"/>
              <a:t>  0</a:t>
            </a:r>
          </a:p>
        </p:txBody>
      </p:sp>
    </p:spTree>
    <p:extLst>
      <p:ext uri="{BB962C8B-B14F-4D97-AF65-F5344CB8AC3E}">
        <p14:creationId xmlns:p14="http://schemas.microsoft.com/office/powerpoint/2010/main" val="7183681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小结：最小二乘估计的小样本性质</a:t>
            </a:r>
            <a:endParaRPr lang="en-US" dirty="0"/>
          </a:p>
        </p:txBody>
      </p:sp>
      <p:sp>
        <p:nvSpPr>
          <p:cNvPr id="3" name="Content Placeholder 2"/>
          <p:cNvSpPr>
            <a:spLocks noGrp="1"/>
          </p:cNvSpPr>
          <p:nvPr>
            <p:ph idx="1"/>
          </p:nvPr>
        </p:nvSpPr>
        <p:spPr/>
        <p:txBody>
          <a:bodyPr/>
          <a:lstStyle/>
          <a:p>
            <a:r>
              <a:rPr lang="zh-CN" altLang="en-US" dirty="0"/>
              <a:t>无偏性</a:t>
            </a:r>
            <a:r>
              <a:rPr lang="en-US" dirty="0"/>
              <a:t>: E[</a:t>
            </a:r>
            <a:r>
              <a:rPr lang="en-US" b="1" dirty="0"/>
              <a:t>b</a:t>
            </a:r>
            <a:r>
              <a:rPr lang="en-US" dirty="0"/>
              <a:t>]=</a:t>
            </a:r>
            <a:r>
              <a:rPr lang="en-US" b="1" dirty="0">
                <a:sym typeface="Symbol"/>
              </a:rPr>
              <a:t></a:t>
            </a:r>
            <a:endParaRPr lang="en-US" b="1" dirty="0"/>
          </a:p>
          <a:p>
            <a:r>
              <a:rPr lang="zh-CN" altLang="en-US" dirty="0"/>
              <a:t>方差</a:t>
            </a:r>
            <a:r>
              <a:rPr lang="en-US" dirty="0"/>
              <a:t>:  </a:t>
            </a:r>
            <a:r>
              <a:rPr lang="en-US" dirty="0" err="1"/>
              <a:t>Var</a:t>
            </a:r>
            <a:r>
              <a:rPr lang="en-US" dirty="0"/>
              <a:t>[</a:t>
            </a:r>
            <a:r>
              <a:rPr lang="en-US" b="1" dirty="0" err="1"/>
              <a:t>b</a:t>
            </a:r>
            <a:r>
              <a:rPr lang="en-US" dirty="0" err="1"/>
              <a:t>|</a:t>
            </a:r>
            <a:r>
              <a:rPr lang="en-US" b="1" dirty="0" err="1"/>
              <a:t>X</a:t>
            </a:r>
            <a:r>
              <a:rPr lang="en-US" dirty="0"/>
              <a:t>] = </a:t>
            </a:r>
            <a:r>
              <a:rPr lang="en-US" dirty="0">
                <a:sym typeface="Symbol" pitchFamily="18" charset="2"/>
              </a:rPr>
              <a:t></a:t>
            </a:r>
            <a:r>
              <a:rPr lang="en-US" baseline="30000" dirty="0"/>
              <a:t>2</a:t>
            </a:r>
            <a:r>
              <a:rPr lang="en-US" dirty="0"/>
              <a:t>(</a:t>
            </a:r>
            <a:r>
              <a:rPr lang="en-US" b="1" dirty="0"/>
              <a:t>X</a:t>
            </a:r>
            <a:r>
              <a:rPr lang="en-US" b="1" dirty="0">
                <a:sym typeface="Symbol" pitchFamily="18" charset="2"/>
              </a:rPr>
              <a:t></a:t>
            </a:r>
            <a:r>
              <a:rPr lang="en-US" b="1" dirty="0"/>
              <a:t>X</a:t>
            </a:r>
            <a:r>
              <a:rPr lang="en-US" dirty="0"/>
              <a:t>)</a:t>
            </a:r>
            <a:r>
              <a:rPr lang="en-US" baseline="30000" dirty="0"/>
              <a:t>-1</a:t>
            </a:r>
            <a:r>
              <a:rPr lang="en-US" dirty="0"/>
              <a:t> </a:t>
            </a:r>
          </a:p>
          <a:p>
            <a:r>
              <a:rPr lang="zh-CN" altLang="en-US" dirty="0"/>
              <a:t>有效性</a:t>
            </a:r>
            <a:r>
              <a:rPr lang="en-US" dirty="0"/>
              <a:t>: Gauss-Markov </a:t>
            </a:r>
            <a:r>
              <a:rPr lang="zh-CN" altLang="en-US" dirty="0"/>
              <a:t>定理</a:t>
            </a:r>
            <a:endParaRPr lang="en-US" dirty="0"/>
          </a:p>
          <a:p>
            <a:r>
              <a:rPr lang="zh-CN" altLang="en-US" dirty="0"/>
              <a:t>分布</a:t>
            </a:r>
            <a:r>
              <a:rPr lang="en-US" dirty="0"/>
              <a:t>:</a:t>
            </a:r>
            <a:r>
              <a:rPr lang="zh-CN" altLang="en-US" dirty="0"/>
              <a:t> 在正态分布假定下，有</a:t>
            </a:r>
            <a:endParaRPr lang="en-US" altLang="zh-CN" dirty="0"/>
          </a:p>
          <a:p>
            <a:pPr>
              <a:buNone/>
            </a:pPr>
            <a:r>
              <a:rPr lang="zh-CN" altLang="en-US" b="1" dirty="0"/>
              <a:t>           </a:t>
            </a:r>
            <a:r>
              <a:rPr lang="en-US" b="1" dirty="0" err="1"/>
              <a:t>b</a:t>
            </a:r>
            <a:r>
              <a:rPr lang="en-US" dirty="0" err="1"/>
              <a:t>|</a:t>
            </a:r>
            <a:r>
              <a:rPr lang="en-US" b="1" dirty="0" err="1"/>
              <a:t>X</a:t>
            </a:r>
            <a:r>
              <a:rPr lang="en-US" dirty="0"/>
              <a:t> ~ N[</a:t>
            </a:r>
            <a:r>
              <a:rPr lang="en-US" b="1" dirty="0">
                <a:sym typeface="Symbol"/>
              </a:rPr>
              <a:t>,</a:t>
            </a:r>
            <a:r>
              <a:rPr lang="en-US" dirty="0">
                <a:sym typeface="Symbol" pitchFamily="18" charset="2"/>
              </a:rPr>
              <a:t> </a:t>
            </a:r>
            <a:r>
              <a:rPr lang="en-US" baseline="30000" dirty="0"/>
              <a:t>2</a:t>
            </a:r>
            <a:r>
              <a:rPr lang="en-US" dirty="0"/>
              <a:t>(</a:t>
            </a:r>
            <a:r>
              <a:rPr lang="en-US" b="1" dirty="0"/>
              <a:t>X</a:t>
            </a:r>
            <a:r>
              <a:rPr lang="en-US" b="1" dirty="0">
                <a:sym typeface="Symbol" pitchFamily="18" charset="2"/>
              </a:rPr>
              <a:t></a:t>
            </a:r>
            <a:r>
              <a:rPr lang="en-US" b="1" dirty="0"/>
              <a:t>X</a:t>
            </a:r>
            <a:r>
              <a:rPr lang="en-US" dirty="0"/>
              <a:t>)</a:t>
            </a:r>
            <a:r>
              <a:rPr lang="en-US" baseline="30000" dirty="0"/>
              <a:t>-1</a:t>
            </a:r>
            <a:r>
              <a:rPr lang="en-US" baseline="-25000" dirty="0"/>
              <a:t> </a:t>
            </a:r>
            <a:r>
              <a:rPr lang="en-US" altLang="zh-CN" dirty="0"/>
              <a:t>]</a:t>
            </a:r>
            <a:r>
              <a:rPr lang="en-US" dirty="0"/>
              <a:t>   </a:t>
            </a:r>
          </a:p>
        </p:txBody>
      </p:sp>
    </p:spTree>
    <p:extLst>
      <p:ext uri="{BB962C8B-B14F-4D97-AF65-F5344CB8AC3E}">
        <p14:creationId xmlns:p14="http://schemas.microsoft.com/office/powerpoint/2010/main" val="7491100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优良的自变量（</a:t>
            </a:r>
            <a:r>
              <a:rPr lang="en-US" dirty="0"/>
              <a:t>Well Behaved </a:t>
            </a:r>
            <a:r>
              <a:rPr lang="en-US" dirty="0" err="1"/>
              <a:t>Regressors</a:t>
            </a:r>
            <a:r>
              <a:rPr lang="zh-CN" altLang="en-US" dirty="0"/>
              <a:t>）</a:t>
            </a:r>
            <a:endParaRPr lang="en-US" dirty="0"/>
          </a:p>
        </p:txBody>
      </p:sp>
      <p:sp>
        <p:nvSpPr>
          <p:cNvPr id="16387" name="Rectangle 3"/>
          <p:cNvSpPr>
            <a:spLocks noGrp="1" noChangeArrowheads="1"/>
          </p:cNvSpPr>
          <p:nvPr>
            <p:ph type="body" idx="1"/>
          </p:nvPr>
        </p:nvSpPr>
        <p:spPr/>
        <p:txBody>
          <a:bodyPr/>
          <a:lstStyle/>
          <a:p>
            <a:pPr marL="711200" indent="-711200"/>
            <a:r>
              <a:rPr lang="zh-CN" altLang="en-US" dirty="0"/>
              <a:t>如果</a:t>
            </a:r>
            <a:r>
              <a:rPr lang="en-US" dirty="0"/>
              <a:t>X</a:t>
            </a:r>
            <a:r>
              <a:rPr lang="en-US" dirty="0">
                <a:sym typeface="Symbol" pitchFamily="18" charset="2"/>
              </a:rPr>
              <a:t></a:t>
            </a:r>
            <a:r>
              <a:rPr lang="en-US" dirty="0"/>
              <a:t>X/n </a:t>
            </a:r>
            <a:r>
              <a:rPr lang="zh-CN" altLang="en-US" dirty="0"/>
              <a:t>收敛到一个正定矩阵</a:t>
            </a:r>
            <a:r>
              <a:rPr lang="en-US" dirty="0"/>
              <a:t>Q</a:t>
            </a:r>
            <a:r>
              <a:rPr lang="zh-CN" altLang="en-US" dirty="0"/>
              <a:t>，则为优良的自变量</a:t>
            </a:r>
            <a:endParaRPr lang="en-US" altLang="zh-CN" dirty="0"/>
          </a:p>
          <a:p>
            <a:pPr>
              <a:buNone/>
            </a:pPr>
            <a:r>
              <a:rPr lang="en-US" altLang="zh-CN" dirty="0"/>
              <a:t>               </a:t>
            </a:r>
            <a:r>
              <a:rPr lang="en-US" altLang="zh-CN" dirty="0" err="1"/>
              <a:t>plim</a:t>
            </a:r>
            <a:r>
              <a:rPr lang="en-US" altLang="zh-CN" i="1" baseline="-25000" dirty="0" err="1"/>
              <a:t>n</a:t>
            </a:r>
            <a:r>
              <a:rPr lang="en-US" altLang="zh-CN" i="1" baseline="-25000" dirty="0"/>
              <a:t>→∞</a:t>
            </a:r>
            <a:r>
              <a:rPr lang="en-US" dirty="0"/>
              <a:t> X</a:t>
            </a:r>
            <a:r>
              <a:rPr lang="en-US" dirty="0">
                <a:sym typeface="Symbol" pitchFamily="18" charset="2"/>
              </a:rPr>
              <a:t></a:t>
            </a:r>
            <a:r>
              <a:rPr lang="en-US" dirty="0"/>
              <a:t>X/n </a:t>
            </a:r>
            <a:r>
              <a:rPr lang="en-US" altLang="zh-CN" dirty="0"/>
              <a:t>= </a:t>
            </a:r>
            <a:r>
              <a:rPr lang="en-US" dirty="0"/>
              <a:t>Q</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最小二乘估计的一致性</a:t>
            </a:r>
          </a:p>
        </p:txBody>
      </p:sp>
      <p:pic>
        <p:nvPicPr>
          <p:cNvPr id="365570" name="Picture 2"/>
          <p:cNvPicPr>
            <a:picLocks noChangeAspect="1" noChangeArrowheads="1"/>
          </p:cNvPicPr>
          <p:nvPr/>
        </p:nvPicPr>
        <p:blipFill>
          <a:blip r:embed="rId2" cstate="print"/>
          <a:srcRect/>
          <a:stretch>
            <a:fillRect/>
          </a:stretch>
        </p:blipFill>
        <p:spPr bwMode="auto">
          <a:xfrm>
            <a:off x="928662" y="1643050"/>
            <a:ext cx="2981325" cy="752475"/>
          </a:xfrm>
          <a:prstGeom prst="rect">
            <a:avLst/>
          </a:prstGeom>
          <a:noFill/>
          <a:ln w="9525">
            <a:noFill/>
            <a:miter lim="800000"/>
            <a:headEnd/>
            <a:tailEnd/>
          </a:ln>
          <a:effectLst/>
        </p:spPr>
      </p:pic>
      <p:pic>
        <p:nvPicPr>
          <p:cNvPr id="365571" name="Picture 3"/>
          <p:cNvPicPr>
            <a:picLocks noChangeAspect="1" noChangeArrowheads="1"/>
          </p:cNvPicPr>
          <p:nvPr/>
        </p:nvPicPr>
        <p:blipFill>
          <a:blip r:embed="rId3" cstate="print"/>
          <a:srcRect/>
          <a:stretch>
            <a:fillRect/>
          </a:stretch>
        </p:blipFill>
        <p:spPr bwMode="auto">
          <a:xfrm>
            <a:off x="4714876" y="1714488"/>
            <a:ext cx="3409950" cy="752475"/>
          </a:xfrm>
          <a:prstGeom prst="rect">
            <a:avLst/>
          </a:prstGeom>
          <a:noFill/>
          <a:ln w="9525">
            <a:noFill/>
            <a:miter lim="800000"/>
            <a:headEnd/>
            <a:tailEnd/>
          </a:ln>
          <a:effectLst/>
        </p:spPr>
      </p:pic>
      <p:pic>
        <p:nvPicPr>
          <p:cNvPr id="365572" name="Picture 4"/>
          <p:cNvPicPr>
            <a:picLocks noChangeAspect="1" noChangeArrowheads="1"/>
          </p:cNvPicPr>
          <p:nvPr/>
        </p:nvPicPr>
        <p:blipFill>
          <a:blip r:embed="rId4" cstate="print"/>
          <a:srcRect/>
          <a:stretch>
            <a:fillRect/>
          </a:stretch>
        </p:blipFill>
        <p:spPr bwMode="auto">
          <a:xfrm>
            <a:off x="4714876" y="2428868"/>
            <a:ext cx="3829050" cy="800100"/>
          </a:xfrm>
          <a:prstGeom prst="rect">
            <a:avLst/>
          </a:prstGeom>
          <a:noFill/>
          <a:ln w="9525">
            <a:noFill/>
            <a:miter lim="800000"/>
            <a:headEnd/>
            <a:tailEnd/>
          </a:ln>
          <a:effectLst/>
        </p:spPr>
      </p:pic>
      <p:pic>
        <p:nvPicPr>
          <p:cNvPr id="365573" name="Picture 5"/>
          <p:cNvPicPr>
            <a:picLocks noChangeAspect="1" noChangeArrowheads="1"/>
          </p:cNvPicPr>
          <p:nvPr/>
        </p:nvPicPr>
        <p:blipFill>
          <a:blip r:embed="rId5" cstate="print"/>
          <a:srcRect/>
          <a:stretch>
            <a:fillRect/>
          </a:stretch>
        </p:blipFill>
        <p:spPr bwMode="auto">
          <a:xfrm>
            <a:off x="4643438" y="3214686"/>
            <a:ext cx="2924175" cy="390525"/>
          </a:xfrm>
          <a:prstGeom prst="rect">
            <a:avLst/>
          </a:prstGeom>
          <a:noFill/>
          <a:ln w="9525">
            <a:noFill/>
            <a:miter lim="800000"/>
            <a:headEnd/>
            <a:tailEnd/>
          </a:ln>
          <a:effectLst/>
        </p:spPr>
      </p:pic>
      <p:pic>
        <p:nvPicPr>
          <p:cNvPr id="365574" name="Picture 6"/>
          <p:cNvPicPr>
            <a:picLocks noChangeAspect="1" noChangeArrowheads="1"/>
          </p:cNvPicPr>
          <p:nvPr/>
        </p:nvPicPr>
        <p:blipFill>
          <a:blip r:embed="rId6" cstate="print"/>
          <a:srcRect/>
          <a:stretch>
            <a:fillRect/>
          </a:stretch>
        </p:blipFill>
        <p:spPr bwMode="auto">
          <a:xfrm>
            <a:off x="7072330" y="3643314"/>
            <a:ext cx="1066800" cy="371475"/>
          </a:xfrm>
          <a:prstGeom prst="rect">
            <a:avLst/>
          </a:prstGeom>
          <a:noFill/>
          <a:ln w="9525">
            <a:noFill/>
            <a:miter lim="800000"/>
            <a:headEnd/>
            <a:tailEnd/>
          </a:ln>
          <a:effectLst/>
        </p:spPr>
      </p:pic>
      <p:pic>
        <p:nvPicPr>
          <p:cNvPr id="365575" name="Picture 7"/>
          <p:cNvPicPr>
            <a:picLocks noChangeAspect="1" noChangeArrowheads="1"/>
          </p:cNvPicPr>
          <p:nvPr/>
        </p:nvPicPr>
        <p:blipFill>
          <a:blip r:embed="rId7" cstate="print"/>
          <a:srcRect/>
          <a:stretch>
            <a:fillRect/>
          </a:stretch>
        </p:blipFill>
        <p:spPr bwMode="auto">
          <a:xfrm>
            <a:off x="500034" y="4000504"/>
            <a:ext cx="6924675" cy="714375"/>
          </a:xfrm>
          <a:prstGeom prst="rect">
            <a:avLst/>
          </a:prstGeom>
          <a:noFill/>
          <a:ln w="9525">
            <a:noFill/>
            <a:miter lim="800000"/>
            <a:headEnd/>
            <a:tailEnd/>
          </a:ln>
          <a:effectLst/>
        </p:spPr>
      </p:pic>
      <p:pic>
        <p:nvPicPr>
          <p:cNvPr id="365576" name="Picture 8"/>
          <p:cNvPicPr>
            <a:picLocks noChangeAspect="1" noChangeArrowheads="1"/>
          </p:cNvPicPr>
          <p:nvPr/>
        </p:nvPicPr>
        <p:blipFill>
          <a:blip r:embed="rId8" cstate="print"/>
          <a:srcRect/>
          <a:stretch>
            <a:fillRect/>
          </a:stretch>
        </p:blipFill>
        <p:spPr bwMode="auto">
          <a:xfrm>
            <a:off x="500034" y="4572008"/>
            <a:ext cx="3048000" cy="733425"/>
          </a:xfrm>
          <a:prstGeom prst="rect">
            <a:avLst/>
          </a:prstGeom>
          <a:noFill/>
          <a:ln w="9525">
            <a:noFill/>
            <a:miter lim="800000"/>
            <a:headEnd/>
            <a:tailEnd/>
          </a:ln>
          <a:effectLst/>
        </p:spPr>
      </p:pic>
      <p:pic>
        <p:nvPicPr>
          <p:cNvPr id="365577" name="Picture 9"/>
          <p:cNvPicPr>
            <a:picLocks noChangeAspect="1" noChangeArrowheads="1"/>
          </p:cNvPicPr>
          <p:nvPr/>
        </p:nvPicPr>
        <p:blipFill>
          <a:blip r:embed="rId9" cstate="print"/>
          <a:srcRect/>
          <a:stretch>
            <a:fillRect/>
          </a:stretch>
        </p:blipFill>
        <p:spPr bwMode="auto">
          <a:xfrm>
            <a:off x="5357818" y="5143512"/>
            <a:ext cx="2790825" cy="495300"/>
          </a:xfrm>
          <a:prstGeom prst="rect">
            <a:avLst/>
          </a:prstGeom>
          <a:noFill/>
          <a:ln w="9525">
            <a:noFill/>
            <a:miter lim="800000"/>
            <a:headEnd/>
            <a:tailEnd/>
          </a:ln>
          <a:effectLst/>
        </p:spPr>
      </p:pic>
      <p:pic>
        <p:nvPicPr>
          <p:cNvPr id="365578" name="Picture 10"/>
          <p:cNvPicPr>
            <a:picLocks noChangeAspect="1" noChangeArrowheads="1"/>
          </p:cNvPicPr>
          <p:nvPr/>
        </p:nvPicPr>
        <p:blipFill>
          <a:blip r:embed="rId10" cstate="print"/>
          <a:srcRect/>
          <a:stretch>
            <a:fillRect/>
          </a:stretch>
        </p:blipFill>
        <p:spPr bwMode="auto">
          <a:xfrm>
            <a:off x="4786314" y="5572140"/>
            <a:ext cx="1524000" cy="704850"/>
          </a:xfrm>
          <a:prstGeom prst="rect">
            <a:avLst/>
          </a:prstGeom>
          <a:noFill/>
          <a:ln w="9525">
            <a:noFill/>
            <a:miter lim="800000"/>
            <a:headEnd/>
            <a:tailEnd/>
          </a:ln>
          <a:effectLst/>
        </p:spPr>
      </p:pic>
      <p:pic>
        <p:nvPicPr>
          <p:cNvPr id="365579" name="Picture 11"/>
          <p:cNvPicPr>
            <a:picLocks noChangeAspect="1" noChangeArrowheads="1"/>
          </p:cNvPicPr>
          <p:nvPr/>
        </p:nvPicPr>
        <p:blipFill>
          <a:blip r:embed="rId11" cstate="print"/>
          <a:srcRect/>
          <a:stretch>
            <a:fillRect/>
          </a:stretch>
        </p:blipFill>
        <p:spPr bwMode="auto">
          <a:xfrm>
            <a:off x="4786314" y="6486525"/>
            <a:ext cx="3019425" cy="371475"/>
          </a:xfrm>
          <a:prstGeom prst="rect">
            <a:avLst/>
          </a:prstGeom>
          <a:noFill/>
          <a:ln w="9525">
            <a:noFill/>
            <a:miter lim="800000"/>
            <a:headEnd/>
            <a:tailEnd/>
          </a:ln>
          <a:effectLst/>
        </p:spPr>
      </p:pic>
      <p:sp>
        <p:nvSpPr>
          <p:cNvPr id="14" name="右箭头 13"/>
          <p:cNvSpPr/>
          <p:nvPr/>
        </p:nvSpPr>
        <p:spPr bwMode="auto">
          <a:xfrm>
            <a:off x="4000496" y="1928802"/>
            <a:ext cx="714380" cy="357190"/>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5" name="右大括号 14"/>
          <p:cNvSpPr/>
          <p:nvPr/>
        </p:nvSpPr>
        <p:spPr bwMode="auto">
          <a:xfrm>
            <a:off x="8429652" y="2000240"/>
            <a:ext cx="500034" cy="928694"/>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6" name="右箭头 15"/>
          <p:cNvSpPr/>
          <p:nvPr/>
        </p:nvSpPr>
        <p:spPr bwMode="auto">
          <a:xfrm>
            <a:off x="4000496" y="3286124"/>
            <a:ext cx="714380" cy="357190"/>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8" name="右大括号 17"/>
          <p:cNvSpPr/>
          <p:nvPr/>
        </p:nvSpPr>
        <p:spPr bwMode="auto">
          <a:xfrm>
            <a:off x="8215338" y="3857628"/>
            <a:ext cx="500034" cy="1428760"/>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9" name="右箭头 18"/>
          <p:cNvSpPr/>
          <p:nvPr/>
        </p:nvSpPr>
        <p:spPr bwMode="auto">
          <a:xfrm>
            <a:off x="4000496" y="5786454"/>
            <a:ext cx="714380" cy="357190"/>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20" name="右大括号 19"/>
          <p:cNvSpPr/>
          <p:nvPr/>
        </p:nvSpPr>
        <p:spPr bwMode="auto">
          <a:xfrm>
            <a:off x="8643966" y="3429000"/>
            <a:ext cx="500034" cy="2571768"/>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25" name="右箭头 24"/>
          <p:cNvSpPr/>
          <p:nvPr/>
        </p:nvSpPr>
        <p:spPr bwMode="auto">
          <a:xfrm>
            <a:off x="4000496" y="6500810"/>
            <a:ext cx="714380" cy="357190"/>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最小二乘估计的渐近正态分布</a:t>
            </a:r>
          </a:p>
        </p:txBody>
      </p:sp>
      <p:pic>
        <p:nvPicPr>
          <p:cNvPr id="366594" name="Picture 2"/>
          <p:cNvPicPr>
            <a:picLocks noChangeAspect="1" noChangeArrowheads="1"/>
          </p:cNvPicPr>
          <p:nvPr/>
        </p:nvPicPr>
        <p:blipFill>
          <a:blip r:embed="rId2" cstate="print"/>
          <a:srcRect/>
          <a:stretch>
            <a:fillRect/>
          </a:stretch>
        </p:blipFill>
        <p:spPr bwMode="auto">
          <a:xfrm>
            <a:off x="1000100" y="1643050"/>
            <a:ext cx="3771900" cy="714375"/>
          </a:xfrm>
          <a:prstGeom prst="rect">
            <a:avLst/>
          </a:prstGeom>
          <a:noFill/>
          <a:ln w="9525">
            <a:noFill/>
            <a:miter lim="800000"/>
            <a:headEnd/>
            <a:tailEnd/>
          </a:ln>
          <a:effectLst/>
        </p:spPr>
      </p:pic>
      <p:pic>
        <p:nvPicPr>
          <p:cNvPr id="366595" name="Picture 3"/>
          <p:cNvPicPr>
            <a:picLocks noChangeAspect="1" noChangeArrowheads="1"/>
          </p:cNvPicPr>
          <p:nvPr/>
        </p:nvPicPr>
        <p:blipFill>
          <a:blip r:embed="rId3" cstate="print"/>
          <a:srcRect/>
          <a:stretch>
            <a:fillRect/>
          </a:stretch>
        </p:blipFill>
        <p:spPr bwMode="auto">
          <a:xfrm>
            <a:off x="2285984" y="2357430"/>
            <a:ext cx="5010150" cy="857250"/>
          </a:xfrm>
          <a:prstGeom prst="rect">
            <a:avLst/>
          </a:prstGeom>
          <a:noFill/>
          <a:ln w="9525">
            <a:noFill/>
            <a:miter lim="800000"/>
            <a:headEnd/>
            <a:tailEnd/>
          </a:ln>
          <a:effectLst/>
        </p:spPr>
      </p:pic>
      <p:cxnSp>
        <p:nvCxnSpPr>
          <p:cNvPr id="8" name="直接箭头连接符 7"/>
          <p:cNvCxnSpPr/>
          <p:nvPr/>
        </p:nvCxnSpPr>
        <p:spPr bwMode="auto">
          <a:xfrm>
            <a:off x="1357290" y="2714620"/>
            <a:ext cx="928694"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366597" name="Picture 5"/>
          <p:cNvPicPr>
            <a:picLocks noChangeAspect="1" noChangeArrowheads="1"/>
          </p:cNvPicPr>
          <p:nvPr/>
        </p:nvPicPr>
        <p:blipFill>
          <a:blip r:embed="rId4" cstate="print"/>
          <a:srcRect/>
          <a:stretch>
            <a:fillRect/>
          </a:stretch>
        </p:blipFill>
        <p:spPr bwMode="auto">
          <a:xfrm>
            <a:off x="785786" y="3357562"/>
            <a:ext cx="3305175" cy="371475"/>
          </a:xfrm>
          <a:prstGeom prst="rect">
            <a:avLst/>
          </a:prstGeom>
          <a:noFill/>
          <a:ln w="9525">
            <a:noFill/>
            <a:miter lim="800000"/>
            <a:headEnd/>
            <a:tailEnd/>
          </a:ln>
          <a:effectLst/>
        </p:spPr>
      </p:pic>
      <p:pic>
        <p:nvPicPr>
          <p:cNvPr id="366598" name="Picture 6"/>
          <p:cNvPicPr>
            <a:picLocks noChangeAspect="1" noChangeArrowheads="1"/>
          </p:cNvPicPr>
          <p:nvPr/>
        </p:nvPicPr>
        <p:blipFill>
          <a:blip r:embed="rId5" cstate="print"/>
          <a:srcRect/>
          <a:stretch>
            <a:fillRect/>
          </a:stretch>
        </p:blipFill>
        <p:spPr bwMode="auto">
          <a:xfrm>
            <a:off x="785786" y="3714752"/>
            <a:ext cx="4171950" cy="685800"/>
          </a:xfrm>
          <a:prstGeom prst="rect">
            <a:avLst/>
          </a:prstGeom>
          <a:noFill/>
          <a:ln w="9525">
            <a:noFill/>
            <a:miter lim="800000"/>
            <a:headEnd/>
            <a:tailEnd/>
          </a:ln>
          <a:effectLst/>
        </p:spPr>
      </p:pic>
      <p:pic>
        <p:nvPicPr>
          <p:cNvPr id="366599" name="Picture 7"/>
          <p:cNvPicPr>
            <a:picLocks noChangeAspect="1" noChangeArrowheads="1"/>
          </p:cNvPicPr>
          <p:nvPr/>
        </p:nvPicPr>
        <p:blipFill>
          <a:blip r:embed="rId6" cstate="print"/>
          <a:srcRect/>
          <a:stretch>
            <a:fillRect/>
          </a:stretch>
        </p:blipFill>
        <p:spPr bwMode="auto">
          <a:xfrm>
            <a:off x="785786" y="4286256"/>
            <a:ext cx="2000250" cy="523875"/>
          </a:xfrm>
          <a:prstGeom prst="rect">
            <a:avLst/>
          </a:prstGeom>
          <a:noFill/>
          <a:ln w="9525">
            <a:noFill/>
            <a:miter lim="800000"/>
            <a:headEnd/>
            <a:tailEnd/>
          </a:ln>
          <a:effectLst/>
        </p:spPr>
      </p:pic>
      <p:pic>
        <p:nvPicPr>
          <p:cNvPr id="366600" name="Picture 8"/>
          <p:cNvPicPr>
            <a:picLocks noChangeAspect="1" noChangeArrowheads="1"/>
          </p:cNvPicPr>
          <p:nvPr/>
        </p:nvPicPr>
        <p:blipFill>
          <a:blip r:embed="rId7" cstate="print"/>
          <a:srcRect/>
          <a:stretch>
            <a:fillRect/>
          </a:stretch>
        </p:blipFill>
        <p:spPr bwMode="auto">
          <a:xfrm>
            <a:off x="5857884" y="3643314"/>
            <a:ext cx="3028950" cy="733425"/>
          </a:xfrm>
          <a:prstGeom prst="rect">
            <a:avLst/>
          </a:prstGeom>
          <a:noFill/>
          <a:ln w="9525">
            <a:noFill/>
            <a:miter lim="800000"/>
            <a:headEnd/>
            <a:tailEnd/>
          </a:ln>
          <a:effectLst/>
        </p:spPr>
      </p:pic>
      <p:pic>
        <p:nvPicPr>
          <p:cNvPr id="366601" name="Picture 9"/>
          <p:cNvPicPr>
            <a:picLocks noChangeAspect="1" noChangeArrowheads="1"/>
          </p:cNvPicPr>
          <p:nvPr/>
        </p:nvPicPr>
        <p:blipFill>
          <a:blip r:embed="rId8" cstate="print"/>
          <a:srcRect/>
          <a:stretch>
            <a:fillRect/>
          </a:stretch>
        </p:blipFill>
        <p:spPr bwMode="auto">
          <a:xfrm>
            <a:off x="3571868" y="4786322"/>
            <a:ext cx="5229225" cy="733425"/>
          </a:xfrm>
          <a:prstGeom prst="rect">
            <a:avLst/>
          </a:prstGeom>
          <a:noFill/>
          <a:ln w="9525">
            <a:noFill/>
            <a:miter lim="800000"/>
            <a:headEnd/>
            <a:tailEnd/>
          </a:ln>
          <a:effectLst/>
        </p:spPr>
      </p:pic>
      <p:pic>
        <p:nvPicPr>
          <p:cNvPr id="366602" name="Picture 10"/>
          <p:cNvPicPr>
            <a:picLocks noChangeAspect="1" noChangeArrowheads="1"/>
          </p:cNvPicPr>
          <p:nvPr/>
        </p:nvPicPr>
        <p:blipFill>
          <a:blip r:embed="rId9" cstate="print"/>
          <a:srcRect/>
          <a:stretch>
            <a:fillRect/>
          </a:stretch>
        </p:blipFill>
        <p:spPr bwMode="auto">
          <a:xfrm>
            <a:off x="1428728" y="5572140"/>
            <a:ext cx="3324225" cy="419100"/>
          </a:xfrm>
          <a:prstGeom prst="rect">
            <a:avLst/>
          </a:prstGeom>
          <a:noFill/>
          <a:ln w="9525">
            <a:noFill/>
            <a:miter lim="800000"/>
            <a:headEnd/>
            <a:tailEnd/>
          </a:ln>
          <a:effectLst/>
        </p:spPr>
      </p:pic>
      <p:pic>
        <p:nvPicPr>
          <p:cNvPr id="366603" name="Picture 11"/>
          <p:cNvPicPr>
            <a:picLocks noChangeAspect="1" noChangeArrowheads="1"/>
          </p:cNvPicPr>
          <p:nvPr/>
        </p:nvPicPr>
        <p:blipFill>
          <a:blip r:embed="rId10" cstate="print"/>
          <a:srcRect/>
          <a:stretch>
            <a:fillRect/>
          </a:stretch>
        </p:blipFill>
        <p:spPr bwMode="auto">
          <a:xfrm>
            <a:off x="1500166" y="6086475"/>
            <a:ext cx="2238375" cy="771525"/>
          </a:xfrm>
          <a:prstGeom prst="rect">
            <a:avLst/>
          </a:prstGeom>
          <a:noFill/>
          <a:ln w="9525">
            <a:noFill/>
            <a:miter lim="800000"/>
            <a:headEnd/>
            <a:tailEnd/>
          </a:ln>
          <a:effectLst/>
        </p:spPr>
      </p:pic>
      <p:sp>
        <p:nvSpPr>
          <p:cNvPr id="17" name="右大括号 16"/>
          <p:cNvSpPr/>
          <p:nvPr/>
        </p:nvSpPr>
        <p:spPr bwMode="auto">
          <a:xfrm>
            <a:off x="4929190" y="3500438"/>
            <a:ext cx="214314" cy="1071570"/>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8" name="右箭头 17"/>
          <p:cNvSpPr/>
          <p:nvPr/>
        </p:nvSpPr>
        <p:spPr bwMode="auto">
          <a:xfrm>
            <a:off x="5214942" y="3929066"/>
            <a:ext cx="642942" cy="285752"/>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9" name="右大括号 18"/>
          <p:cNvSpPr/>
          <p:nvPr/>
        </p:nvSpPr>
        <p:spPr bwMode="auto">
          <a:xfrm>
            <a:off x="8929686" y="2714620"/>
            <a:ext cx="214314" cy="2571768"/>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20" name="右箭头 19"/>
          <p:cNvSpPr/>
          <p:nvPr/>
        </p:nvSpPr>
        <p:spPr bwMode="auto">
          <a:xfrm>
            <a:off x="785786" y="5643578"/>
            <a:ext cx="642942" cy="285752"/>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t>最小二乘估计的大样本性质</a:t>
            </a:r>
            <a:endParaRPr lang="en-US" dirty="0"/>
          </a:p>
        </p:txBody>
      </p:sp>
      <p:sp>
        <p:nvSpPr>
          <p:cNvPr id="17411" name="Rectangle 3"/>
          <p:cNvSpPr>
            <a:spLocks noGrp="1" noChangeArrowheads="1"/>
          </p:cNvSpPr>
          <p:nvPr>
            <p:ph idx="1"/>
          </p:nvPr>
        </p:nvSpPr>
        <p:spPr/>
        <p:txBody>
          <a:bodyPr/>
          <a:lstStyle/>
          <a:p>
            <a:r>
              <a:rPr lang="en-US" b="1" dirty="0">
                <a:sym typeface="Wingdings" pitchFamily="2" charset="2"/>
              </a:rPr>
              <a:t>b</a:t>
            </a:r>
            <a:r>
              <a:rPr lang="en-US" dirty="0">
                <a:sym typeface="Wingdings" pitchFamily="2" charset="2"/>
              </a:rPr>
              <a:t> </a:t>
            </a:r>
            <a:r>
              <a:rPr lang="en-US" dirty="0">
                <a:latin typeface="Calibri"/>
                <a:cs typeface="Calibri"/>
                <a:sym typeface="Wingdings" pitchFamily="2" charset="2"/>
              </a:rPr>
              <a:t>→</a:t>
            </a:r>
            <a:r>
              <a:rPr lang="zh-CN" altLang="en-US" dirty="0">
                <a:latin typeface="Calibri"/>
                <a:cs typeface="Calibri"/>
                <a:sym typeface="Wingdings" pitchFamily="2" charset="2"/>
              </a:rPr>
              <a:t> </a:t>
            </a:r>
            <a:r>
              <a:rPr lang="el-GR" b="1" dirty="0"/>
              <a:t>β</a:t>
            </a:r>
            <a:endParaRPr lang="en-US" b="1" dirty="0"/>
          </a:p>
          <a:p>
            <a:pPr lvl="1"/>
            <a:r>
              <a:rPr lang="en-US" dirty="0" err="1"/>
              <a:t>plim</a:t>
            </a:r>
            <a:r>
              <a:rPr lang="en-US" dirty="0"/>
              <a:t>(X’</a:t>
            </a:r>
            <a:r>
              <a:rPr lang="en-US" altLang="zh-CN" dirty="0"/>
              <a:t> ε/n</a:t>
            </a:r>
            <a:r>
              <a:rPr lang="en-US" dirty="0"/>
              <a:t>)=0</a:t>
            </a:r>
            <a:endParaRPr lang="el-GR" dirty="0"/>
          </a:p>
          <a:p>
            <a:pPr lvl="2"/>
            <a:r>
              <a:rPr lang="en-US" dirty="0"/>
              <a:t>x</a:t>
            </a:r>
            <a:r>
              <a:rPr lang="en-US" baseline="-25000" dirty="0"/>
              <a:t>i</a:t>
            </a:r>
            <a:r>
              <a:rPr lang="en-US" altLang="zh-CN" dirty="0"/>
              <a:t>=</a:t>
            </a:r>
            <a:r>
              <a:rPr lang="zh-CN" altLang="en-US" dirty="0"/>
              <a:t>有限均值和方差，同分布的随机向量</a:t>
            </a:r>
            <a:endParaRPr lang="en-US" altLang="zh-CN" dirty="0"/>
          </a:p>
          <a:p>
            <a:pPr lvl="2"/>
            <a:r>
              <a:rPr lang="en-US" altLang="zh-CN" dirty="0" err="1"/>
              <a:t>ε</a:t>
            </a:r>
            <a:r>
              <a:rPr lang="en-US" baseline="-25000" dirty="0" err="1"/>
              <a:t>i</a:t>
            </a:r>
            <a:r>
              <a:rPr lang="en-US" altLang="zh-CN" dirty="0"/>
              <a:t>=</a:t>
            </a:r>
            <a:r>
              <a:rPr lang="zh-CN" altLang="en-US" dirty="0"/>
              <a:t>有限均值和方差的随机变量，</a:t>
            </a:r>
            <a:r>
              <a:rPr lang="en-US" altLang="zh-CN" dirty="0"/>
              <a:t>E[</a:t>
            </a:r>
            <a:r>
              <a:rPr lang="en-US" altLang="zh-CN" dirty="0" err="1"/>
              <a:t>ε</a:t>
            </a:r>
            <a:r>
              <a:rPr lang="en-US" baseline="-25000" dirty="0" err="1"/>
              <a:t>i</a:t>
            </a:r>
            <a:r>
              <a:rPr lang="en-US" altLang="zh-CN" dirty="0"/>
              <a:t>]=0</a:t>
            </a:r>
          </a:p>
          <a:p>
            <a:pPr lvl="2"/>
            <a:r>
              <a:rPr lang="en-US" dirty="0"/>
              <a:t>x</a:t>
            </a:r>
            <a:r>
              <a:rPr lang="en-US" baseline="-25000" dirty="0"/>
              <a:t>i</a:t>
            </a:r>
            <a:r>
              <a:rPr lang="zh-CN" altLang="en-US" dirty="0"/>
              <a:t>与</a:t>
            </a:r>
            <a:r>
              <a:rPr lang="en-US" altLang="zh-CN" dirty="0" err="1"/>
              <a:t>ε</a:t>
            </a:r>
            <a:r>
              <a:rPr lang="en-US" baseline="-25000" dirty="0" err="1"/>
              <a:t>i</a:t>
            </a:r>
            <a:r>
              <a:rPr lang="zh-CN" altLang="en-US" dirty="0"/>
              <a:t>统计独立</a:t>
            </a:r>
            <a:endParaRPr lang="en-US" altLang="zh-CN" dirty="0"/>
          </a:p>
          <a:p>
            <a:r>
              <a:rPr lang="en-US" dirty="0" err="1"/>
              <a:t>Var</a:t>
            </a:r>
            <a:r>
              <a:rPr lang="en-US" dirty="0"/>
              <a:t>[</a:t>
            </a:r>
            <a:r>
              <a:rPr lang="en-US" b="1" dirty="0" err="1"/>
              <a:t>b</a:t>
            </a:r>
            <a:r>
              <a:rPr lang="en-US" dirty="0" err="1"/>
              <a:t>|</a:t>
            </a:r>
            <a:r>
              <a:rPr lang="en-US" b="1" dirty="0" err="1"/>
              <a:t>X</a:t>
            </a:r>
            <a:r>
              <a:rPr lang="en-US" dirty="0"/>
              <a:t>]</a:t>
            </a:r>
            <a:r>
              <a:rPr lang="en-US" dirty="0">
                <a:sym typeface="Wingdings" pitchFamily="2" charset="2"/>
              </a:rPr>
              <a:t>0</a:t>
            </a:r>
            <a:r>
              <a:rPr lang="zh-CN" altLang="en-US" dirty="0">
                <a:sym typeface="Wingdings" pitchFamily="2" charset="2"/>
              </a:rPr>
              <a:t>，</a:t>
            </a:r>
            <a:r>
              <a:rPr lang="en-US" dirty="0">
                <a:sym typeface="Wingdings" pitchFamily="2" charset="2"/>
              </a:rPr>
              <a:t> </a:t>
            </a:r>
            <a:r>
              <a:rPr lang="zh-CN" altLang="en-US" dirty="0">
                <a:sym typeface="Wingdings" pitchFamily="2" charset="2"/>
              </a:rPr>
              <a:t>对于任意优良</a:t>
            </a:r>
            <a:r>
              <a:rPr lang="en-US" b="1" dirty="0">
                <a:sym typeface="Wingdings" pitchFamily="2" charset="2"/>
              </a:rPr>
              <a:t>X</a:t>
            </a:r>
          </a:p>
          <a:p>
            <a:r>
              <a:rPr lang="zh-CN" altLang="en-US" dirty="0"/>
              <a:t>极限分布</a:t>
            </a:r>
            <a:endParaRPr lang="en-US" altLang="zh-CN" dirty="0"/>
          </a:p>
        </p:txBody>
      </p:sp>
      <p:graphicFrame>
        <p:nvGraphicFramePr>
          <p:cNvPr id="319491" name="Object 3"/>
          <p:cNvGraphicFramePr>
            <a:graphicFrameLocks noChangeAspect="1"/>
          </p:cNvGraphicFramePr>
          <p:nvPr/>
        </p:nvGraphicFramePr>
        <p:xfrm>
          <a:off x="1571604" y="5000636"/>
          <a:ext cx="4568825" cy="523875"/>
        </p:xfrm>
        <a:graphic>
          <a:graphicData uri="http://schemas.openxmlformats.org/presentationml/2006/ole">
            <mc:AlternateContent xmlns:mc="http://schemas.openxmlformats.org/markup-compatibility/2006">
              <mc:Choice xmlns:v="urn:schemas-microsoft-com:vml" Requires="v">
                <p:oleObj spid="_x0000_s319508" name="Equation" r:id="rId4" imgW="3251200" imgH="2235200" progId="">
                  <p:embed/>
                </p:oleObj>
              </mc:Choice>
              <mc:Fallback>
                <p:oleObj name="Equation" r:id="rId4" imgW="3251200" imgH="22352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l="22145" t="77309" b="9663"/>
                      <a:stretch>
                        <a:fillRect/>
                      </a:stretch>
                    </p:blipFill>
                    <p:spPr bwMode="auto">
                      <a:xfrm>
                        <a:off x="1571604" y="5000636"/>
                        <a:ext cx="456882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a:t>
            </a:r>
            <a:r>
              <a:rPr lang="zh-CN" altLang="en-US" dirty="0"/>
              <a:t>估计的一致性</a:t>
            </a:r>
          </a:p>
        </p:txBody>
      </p:sp>
      <p:pic>
        <p:nvPicPr>
          <p:cNvPr id="315394" name="Picture 2"/>
          <p:cNvPicPr>
            <a:picLocks noChangeAspect="1" noChangeArrowheads="1"/>
          </p:cNvPicPr>
          <p:nvPr/>
        </p:nvPicPr>
        <p:blipFill>
          <a:blip r:embed="rId2" cstate="print"/>
          <a:srcRect/>
          <a:stretch>
            <a:fillRect/>
          </a:stretch>
        </p:blipFill>
        <p:spPr bwMode="auto">
          <a:xfrm>
            <a:off x="0" y="1928802"/>
            <a:ext cx="9144000" cy="4357792"/>
          </a:xfrm>
          <a:prstGeom prst="rect">
            <a:avLst/>
          </a:prstGeom>
          <a:noFill/>
          <a:ln w="9525">
            <a:noFill/>
            <a:miter lim="800000"/>
            <a:headEnd/>
            <a:tailEnd/>
          </a:ln>
          <a:effectLst/>
        </p:spPr>
      </p:pic>
      <p:sp>
        <p:nvSpPr>
          <p:cNvPr id="4" name="动作按钮: 后退或前一项 3">
            <a:hlinkClick r:id="rId3"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1143000"/>
            <a:ext cx="8229600" cy="530225"/>
          </a:xfrm>
        </p:spPr>
        <p:txBody>
          <a:bodyPr/>
          <a:lstStyle/>
          <a:p>
            <a:pPr eaLnBrk="1" hangingPunct="1"/>
            <a:r>
              <a:rPr lang="zh-CN" altLang="en-US" dirty="0"/>
              <a:t>回归系数的区间估计</a:t>
            </a:r>
            <a:endParaRPr lang="en-US" dirty="0"/>
          </a:p>
        </p:txBody>
      </p:sp>
      <p:sp>
        <p:nvSpPr>
          <p:cNvPr id="9219" name="Rectangle 3"/>
          <p:cNvSpPr>
            <a:spLocks noGrp="1" noChangeArrowheads="1"/>
          </p:cNvSpPr>
          <p:nvPr>
            <p:ph type="body" idx="1"/>
          </p:nvPr>
        </p:nvSpPr>
        <p:spPr/>
        <p:txBody>
          <a:bodyPr/>
          <a:lstStyle/>
          <a:p>
            <a:pPr marL="533400" indent="-533400">
              <a:lnSpc>
                <a:spcPct val="90000"/>
              </a:lnSpc>
            </a:pPr>
            <a:r>
              <a:rPr lang="zh-CN" altLang="en-US" dirty="0"/>
              <a:t>点估计：</a:t>
            </a:r>
            <a:r>
              <a:rPr lang="en-US" dirty="0" err="1"/>
              <a:t>b</a:t>
            </a:r>
            <a:r>
              <a:rPr lang="en-US" baseline="-25000" dirty="0" err="1"/>
              <a:t>k</a:t>
            </a:r>
            <a:r>
              <a:rPr lang="en-US" dirty="0"/>
              <a:t> </a:t>
            </a:r>
          </a:p>
          <a:p>
            <a:pPr marL="533400" indent="-533400">
              <a:lnSpc>
                <a:spcPct val="90000"/>
              </a:lnSpc>
            </a:pPr>
            <a:r>
              <a:rPr lang="zh-CN" altLang="en-US" dirty="0"/>
              <a:t>标准差：</a:t>
            </a:r>
            <a:r>
              <a:rPr lang="en-US" dirty="0"/>
              <a:t>S.E[</a:t>
            </a:r>
            <a:r>
              <a:rPr lang="en-US" dirty="0" err="1"/>
              <a:t>b</a:t>
            </a:r>
            <a:r>
              <a:rPr lang="en-US" baseline="-25000" dirty="0" err="1"/>
              <a:t>k</a:t>
            </a:r>
            <a:r>
              <a:rPr lang="en-US" dirty="0"/>
              <a:t>] = </a:t>
            </a:r>
            <a:r>
              <a:rPr lang="en-US" dirty="0" err="1"/>
              <a:t>sqr</a:t>
            </a:r>
            <a:r>
              <a:rPr lang="en-US" dirty="0"/>
              <a:t>{[</a:t>
            </a:r>
            <a:r>
              <a:rPr lang="el-GR" dirty="0"/>
              <a:t>σ</a:t>
            </a:r>
            <a:r>
              <a:rPr lang="en-US" baseline="30000" dirty="0"/>
              <a:t>2</a:t>
            </a:r>
            <a:r>
              <a:rPr lang="en-US" dirty="0"/>
              <a:t>(</a:t>
            </a:r>
            <a:r>
              <a:rPr lang="en-US" b="1" dirty="0"/>
              <a:t>X</a:t>
            </a:r>
            <a:r>
              <a:rPr lang="en-US" b="1" dirty="0">
                <a:sym typeface="Symbol"/>
              </a:rPr>
              <a:t></a:t>
            </a:r>
            <a:r>
              <a:rPr lang="en-US" b="1" dirty="0"/>
              <a:t>X</a:t>
            </a:r>
            <a:r>
              <a:rPr lang="en-US" dirty="0"/>
              <a:t>)</a:t>
            </a:r>
            <a:r>
              <a:rPr lang="en-US" baseline="30000" dirty="0"/>
              <a:t>-1</a:t>
            </a:r>
            <a:r>
              <a:rPr lang="en-US" dirty="0"/>
              <a:t>]</a:t>
            </a:r>
            <a:r>
              <a:rPr lang="en-US" baseline="-25000" dirty="0" err="1"/>
              <a:t>kk</a:t>
            </a:r>
            <a:r>
              <a:rPr lang="en-US" dirty="0"/>
              <a:t>} = </a:t>
            </a:r>
            <a:r>
              <a:rPr lang="en-US" dirty="0" err="1"/>
              <a:t>v</a:t>
            </a:r>
            <a:r>
              <a:rPr lang="en-US" baseline="-25000" dirty="0" err="1"/>
              <a:t>k</a:t>
            </a:r>
            <a:endParaRPr lang="en-US" baseline="-25000" dirty="0"/>
          </a:p>
          <a:p>
            <a:pPr marL="533400" indent="-533400">
              <a:lnSpc>
                <a:spcPct val="90000"/>
              </a:lnSpc>
            </a:pPr>
            <a:r>
              <a:rPr lang="zh-CN" altLang="en-US" dirty="0">
                <a:latin typeface="Arial Black" pitchFamily="34" charset="0"/>
              </a:rPr>
              <a:t>假定</a:t>
            </a:r>
            <a:r>
              <a:rPr lang="el-GR" dirty="0">
                <a:latin typeface="Arial Black" pitchFamily="34" charset="0"/>
              </a:rPr>
              <a:t>ε</a:t>
            </a:r>
            <a:r>
              <a:rPr lang="en-US" dirty="0"/>
              <a:t> </a:t>
            </a:r>
            <a:r>
              <a:rPr lang="zh-CN" altLang="en-US" dirty="0"/>
              <a:t>服从正态分布</a:t>
            </a:r>
            <a:endParaRPr lang="en-US" dirty="0"/>
          </a:p>
          <a:p>
            <a:pPr marL="933450" lvl="1" indent="-533400">
              <a:lnSpc>
                <a:spcPct val="90000"/>
              </a:lnSpc>
            </a:pPr>
            <a:r>
              <a:rPr lang="el-GR" dirty="0"/>
              <a:t>σ</a:t>
            </a:r>
            <a:r>
              <a:rPr lang="en-US" baseline="30000" dirty="0"/>
              <a:t>2</a:t>
            </a:r>
            <a:r>
              <a:rPr lang="zh-CN" altLang="en-US" dirty="0"/>
              <a:t>已知</a:t>
            </a:r>
            <a:r>
              <a:rPr lang="en-US" dirty="0"/>
              <a:t> </a:t>
            </a:r>
          </a:p>
          <a:p>
            <a:pPr marL="928688" lvl="1" indent="-457200" eaLnBrk="1" hangingPunct="1">
              <a:lnSpc>
                <a:spcPct val="90000"/>
              </a:lnSpc>
              <a:buNone/>
            </a:pPr>
            <a:r>
              <a:rPr lang="zh-CN" altLang="en-US" dirty="0"/>
              <a:t>    </a:t>
            </a:r>
            <a:r>
              <a:rPr lang="en-US" dirty="0"/>
              <a:t>(</a:t>
            </a:r>
            <a:r>
              <a:rPr lang="en-US" dirty="0" err="1"/>
              <a:t>b</a:t>
            </a:r>
            <a:r>
              <a:rPr lang="en-US" baseline="-25000" dirty="0" err="1"/>
              <a:t>k</a:t>
            </a:r>
            <a:r>
              <a:rPr lang="en-US" dirty="0"/>
              <a:t>-</a:t>
            </a:r>
            <a:r>
              <a:rPr lang="el-GR" dirty="0"/>
              <a:t>β</a:t>
            </a:r>
            <a:r>
              <a:rPr lang="en-US" baseline="-25000" dirty="0"/>
              <a:t>k</a:t>
            </a:r>
            <a:r>
              <a:rPr lang="en-US" dirty="0"/>
              <a:t>)/</a:t>
            </a:r>
            <a:r>
              <a:rPr lang="en-US" dirty="0" err="1"/>
              <a:t>v</a:t>
            </a:r>
            <a:r>
              <a:rPr lang="en-US" baseline="-25000" dirty="0" err="1"/>
              <a:t>k</a:t>
            </a:r>
            <a:r>
              <a:rPr lang="en-US" baseline="-25000" dirty="0"/>
              <a:t> </a:t>
            </a:r>
            <a:r>
              <a:rPr lang="en-US" dirty="0"/>
              <a:t>~ N[0,1]</a:t>
            </a:r>
          </a:p>
          <a:p>
            <a:pPr marL="928688" lvl="1" indent="-457200">
              <a:lnSpc>
                <a:spcPct val="90000"/>
              </a:lnSpc>
            </a:pPr>
            <a:r>
              <a:rPr lang="el-GR" dirty="0"/>
              <a:t>σ</a:t>
            </a:r>
            <a:r>
              <a:rPr lang="en-US" baseline="30000" dirty="0"/>
              <a:t>2</a:t>
            </a:r>
            <a:r>
              <a:rPr lang="zh-CN" altLang="en-US" dirty="0"/>
              <a:t>未知</a:t>
            </a:r>
            <a:endParaRPr lang="en-US" altLang="zh-CN" dirty="0"/>
          </a:p>
          <a:p>
            <a:pPr marL="928688" lvl="1" indent="-457200" eaLnBrk="1" hangingPunct="1">
              <a:lnSpc>
                <a:spcPct val="90000"/>
              </a:lnSpc>
              <a:buNone/>
            </a:pPr>
            <a:r>
              <a:rPr lang="zh-CN" altLang="en-US" dirty="0"/>
              <a:t>    </a:t>
            </a:r>
            <a:r>
              <a:rPr lang="en-US" dirty="0"/>
              <a:t>(</a:t>
            </a:r>
            <a:r>
              <a:rPr lang="en-US" dirty="0" err="1"/>
              <a:t>b</a:t>
            </a:r>
            <a:r>
              <a:rPr lang="en-US" baseline="-25000" dirty="0" err="1"/>
              <a:t>k</a:t>
            </a:r>
            <a:r>
              <a:rPr lang="en-US" dirty="0"/>
              <a:t>-</a:t>
            </a:r>
            <a:r>
              <a:rPr lang="el-GR" dirty="0"/>
              <a:t>β</a:t>
            </a:r>
            <a:r>
              <a:rPr lang="en-US" baseline="-25000" dirty="0"/>
              <a:t>k</a:t>
            </a:r>
            <a:r>
              <a:rPr lang="en-US" dirty="0"/>
              <a:t>)/Est.(</a:t>
            </a:r>
            <a:r>
              <a:rPr lang="en-US" dirty="0" err="1"/>
              <a:t>v</a:t>
            </a:r>
            <a:r>
              <a:rPr lang="en-US" baseline="-25000" dirty="0" err="1"/>
              <a:t>k</a:t>
            </a:r>
            <a:r>
              <a:rPr lang="en-US" dirty="0"/>
              <a:t>) ~ t[n-K]</a:t>
            </a:r>
          </a:p>
          <a:p>
            <a:pPr marL="528638" indent="-457200">
              <a:lnSpc>
                <a:spcPct val="90000"/>
              </a:lnSpc>
            </a:pPr>
            <a:r>
              <a:rPr lang="zh-CN" altLang="en-US" dirty="0">
                <a:latin typeface="Arial Black" pitchFamily="34" charset="0"/>
              </a:rPr>
              <a:t>假定</a:t>
            </a:r>
            <a:r>
              <a:rPr lang="el-GR" dirty="0">
                <a:latin typeface="Arial Black" pitchFamily="34" charset="0"/>
              </a:rPr>
              <a:t>ε</a:t>
            </a:r>
            <a:r>
              <a:rPr lang="en-US" dirty="0"/>
              <a:t> </a:t>
            </a:r>
            <a:r>
              <a:rPr lang="zh-CN" altLang="en-US" dirty="0"/>
              <a:t>不服从正态分布？</a:t>
            </a:r>
            <a:endParaRPr lang="en-US" baseline="-25000" dirty="0"/>
          </a:p>
        </p:txBody>
      </p:sp>
      <p:pic>
        <p:nvPicPr>
          <p:cNvPr id="446466" name="Picture 2"/>
          <p:cNvPicPr>
            <a:picLocks noChangeAspect="1" noChangeArrowheads="1"/>
          </p:cNvPicPr>
          <p:nvPr/>
        </p:nvPicPr>
        <p:blipFill>
          <a:blip r:embed="rId3" cstate="print"/>
          <a:srcRect/>
          <a:stretch>
            <a:fillRect/>
          </a:stretch>
        </p:blipFill>
        <p:spPr bwMode="auto">
          <a:xfrm>
            <a:off x="2500298" y="5286388"/>
            <a:ext cx="2714645" cy="1117795"/>
          </a:xfrm>
          <a:prstGeom prst="rect">
            <a:avLst/>
          </a:prstGeom>
          <a:noFill/>
          <a:ln w="9525">
            <a:noFill/>
            <a:miter lim="800000"/>
            <a:headEnd/>
            <a:tailEnd/>
          </a:ln>
          <a:effectLst/>
        </p:spPr>
      </p:pic>
      <p:sp>
        <p:nvSpPr>
          <p:cNvPr id="5" name="线形标注 1 4"/>
          <p:cNvSpPr/>
          <p:nvPr/>
        </p:nvSpPr>
        <p:spPr bwMode="auto">
          <a:xfrm>
            <a:off x="5643570" y="4000504"/>
            <a:ext cx="3214710" cy="357190"/>
          </a:xfrm>
          <a:prstGeom prst="borderCallout1">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需证明分子与分母相互独立</a:t>
            </a:r>
          </a:p>
        </p:txBody>
      </p:sp>
    </p:spTree>
    <p:extLst>
      <p:ext uri="{BB962C8B-B14F-4D97-AF65-F5344CB8AC3E}">
        <p14:creationId xmlns:p14="http://schemas.microsoft.com/office/powerpoint/2010/main" val="41162991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r>
              <a:rPr lang="zh-CN" altLang="en-US" sz="2800" dirty="0"/>
              <a:t>汽油需求函数的区间估计</a:t>
            </a:r>
            <a:endParaRPr lang="en-US" sz="2800" dirty="0"/>
          </a:p>
        </p:txBody>
      </p:sp>
      <p:sp>
        <p:nvSpPr>
          <p:cNvPr id="8" name="矩形 7"/>
          <p:cNvSpPr/>
          <p:nvPr/>
        </p:nvSpPr>
        <p:spPr>
          <a:xfrm>
            <a:off x="500034" y="2500306"/>
            <a:ext cx="8143932" cy="3108543"/>
          </a:xfrm>
          <a:prstGeom prst="rect">
            <a:avLst/>
          </a:prstGeom>
        </p:spPr>
        <p:txBody>
          <a:bodyPr wrap="square">
            <a:spAutoFit/>
          </a:bodyPr>
          <a:lstStyle/>
          <a:p>
            <a:r>
              <a:rPr lang="en-US" altLang="zh-CN" sz="2800" dirty="0"/>
              <a:t> </a:t>
            </a:r>
            <a:r>
              <a:rPr lang="zh-CN" altLang="en-US" sz="2800" dirty="0"/>
              <a:t>                              </a:t>
            </a:r>
            <a:r>
              <a:rPr lang="en-US" altLang="zh-CN" sz="2800" dirty="0"/>
              <a:t>2.5 %      </a:t>
            </a:r>
            <a:r>
              <a:rPr lang="zh-CN" altLang="en-US" sz="2800" dirty="0"/>
              <a:t>           </a:t>
            </a:r>
            <a:r>
              <a:rPr lang="en-US" altLang="zh-CN" sz="2800" dirty="0"/>
              <a:t>97.5 %</a:t>
            </a:r>
          </a:p>
          <a:p>
            <a:r>
              <a:rPr lang="en-US" altLang="zh-CN" sz="2800" dirty="0"/>
              <a:t>(Intercept) </a:t>
            </a:r>
            <a:r>
              <a:rPr lang="zh-CN" altLang="en-US" sz="2800" dirty="0"/>
              <a:t>        </a:t>
            </a:r>
            <a:r>
              <a:rPr lang="en-US" altLang="zh-CN" sz="2800" dirty="0"/>
              <a:t>-1.9201922</a:t>
            </a:r>
            <a:r>
              <a:rPr lang="zh-CN" altLang="en-US" sz="2800" dirty="0"/>
              <a:t>        </a:t>
            </a:r>
            <a:r>
              <a:rPr lang="en-US" altLang="zh-CN" sz="2800" dirty="0"/>
              <a:t> -0.27361245</a:t>
            </a:r>
          </a:p>
          <a:p>
            <a:r>
              <a:rPr lang="en-US" altLang="zh-CN" sz="2800" dirty="0" err="1"/>
              <a:t>lGasp</a:t>
            </a:r>
            <a:r>
              <a:rPr lang="en-US" altLang="zh-CN" sz="2800" dirty="0"/>
              <a:t>     </a:t>
            </a:r>
            <a:r>
              <a:rPr lang="zh-CN" altLang="en-US" sz="2800" dirty="0"/>
              <a:t>         </a:t>
            </a:r>
            <a:r>
              <a:rPr lang="en-US" altLang="zh-CN" sz="2800" dirty="0"/>
              <a:t>  -0.1051578 </a:t>
            </a:r>
            <a:r>
              <a:rPr lang="zh-CN" altLang="en-US" sz="2800" dirty="0"/>
              <a:t>        </a:t>
            </a:r>
            <a:r>
              <a:rPr lang="en-US" altLang="zh-CN" sz="2800" dirty="0"/>
              <a:t>-0.04798887</a:t>
            </a:r>
          </a:p>
          <a:p>
            <a:r>
              <a:rPr lang="en-US" altLang="zh-CN" sz="2800" dirty="0" err="1"/>
              <a:t>lIncome</a:t>
            </a:r>
            <a:r>
              <a:rPr lang="en-US" altLang="zh-CN" sz="2800" dirty="0"/>
              <a:t>    </a:t>
            </a:r>
            <a:r>
              <a:rPr lang="zh-CN" altLang="en-US" sz="2800" dirty="0"/>
              <a:t>        </a:t>
            </a:r>
            <a:r>
              <a:rPr lang="en-US" altLang="zh-CN" sz="2800" dirty="0"/>
              <a:t>  0.1069740 </a:t>
            </a:r>
            <a:r>
              <a:rPr lang="zh-CN" altLang="en-US" sz="2800" dirty="0"/>
              <a:t>        </a:t>
            </a:r>
            <a:r>
              <a:rPr lang="en-US" altLang="zh-CN" sz="2800" dirty="0"/>
              <a:t> 0.38753417</a:t>
            </a:r>
          </a:p>
          <a:p>
            <a:r>
              <a:rPr lang="en-US" altLang="zh-CN" sz="2800" dirty="0" err="1"/>
              <a:t>lPNC</a:t>
            </a:r>
            <a:r>
              <a:rPr lang="en-US" altLang="zh-CN" sz="2800" dirty="0"/>
              <a:t>        </a:t>
            </a:r>
            <a:r>
              <a:rPr lang="zh-CN" altLang="en-US" sz="2800" dirty="0"/>
              <a:t>         </a:t>
            </a:r>
            <a:r>
              <a:rPr lang="en-US" altLang="zh-CN" sz="2800" dirty="0"/>
              <a:t>-0.2380846</a:t>
            </a:r>
            <a:r>
              <a:rPr lang="zh-CN" altLang="en-US" sz="2800" dirty="0"/>
              <a:t>        </a:t>
            </a:r>
            <a:r>
              <a:rPr lang="en-US" altLang="zh-CN" sz="2800" dirty="0"/>
              <a:t> -0.02555449</a:t>
            </a:r>
          </a:p>
          <a:p>
            <a:r>
              <a:rPr lang="en-US" altLang="zh-CN" sz="2800" dirty="0" err="1"/>
              <a:t>lPUC</a:t>
            </a:r>
            <a:r>
              <a:rPr lang="en-US" altLang="zh-CN" sz="2800" dirty="0"/>
              <a:t>         </a:t>
            </a:r>
            <a:r>
              <a:rPr lang="zh-CN" altLang="en-US" sz="2800" dirty="0"/>
              <a:t>         </a:t>
            </a:r>
            <a:r>
              <a:rPr lang="en-US" altLang="zh-CN" sz="2800" dirty="0"/>
              <a:t>0.0369426  </a:t>
            </a:r>
            <a:r>
              <a:rPr lang="zh-CN" altLang="en-US" sz="2800" dirty="0"/>
              <a:t>        </a:t>
            </a:r>
            <a:r>
              <a:rPr lang="en-US" altLang="zh-CN" sz="2800" dirty="0"/>
              <a:t>0.17733334</a:t>
            </a:r>
          </a:p>
          <a:p>
            <a:r>
              <a:rPr lang="en-US" altLang="zh-CN" sz="2800" dirty="0"/>
              <a:t>Trend        </a:t>
            </a:r>
            <a:r>
              <a:rPr lang="zh-CN" altLang="en-US" sz="2800" dirty="0"/>
              <a:t>         </a:t>
            </a:r>
            <a:r>
              <a:rPr lang="en-US" altLang="zh-CN" sz="2800" dirty="0"/>
              <a:t>0.7389194 </a:t>
            </a:r>
            <a:r>
              <a:rPr lang="zh-CN" altLang="en-US" sz="2800" dirty="0"/>
              <a:t>        </a:t>
            </a:r>
            <a:r>
              <a:rPr lang="en-US" altLang="zh-CN" sz="2800" dirty="0"/>
              <a:t> 0.90859892</a:t>
            </a:r>
            <a:endParaRPr lang="zh-CN" altLang="en-US" sz="2800" dirty="0"/>
          </a:p>
        </p:txBody>
      </p:sp>
    </p:spTree>
    <p:extLst>
      <p:ext uri="{BB962C8B-B14F-4D97-AF65-F5344CB8AC3E}">
        <p14:creationId xmlns:p14="http://schemas.microsoft.com/office/powerpoint/2010/main" val="27326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p>
        </p:txBody>
      </p:sp>
      <p:sp>
        <p:nvSpPr>
          <p:cNvPr id="3" name="内容占位符 2"/>
          <p:cNvSpPr>
            <a:spLocks noGrp="1"/>
          </p:cNvSpPr>
          <p:nvPr>
            <p:ph idx="1"/>
          </p:nvPr>
        </p:nvSpPr>
        <p:spPr/>
        <p:txBody>
          <a:bodyPr/>
          <a:lstStyle/>
          <a:p>
            <a:r>
              <a:rPr lang="en-US" altLang="zh-CN" dirty="0"/>
              <a:t>y </a:t>
            </a:r>
            <a:r>
              <a:rPr lang="zh-CN" altLang="en-US" dirty="0"/>
              <a:t>总可以写作</a:t>
            </a:r>
            <a:r>
              <a:rPr lang="en-US" altLang="zh-CN" dirty="0"/>
              <a:t>y = X</a:t>
            </a:r>
            <a:r>
              <a:rPr lang="en-US" altLang="zh-CN" dirty="0">
                <a:sym typeface="Symbol" pitchFamily="18" charset="2"/>
              </a:rPr>
              <a:t></a:t>
            </a:r>
            <a:r>
              <a:rPr lang="en-US" altLang="zh-CN" dirty="0"/>
              <a:t> +  </a:t>
            </a:r>
            <a:r>
              <a:rPr lang="en-US" altLang="zh-CN" dirty="0">
                <a:sym typeface="Symbol" pitchFamily="18" charset="2"/>
              </a:rPr>
              <a:t></a:t>
            </a:r>
            <a:r>
              <a:rPr lang="en-US" altLang="zh-CN" dirty="0"/>
              <a:t>  </a:t>
            </a:r>
          </a:p>
          <a:p>
            <a:pPr>
              <a:buNone/>
            </a:pPr>
            <a:r>
              <a:rPr lang="zh-CN" altLang="en-US" dirty="0">
                <a:sym typeface="Symbol" pitchFamily="18" charset="2"/>
              </a:rPr>
              <a:t>   其中，</a:t>
            </a:r>
            <a:r>
              <a:rPr lang="en-US" altLang="zh-CN" dirty="0">
                <a:sym typeface="Symbol" pitchFamily="18" charset="2"/>
              </a:rPr>
              <a:t></a:t>
            </a:r>
            <a:r>
              <a:rPr lang="en-US" altLang="zh-CN" dirty="0"/>
              <a:t> </a:t>
            </a:r>
            <a:r>
              <a:rPr lang="en-US" altLang="zh-CN" dirty="0">
                <a:sym typeface="Symbol" pitchFamily="18" charset="2"/>
              </a:rPr>
              <a:t></a:t>
            </a:r>
            <a:r>
              <a:rPr lang="en-US" altLang="zh-CN" dirty="0"/>
              <a:t> x, </a:t>
            </a:r>
            <a:r>
              <a:rPr lang="en-US" altLang="zh-CN" dirty="0">
                <a:sym typeface="Symbol" pitchFamily="18" charset="2"/>
              </a:rPr>
              <a:t></a:t>
            </a:r>
            <a:r>
              <a:rPr lang="en-US" altLang="zh-CN" dirty="0"/>
              <a:t>  =  E[X’X]</a:t>
            </a:r>
            <a:r>
              <a:rPr lang="en-US" altLang="zh-CN" baseline="30000" dirty="0"/>
              <a:t>-1</a:t>
            </a:r>
            <a:r>
              <a:rPr lang="en-US" altLang="zh-CN" dirty="0"/>
              <a:t>E[</a:t>
            </a:r>
            <a:r>
              <a:rPr lang="en-US" altLang="zh-CN" dirty="0" err="1"/>
              <a:t>X’y</a:t>
            </a:r>
            <a:r>
              <a:rPr lang="en-US" altLang="zh-CN" dirty="0"/>
              <a:t>]</a:t>
            </a:r>
          </a:p>
        </p:txBody>
      </p:sp>
    </p:spTree>
    <p:extLst>
      <p:ext uri="{BB962C8B-B14F-4D97-AF65-F5344CB8AC3E}">
        <p14:creationId xmlns:p14="http://schemas.microsoft.com/office/powerpoint/2010/main" val="29027492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参数的函数的区间估计</a:t>
            </a:r>
          </a:p>
        </p:txBody>
      </p:sp>
      <p:sp>
        <p:nvSpPr>
          <p:cNvPr id="4" name="内容占位符 3"/>
          <p:cNvSpPr>
            <a:spLocks noGrp="1"/>
          </p:cNvSpPr>
          <p:nvPr>
            <p:ph idx="1"/>
          </p:nvPr>
        </p:nvSpPr>
        <p:spPr/>
        <p:txBody>
          <a:bodyPr/>
          <a:lstStyle/>
          <a:p>
            <a:r>
              <a:rPr lang="zh-CN" altLang="en-US" dirty="0"/>
              <a:t>记</a:t>
            </a:r>
            <a:r>
              <a:rPr lang="en-US" altLang="zh-CN" dirty="0"/>
              <a:t>w</a:t>
            </a:r>
            <a:r>
              <a:rPr lang="zh-CN" altLang="en-US" dirty="0"/>
              <a:t>为</a:t>
            </a:r>
            <a:r>
              <a:rPr lang="en-US" altLang="zh-CN" dirty="0"/>
              <a:t>K × 1 </a:t>
            </a:r>
            <a:r>
              <a:rPr lang="zh-CN" altLang="en-US" dirty="0"/>
              <a:t>的常数向量</a:t>
            </a:r>
            <a:r>
              <a:rPr lang="en-US" altLang="zh-CN" dirty="0"/>
              <a:t>,</a:t>
            </a:r>
            <a:r>
              <a:rPr lang="zh-CN" altLang="en-US" dirty="0"/>
              <a:t>则</a:t>
            </a:r>
            <a:r>
              <a:rPr lang="en-US" altLang="zh-CN" dirty="0"/>
              <a:t>c=</a:t>
            </a:r>
            <a:r>
              <a:rPr lang="en-US" altLang="zh-CN" dirty="0" err="1"/>
              <a:t>wb</a:t>
            </a:r>
            <a:r>
              <a:rPr lang="zh-CN" altLang="en-US" dirty="0"/>
              <a:t>服从正态分布</a:t>
            </a:r>
            <a:r>
              <a:rPr lang="en-US" altLang="zh-CN" dirty="0"/>
              <a:t> </a:t>
            </a:r>
          </a:p>
          <a:p>
            <a:pPr lvl="1"/>
            <a:r>
              <a:rPr lang="zh-CN" altLang="en-US" dirty="0"/>
              <a:t>均值</a:t>
            </a:r>
            <a:r>
              <a:rPr lang="en-US" altLang="zh-CN" i="1" dirty="0">
                <a:latin typeface="Times New Roman" pitchFamily="18" charset="0"/>
                <a:cs typeface="Times New Roman" pitchFamily="18" charset="0"/>
              </a:rPr>
              <a:t>γ</a:t>
            </a:r>
            <a:r>
              <a:rPr lang="en-US" altLang="zh-CN" dirty="0"/>
              <a:t> = w’</a:t>
            </a:r>
            <a:r>
              <a:rPr lang="el-GR" altLang="zh-CN" dirty="0"/>
              <a:t>β </a:t>
            </a:r>
            <a:endParaRPr lang="en-US" altLang="zh-CN" dirty="0"/>
          </a:p>
          <a:p>
            <a:pPr lvl="1"/>
            <a:r>
              <a:rPr lang="zh-CN" altLang="en-US" dirty="0"/>
              <a:t>方差</a:t>
            </a:r>
            <a:r>
              <a:rPr lang="el-GR" altLang="zh-CN" dirty="0"/>
              <a:t>σ</a:t>
            </a:r>
            <a:r>
              <a:rPr lang="en-US" altLang="zh-CN" baseline="-25000" dirty="0"/>
              <a:t>c</a:t>
            </a:r>
            <a:r>
              <a:rPr lang="el-GR" altLang="zh-CN" baseline="30000" dirty="0"/>
              <a:t>2</a:t>
            </a:r>
            <a:r>
              <a:rPr lang="en-US" altLang="zh-CN" dirty="0"/>
              <a:t>= w’[</a:t>
            </a:r>
            <a:r>
              <a:rPr lang="el-GR" altLang="zh-CN" dirty="0"/>
              <a:t>σ</a:t>
            </a:r>
            <a:r>
              <a:rPr lang="el-GR" altLang="zh-CN" baseline="30000" dirty="0"/>
              <a:t>2</a:t>
            </a:r>
            <a:r>
              <a:rPr lang="el-GR" altLang="zh-CN" dirty="0"/>
              <a:t>(</a:t>
            </a:r>
            <a:r>
              <a:rPr lang="en-US" altLang="zh-CN" dirty="0"/>
              <a:t>X’X)</a:t>
            </a:r>
            <a:r>
              <a:rPr lang="en-US" altLang="zh-CN" baseline="30000" dirty="0"/>
              <a:t>−1</a:t>
            </a:r>
            <a:r>
              <a:rPr lang="en-US" altLang="zh-CN" dirty="0"/>
              <a:t>]w</a:t>
            </a:r>
          </a:p>
          <a:p>
            <a:pPr lvl="1"/>
            <a:r>
              <a:rPr lang="zh-CN" altLang="en-US" dirty="0"/>
              <a:t>方差的估计为</a:t>
            </a:r>
            <a:r>
              <a:rPr lang="en-US" altLang="zh-CN" dirty="0"/>
              <a:t>s</a:t>
            </a:r>
            <a:r>
              <a:rPr lang="en-US" altLang="zh-CN" baseline="-25000" dirty="0"/>
              <a:t>c</a:t>
            </a:r>
            <a:r>
              <a:rPr lang="el-GR" altLang="zh-CN" baseline="30000" dirty="0"/>
              <a:t>2</a:t>
            </a:r>
            <a:r>
              <a:rPr lang="en-US" altLang="zh-CN" dirty="0"/>
              <a:t>= w’[s</a:t>
            </a:r>
            <a:r>
              <a:rPr lang="el-GR" altLang="zh-CN" baseline="30000" dirty="0"/>
              <a:t>2</a:t>
            </a:r>
            <a:r>
              <a:rPr lang="el-GR" altLang="zh-CN" dirty="0"/>
              <a:t>(</a:t>
            </a:r>
            <a:r>
              <a:rPr lang="en-US" altLang="zh-CN" dirty="0"/>
              <a:t>X’X)</a:t>
            </a:r>
            <a:r>
              <a:rPr lang="en-US" altLang="zh-CN" baseline="30000" dirty="0"/>
              <a:t>−1</a:t>
            </a:r>
            <a:r>
              <a:rPr lang="en-US" altLang="zh-CN" dirty="0"/>
              <a:t>]w</a:t>
            </a:r>
          </a:p>
          <a:p>
            <a:r>
              <a:rPr lang="en-US" altLang="zh-CN" i="1" dirty="0">
                <a:latin typeface="Times New Roman" pitchFamily="18" charset="0"/>
                <a:cs typeface="Times New Roman" pitchFamily="18" charset="0"/>
              </a:rPr>
              <a:t>γ</a:t>
            </a:r>
            <a:r>
              <a:rPr lang="zh-CN" altLang="en-US" dirty="0"/>
              <a:t>的置信度为</a:t>
            </a:r>
            <a:r>
              <a:rPr lang="en-US" altLang="zh-CN" dirty="0"/>
              <a:t>1−</a:t>
            </a:r>
            <a:r>
              <a:rPr lang="el-GR" altLang="zh-CN" i="1" dirty="0">
                <a:latin typeface="Times New Roman" pitchFamily="18" charset="0"/>
                <a:cs typeface="Times New Roman" pitchFamily="18" charset="0"/>
              </a:rPr>
              <a:t>α</a:t>
            </a:r>
            <a:r>
              <a:rPr lang="zh-CN" altLang="en-US" dirty="0"/>
              <a:t>的区间估计为</a:t>
            </a:r>
            <a:endParaRPr lang="en-US" altLang="zh-CN" dirty="0"/>
          </a:p>
        </p:txBody>
      </p:sp>
      <p:pic>
        <p:nvPicPr>
          <p:cNvPr id="343042" name="Picture 2"/>
          <p:cNvPicPr>
            <a:picLocks noChangeAspect="1" noChangeArrowheads="1"/>
          </p:cNvPicPr>
          <p:nvPr/>
        </p:nvPicPr>
        <p:blipFill>
          <a:blip r:embed="rId2" cstate="print"/>
          <a:srcRect/>
          <a:stretch>
            <a:fillRect/>
          </a:stretch>
        </p:blipFill>
        <p:spPr bwMode="auto">
          <a:xfrm>
            <a:off x="1000100" y="4357694"/>
            <a:ext cx="7014815" cy="500066"/>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应用：</a:t>
            </a:r>
            <a:r>
              <a:rPr lang="en-US" dirty="0"/>
              <a:t>Oaxaca</a:t>
            </a:r>
            <a:r>
              <a:rPr lang="zh-CN" altLang="en-US" dirty="0"/>
              <a:t>分解</a:t>
            </a:r>
            <a:endParaRPr lang="en-US" dirty="0"/>
          </a:p>
        </p:txBody>
      </p:sp>
      <p:sp>
        <p:nvSpPr>
          <p:cNvPr id="11267" name="Rectangle 3"/>
          <p:cNvSpPr>
            <a:spLocks noGrp="1" noChangeArrowheads="1"/>
          </p:cNvSpPr>
          <p:nvPr>
            <p:ph type="body" idx="1"/>
          </p:nvPr>
        </p:nvSpPr>
        <p:spPr/>
        <p:txBody>
          <a:bodyPr/>
          <a:lstStyle/>
          <a:p>
            <a:pPr>
              <a:lnSpc>
                <a:spcPct val="80000"/>
              </a:lnSpc>
            </a:pPr>
            <a:r>
              <a:rPr lang="zh-CN" altLang="en-US" dirty="0"/>
              <a:t>将样本分为两组，每组分别建立回归方程</a:t>
            </a:r>
            <a:endParaRPr lang="en-US" dirty="0"/>
          </a:p>
          <a:p>
            <a:pPr>
              <a:lnSpc>
                <a:spcPct val="80000"/>
              </a:lnSpc>
              <a:buNone/>
            </a:pPr>
            <a:r>
              <a:rPr lang="en-US" b="1" dirty="0"/>
              <a:t>   </a:t>
            </a:r>
            <a:r>
              <a:rPr lang="zh-CN" altLang="en-US" b="1" dirty="0"/>
              <a:t>   </a:t>
            </a:r>
            <a:r>
              <a:rPr lang="en-US" b="1" dirty="0"/>
              <a:t> </a:t>
            </a:r>
            <a:r>
              <a:rPr lang="en-US" sz="2400" b="1" dirty="0"/>
              <a:t>y</a:t>
            </a:r>
            <a:r>
              <a:rPr lang="en-US" sz="2400" b="1" baseline="-25000" dirty="0"/>
              <a:t>1</a:t>
            </a:r>
            <a:r>
              <a:rPr lang="en-US" sz="2400" b="1" dirty="0"/>
              <a:t>  =  X</a:t>
            </a:r>
            <a:r>
              <a:rPr lang="en-US" sz="2400" b="1" baseline="-25000" dirty="0"/>
              <a:t>1</a:t>
            </a:r>
            <a:r>
              <a:rPr lang="en-US" sz="2400" b="1" dirty="0">
                <a:sym typeface="Symbol" pitchFamily="18" charset="2"/>
              </a:rPr>
              <a:t></a:t>
            </a:r>
            <a:r>
              <a:rPr lang="en-US" sz="2400" b="1" baseline="-25000" dirty="0"/>
              <a:t>1</a:t>
            </a:r>
            <a:r>
              <a:rPr lang="en-US" sz="2400" b="1" dirty="0"/>
              <a:t>  +  </a:t>
            </a:r>
            <a:r>
              <a:rPr lang="en-US" sz="2400" b="1" dirty="0">
                <a:sym typeface="Symbol" pitchFamily="18" charset="2"/>
              </a:rPr>
              <a:t></a:t>
            </a:r>
            <a:r>
              <a:rPr lang="en-US" sz="2400" b="1" baseline="-25000" dirty="0"/>
              <a:t>1</a:t>
            </a:r>
            <a:r>
              <a:rPr lang="en-US" sz="2400" dirty="0"/>
              <a:t> </a:t>
            </a:r>
          </a:p>
          <a:p>
            <a:pPr>
              <a:lnSpc>
                <a:spcPct val="80000"/>
              </a:lnSpc>
              <a:buNone/>
            </a:pPr>
            <a:r>
              <a:rPr lang="zh-CN" altLang="en-US" sz="2400" b="1" dirty="0"/>
              <a:t>        </a:t>
            </a:r>
            <a:r>
              <a:rPr lang="en-US" sz="2400" b="1" dirty="0"/>
              <a:t>y</a:t>
            </a:r>
            <a:r>
              <a:rPr lang="en-US" sz="2400" b="1" baseline="-25000" dirty="0"/>
              <a:t>2</a:t>
            </a:r>
            <a:r>
              <a:rPr lang="en-US" sz="2400" b="1" dirty="0"/>
              <a:t>  =  X</a:t>
            </a:r>
            <a:r>
              <a:rPr lang="en-US" sz="2400" b="1" baseline="-25000" dirty="0"/>
              <a:t>2</a:t>
            </a:r>
            <a:r>
              <a:rPr lang="en-US" sz="2400" b="1" dirty="0">
                <a:sym typeface="Symbol" pitchFamily="18" charset="2"/>
              </a:rPr>
              <a:t></a:t>
            </a:r>
            <a:r>
              <a:rPr lang="en-US" sz="2400" b="1" baseline="-25000" dirty="0"/>
              <a:t>2</a:t>
            </a:r>
            <a:r>
              <a:rPr lang="en-US" sz="2400" b="1" dirty="0"/>
              <a:t>  +  </a:t>
            </a:r>
            <a:r>
              <a:rPr lang="en-US" sz="2400" b="1" dirty="0">
                <a:sym typeface="Symbol" pitchFamily="18" charset="2"/>
              </a:rPr>
              <a:t></a:t>
            </a:r>
            <a:r>
              <a:rPr lang="en-US" sz="2400" b="1" baseline="-25000" dirty="0"/>
              <a:t>2</a:t>
            </a:r>
            <a:endParaRPr lang="en-US" sz="2400" baseline="-25000" dirty="0"/>
          </a:p>
          <a:p>
            <a:pPr>
              <a:lnSpc>
                <a:spcPct val="80000"/>
              </a:lnSpc>
            </a:pPr>
            <a:r>
              <a:rPr lang="zh-CN" altLang="en-US" dirty="0"/>
              <a:t>对于每组自变量的均值，其因变量的条件均值为</a:t>
            </a:r>
            <a:r>
              <a:rPr lang="en-US" dirty="0"/>
              <a:t>	</a:t>
            </a:r>
            <a:r>
              <a:rPr lang="en-US" sz="2400" dirty="0"/>
              <a:t>y</a:t>
            </a:r>
            <a:r>
              <a:rPr lang="en-US" sz="2400" baseline="-25000" dirty="0"/>
              <a:t>1</a:t>
            </a:r>
            <a:r>
              <a:rPr lang="en-US" sz="2400" dirty="0"/>
              <a:t>* =  E[y</a:t>
            </a:r>
            <a:r>
              <a:rPr lang="en-US" sz="2400" baseline="-25000" dirty="0"/>
              <a:t>1</a:t>
            </a:r>
            <a:r>
              <a:rPr lang="en-US" sz="2400" dirty="0"/>
              <a:t>|mean x</a:t>
            </a:r>
            <a:r>
              <a:rPr lang="en-US" sz="2400" baseline="-25000" dirty="0"/>
              <a:t>1</a:t>
            </a:r>
            <a:r>
              <a:rPr lang="en-US" sz="2400" dirty="0"/>
              <a:t>]   =  x</a:t>
            </a:r>
            <a:r>
              <a:rPr lang="en-US" sz="2400" baseline="-25000" dirty="0"/>
              <a:t>1</a:t>
            </a:r>
            <a:r>
              <a:rPr lang="en-US" sz="2400" dirty="0"/>
              <a:t>*</a:t>
            </a:r>
            <a:r>
              <a:rPr lang="en-US" sz="2400" dirty="0">
                <a:sym typeface="Symbol" pitchFamily="18" charset="2"/>
              </a:rPr>
              <a:t> </a:t>
            </a:r>
            <a:r>
              <a:rPr lang="en-US" sz="2400" b="1" dirty="0">
                <a:sym typeface="Symbol" pitchFamily="18" charset="2"/>
              </a:rPr>
              <a:t></a:t>
            </a:r>
            <a:r>
              <a:rPr lang="en-US" sz="2400" baseline="-25000" dirty="0"/>
              <a:t>1</a:t>
            </a:r>
            <a:r>
              <a:rPr lang="en-US" sz="2400" dirty="0"/>
              <a:t> </a:t>
            </a:r>
          </a:p>
          <a:p>
            <a:pPr>
              <a:lnSpc>
                <a:spcPct val="80000"/>
              </a:lnSpc>
              <a:buNone/>
            </a:pPr>
            <a:r>
              <a:rPr lang="en-US" sz="2400" dirty="0"/>
              <a:t>    </a:t>
            </a:r>
            <a:r>
              <a:rPr lang="zh-CN" altLang="en-US" sz="2400" dirty="0"/>
              <a:t>  </a:t>
            </a:r>
            <a:r>
              <a:rPr lang="en-US" sz="2400" dirty="0"/>
              <a:t>   y</a:t>
            </a:r>
            <a:r>
              <a:rPr lang="en-US" sz="2400" baseline="-25000" dirty="0"/>
              <a:t>2</a:t>
            </a:r>
            <a:r>
              <a:rPr lang="en-US" sz="2400" dirty="0"/>
              <a:t>*</a:t>
            </a:r>
            <a:r>
              <a:rPr lang="zh-CN" altLang="en-US" sz="2400" dirty="0"/>
              <a:t> </a:t>
            </a:r>
            <a:r>
              <a:rPr lang="en-US" sz="2400" dirty="0"/>
              <a:t>=  E[y</a:t>
            </a:r>
            <a:r>
              <a:rPr lang="en-US" sz="2400" baseline="-25000" dirty="0"/>
              <a:t>2</a:t>
            </a:r>
            <a:r>
              <a:rPr lang="en-US" sz="2400" dirty="0"/>
              <a:t>|mean x</a:t>
            </a:r>
            <a:r>
              <a:rPr lang="en-US" sz="2400" baseline="-25000" dirty="0"/>
              <a:t>2</a:t>
            </a:r>
            <a:r>
              <a:rPr lang="en-US" sz="2400" dirty="0"/>
              <a:t>]   =  x</a:t>
            </a:r>
            <a:r>
              <a:rPr lang="en-US" sz="2400" baseline="-25000" dirty="0"/>
              <a:t>2</a:t>
            </a:r>
            <a:r>
              <a:rPr lang="en-US" sz="2400" dirty="0"/>
              <a:t>*</a:t>
            </a:r>
            <a:r>
              <a:rPr lang="en-US" sz="2400" dirty="0">
                <a:sym typeface="Symbol" pitchFamily="18" charset="2"/>
              </a:rPr>
              <a:t> </a:t>
            </a:r>
            <a:r>
              <a:rPr lang="en-US" sz="2400" b="1" dirty="0">
                <a:sym typeface="Symbol" pitchFamily="18" charset="2"/>
              </a:rPr>
              <a:t></a:t>
            </a:r>
            <a:r>
              <a:rPr lang="en-US" sz="2400" baseline="-25000" dirty="0"/>
              <a:t>2</a:t>
            </a:r>
          </a:p>
          <a:p>
            <a:pPr>
              <a:lnSpc>
                <a:spcPct val="80000"/>
              </a:lnSpc>
            </a:pPr>
            <a:r>
              <a:rPr lang="zh-CN" altLang="en-US" dirty="0"/>
              <a:t>问题：为什么</a:t>
            </a:r>
            <a:r>
              <a:rPr lang="en-US" dirty="0"/>
              <a:t>y</a:t>
            </a:r>
            <a:r>
              <a:rPr lang="en-US" baseline="-25000" dirty="0"/>
              <a:t>1</a:t>
            </a:r>
            <a:r>
              <a:rPr lang="en-US" dirty="0"/>
              <a:t>* </a:t>
            </a:r>
            <a:r>
              <a:rPr lang="zh-CN" altLang="en-US" dirty="0"/>
              <a:t>≠</a:t>
            </a:r>
            <a:r>
              <a:rPr lang="en-US" dirty="0"/>
              <a:t>y</a:t>
            </a:r>
            <a:r>
              <a:rPr lang="en-US" baseline="-25000" dirty="0"/>
              <a:t>2</a:t>
            </a:r>
            <a:r>
              <a:rPr lang="en-US" dirty="0"/>
              <a:t>*</a:t>
            </a:r>
            <a:r>
              <a:rPr lang="zh-CN" altLang="en-US" dirty="0"/>
              <a:t>？</a:t>
            </a:r>
            <a:endParaRPr lang="en-US" dirty="0"/>
          </a:p>
          <a:p>
            <a:pPr>
              <a:lnSpc>
                <a:spcPct val="80000"/>
              </a:lnSpc>
              <a:buNone/>
            </a:pPr>
            <a:r>
              <a:rPr lang="zh-CN" altLang="en-US" dirty="0"/>
              <a:t> </a:t>
            </a:r>
            <a:r>
              <a:rPr lang="en-US" dirty="0"/>
              <a:t>      </a:t>
            </a:r>
            <a:r>
              <a:rPr lang="zh-CN" altLang="en-US" dirty="0"/>
              <a:t> </a:t>
            </a:r>
            <a:r>
              <a:rPr lang="en-US" sz="2400" dirty="0"/>
              <a:t>y</a:t>
            </a:r>
            <a:r>
              <a:rPr lang="en-US" sz="2400" baseline="-25000" dirty="0"/>
              <a:t>1</a:t>
            </a:r>
            <a:r>
              <a:rPr lang="en-US" sz="2400" dirty="0"/>
              <a:t>*  -  y</a:t>
            </a:r>
            <a:r>
              <a:rPr lang="en-US" sz="2400" baseline="-25000" dirty="0"/>
              <a:t>2</a:t>
            </a:r>
            <a:r>
              <a:rPr lang="en-US" sz="2400" dirty="0"/>
              <a:t>* </a:t>
            </a:r>
            <a:r>
              <a:rPr lang="zh-CN" altLang="en-US" sz="2400" dirty="0"/>
              <a:t> </a:t>
            </a:r>
            <a:r>
              <a:rPr lang="en-US" sz="2400" dirty="0"/>
              <a:t>= </a:t>
            </a:r>
            <a:r>
              <a:rPr lang="en-US" sz="2400" b="1" dirty="0"/>
              <a:t>x</a:t>
            </a:r>
            <a:r>
              <a:rPr lang="en-US" sz="2400" baseline="-25000" dirty="0"/>
              <a:t>1</a:t>
            </a:r>
            <a:r>
              <a:rPr lang="en-US" sz="2400" dirty="0"/>
              <a:t>*</a:t>
            </a:r>
            <a:r>
              <a:rPr lang="en-US" sz="2400" dirty="0">
                <a:sym typeface="Symbol" pitchFamily="18" charset="2"/>
              </a:rPr>
              <a:t> </a:t>
            </a:r>
            <a:r>
              <a:rPr lang="en-US" sz="2400" b="1" dirty="0">
                <a:sym typeface="Symbol" pitchFamily="18" charset="2"/>
              </a:rPr>
              <a:t></a:t>
            </a:r>
            <a:r>
              <a:rPr lang="en-US" sz="2400" baseline="-25000" dirty="0"/>
              <a:t>1</a:t>
            </a:r>
            <a:r>
              <a:rPr lang="en-US" sz="2400" dirty="0"/>
              <a:t> - </a:t>
            </a:r>
            <a:r>
              <a:rPr lang="en-US" sz="2400" b="1" dirty="0"/>
              <a:t>x</a:t>
            </a:r>
            <a:r>
              <a:rPr lang="en-US" sz="2400" baseline="-25000" dirty="0"/>
              <a:t>2</a:t>
            </a:r>
            <a:r>
              <a:rPr lang="en-US" sz="2400" dirty="0"/>
              <a:t>*</a:t>
            </a:r>
            <a:r>
              <a:rPr lang="en-US" sz="2400" dirty="0">
                <a:sym typeface="Symbol" pitchFamily="18" charset="2"/>
              </a:rPr>
              <a:t> </a:t>
            </a:r>
            <a:r>
              <a:rPr lang="en-US" sz="2400" b="1" dirty="0">
                <a:sym typeface="Symbol" pitchFamily="18" charset="2"/>
              </a:rPr>
              <a:t></a:t>
            </a:r>
            <a:r>
              <a:rPr lang="en-US" sz="2400" baseline="-25000" dirty="0"/>
              <a:t>2</a:t>
            </a:r>
          </a:p>
          <a:p>
            <a:pPr>
              <a:lnSpc>
                <a:spcPct val="80000"/>
              </a:lnSpc>
              <a:buNone/>
            </a:pPr>
            <a:r>
              <a:rPr lang="zh-CN" altLang="en-US" sz="2400" dirty="0"/>
              <a:t>    </a:t>
            </a:r>
            <a:r>
              <a:rPr lang="en-US" sz="2400" dirty="0"/>
              <a:t>                  </a:t>
            </a:r>
            <a:r>
              <a:rPr lang="zh-CN" altLang="en-US" sz="2400" dirty="0"/>
              <a:t> </a:t>
            </a:r>
            <a:r>
              <a:rPr lang="en-US" sz="2400" dirty="0"/>
              <a:t>  </a:t>
            </a:r>
            <a:r>
              <a:rPr lang="zh-CN" altLang="en-US" sz="2400" dirty="0"/>
              <a:t> </a:t>
            </a:r>
            <a:r>
              <a:rPr lang="en-US" sz="2400" dirty="0"/>
              <a:t>= </a:t>
            </a:r>
            <a:r>
              <a:rPr lang="en-US" sz="2400" b="1" dirty="0"/>
              <a:t>x</a:t>
            </a:r>
            <a:r>
              <a:rPr lang="en-US" sz="2400" baseline="-25000" dirty="0"/>
              <a:t>1</a:t>
            </a:r>
            <a:r>
              <a:rPr lang="en-US" sz="2400" dirty="0"/>
              <a:t>*</a:t>
            </a:r>
            <a:r>
              <a:rPr lang="en-US" sz="2400" dirty="0">
                <a:sym typeface="Symbol" pitchFamily="18" charset="2"/>
              </a:rPr>
              <a:t></a:t>
            </a:r>
            <a:r>
              <a:rPr lang="en-US" sz="2400" dirty="0"/>
              <a:t>(</a:t>
            </a:r>
            <a:r>
              <a:rPr lang="en-US" sz="2400" b="1" dirty="0">
                <a:sym typeface="Symbol" pitchFamily="18" charset="2"/>
              </a:rPr>
              <a:t></a:t>
            </a:r>
            <a:r>
              <a:rPr lang="en-US" sz="2400" baseline="-25000" dirty="0"/>
              <a:t>1</a:t>
            </a:r>
            <a:r>
              <a:rPr lang="en-US" sz="2400" dirty="0"/>
              <a:t> - </a:t>
            </a:r>
            <a:r>
              <a:rPr lang="en-US" sz="2400" b="1" dirty="0">
                <a:sym typeface="Symbol" pitchFamily="18" charset="2"/>
              </a:rPr>
              <a:t></a:t>
            </a:r>
            <a:r>
              <a:rPr lang="en-US" sz="2400" baseline="-25000" dirty="0"/>
              <a:t>2</a:t>
            </a:r>
            <a:r>
              <a:rPr lang="en-US" sz="2400" dirty="0"/>
              <a:t>)    +  (</a:t>
            </a:r>
            <a:r>
              <a:rPr lang="en-US" sz="2400" b="1" dirty="0"/>
              <a:t>x</a:t>
            </a:r>
            <a:r>
              <a:rPr lang="en-US" sz="2400" baseline="-25000" dirty="0"/>
              <a:t>1</a:t>
            </a:r>
            <a:r>
              <a:rPr lang="en-US" sz="2400" dirty="0"/>
              <a:t>* - </a:t>
            </a:r>
            <a:r>
              <a:rPr lang="en-US" sz="2400" b="1" dirty="0"/>
              <a:t>x</a:t>
            </a:r>
            <a:r>
              <a:rPr lang="en-US" sz="2400" baseline="-25000" dirty="0"/>
              <a:t>2</a:t>
            </a:r>
            <a:r>
              <a:rPr lang="en-US" sz="2400" dirty="0"/>
              <a:t>*)</a:t>
            </a:r>
            <a:r>
              <a:rPr lang="en-US" sz="2400" dirty="0">
                <a:sym typeface="Symbol" pitchFamily="18" charset="2"/>
              </a:rPr>
              <a:t> </a:t>
            </a:r>
            <a:r>
              <a:rPr lang="en-US" sz="2400" b="1" dirty="0">
                <a:sym typeface="Symbol" pitchFamily="18" charset="2"/>
              </a:rPr>
              <a:t></a:t>
            </a:r>
            <a:r>
              <a:rPr lang="en-US" sz="2400" baseline="-25000" dirty="0"/>
              <a:t>2</a:t>
            </a:r>
          </a:p>
          <a:p>
            <a:pPr>
              <a:lnSpc>
                <a:spcPct val="80000"/>
              </a:lnSpc>
              <a:buNone/>
            </a:pPr>
            <a:r>
              <a:rPr lang="en-US" sz="2400" dirty="0"/>
              <a:t>                </a:t>
            </a:r>
            <a:r>
              <a:rPr lang="zh-CN" altLang="en-US" sz="2400" dirty="0"/>
              <a:t>        </a:t>
            </a:r>
            <a:r>
              <a:rPr lang="en-US" sz="2400" dirty="0"/>
              <a:t>   </a:t>
            </a:r>
            <a:r>
              <a:rPr lang="zh-CN" altLang="en-US" sz="2400" dirty="0"/>
              <a:t>      </a:t>
            </a:r>
            <a:r>
              <a:rPr lang="en-US" sz="2400" dirty="0"/>
              <a:t> (</a:t>
            </a:r>
            <a:r>
              <a:rPr lang="zh-CN" altLang="en-US" sz="2400" dirty="0"/>
              <a:t>模型不同</a:t>
            </a:r>
            <a:r>
              <a:rPr lang="en-US" sz="2400" dirty="0"/>
              <a:t>)	 </a:t>
            </a:r>
            <a:r>
              <a:rPr lang="zh-CN" altLang="en-US" sz="2400" dirty="0"/>
              <a:t>   </a:t>
            </a:r>
            <a:r>
              <a:rPr lang="en-US" sz="2400" dirty="0"/>
              <a:t> (</a:t>
            </a:r>
            <a:r>
              <a:rPr lang="zh-CN" altLang="en-US" sz="2400" dirty="0"/>
              <a:t>条件不同</a:t>
            </a:r>
            <a:r>
              <a:rPr lang="en-US" sz="2400" dirty="0"/>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b="1" dirty="0"/>
              <a:t>Oaxaca </a:t>
            </a:r>
            <a:r>
              <a:rPr lang="zh-CN" altLang="en-US" b="1" dirty="0"/>
              <a:t>分解的区间估计</a:t>
            </a:r>
            <a:endParaRPr lang="en-US" b="1" dirty="0"/>
          </a:p>
        </p:txBody>
      </p:sp>
      <p:sp>
        <p:nvSpPr>
          <p:cNvPr id="5" name="内容占位符 4"/>
          <p:cNvSpPr>
            <a:spLocks noGrp="1"/>
          </p:cNvSpPr>
          <p:nvPr>
            <p:ph idx="1"/>
          </p:nvPr>
        </p:nvSpPr>
        <p:spPr/>
        <p:txBody>
          <a:bodyPr/>
          <a:lstStyle/>
          <a:p>
            <a:r>
              <a:rPr lang="zh-CN" altLang="en-US" dirty="0"/>
              <a:t>记</a:t>
            </a:r>
            <a:r>
              <a:rPr lang="en-US" altLang="zh-CN" dirty="0"/>
              <a:t>d=b</a:t>
            </a:r>
            <a:r>
              <a:rPr lang="en-US" altLang="zh-CN" baseline="-25000" dirty="0"/>
              <a:t>1</a:t>
            </a:r>
            <a:r>
              <a:rPr lang="en-US" altLang="zh-CN" dirty="0"/>
              <a:t>-b</a:t>
            </a:r>
            <a:r>
              <a:rPr lang="en-US" altLang="zh-CN" baseline="-25000" dirty="0"/>
              <a:t>2</a:t>
            </a:r>
          </a:p>
          <a:p>
            <a:pPr lvl="1"/>
            <a:r>
              <a:rPr lang="zh-CN" altLang="en-US" dirty="0"/>
              <a:t>均值为：</a:t>
            </a:r>
            <a:r>
              <a:rPr lang="en-US" b="1" dirty="0">
                <a:sym typeface="Symbol" pitchFamily="18" charset="2"/>
              </a:rPr>
              <a:t> </a:t>
            </a:r>
            <a:r>
              <a:rPr lang="en-US" baseline="-25000" dirty="0"/>
              <a:t>1</a:t>
            </a:r>
            <a:r>
              <a:rPr lang="en-US" dirty="0"/>
              <a:t> - </a:t>
            </a:r>
            <a:r>
              <a:rPr lang="en-US" b="1" dirty="0">
                <a:sym typeface="Symbol" pitchFamily="18" charset="2"/>
              </a:rPr>
              <a:t></a:t>
            </a:r>
            <a:r>
              <a:rPr lang="en-US" baseline="-25000" dirty="0"/>
              <a:t>2</a:t>
            </a:r>
            <a:endParaRPr lang="en-US" altLang="zh-CN" dirty="0"/>
          </a:p>
          <a:p>
            <a:pPr lvl="1"/>
            <a:r>
              <a:rPr lang="zh-CN" altLang="en-US" dirty="0"/>
              <a:t>方差为：</a:t>
            </a:r>
            <a:r>
              <a:rPr lang="el-GR" altLang="zh-CN" dirty="0"/>
              <a:t> σ</a:t>
            </a:r>
            <a:r>
              <a:rPr lang="en-US" altLang="zh-CN" baseline="-25000" dirty="0"/>
              <a:t>d</a:t>
            </a:r>
            <a:r>
              <a:rPr lang="el-GR" altLang="zh-CN" baseline="30000" dirty="0"/>
              <a:t>2 </a:t>
            </a:r>
            <a:r>
              <a:rPr lang="en-US" altLang="zh-CN" dirty="0"/>
              <a:t>=</a:t>
            </a:r>
            <a:r>
              <a:rPr lang="el-GR" altLang="zh-CN" dirty="0"/>
              <a:t>σ</a:t>
            </a:r>
            <a:r>
              <a:rPr lang="en-US" altLang="zh-CN" baseline="-25000" dirty="0"/>
              <a:t>1</a:t>
            </a:r>
            <a:r>
              <a:rPr lang="el-GR" altLang="zh-CN" baseline="30000" dirty="0"/>
              <a:t>2</a:t>
            </a:r>
            <a:r>
              <a:rPr lang="en-US" altLang="zh-CN" dirty="0"/>
              <a:t> (X</a:t>
            </a:r>
            <a:r>
              <a:rPr lang="en-US" altLang="zh-CN" baseline="-25000" dirty="0"/>
              <a:t>1</a:t>
            </a:r>
            <a:r>
              <a:rPr lang="en-US" altLang="zh-CN" dirty="0"/>
              <a:t>’X</a:t>
            </a:r>
            <a:r>
              <a:rPr lang="en-US" altLang="zh-CN" baseline="-25000" dirty="0"/>
              <a:t>1</a:t>
            </a:r>
            <a:r>
              <a:rPr lang="en-US" altLang="zh-CN" dirty="0"/>
              <a:t>)</a:t>
            </a:r>
            <a:r>
              <a:rPr lang="en-US" altLang="zh-CN" baseline="30000" dirty="0"/>
              <a:t>−1</a:t>
            </a:r>
            <a:r>
              <a:rPr lang="en-US" altLang="zh-CN" dirty="0"/>
              <a:t> +</a:t>
            </a:r>
            <a:r>
              <a:rPr lang="el-GR" altLang="zh-CN" dirty="0"/>
              <a:t> σ</a:t>
            </a:r>
            <a:r>
              <a:rPr lang="en-US" altLang="zh-CN" baseline="-25000" dirty="0"/>
              <a:t>2</a:t>
            </a:r>
            <a:r>
              <a:rPr lang="el-GR" altLang="zh-CN" baseline="30000" dirty="0"/>
              <a:t>2</a:t>
            </a:r>
            <a:r>
              <a:rPr lang="en-US" altLang="zh-CN" dirty="0"/>
              <a:t> (X</a:t>
            </a:r>
            <a:r>
              <a:rPr lang="en-US" altLang="zh-CN" baseline="-25000" dirty="0"/>
              <a:t>2</a:t>
            </a:r>
            <a:r>
              <a:rPr lang="en-US" altLang="zh-CN" dirty="0"/>
              <a:t>’X</a:t>
            </a:r>
            <a:r>
              <a:rPr lang="en-US" altLang="zh-CN" baseline="-25000" dirty="0"/>
              <a:t>2</a:t>
            </a:r>
            <a:r>
              <a:rPr lang="en-US" altLang="zh-CN" dirty="0"/>
              <a:t>)</a:t>
            </a:r>
            <a:r>
              <a:rPr lang="en-US" altLang="zh-CN" baseline="30000" dirty="0"/>
              <a:t>−1</a:t>
            </a:r>
            <a:r>
              <a:rPr lang="en-US" altLang="zh-CN" dirty="0"/>
              <a:t> </a:t>
            </a:r>
          </a:p>
          <a:p>
            <a:pPr lvl="1"/>
            <a:r>
              <a:rPr lang="zh-CN" altLang="en-US" dirty="0"/>
              <a:t>方差的估计为：</a:t>
            </a:r>
            <a:r>
              <a:rPr lang="el-GR" altLang="zh-CN" dirty="0"/>
              <a:t> </a:t>
            </a:r>
            <a:r>
              <a:rPr lang="en-US" altLang="zh-CN" dirty="0" err="1"/>
              <a:t>s</a:t>
            </a:r>
            <a:r>
              <a:rPr lang="en-US" altLang="zh-CN" baseline="-25000" dirty="0" err="1"/>
              <a:t>d</a:t>
            </a:r>
            <a:r>
              <a:rPr lang="el-GR" altLang="zh-CN" baseline="30000" dirty="0"/>
              <a:t>2 </a:t>
            </a:r>
            <a:r>
              <a:rPr lang="en-US" altLang="zh-CN" dirty="0"/>
              <a:t>=</a:t>
            </a:r>
            <a:r>
              <a:rPr lang="el-GR" altLang="zh-CN" dirty="0"/>
              <a:t> </a:t>
            </a:r>
            <a:r>
              <a:rPr lang="en-US" altLang="zh-CN" dirty="0"/>
              <a:t>s</a:t>
            </a:r>
            <a:r>
              <a:rPr lang="en-US" altLang="zh-CN" baseline="-25000" dirty="0"/>
              <a:t>1</a:t>
            </a:r>
            <a:r>
              <a:rPr lang="el-GR" altLang="zh-CN" baseline="30000" dirty="0"/>
              <a:t>2</a:t>
            </a:r>
            <a:r>
              <a:rPr lang="en-US" altLang="zh-CN" dirty="0"/>
              <a:t> (X</a:t>
            </a:r>
            <a:r>
              <a:rPr lang="en-US" altLang="zh-CN" baseline="-25000" dirty="0"/>
              <a:t>1</a:t>
            </a:r>
            <a:r>
              <a:rPr lang="en-US" altLang="zh-CN" dirty="0"/>
              <a:t>’X</a:t>
            </a:r>
            <a:r>
              <a:rPr lang="en-US" altLang="zh-CN" baseline="-25000" dirty="0"/>
              <a:t>1</a:t>
            </a:r>
            <a:r>
              <a:rPr lang="en-US" altLang="zh-CN" dirty="0"/>
              <a:t>)</a:t>
            </a:r>
            <a:r>
              <a:rPr lang="en-US" altLang="zh-CN" baseline="30000" dirty="0"/>
              <a:t>−1</a:t>
            </a:r>
            <a:r>
              <a:rPr lang="en-US" altLang="zh-CN" dirty="0"/>
              <a:t> +</a:t>
            </a:r>
            <a:r>
              <a:rPr lang="el-GR" altLang="zh-CN" dirty="0"/>
              <a:t> </a:t>
            </a:r>
            <a:r>
              <a:rPr lang="en-US" altLang="zh-CN" dirty="0"/>
              <a:t>s</a:t>
            </a:r>
            <a:r>
              <a:rPr lang="en-US" altLang="zh-CN" baseline="-25000" dirty="0"/>
              <a:t>2</a:t>
            </a:r>
            <a:r>
              <a:rPr lang="el-GR" altLang="zh-CN" baseline="30000" dirty="0"/>
              <a:t>2</a:t>
            </a:r>
            <a:r>
              <a:rPr lang="en-US" altLang="zh-CN" dirty="0"/>
              <a:t> (X</a:t>
            </a:r>
            <a:r>
              <a:rPr lang="en-US" altLang="zh-CN" baseline="-25000" dirty="0"/>
              <a:t>2</a:t>
            </a:r>
            <a:r>
              <a:rPr lang="en-US" altLang="zh-CN" dirty="0"/>
              <a:t>’X</a:t>
            </a:r>
            <a:r>
              <a:rPr lang="en-US" altLang="zh-CN" baseline="-25000" dirty="0"/>
              <a:t>2</a:t>
            </a:r>
            <a:r>
              <a:rPr lang="en-US" altLang="zh-CN" dirty="0"/>
              <a:t>)</a:t>
            </a:r>
            <a:r>
              <a:rPr lang="en-US" altLang="zh-CN" baseline="30000" dirty="0"/>
              <a:t>−1</a:t>
            </a:r>
            <a:endParaRPr lang="en-US" altLang="zh-CN" dirty="0"/>
          </a:p>
          <a:p>
            <a:r>
              <a:rPr lang="en-US" dirty="0"/>
              <a:t> x</a:t>
            </a:r>
            <a:r>
              <a:rPr lang="en-US" baseline="-25000" dirty="0"/>
              <a:t>1</a:t>
            </a:r>
            <a:r>
              <a:rPr lang="en-US" dirty="0"/>
              <a:t>*</a:t>
            </a:r>
            <a:r>
              <a:rPr lang="en-US" dirty="0">
                <a:sym typeface="Symbol" pitchFamily="18" charset="2"/>
              </a:rPr>
              <a:t></a:t>
            </a:r>
            <a:r>
              <a:rPr lang="en-US" dirty="0"/>
              <a:t>(b</a:t>
            </a:r>
            <a:r>
              <a:rPr lang="en-US" baseline="-25000" dirty="0"/>
              <a:t>1</a:t>
            </a:r>
            <a:r>
              <a:rPr lang="en-US" dirty="0"/>
              <a:t> - </a:t>
            </a:r>
            <a:r>
              <a:rPr lang="en-US" dirty="0">
                <a:sym typeface="Symbol" pitchFamily="18" charset="2"/>
              </a:rPr>
              <a:t>b</a:t>
            </a:r>
            <a:r>
              <a:rPr lang="en-US" baseline="-25000" dirty="0"/>
              <a:t>2</a:t>
            </a:r>
            <a:r>
              <a:rPr lang="en-US" dirty="0"/>
              <a:t>)</a:t>
            </a:r>
            <a:r>
              <a:rPr lang="zh-CN" altLang="en-US" dirty="0"/>
              <a:t>的方差为：</a:t>
            </a:r>
            <a:r>
              <a:rPr lang="en-US" dirty="0"/>
              <a:t>x</a:t>
            </a:r>
            <a:r>
              <a:rPr lang="en-US" baseline="-25000" dirty="0"/>
              <a:t>1</a:t>
            </a:r>
            <a:r>
              <a:rPr lang="en-US" dirty="0"/>
              <a:t>*</a:t>
            </a:r>
            <a:r>
              <a:rPr lang="en-US" dirty="0">
                <a:sym typeface="Symbol" pitchFamily="18" charset="2"/>
              </a:rPr>
              <a:t></a:t>
            </a:r>
            <a:r>
              <a:rPr lang="en-US" altLang="zh-CN" dirty="0" err="1">
                <a:sym typeface="Symbol" pitchFamily="18" charset="2"/>
              </a:rPr>
              <a:t>Var</a:t>
            </a:r>
            <a:r>
              <a:rPr lang="en-US" dirty="0"/>
              <a:t>(b</a:t>
            </a:r>
            <a:r>
              <a:rPr lang="en-US" baseline="-25000" dirty="0"/>
              <a:t>1</a:t>
            </a:r>
            <a:r>
              <a:rPr lang="en-US" dirty="0"/>
              <a:t> - </a:t>
            </a:r>
            <a:r>
              <a:rPr lang="en-US" dirty="0">
                <a:sym typeface="Symbol" pitchFamily="18" charset="2"/>
              </a:rPr>
              <a:t>b</a:t>
            </a:r>
            <a:r>
              <a:rPr lang="en-US" baseline="-25000" dirty="0"/>
              <a:t>2</a:t>
            </a:r>
            <a:r>
              <a:rPr lang="en-US" dirty="0"/>
              <a:t>) x</a:t>
            </a:r>
            <a:r>
              <a:rPr lang="en-US" baseline="-25000" dirty="0"/>
              <a:t>1</a:t>
            </a:r>
            <a:r>
              <a:rPr lang="en-US" dirty="0"/>
              <a:t>*</a:t>
            </a:r>
            <a:endParaRPr lang="en-US" b="1" dirty="0">
              <a:sym typeface="Symbol" pitchFamily="18" charset="2"/>
            </a:endParaRPr>
          </a:p>
          <a:p>
            <a:r>
              <a:rPr lang="zh-CN" altLang="en-US" dirty="0"/>
              <a:t>从而可得到第一项的区间估计</a:t>
            </a:r>
            <a:endParaRPr lang="en-US" altLang="zh-CN" dirty="0"/>
          </a:p>
          <a:p>
            <a:r>
              <a:rPr lang="zh-CN" altLang="en-US" dirty="0"/>
              <a:t>利用</a:t>
            </a:r>
            <a:r>
              <a:rPr lang="en-US" b="1" dirty="0">
                <a:sym typeface="Symbol" pitchFamily="18" charset="2"/>
              </a:rPr>
              <a:t></a:t>
            </a:r>
            <a:r>
              <a:rPr lang="en-US" baseline="-25000" dirty="0"/>
              <a:t>2</a:t>
            </a:r>
            <a:r>
              <a:rPr lang="zh-CN" altLang="en-US" dirty="0"/>
              <a:t>的区间估计可得到第二项的区间估计</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例</a:t>
            </a:r>
            <a:r>
              <a:rPr lang="en-US" altLang="zh-CN" dirty="0"/>
              <a:t>:</a:t>
            </a:r>
            <a:r>
              <a:rPr lang="en-US" dirty="0"/>
              <a:t>Cornwell and Rupert Panel Data</a:t>
            </a:r>
          </a:p>
        </p:txBody>
      </p:sp>
      <p:pic>
        <p:nvPicPr>
          <p:cNvPr id="7" name="Picture 1"/>
          <p:cNvPicPr>
            <a:picLocks noChangeAspect="1" noChangeArrowheads="1"/>
          </p:cNvPicPr>
          <p:nvPr/>
        </p:nvPicPr>
        <p:blipFill>
          <a:blip r:embed="rId3" cstate="print"/>
          <a:srcRect l="277" t="10335" r="5810" b="44291"/>
          <a:stretch>
            <a:fillRect/>
          </a:stretch>
        </p:blipFill>
        <p:spPr bwMode="auto">
          <a:xfrm>
            <a:off x="357158" y="1714488"/>
            <a:ext cx="8464999" cy="2299389"/>
          </a:xfrm>
          <a:prstGeom prst="rect">
            <a:avLst/>
          </a:prstGeom>
          <a:noFill/>
          <a:ln w="9525">
            <a:noFill/>
            <a:miter lim="800000"/>
            <a:headEnd/>
            <a:tailEnd/>
          </a:ln>
          <a:effectLst/>
        </p:spPr>
      </p:pic>
      <p:pic>
        <p:nvPicPr>
          <p:cNvPr id="8" name="Picture 1"/>
          <p:cNvPicPr>
            <a:picLocks noChangeAspect="1" noChangeArrowheads="1"/>
          </p:cNvPicPr>
          <p:nvPr/>
        </p:nvPicPr>
        <p:blipFill>
          <a:blip r:embed="rId4" cstate="print"/>
          <a:srcRect l="277" t="9843" r="5810" b="44291"/>
          <a:stretch>
            <a:fillRect/>
          </a:stretch>
        </p:blipFill>
        <p:spPr bwMode="auto">
          <a:xfrm>
            <a:off x="285720" y="4214818"/>
            <a:ext cx="8607997" cy="2363638"/>
          </a:xfrm>
          <a:prstGeom prst="rect">
            <a:avLst/>
          </a:prstGeom>
          <a:noFill/>
          <a:ln w="9525">
            <a:noFill/>
            <a:miter lim="800000"/>
            <a:headEnd/>
            <a:tailEnd/>
          </a:ln>
          <a:effectLst/>
        </p:spPr>
      </p:pic>
      <p:sp>
        <p:nvSpPr>
          <p:cNvPr id="9" name="TextBox 8"/>
          <p:cNvSpPr txBox="1"/>
          <p:nvPr/>
        </p:nvSpPr>
        <p:spPr>
          <a:xfrm>
            <a:off x="428596" y="1571612"/>
            <a:ext cx="785818" cy="369332"/>
          </a:xfrm>
          <a:prstGeom prst="rect">
            <a:avLst/>
          </a:prstGeom>
          <a:noFill/>
        </p:spPr>
        <p:txBody>
          <a:bodyPr wrap="square" rtlCol="0">
            <a:spAutoFit/>
          </a:bodyPr>
          <a:lstStyle/>
          <a:p>
            <a:r>
              <a:rPr lang="zh-CN" altLang="en-US" b="1" dirty="0">
                <a:solidFill>
                  <a:srgbClr val="FF0000"/>
                </a:solidFill>
              </a:rPr>
              <a:t>男</a:t>
            </a:r>
          </a:p>
        </p:txBody>
      </p:sp>
      <p:sp>
        <p:nvSpPr>
          <p:cNvPr id="10" name="TextBox 9"/>
          <p:cNvSpPr txBox="1"/>
          <p:nvPr/>
        </p:nvSpPr>
        <p:spPr>
          <a:xfrm>
            <a:off x="357158" y="4071942"/>
            <a:ext cx="785818" cy="369332"/>
          </a:xfrm>
          <a:prstGeom prst="rect">
            <a:avLst/>
          </a:prstGeom>
          <a:noFill/>
        </p:spPr>
        <p:txBody>
          <a:bodyPr wrap="square" rtlCol="0">
            <a:spAutoFit/>
          </a:bodyPr>
          <a:lstStyle/>
          <a:p>
            <a:r>
              <a:rPr lang="zh-CN" altLang="en-US" b="1" dirty="0">
                <a:solidFill>
                  <a:srgbClr val="FF0000"/>
                </a:solidFill>
              </a:rPr>
              <a:t>女</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zh-CN" altLang="en-US" dirty="0"/>
              <a:t>经验对工资的边际影响</a:t>
            </a:r>
            <a:endParaRPr lang="en-US" dirty="0"/>
          </a:p>
        </p:txBody>
      </p:sp>
      <p:pic>
        <p:nvPicPr>
          <p:cNvPr id="362499" name="Picture 3"/>
          <p:cNvPicPr>
            <a:picLocks noChangeAspect="1" noChangeArrowheads="1"/>
          </p:cNvPicPr>
          <p:nvPr/>
        </p:nvPicPr>
        <p:blipFill>
          <a:blip r:embed="rId2" cstate="print"/>
          <a:srcRect/>
          <a:stretch>
            <a:fillRect/>
          </a:stretch>
        </p:blipFill>
        <p:spPr bwMode="auto">
          <a:xfrm>
            <a:off x="1928794" y="1214422"/>
            <a:ext cx="5267325" cy="5257800"/>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给定经验</a:t>
            </a:r>
            <a:r>
              <a:rPr lang="en-US" altLang="zh-CN" dirty="0"/>
              <a:t>,</a:t>
            </a:r>
            <a:r>
              <a:rPr lang="zh-CN" altLang="en-US" dirty="0"/>
              <a:t>男女平均工资之差</a:t>
            </a:r>
          </a:p>
        </p:txBody>
      </p:sp>
      <p:pic>
        <p:nvPicPr>
          <p:cNvPr id="4" name="Picture 1"/>
          <p:cNvPicPr>
            <a:picLocks noChangeAspect="1" noChangeArrowheads="1"/>
          </p:cNvPicPr>
          <p:nvPr/>
        </p:nvPicPr>
        <p:blipFill>
          <a:blip r:embed="rId2" cstate="print"/>
          <a:srcRect/>
          <a:stretch>
            <a:fillRect/>
          </a:stretch>
        </p:blipFill>
        <p:spPr bwMode="auto">
          <a:xfrm>
            <a:off x="1928794" y="1142984"/>
            <a:ext cx="5267325" cy="525780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分解结果</a:t>
            </a:r>
          </a:p>
        </p:txBody>
      </p:sp>
      <p:pic>
        <p:nvPicPr>
          <p:cNvPr id="375810" name="Picture 2"/>
          <p:cNvPicPr>
            <a:picLocks noChangeAspect="1" noChangeArrowheads="1"/>
          </p:cNvPicPr>
          <p:nvPr/>
        </p:nvPicPr>
        <p:blipFill>
          <a:blip r:embed="rId2" cstate="print"/>
          <a:srcRect l="277" t="7874" r="9684" b="65453"/>
          <a:stretch>
            <a:fillRect/>
          </a:stretch>
        </p:blipFill>
        <p:spPr bwMode="auto">
          <a:xfrm>
            <a:off x="357158" y="2488354"/>
            <a:ext cx="8536527" cy="1421789"/>
          </a:xfrm>
          <a:prstGeom prst="rect">
            <a:avLst/>
          </a:prstGeom>
          <a:noFill/>
          <a:ln w="9525">
            <a:noFill/>
            <a:miter lim="800000"/>
            <a:headEnd/>
            <a:tailEnd/>
          </a:ln>
          <a:effectLst/>
        </p:spPr>
      </p:pic>
      <p:sp>
        <p:nvSpPr>
          <p:cNvPr id="5" name="动作按钮: 后退或前一项 4">
            <a:hlinkClick r:id="rId3"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假设检验的类型</a:t>
            </a:r>
            <a:endParaRPr lang="en-US" dirty="0"/>
          </a:p>
        </p:txBody>
      </p:sp>
      <p:sp>
        <p:nvSpPr>
          <p:cNvPr id="3" name="Content Placeholder 2"/>
          <p:cNvSpPr>
            <a:spLocks noGrp="1"/>
          </p:cNvSpPr>
          <p:nvPr>
            <p:ph idx="1"/>
          </p:nvPr>
        </p:nvSpPr>
        <p:spPr/>
        <p:txBody>
          <a:bodyPr/>
          <a:lstStyle/>
          <a:p>
            <a:r>
              <a:rPr lang="zh-CN" altLang="en-US" dirty="0"/>
              <a:t>嵌套模型</a:t>
            </a:r>
            <a:r>
              <a:rPr lang="en-US" dirty="0"/>
              <a:t>:  </a:t>
            </a:r>
            <a:r>
              <a:rPr lang="zh-CN" altLang="en-US" dirty="0"/>
              <a:t>对某些参数的约束的检验</a:t>
            </a:r>
            <a:br>
              <a:rPr lang="en-US" dirty="0"/>
            </a:br>
            <a:r>
              <a:rPr lang="en-US" dirty="0"/>
              <a:t>y = </a:t>
            </a:r>
            <a:r>
              <a:rPr lang="en-US" dirty="0">
                <a:sym typeface="Symbol"/>
              </a:rPr>
              <a:t></a:t>
            </a:r>
            <a:r>
              <a:rPr lang="en-US" baseline="-25000" dirty="0">
                <a:sym typeface="Symbol"/>
              </a:rPr>
              <a:t>1</a:t>
            </a:r>
            <a:r>
              <a:rPr lang="en-US" dirty="0">
                <a:sym typeface="Symbol"/>
              </a:rPr>
              <a:t> + </a:t>
            </a:r>
            <a:r>
              <a:rPr lang="en-US" baseline="-25000" dirty="0">
                <a:sym typeface="Symbol"/>
              </a:rPr>
              <a:t>2</a:t>
            </a:r>
            <a:r>
              <a:rPr lang="en-US" dirty="0">
                <a:sym typeface="Symbol"/>
              </a:rPr>
              <a:t>x + </a:t>
            </a:r>
            <a:r>
              <a:rPr lang="en-US" baseline="-25000" dirty="0">
                <a:sym typeface="Symbol"/>
              </a:rPr>
              <a:t>3</a:t>
            </a:r>
            <a:r>
              <a:rPr lang="en-US" dirty="0">
                <a:sym typeface="Symbol"/>
              </a:rPr>
              <a:t>z + ,   </a:t>
            </a:r>
            <a:r>
              <a:rPr lang="en-US" baseline="-25000" dirty="0">
                <a:sym typeface="Symbol"/>
              </a:rPr>
              <a:t>3</a:t>
            </a:r>
            <a:r>
              <a:rPr lang="en-US" dirty="0">
                <a:sym typeface="Symbol"/>
              </a:rPr>
              <a:t> = 0 </a:t>
            </a:r>
            <a:endParaRPr lang="en-US" dirty="0"/>
          </a:p>
          <a:p>
            <a:r>
              <a:rPr lang="zh-CN" altLang="en-US" dirty="0"/>
              <a:t>非嵌套模型</a:t>
            </a:r>
            <a:br>
              <a:rPr lang="en-US" dirty="0"/>
            </a:br>
            <a:r>
              <a:rPr lang="en-US" dirty="0" err="1"/>
              <a:t>y</a:t>
            </a:r>
            <a:r>
              <a:rPr lang="en-US" baseline="-25000" dirty="0" err="1"/>
              <a:t>t</a:t>
            </a:r>
            <a:r>
              <a:rPr lang="en-US" dirty="0"/>
              <a:t> = </a:t>
            </a:r>
            <a:r>
              <a:rPr lang="en-US" dirty="0">
                <a:sym typeface="Symbol"/>
              </a:rPr>
              <a:t></a:t>
            </a:r>
            <a:r>
              <a:rPr lang="en-US" baseline="-25000" dirty="0">
                <a:sym typeface="Symbol"/>
              </a:rPr>
              <a:t>1</a:t>
            </a:r>
            <a:r>
              <a:rPr lang="en-US" dirty="0">
                <a:sym typeface="Symbol"/>
              </a:rPr>
              <a:t> + </a:t>
            </a:r>
            <a:r>
              <a:rPr lang="en-US" baseline="-25000" dirty="0">
                <a:sym typeface="Symbol"/>
              </a:rPr>
              <a:t>2</a:t>
            </a:r>
            <a:r>
              <a:rPr lang="en-US" dirty="0">
                <a:sym typeface="Symbol"/>
              </a:rPr>
              <a:t>x</a:t>
            </a:r>
            <a:r>
              <a:rPr lang="en-US" baseline="-25000" dirty="0">
                <a:sym typeface="Symbol"/>
              </a:rPr>
              <a:t>t</a:t>
            </a:r>
            <a:r>
              <a:rPr lang="en-US" dirty="0">
                <a:sym typeface="Symbol"/>
              </a:rPr>
              <a:t> + </a:t>
            </a:r>
            <a:r>
              <a:rPr lang="en-US" baseline="-25000" dirty="0">
                <a:sym typeface="Symbol"/>
              </a:rPr>
              <a:t>3</a:t>
            </a:r>
            <a:r>
              <a:rPr lang="en-US" dirty="0">
                <a:sym typeface="Symbol"/>
              </a:rPr>
              <a:t>x</a:t>
            </a:r>
            <a:r>
              <a:rPr lang="en-US" baseline="-25000" dirty="0">
                <a:sym typeface="Symbol"/>
              </a:rPr>
              <a:t>t-1</a:t>
            </a:r>
            <a:r>
              <a:rPr lang="en-US" dirty="0">
                <a:sym typeface="Symbol"/>
              </a:rPr>
              <a:t> + </a:t>
            </a:r>
            <a:r>
              <a:rPr lang="en-US" baseline="-25000" dirty="0">
                <a:sym typeface="Symbol"/>
              </a:rPr>
              <a:t>t</a:t>
            </a:r>
            <a:br>
              <a:rPr lang="en-US" dirty="0">
                <a:sym typeface="Symbol"/>
              </a:rPr>
            </a:br>
            <a:r>
              <a:rPr lang="en-US" dirty="0" err="1"/>
              <a:t>y</a:t>
            </a:r>
            <a:r>
              <a:rPr lang="en-US" baseline="-25000" dirty="0" err="1"/>
              <a:t>t</a:t>
            </a:r>
            <a:r>
              <a:rPr lang="en-US" dirty="0"/>
              <a:t> = </a:t>
            </a:r>
            <a:r>
              <a:rPr lang="en-US" dirty="0">
                <a:sym typeface="Symbol"/>
              </a:rPr>
              <a:t></a:t>
            </a:r>
            <a:r>
              <a:rPr lang="en-US" baseline="-25000" dirty="0">
                <a:sym typeface="Symbol"/>
              </a:rPr>
              <a:t>1</a:t>
            </a:r>
            <a:r>
              <a:rPr lang="en-US" dirty="0">
                <a:sym typeface="Symbol"/>
              </a:rPr>
              <a:t>  + </a:t>
            </a:r>
            <a:r>
              <a:rPr lang="en-US" baseline="-25000" dirty="0">
                <a:sym typeface="Symbol"/>
              </a:rPr>
              <a:t>2</a:t>
            </a:r>
            <a:r>
              <a:rPr lang="en-US" dirty="0">
                <a:sym typeface="Symbol"/>
              </a:rPr>
              <a:t>x</a:t>
            </a:r>
            <a:r>
              <a:rPr lang="en-US" baseline="-25000" dirty="0">
                <a:sym typeface="Symbol"/>
              </a:rPr>
              <a:t>t</a:t>
            </a:r>
            <a:r>
              <a:rPr lang="en-US" dirty="0">
                <a:sym typeface="Symbol"/>
              </a:rPr>
              <a:t> + </a:t>
            </a:r>
            <a:r>
              <a:rPr lang="en-US" baseline="-25000" dirty="0">
                <a:sym typeface="Symbol"/>
              </a:rPr>
              <a:t>3</a:t>
            </a:r>
            <a:r>
              <a:rPr lang="en-US" dirty="0">
                <a:sym typeface="Symbol"/>
              </a:rPr>
              <a:t>y</a:t>
            </a:r>
            <a:r>
              <a:rPr lang="en-US" baseline="-25000" dirty="0">
                <a:sym typeface="Symbol"/>
              </a:rPr>
              <a:t>t-1</a:t>
            </a:r>
            <a:r>
              <a:rPr lang="en-US" dirty="0">
                <a:sym typeface="Symbol"/>
              </a:rPr>
              <a:t> + w</a:t>
            </a:r>
            <a:r>
              <a:rPr lang="en-US" baseline="-25000" dirty="0">
                <a:sym typeface="Symbol"/>
              </a:rPr>
              <a:t>t</a:t>
            </a:r>
            <a:r>
              <a:rPr lang="en-US" dirty="0">
                <a:sym typeface="Symbol"/>
              </a:rPr>
              <a:t> </a:t>
            </a:r>
            <a:endParaRPr lang="en-US" dirty="0"/>
          </a:p>
        </p:txBody>
      </p:sp>
    </p:spTree>
    <p:extLst>
      <p:ext uri="{BB962C8B-B14F-4D97-AF65-F5344CB8AC3E}">
        <p14:creationId xmlns:p14="http://schemas.microsoft.com/office/powerpoint/2010/main" val="8265336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800" dirty="0"/>
              <a:t>线性假设</a:t>
            </a:r>
            <a:r>
              <a:rPr lang="en-US" sz="2800" dirty="0"/>
              <a:t>:  H</a:t>
            </a:r>
            <a:r>
              <a:rPr lang="en-US" sz="2800" baseline="-25000" dirty="0"/>
              <a:t>0</a:t>
            </a:r>
            <a:r>
              <a:rPr lang="en-US" sz="2800" dirty="0"/>
              <a:t>: R</a:t>
            </a:r>
            <a:r>
              <a:rPr lang="en-US" sz="2800" dirty="0">
                <a:sym typeface="Symbol" pitchFamily="18" charset="2"/>
              </a:rPr>
              <a:t></a:t>
            </a:r>
            <a:r>
              <a:rPr lang="en-US" sz="2800" dirty="0"/>
              <a:t> - q = 0</a:t>
            </a:r>
          </a:p>
        </p:txBody>
      </p:sp>
      <p:sp>
        <p:nvSpPr>
          <p:cNvPr id="3" name="Content Placeholder 2"/>
          <p:cNvSpPr>
            <a:spLocks noGrp="1"/>
          </p:cNvSpPr>
          <p:nvPr>
            <p:ph idx="1"/>
          </p:nvPr>
        </p:nvSpPr>
        <p:spPr/>
        <p:txBody>
          <a:bodyPr/>
          <a:lstStyle/>
          <a:p>
            <a:pPr>
              <a:lnSpc>
                <a:spcPct val="80000"/>
              </a:lnSpc>
            </a:pPr>
            <a:r>
              <a:rPr lang="zh-CN" altLang="en-US" dirty="0"/>
              <a:t>施加约束降低拟合优度</a:t>
            </a:r>
            <a:r>
              <a:rPr lang="en-US" dirty="0"/>
              <a:t>R</a:t>
            </a:r>
            <a:r>
              <a:rPr lang="en-US" baseline="30000" dirty="0"/>
              <a:t>2</a:t>
            </a:r>
            <a:r>
              <a:rPr lang="en-US" dirty="0"/>
              <a:t> </a:t>
            </a:r>
            <a:r>
              <a:rPr lang="zh-CN" altLang="en-US" dirty="0"/>
              <a:t>，降低程度显著吗？</a:t>
            </a:r>
            <a:br>
              <a:rPr lang="en-US" dirty="0"/>
            </a:br>
            <a:r>
              <a:rPr lang="en-US" i="1" dirty="0"/>
              <a:t> F</a:t>
            </a:r>
            <a:r>
              <a:rPr lang="en-US" dirty="0"/>
              <a:t>={(R</a:t>
            </a:r>
            <a:r>
              <a:rPr lang="en-US" baseline="-25000" dirty="0"/>
              <a:t>u</a:t>
            </a:r>
            <a:r>
              <a:rPr lang="en-US" baseline="30000" dirty="0"/>
              <a:t>2</a:t>
            </a:r>
            <a:r>
              <a:rPr lang="en-US" dirty="0"/>
              <a:t>–R</a:t>
            </a:r>
            <a:r>
              <a:rPr lang="en-US" baseline="-25000" dirty="0"/>
              <a:t>r</a:t>
            </a:r>
            <a:r>
              <a:rPr lang="en-US" baseline="30000" dirty="0"/>
              <a:t>2</a:t>
            </a:r>
            <a:r>
              <a:rPr lang="en-US" dirty="0"/>
              <a:t>)/J}/[(1–R</a:t>
            </a:r>
            <a:r>
              <a:rPr lang="en-US" baseline="-25000" dirty="0"/>
              <a:t>u</a:t>
            </a:r>
            <a:r>
              <a:rPr lang="en-US" baseline="30000" dirty="0"/>
              <a:t>2</a:t>
            </a:r>
            <a:r>
              <a:rPr lang="en-US" dirty="0"/>
              <a:t>)/(n-K)]</a:t>
            </a:r>
            <a:r>
              <a:rPr lang="en-US" altLang="zh-CN" dirty="0"/>
              <a:t>~</a:t>
            </a:r>
            <a:r>
              <a:rPr lang="en-US" i="1" dirty="0"/>
              <a:t>F</a:t>
            </a:r>
            <a:r>
              <a:rPr lang="en-US" dirty="0"/>
              <a:t>[</a:t>
            </a:r>
            <a:r>
              <a:rPr lang="en-US" dirty="0" err="1"/>
              <a:t>J,n</a:t>
            </a:r>
            <a:r>
              <a:rPr lang="en-US" dirty="0"/>
              <a:t>-K]</a:t>
            </a:r>
          </a:p>
          <a:p>
            <a:pPr>
              <a:lnSpc>
                <a:spcPct val="80000"/>
              </a:lnSpc>
            </a:pPr>
            <a:r>
              <a:rPr lang="en-US" dirty="0"/>
              <a:t>m=</a:t>
            </a:r>
            <a:r>
              <a:rPr lang="en-US" dirty="0" err="1"/>
              <a:t>Rb</a:t>
            </a:r>
            <a:r>
              <a:rPr lang="en-US" dirty="0"/>
              <a:t> - q </a:t>
            </a:r>
            <a:r>
              <a:rPr lang="zh-CN" altLang="en-US" dirty="0"/>
              <a:t>接近</a:t>
            </a:r>
            <a:r>
              <a:rPr lang="en-US" dirty="0"/>
              <a:t> 0</a:t>
            </a:r>
            <a:r>
              <a:rPr lang="zh-CN" altLang="en-US" dirty="0"/>
              <a:t>吗</a:t>
            </a:r>
            <a:r>
              <a:rPr lang="en-US" dirty="0"/>
              <a:t>? </a:t>
            </a:r>
            <a:br>
              <a:rPr lang="en-US" dirty="0"/>
            </a:br>
            <a:r>
              <a:rPr lang="en-US" dirty="0"/>
              <a:t> Wald</a:t>
            </a:r>
            <a:r>
              <a:rPr lang="zh-CN" altLang="en-US" dirty="0"/>
              <a:t>统计量</a:t>
            </a:r>
            <a:r>
              <a:rPr lang="en-US" dirty="0"/>
              <a:t>:  m</a:t>
            </a:r>
            <a:r>
              <a:rPr lang="en-US" dirty="0">
                <a:sym typeface="Symbol" pitchFamily="18" charset="2"/>
              </a:rPr>
              <a:t></a:t>
            </a:r>
            <a:r>
              <a:rPr lang="en-US" dirty="0"/>
              <a:t>(</a:t>
            </a:r>
            <a:r>
              <a:rPr lang="en-US" dirty="0" err="1"/>
              <a:t>Var</a:t>
            </a:r>
            <a:r>
              <a:rPr lang="en-US" dirty="0"/>
              <a:t>[m])</a:t>
            </a:r>
            <a:r>
              <a:rPr lang="en-US" baseline="30000" dirty="0"/>
              <a:t>-1</a:t>
            </a:r>
            <a:r>
              <a:rPr lang="en-US" dirty="0"/>
              <a:t>m</a:t>
            </a:r>
            <a:r>
              <a:rPr lang="en-US" altLang="zh-CN" dirty="0"/>
              <a:t>~</a:t>
            </a:r>
            <a:r>
              <a:rPr lang="en-US" altLang="zh-CN" dirty="0">
                <a:latin typeface="Times New Roman" pitchFamily="18" charset="0"/>
                <a:ea typeface="+mj-ea"/>
                <a:cs typeface="Times New Roman" pitchFamily="18" charset="0"/>
              </a:rPr>
              <a:t>χ</a:t>
            </a:r>
            <a:r>
              <a:rPr lang="en-US" altLang="zh-CN" baseline="30000" dirty="0"/>
              <a:t>2</a:t>
            </a:r>
            <a:r>
              <a:rPr lang="en-US" altLang="zh-CN" dirty="0"/>
              <a:t>(J)</a:t>
            </a:r>
            <a:r>
              <a:rPr lang="en-US" dirty="0"/>
              <a:t> </a:t>
            </a:r>
          </a:p>
          <a:p>
            <a:pPr>
              <a:lnSpc>
                <a:spcPct val="80000"/>
              </a:lnSpc>
              <a:buNone/>
            </a:pPr>
            <a:r>
              <a:rPr lang="en-US" dirty="0"/>
              <a:t>    </a:t>
            </a:r>
            <a:r>
              <a:rPr lang="zh-CN" altLang="en-US" dirty="0"/>
              <a:t>其中，</a:t>
            </a:r>
            <a:r>
              <a:rPr lang="en-US" dirty="0" err="1"/>
              <a:t>Var</a:t>
            </a:r>
            <a:r>
              <a:rPr lang="en-US" dirty="0"/>
              <a:t>[m] = R[</a:t>
            </a:r>
            <a:r>
              <a:rPr lang="en-US" dirty="0">
                <a:sym typeface="Symbol" pitchFamily="18" charset="2"/>
              </a:rPr>
              <a:t></a:t>
            </a:r>
            <a:r>
              <a:rPr lang="en-US" baseline="30000" dirty="0"/>
              <a:t>2</a:t>
            </a:r>
            <a:r>
              <a:rPr lang="en-US" dirty="0"/>
              <a:t>(X’X)</a:t>
            </a:r>
            <a:r>
              <a:rPr lang="en-US" baseline="30000" dirty="0"/>
              <a:t>-1</a:t>
            </a:r>
            <a:r>
              <a:rPr lang="en-US" dirty="0"/>
              <a:t>]R</a:t>
            </a:r>
            <a:r>
              <a:rPr lang="en-US" dirty="0">
                <a:sym typeface="Symbol" pitchFamily="18" charset="2"/>
              </a:rPr>
              <a:t></a:t>
            </a:r>
            <a:r>
              <a:rPr lang="en-US" dirty="0"/>
              <a:t> </a:t>
            </a:r>
          </a:p>
          <a:p>
            <a:pPr>
              <a:lnSpc>
                <a:spcPct val="80000"/>
              </a:lnSpc>
              <a:buNone/>
            </a:pPr>
            <a:r>
              <a:rPr lang="zh-CN" altLang="en-US" dirty="0">
                <a:sym typeface="Symbol" pitchFamily="18" charset="2"/>
              </a:rPr>
              <a:t>    如果使用</a:t>
            </a:r>
            <a:r>
              <a:rPr lang="en-US" i="1" dirty="0">
                <a:sym typeface="Symbol" pitchFamily="18" charset="2"/>
              </a:rPr>
              <a:t></a:t>
            </a:r>
            <a:r>
              <a:rPr lang="en-US" baseline="30000" dirty="0"/>
              <a:t>2</a:t>
            </a:r>
            <a:r>
              <a:rPr lang="zh-CN" altLang="en-US" dirty="0"/>
              <a:t>的估计量，则服从</a:t>
            </a:r>
            <a:r>
              <a:rPr lang="en-US" dirty="0"/>
              <a:t>F[</a:t>
            </a:r>
            <a:r>
              <a:rPr lang="en-US" dirty="0" err="1"/>
              <a:t>J,n</a:t>
            </a:r>
            <a:r>
              <a:rPr lang="en-US" dirty="0"/>
              <a:t>-K]</a:t>
            </a:r>
          </a:p>
          <a:p>
            <a:pPr>
              <a:lnSpc>
                <a:spcPct val="80000"/>
              </a:lnSpc>
            </a:pPr>
            <a:r>
              <a:rPr lang="zh-CN" altLang="en-US" dirty="0"/>
              <a:t>例：汽油需求函数</a:t>
            </a:r>
            <a:endParaRPr lang="en-US" altLang="zh-CN" dirty="0"/>
          </a:p>
          <a:p>
            <a:pPr lvl="1">
              <a:lnSpc>
                <a:spcPct val="80000"/>
              </a:lnSpc>
            </a:pPr>
            <a:r>
              <a:rPr lang="en-US" dirty="0">
                <a:sym typeface="Symbol"/>
              </a:rPr>
              <a:t></a:t>
            </a:r>
            <a:r>
              <a:rPr lang="en-US" altLang="zh-CN" baseline="-25000" dirty="0"/>
              <a:t>PNC</a:t>
            </a:r>
            <a:r>
              <a:rPr lang="en-US" altLang="zh-CN" dirty="0"/>
              <a:t>+</a:t>
            </a:r>
            <a:r>
              <a:rPr lang="en-US" dirty="0">
                <a:sym typeface="Symbol"/>
              </a:rPr>
              <a:t></a:t>
            </a:r>
            <a:r>
              <a:rPr lang="en-US" altLang="zh-CN" baseline="-25000" dirty="0"/>
              <a:t>PUC</a:t>
            </a:r>
            <a:r>
              <a:rPr lang="en-US" altLang="zh-CN" dirty="0"/>
              <a:t>=1</a:t>
            </a:r>
            <a:endParaRPr lang="en-US" dirty="0"/>
          </a:p>
        </p:txBody>
      </p:sp>
    </p:spTree>
    <p:extLst>
      <p:ext uri="{BB962C8B-B14F-4D97-AF65-F5344CB8AC3E}">
        <p14:creationId xmlns:p14="http://schemas.microsoft.com/office/powerpoint/2010/main" val="23568789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8229600" cy="530225"/>
          </a:xfrm>
        </p:spPr>
        <p:txBody>
          <a:bodyPr/>
          <a:lstStyle/>
          <a:p>
            <a:r>
              <a:rPr lang="zh-CN" altLang="en-US" dirty="0"/>
              <a:t>非嵌套回归模型</a:t>
            </a:r>
            <a:endParaRPr lang="en-US" dirty="0"/>
          </a:p>
        </p:txBody>
      </p:sp>
      <p:sp>
        <p:nvSpPr>
          <p:cNvPr id="3" name="Content Placeholder 2"/>
          <p:cNvSpPr>
            <a:spLocks noGrp="1"/>
          </p:cNvSpPr>
          <p:nvPr>
            <p:ph idx="1"/>
          </p:nvPr>
        </p:nvSpPr>
        <p:spPr>
          <a:xfrm>
            <a:off x="533400" y="2209800"/>
            <a:ext cx="8229600" cy="3463925"/>
          </a:xfrm>
        </p:spPr>
        <p:txBody>
          <a:bodyPr/>
          <a:lstStyle/>
          <a:p>
            <a:r>
              <a:rPr lang="en-US" dirty="0"/>
              <a:t>Davidson</a:t>
            </a:r>
            <a:r>
              <a:rPr lang="zh-CN" altLang="en-US" dirty="0"/>
              <a:t>和</a:t>
            </a:r>
            <a:r>
              <a:rPr lang="en-US" dirty="0"/>
              <a:t>MacKinnon: </a:t>
            </a:r>
            <a:r>
              <a:rPr lang="zh-CN" altLang="en-US" dirty="0"/>
              <a:t>如果模型</a:t>
            </a:r>
            <a:r>
              <a:rPr lang="en-US" dirty="0"/>
              <a:t>A</a:t>
            </a:r>
            <a:r>
              <a:rPr lang="zh-CN" altLang="en-US" dirty="0"/>
              <a:t>正确，则模型</a:t>
            </a:r>
            <a:r>
              <a:rPr lang="en-US" dirty="0"/>
              <a:t>B</a:t>
            </a:r>
            <a:r>
              <a:rPr lang="zh-CN" altLang="en-US" dirty="0"/>
              <a:t>中的解释变量不能改进模型</a:t>
            </a:r>
            <a:r>
              <a:rPr lang="en-US" dirty="0"/>
              <a:t>A</a:t>
            </a:r>
            <a:r>
              <a:rPr lang="zh-CN" altLang="en-US" dirty="0"/>
              <a:t>对数据的拟合效果</a:t>
            </a:r>
            <a:endParaRPr lang="en-US" dirty="0"/>
          </a:p>
          <a:p>
            <a:r>
              <a:rPr lang="en-US" dirty="0" err="1"/>
              <a:t>Vuong</a:t>
            </a:r>
            <a:r>
              <a:rPr lang="en-US" dirty="0"/>
              <a:t>: </a:t>
            </a:r>
            <a:r>
              <a:rPr lang="zh-CN" altLang="en-US" dirty="0"/>
              <a:t>如果模型</a:t>
            </a:r>
            <a:r>
              <a:rPr lang="en-US" dirty="0"/>
              <a:t>A</a:t>
            </a:r>
            <a:r>
              <a:rPr lang="zh-CN" altLang="en-US" dirty="0"/>
              <a:t>正确，则模型</a:t>
            </a:r>
            <a:r>
              <a:rPr lang="en-US" dirty="0"/>
              <a:t>A</a:t>
            </a:r>
            <a:r>
              <a:rPr lang="zh-CN" altLang="en-US" dirty="0"/>
              <a:t>的似然函数值优于模型</a:t>
            </a:r>
            <a:r>
              <a:rPr lang="en-US" dirty="0"/>
              <a:t>B</a:t>
            </a:r>
          </a:p>
        </p:txBody>
      </p:sp>
    </p:spTree>
    <p:extLst>
      <p:ext uri="{BB962C8B-B14F-4D97-AF65-F5344CB8AC3E}">
        <p14:creationId xmlns:p14="http://schemas.microsoft.com/office/powerpoint/2010/main" val="3542680267"/>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15985</TotalTime>
  <Words>5505</Words>
  <Application>Microsoft Office PowerPoint</Application>
  <PresentationFormat>全屏显示(4:3)</PresentationFormat>
  <Paragraphs>1035</Paragraphs>
  <Slides>110</Slides>
  <Notes>64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110</vt:i4>
      </vt:variant>
    </vt:vector>
  </HeadingPairs>
  <TitlesOfParts>
    <vt:vector size="121" baseType="lpstr">
      <vt:lpstr>宋体</vt:lpstr>
      <vt:lpstr>Arial</vt:lpstr>
      <vt:lpstr>Arial Black</vt:lpstr>
      <vt:lpstr>Calibri</vt:lpstr>
      <vt:lpstr>Tahoma</vt:lpstr>
      <vt:lpstr>Times New Roman</vt:lpstr>
      <vt:lpstr>Verdana</vt:lpstr>
      <vt:lpstr>Wingdings</vt:lpstr>
      <vt:lpstr>Level</vt:lpstr>
      <vt:lpstr>Equation</vt:lpstr>
      <vt:lpstr>公式</vt:lpstr>
      <vt:lpstr>计量经济学 方法与应用</vt:lpstr>
      <vt:lpstr>教材与参考书</vt:lpstr>
      <vt:lpstr>主要内容</vt:lpstr>
      <vt:lpstr>分析1</vt:lpstr>
      <vt:lpstr>分析2</vt:lpstr>
      <vt:lpstr>线性模型</vt:lpstr>
      <vt:lpstr>主要内容</vt:lpstr>
      <vt:lpstr>条件期望函数</vt:lpstr>
      <vt:lpstr>线性回归</vt:lpstr>
      <vt:lpstr>经典线性模型</vt:lpstr>
      <vt:lpstr>矩阵表达</vt:lpstr>
      <vt:lpstr>例：二元总体的样本数据</vt:lpstr>
      <vt:lpstr>最小二乘线性投影</vt:lpstr>
      <vt:lpstr>最小二乘线性投影</vt:lpstr>
      <vt:lpstr>真实的均值函数</vt:lpstr>
      <vt:lpstr>真实的数据生成机制</vt:lpstr>
      <vt:lpstr>实例：就诊次数</vt:lpstr>
      <vt:lpstr>条件均值与线性投影</vt:lpstr>
      <vt:lpstr>为什么使用线性回归？</vt:lpstr>
      <vt:lpstr>线性模型假定</vt:lpstr>
      <vt:lpstr>线性</vt:lpstr>
      <vt:lpstr>可识别性</vt:lpstr>
      <vt:lpstr>艺术品价格之谜</vt:lpstr>
      <vt:lpstr>面积效应模型 </vt:lpstr>
      <vt:lpstr>随机扰动项的条件期望</vt:lpstr>
      <vt:lpstr>E[ε |X]=0 与 E[ε]=0</vt:lpstr>
      <vt:lpstr>条件同方差与无关</vt:lpstr>
      <vt:lpstr>正态分布</vt:lpstr>
      <vt:lpstr>总体与样本</vt:lpstr>
      <vt:lpstr>拟合准则</vt:lpstr>
      <vt:lpstr>LS正规方程组</vt:lpstr>
      <vt:lpstr>二阶条件</vt:lpstr>
      <vt:lpstr>为什么采用LS:直观解释</vt:lpstr>
      <vt:lpstr>投影与残差</vt:lpstr>
      <vt:lpstr>M矩阵的性质</vt:lpstr>
      <vt:lpstr>X 包含常数项</vt:lpstr>
      <vt:lpstr>例：投资与GNP（1968-1982）</vt:lpstr>
      <vt:lpstr>LS估计</vt:lpstr>
      <vt:lpstr>残差</vt:lpstr>
      <vt:lpstr>残差图</vt:lpstr>
      <vt:lpstr>验证</vt:lpstr>
      <vt:lpstr>常数项的影响</vt:lpstr>
      <vt:lpstr>常数项的影响</vt:lpstr>
      <vt:lpstr>Frisch-Waugh 定理(1933) </vt:lpstr>
      <vt:lpstr>Frisch–Waugh (1933)–Lovell (1963) Theorem</vt:lpstr>
      <vt:lpstr>分块回归解</vt:lpstr>
      <vt:lpstr>偏回归系数与偏相关系数</vt:lpstr>
      <vt:lpstr>两个定理</vt:lpstr>
      <vt:lpstr>例：投资与GNP（1968-1982）</vt:lpstr>
      <vt:lpstr>Frisch-Waugh 定理的含义</vt:lpstr>
      <vt:lpstr>原始变量vs去趋势变量</vt:lpstr>
      <vt:lpstr>去趋势变量回归</vt:lpstr>
      <vt:lpstr>Frisch-Waugh定理的应用：固定效应模型</vt:lpstr>
      <vt:lpstr>估计固定效应模型</vt:lpstr>
      <vt:lpstr>估计固定效应模型(cont.)</vt:lpstr>
      <vt:lpstr>组内变换</vt:lpstr>
      <vt:lpstr>例：Cornwell and Rupert Panel Data</vt:lpstr>
      <vt:lpstr>残差平方和</vt:lpstr>
      <vt:lpstr>回归方程的拟合优度</vt:lpstr>
      <vt:lpstr>拟合优度的一种测量</vt:lpstr>
      <vt:lpstr>线性变换对最小二乘估计的影响</vt:lpstr>
      <vt:lpstr>主成分回归实例：电影成功预测</vt:lpstr>
      <vt:lpstr>调整后R2</vt:lpstr>
      <vt:lpstr>约束线性最小二乘法</vt:lpstr>
      <vt:lpstr>拟合优度实例：投资函数</vt:lpstr>
      <vt:lpstr>术语</vt:lpstr>
      <vt:lpstr>LS估计的无偏性</vt:lpstr>
      <vt:lpstr>Cornwell and Rupert Panel Data</vt:lpstr>
      <vt:lpstr>工作经验的二次曲线</vt:lpstr>
      <vt:lpstr>重复抽样</vt:lpstr>
      <vt:lpstr>回归系数的直方图（100次重抽样）</vt:lpstr>
      <vt:lpstr>b的方差</vt:lpstr>
      <vt:lpstr>X的离散程度对b方差的影响 E(y|X)=2+3x</vt:lpstr>
      <vt:lpstr>Guass-Markov定理</vt:lpstr>
      <vt:lpstr>估计2</vt:lpstr>
      <vt:lpstr>估计b的函数的方差：delta方法</vt:lpstr>
      <vt:lpstr>例：石油需求函数</vt:lpstr>
      <vt:lpstr>Bootstrapping*</vt:lpstr>
      <vt:lpstr>如果遗漏一个自变量？</vt:lpstr>
      <vt:lpstr>如果增加一个自变量？</vt:lpstr>
      <vt:lpstr>约束最小二乘估计的性质</vt:lpstr>
      <vt:lpstr>小结：最小二乘估计的小样本性质</vt:lpstr>
      <vt:lpstr>优良的自变量（Well Behaved Regressors）</vt:lpstr>
      <vt:lpstr>最小二乘估计的一致性</vt:lpstr>
      <vt:lpstr>最小二乘估计的渐近正态分布</vt:lpstr>
      <vt:lpstr>最小二乘估计的大样本性质</vt:lpstr>
      <vt:lpstr>LS估计的一致性</vt:lpstr>
      <vt:lpstr>回归系数的区间估计</vt:lpstr>
      <vt:lpstr>汽油需求函数的区间估计</vt:lpstr>
      <vt:lpstr>参数的函数的区间估计</vt:lpstr>
      <vt:lpstr>应用：Oaxaca分解</vt:lpstr>
      <vt:lpstr>Oaxaca 分解的区间估计</vt:lpstr>
      <vt:lpstr>例:Cornwell and Rupert Panel Data</vt:lpstr>
      <vt:lpstr>经验对工资的边际影响</vt:lpstr>
      <vt:lpstr>给定经验,男女平均工资之差</vt:lpstr>
      <vt:lpstr>分解结果</vt:lpstr>
      <vt:lpstr>假设检验的类型</vt:lpstr>
      <vt:lpstr>线性假设:  H0: R - q = 0</vt:lpstr>
      <vt:lpstr>非嵌套回归模型</vt:lpstr>
      <vt:lpstr>Davidson和MacKinnon模型选择法</vt:lpstr>
      <vt:lpstr>汽油需求函数</vt:lpstr>
      <vt:lpstr>Afit加入模型B</vt:lpstr>
      <vt:lpstr>Bfit加入模型A</vt:lpstr>
      <vt:lpstr>Vuong模型选择法</vt:lpstr>
      <vt:lpstr>建模策略</vt:lpstr>
      <vt:lpstr>预测</vt:lpstr>
      <vt:lpstr>预测区间</vt:lpstr>
      <vt:lpstr>预测区间的蝴蝶效应</vt:lpstr>
      <vt:lpstr>例： Cornwell and Rupert Panel Data</vt:lpstr>
      <vt:lpstr>一个重要结论：为某个观察值设置虚拟变量</vt:lpstr>
    </vt:vector>
  </TitlesOfParts>
  <Company>Econometric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William Greene</dc:creator>
  <cp:lastModifiedBy>zzx</cp:lastModifiedBy>
  <cp:revision>534</cp:revision>
  <dcterms:created xsi:type="dcterms:W3CDTF">2007-07-27T17:18:39Z</dcterms:created>
  <dcterms:modified xsi:type="dcterms:W3CDTF">2019-09-23T08:17:02Z</dcterms:modified>
</cp:coreProperties>
</file>