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6" r:id="rId1"/>
  </p:sldMasterIdLst>
  <p:notesMasterIdLst>
    <p:notesMasterId r:id="rId120"/>
  </p:notesMasterIdLst>
  <p:handoutMasterIdLst>
    <p:handoutMasterId r:id="rId121"/>
  </p:handoutMasterIdLst>
  <p:sldIdLst>
    <p:sldId id="527" r:id="rId2"/>
    <p:sldId id="528" r:id="rId3"/>
    <p:sldId id="581" r:id="rId4"/>
    <p:sldId id="582" r:id="rId5"/>
    <p:sldId id="586" r:id="rId6"/>
    <p:sldId id="585" r:id="rId7"/>
    <p:sldId id="587" r:id="rId8"/>
    <p:sldId id="589" r:id="rId9"/>
    <p:sldId id="590" r:id="rId10"/>
    <p:sldId id="591" r:id="rId11"/>
    <p:sldId id="592" r:id="rId12"/>
    <p:sldId id="588" r:id="rId13"/>
    <p:sldId id="593" r:id="rId14"/>
    <p:sldId id="584" r:id="rId15"/>
    <p:sldId id="598" r:id="rId16"/>
    <p:sldId id="599" r:id="rId17"/>
    <p:sldId id="601" r:id="rId18"/>
    <p:sldId id="714" r:id="rId19"/>
    <p:sldId id="719" r:id="rId20"/>
    <p:sldId id="713" r:id="rId21"/>
    <p:sldId id="715" r:id="rId22"/>
    <p:sldId id="717" r:id="rId23"/>
    <p:sldId id="718" r:id="rId24"/>
    <p:sldId id="716" r:id="rId25"/>
    <p:sldId id="594" r:id="rId26"/>
    <p:sldId id="595" r:id="rId27"/>
    <p:sldId id="701" r:id="rId28"/>
    <p:sldId id="600" r:id="rId29"/>
    <p:sldId id="603" r:id="rId30"/>
    <p:sldId id="529" r:id="rId31"/>
    <p:sldId id="530" r:id="rId32"/>
    <p:sldId id="531" r:id="rId33"/>
    <p:sldId id="532" r:id="rId34"/>
    <p:sldId id="534" r:id="rId35"/>
    <p:sldId id="533" r:id="rId36"/>
    <p:sldId id="535" r:id="rId37"/>
    <p:sldId id="536" r:id="rId38"/>
    <p:sldId id="537" r:id="rId39"/>
    <p:sldId id="538" r:id="rId40"/>
    <p:sldId id="702" r:id="rId41"/>
    <p:sldId id="706" r:id="rId42"/>
    <p:sldId id="703" r:id="rId43"/>
    <p:sldId id="705" r:id="rId44"/>
    <p:sldId id="708" r:id="rId45"/>
    <p:sldId id="709" r:id="rId46"/>
    <p:sldId id="707" r:id="rId47"/>
    <p:sldId id="710" r:id="rId48"/>
    <p:sldId id="704" r:id="rId49"/>
    <p:sldId id="539" r:id="rId50"/>
    <p:sldId id="540" r:id="rId51"/>
    <p:sldId id="541" r:id="rId52"/>
    <p:sldId id="542" r:id="rId53"/>
    <p:sldId id="543" r:id="rId54"/>
    <p:sldId id="544" r:id="rId55"/>
    <p:sldId id="618" r:id="rId56"/>
    <p:sldId id="619" r:id="rId57"/>
    <p:sldId id="545" r:id="rId58"/>
    <p:sldId id="696" r:id="rId59"/>
    <p:sldId id="698" r:id="rId60"/>
    <p:sldId id="699" r:id="rId61"/>
    <p:sldId id="695" r:id="rId62"/>
    <p:sldId id="597" r:id="rId63"/>
    <p:sldId id="605" r:id="rId64"/>
    <p:sldId id="606" r:id="rId65"/>
    <p:sldId id="607" r:id="rId66"/>
    <p:sldId id="596" r:id="rId67"/>
    <p:sldId id="546" r:id="rId68"/>
    <p:sldId id="620" r:id="rId69"/>
    <p:sldId id="547" r:id="rId70"/>
    <p:sldId id="616" r:id="rId71"/>
    <p:sldId id="548" r:id="rId72"/>
    <p:sldId id="549" r:id="rId73"/>
    <p:sldId id="550" r:id="rId74"/>
    <p:sldId id="551" r:id="rId75"/>
    <p:sldId id="622" r:id="rId76"/>
    <p:sldId id="621" r:id="rId77"/>
    <p:sldId id="614" r:id="rId78"/>
    <p:sldId id="552" r:id="rId79"/>
    <p:sldId id="617" r:id="rId80"/>
    <p:sldId id="623" r:id="rId81"/>
    <p:sldId id="624" r:id="rId82"/>
    <p:sldId id="625" r:id="rId83"/>
    <p:sldId id="615" r:id="rId84"/>
    <p:sldId id="559" r:id="rId85"/>
    <p:sldId id="560" r:id="rId86"/>
    <p:sldId id="626" r:id="rId87"/>
    <p:sldId id="561" r:id="rId88"/>
    <p:sldId id="562" r:id="rId89"/>
    <p:sldId id="563" r:id="rId90"/>
    <p:sldId id="564" r:id="rId91"/>
    <p:sldId id="627" r:id="rId92"/>
    <p:sldId id="628" r:id="rId93"/>
    <p:sldId id="629" r:id="rId94"/>
    <p:sldId id="630" r:id="rId95"/>
    <p:sldId id="631" r:id="rId96"/>
    <p:sldId id="632" r:id="rId97"/>
    <p:sldId id="565" r:id="rId98"/>
    <p:sldId id="566" r:id="rId99"/>
    <p:sldId id="567" r:id="rId100"/>
    <p:sldId id="568" r:id="rId101"/>
    <p:sldId id="569" r:id="rId102"/>
    <p:sldId id="570" r:id="rId103"/>
    <p:sldId id="571" r:id="rId104"/>
    <p:sldId id="572" r:id="rId105"/>
    <p:sldId id="573" r:id="rId106"/>
    <p:sldId id="638" r:id="rId107"/>
    <p:sldId id="633" r:id="rId108"/>
    <p:sldId id="637" r:id="rId109"/>
    <p:sldId id="574" r:id="rId110"/>
    <p:sldId id="575" r:id="rId111"/>
    <p:sldId id="576" r:id="rId112"/>
    <p:sldId id="642" r:id="rId113"/>
    <p:sldId id="643" r:id="rId114"/>
    <p:sldId id="639" r:id="rId115"/>
    <p:sldId id="578" r:id="rId116"/>
    <p:sldId id="579" r:id="rId117"/>
    <p:sldId id="712" r:id="rId118"/>
    <p:sldId id="580" r:id="rId11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CCCC"/>
    <a:srgbClr val="0000FF"/>
    <a:srgbClr val="7030A0"/>
    <a:srgbClr val="000000"/>
    <a:srgbClr val="E6E6E6"/>
    <a:srgbClr val="FFFFFF"/>
    <a:srgbClr val="FF99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8" autoAdjust="0"/>
    <p:restoredTop sz="92022" autoAdjust="0"/>
  </p:normalViewPr>
  <p:slideViewPr>
    <p:cSldViewPr>
      <p:cViewPr varScale="1">
        <p:scale>
          <a:sx n="61" d="100"/>
          <a:sy n="61" d="100"/>
        </p:scale>
        <p:origin x="16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61C0E9CA-299E-479D-B5B9-378C6DF986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44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4F8F0715-B755-4255-9FF5-B88A10DBD7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7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06D68-97E0-481B-9289-34F02DEE2730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577A2-9687-4A50-A7FD-C7803C375DF1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F876C-EBBA-4CC5-BA87-A6F1FEC6B6BA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14D22-AB91-4CBC-971B-07A37DFABD34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D16C9-A522-44D2-A941-8B12713B2BDD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问题：多元如何应用？</a:t>
            </a:r>
          </a:p>
          <a:p>
            <a:r>
              <a:rPr lang="en-US" altLang="zh-CN"/>
              <a:t>convolution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CB1A6-8959-481F-AA3E-1CC2BC034610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35D95-0DC5-4D64-B266-6CEB8F00674C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ノート プレースホル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DD7AD-A9DD-4EDF-BFAB-35FB78BE2E64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2D00C-0DED-4F87-BD07-A4F834BE510E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2E30C-35D2-4554-A979-6FC2C4EDE7B3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80123-EF6F-4B86-802C-35EA71F706E6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9758"/>
            <a:ext cx="5131647" cy="417766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4E1BF-2225-45A9-BD68-FF968ABB22CB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B89D1-611D-4D37-8B69-338FADD924B7}" type="slidenum">
              <a:rPr lang="zh-CN" altLang="en-US"/>
              <a:pPr/>
              <a:t>71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80064-CC44-48CC-B9B3-70763995A888}" type="slidenum">
              <a:rPr lang="zh-CN" altLang="en-US"/>
              <a:pPr/>
              <a:t>72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0A006-1D00-4CF3-AA0D-EA608A48EC82}" type="slidenum">
              <a:rPr lang="zh-CN" altLang="en-US"/>
              <a:pPr/>
              <a:t>73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7AC81-86DD-4024-96D1-8146704D280D}" type="slidenum">
              <a:rPr lang="zh-CN" altLang="en-US"/>
              <a:pPr/>
              <a:t>74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CE5CD-7E89-421F-9A9F-B1DC1011CA38}" type="slidenum">
              <a:rPr lang="zh-CN" altLang="en-US"/>
              <a:pPr/>
              <a:t>81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3A0BF-D354-485C-B7AC-E3BEFA2E0668}" type="slidenum">
              <a:rPr lang="zh-CN" altLang="en-US"/>
              <a:pPr/>
              <a:t>82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5919C4-6A9C-4BEE-8EE3-FFD6927D6B9B}" type="slidenum">
              <a:rPr lang="zh-CN" altLang="en-US"/>
              <a:pPr/>
              <a:t>84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AB6D2-1EA9-440D-A1CB-CDA9B6F4CF78}" type="slidenum">
              <a:rPr lang="zh-CN" altLang="en-US"/>
              <a:pPr/>
              <a:t>85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7D33A-7EBA-4A1A-8808-6665FDED72EB}" type="slidenum">
              <a:rPr lang="zh-CN" altLang="en-US"/>
              <a:pPr/>
              <a:t>87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67919-E118-4F0E-A8C2-695E0CA346B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2F1BC4-04DA-4657-8FF2-81A634780414}" type="slidenum">
              <a:rPr lang="zh-CN" altLang="en-US"/>
              <a:pPr/>
              <a:t>88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387A4-A0D4-40E7-8015-876399C535DD}" type="slidenum">
              <a:rPr lang="zh-CN" altLang="en-US"/>
              <a:pPr/>
              <a:t>89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D005D-6FC6-4136-AF89-83D196C71E43}" type="slidenum">
              <a:rPr lang="zh-CN" altLang="en-US"/>
              <a:pPr/>
              <a:t>90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7C682-46B6-40D9-9934-DBEB55DB3A4A}" type="slidenum">
              <a:rPr lang="zh-CN" altLang="en-US"/>
              <a:pPr/>
              <a:t>97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F871B-E1ED-4FBE-9C73-EA036D00B910}" type="slidenum">
              <a:rPr lang="zh-CN" altLang="en-US"/>
              <a:pPr/>
              <a:t>98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B6A13-7BFE-428B-85C5-B12FB41A1B6B}" type="slidenum">
              <a:rPr lang="zh-CN" altLang="en-US"/>
              <a:pPr/>
              <a:t>100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1717C-A0DF-44D8-A8E0-7416BD4B299F}" type="slidenum">
              <a:rPr lang="zh-CN" altLang="en-US"/>
              <a:pPr/>
              <a:t>101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83ABF-5069-401E-A5B1-5A9B4B2F69FF}" type="slidenum">
              <a:rPr lang="zh-CN" altLang="en-US"/>
              <a:pPr/>
              <a:t>102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D4BD1-7D6E-4250-9798-1E1833AA30B6}" type="slidenum">
              <a:rPr lang="zh-CN" altLang="en-US"/>
              <a:pPr/>
              <a:t>103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5C67F-1B70-4020-88E3-FF0787B84E93}" type="slidenum">
              <a:rPr lang="zh-CN" altLang="en-US"/>
              <a:pPr/>
              <a:t>104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F0715-B755-4255-9FF5-B88A10DBD77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3A0AB-0042-45D9-B864-77010581A929}" type="slidenum">
              <a:rPr lang="zh-CN" altLang="en-US"/>
              <a:pPr/>
              <a:t>105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2F774-F86B-447C-BAD4-1B317DFE4FF6}" type="slidenum">
              <a:rPr lang="zh-CN" altLang="en-US"/>
              <a:pPr/>
              <a:t>109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E69F7-167C-4372-813D-F452A38EA81B}" type="slidenum">
              <a:rPr lang="zh-CN" altLang="en-US"/>
              <a:pPr/>
              <a:t>111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8AEAC-DAE7-487D-9DBC-AC4CB20624BD}" type="slidenum">
              <a:rPr lang="zh-CN" altLang="en-US"/>
              <a:pPr/>
              <a:t>115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F0715-B755-4255-9FF5-B88A10DBD77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2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E317F-1845-4FB6-841C-844F5D8030B8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03E45-6D0D-41AE-88AE-B21280FD5E19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0B8E4-CC49-4B77-88C4-C2C6FB8CA969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329B3-BB2A-4BD5-8E35-FF3E200A9968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133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94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666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8229600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3875"/>
            <a:ext cx="8229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516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26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3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509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38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81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14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404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838200"/>
            <a:ext cx="8229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6248400" y="6550223"/>
            <a:ext cx="2886891" cy="307777"/>
          </a:xfrm>
          <a:prstGeom prst="rect">
            <a:avLst/>
          </a:prstGeom>
          <a:solidFill>
            <a:srgbClr val="7030A0">
              <a:alpha val="1882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Part</a:t>
            </a:r>
            <a:r>
              <a:rPr lang="en-US" sz="1400" baseline="0"/>
              <a:t> 2: Projection and Regression</a:t>
            </a:r>
            <a:endParaRPr lang="en-US" sz="1400" dirty="0"/>
          </a:p>
        </p:txBody>
      </p:sp>
      <p:pic>
        <p:nvPicPr>
          <p:cNvPr id="10" name="Picture 4" descr="Ster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0"/>
            <a:ext cx="8915400" cy="87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029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observed-data%20likelihood.ppt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111.wmf"/><Relationship Id="rId10" Type="http://schemas.openxmlformats.org/officeDocument/2006/relationships/image" Target="../media/image114.png"/><Relationship Id="rId4" Type="http://schemas.openxmlformats.org/officeDocument/2006/relationships/oleObject" Target="../embeddings/oleObject63.bin"/><Relationship Id="rId9" Type="http://schemas.openxmlformats.org/officeDocument/2006/relationships/image" Target="../media/image1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120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7.xml"/><Relationship Id="rId5" Type="http://schemas.openxmlformats.org/officeDocument/2006/relationships/slide" Target="slide82.xml"/><Relationship Id="rId4" Type="http://schemas.openxmlformats.org/officeDocument/2006/relationships/slide" Target="slide5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3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2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7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4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5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37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3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39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0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4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42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77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44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hyperlink" Target="Do%20innovative%20activities%20matter%20to%20small%20firms%20in%20non-R&amp;D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hyperlink" Target="&#32844;&#20301;&#31354;&#32570;&#30340;&#20998;&#24067;&#29305;&#24449;&#21450;&#20854;&#20915;&#23450;&#22240;&#32032;&#30340;&#23454;&#35777;&#30740;&#31350;.doc" TargetMode="Externa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45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8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48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oleObject" Target="../embeddings/oleObject56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93.wmf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5.bin"/><Relationship Id="rId5" Type="http://schemas.openxmlformats.org/officeDocument/2006/relationships/image" Target="../media/image92.wmf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57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hyperlink" Target="Sample%20Selection%20Bias%20as%20a%20Specification%20Error.pdf" TargetMode="External"/><Relationship Id="rId11" Type="http://schemas.openxmlformats.org/officeDocument/2006/relationships/image" Target="../media/image99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0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Comparing%20State%20SAT%20Scores%20%20Problems,%20Biases,%20and%20Corrections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&#30740;&#31350;&#29983;/lecture2/Tools%20for%20Intuition%20about%20Sample%20Selection%20Bias%20and%20Its%20Correction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62.bin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计量经济建模中的数据问题</a:t>
            </a:r>
            <a:endParaRPr lang="en-US" altLang="zh-CN" sz="4000" dirty="0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000" dirty="0"/>
              <a:t>Garbage in, garbage out</a:t>
            </a:r>
          </a:p>
          <a:p>
            <a:pPr algn="l"/>
            <a:r>
              <a:rPr lang="en-US" altLang="zh-CN" sz="2000" dirty="0"/>
              <a:t>Analytical methods cannot make imperfect data perfect. But analytical methods can help bridge some of the gap between the data one can get and the data one would like.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条件指数的应用程序</a:t>
            </a:r>
            <a:r>
              <a:rPr lang="en-US" altLang="zh-CN" dirty="0"/>
              <a:t>:</a:t>
            </a:r>
            <a:r>
              <a:rPr lang="zh-CN" altLang="en-US" dirty="0"/>
              <a:t>步骤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Font typeface="Wingdings" pitchFamily="2" charset="2"/>
              <a:buChar char="p"/>
            </a:pPr>
            <a:r>
              <a:rPr lang="zh-CN" altLang="en-US" sz="2800" dirty="0">
                <a:ea typeface="+mn-ea"/>
              </a:rPr>
              <a:t>检查方差分解比例</a:t>
            </a:r>
            <a:endParaRPr lang="en-US" altLang="zh-CN" sz="2800" dirty="0">
              <a:ea typeface="+mn-ea"/>
            </a:endParaRPr>
          </a:p>
          <a:p>
            <a:pPr lvl="1"/>
            <a:r>
              <a:rPr lang="zh-CN" altLang="en-US" dirty="0"/>
              <a:t>如果只有一个大的条件指数</a:t>
            </a:r>
            <a:endParaRPr lang="en-US" altLang="zh-CN" dirty="0"/>
          </a:p>
          <a:p>
            <a:pPr lvl="2"/>
            <a:r>
              <a:rPr lang="zh-CN" altLang="en-US" dirty="0"/>
              <a:t>有一个小的特征值</a:t>
            </a:r>
            <a:r>
              <a:rPr lang="en-US" altLang="zh-CN" dirty="0"/>
              <a:t>,</a:t>
            </a:r>
            <a:r>
              <a:rPr lang="zh-CN" altLang="en-US" dirty="0"/>
              <a:t>对应一个近似共线性</a:t>
            </a:r>
            <a:endParaRPr lang="en-US" altLang="zh-CN" dirty="0"/>
          </a:p>
          <a:p>
            <a:pPr lvl="2"/>
            <a:r>
              <a:rPr lang="zh-CN" altLang="en-US" dirty="0"/>
              <a:t>如果两个或以上系数各自方差的</a:t>
            </a:r>
            <a:r>
              <a:rPr lang="en-US" altLang="zh-CN" dirty="0">
                <a:solidFill>
                  <a:srgbClr val="FF0000"/>
                </a:solidFill>
              </a:rPr>
              <a:t>50%</a:t>
            </a:r>
            <a:r>
              <a:rPr lang="zh-CN" altLang="en-US" dirty="0"/>
              <a:t>及以上与大的条件指数有关</a:t>
            </a:r>
            <a:r>
              <a:rPr lang="en-US" altLang="zh-CN" dirty="0"/>
              <a:t>,</a:t>
            </a:r>
            <a:r>
              <a:rPr lang="zh-CN" altLang="en-US" dirty="0"/>
              <a:t>则共线性对估计结果有不利影响</a:t>
            </a:r>
            <a:endParaRPr lang="en-US" altLang="zh-CN" dirty="0"/>
          </a:p>
          <a:p>
            <a:pPr lvl="2"/>
            <a:r>
              <a:rPr lang="zh-CN" altLang="en-US" dirty="0"/>
              <a:t>共线性涉及的变量比例较大</a:t>
            </a:r>
            <a:endParaRPr lang="en-US" altLang="zh-CN" dirty="0"/>
          </a:p>
          <a:p>
            <a:pPr lvl="1"/>
            <a:r>
              <a:rPr lang="zh-CN" altLang="en-US" dirty="0"/>
              <a:t>如果有两个或以上大的条件指数</a:t>
            </a:r>
            <a:endParaRPr lang="en-US" altLang="zh-CN" dirty="0"/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J</a:t>
            </a:r>
            <a:r>
              <a:rPr lang="zh-CN" altLang="en-US" dirty="0"/>
              <a:t>个大的指数</a:t>
            </a:r>
            <a:r>
              <a:rPr lang="en-US" altLang="zh-CN" dirty="0"/>
              <a:t>,</a:t>
            </a:r>
            <a:r>
              <a:rPr lang="zh-CN" altLang="en-US" dirty="0"/>
              <a:t>则有</a:t>
            </a:r>
            <a:r>
              <a:rPr lang="en-US" altLang="zh-CN" dirty="0"/>
              <a:t>J</a:t>
            </a:r>
            <a:r>
              <a:rPr lang="zh-CN" altLang="en-US" dirty="0"/>
              <a:t>个特征值接近</a:t>
            </a:r>
            <a:r>
              <a:rPr lang="en-US" altLang="zh-CN" dirty="0"/>
              <a:t>0,</a:t>
            </a:r>
            <a:r>
              <a:rPr lang="zh-CN" altLang="en-US" dirty="0"/>
              <a:t>对应于</a:t>
            </a:r>
            <a:r>
              <a:rPr lang="en-US" altLang="zh-CN" dirty="0"/>
              <a:t>J</a:t>
            </a:r>
            <a:r>
              <a:rPr lang="zh-CN" altLang="en-US" dirty="0"/>
              <a:t>个近似共线性</a:t>
            </a:r>
            <a:endParaRPr lang="en-US" altLang="zh-CN" dirty="0"/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J</a:t>
            </a:r>
            <a:r>
              <a:rPr lang="zh-CN" altLang="en-US" dirty="0"/>
              <a:t>个指数对应行中的方差比例按列向求和</a:t>
            </a:r>
            <a:endParaRPr lang="en-US" altLang="zh-CN" dirty="0"/>
          </a:p>
          <a:p>
            <a:pPr lvl="2"/>
            <a:r>
              <a:rPr lang="zh-CN" altLang="en-US" dirty="0"/>
              <a:t>对于共线性涉及的变量</a:t>
            </a:r>
            <a:r>
              <a:rPr lang="en-US" altLang="zh-CN" dirty="0"/>
              <a:t>,</a:t>
            </a:r>
            <a:r>
              <a:rPr lang="zh-CN" altLang="en-US" dirty="0"/>
              <a:t>其汇总后系数方差比例高于</a:t>
            </a:r>
            <a:r>
              <a:rPr lang="en-US" altLang="zh-CN" dirty="0">
                <a:solidFill>
                  <a:srgbClr val="FF0000"/>
                </a:solidFill>
              </a:rPr>
              <a:t>50%</a:t>
            </a:r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数据缺失机制的假定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100"/>
              <a:t>符号</a:t>
            </a:r>
          </a:p>
          <a:p>
            <a:pPr lvl="1"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 i="1" baseline="-25000">
                <a:latin typeface="Times New Roman" pitchFamily="18" charset="0"/>
              </a:rPr>
              <a:t>n</a:t>
            </a:r>
            <a:r>
              <a:rPr lang="en-US" altLang="zh-CN" sz="2000" baseline="-25000">
                <a:latin typeface="Times New Roman" pitchFamily="18" charset="0"/>
              </a:rPr>
              <a:t>×</a:t>
            </a:r>
            <a:r>
              <a:rPr lang="en-US" altLang="zh-CN" sz="2000" i="1" baseline="-25000">
                <a:latin typeface="Times New Roman" pitchFamily="18" charset="0"/>
              </a:rPr>
              <a:t>p</a:t>
            </a:r>
            <a:r>
              <a:rPr lang="en-US" altLang="zh-CN" sz="2000"/>
              <a:t>:</a:t>
            </a:r>
            <a:r>
              <a:rPr lang="zh-CN" altLang="en-US" sz="2000"/>
              <a:t>全部数据集</a:t>
            </a:r>
          </a:p>
          <a:p>
            <a:pPr lvl="1"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 i="1" baseline="-25000">
                <a:latin typeface="Times New Roman" pitchFamily="18" charset="0"/>
              </a:rPr>
              <a:t>obs</a:t>
            </a:r>
            <a:r>
              <a:rPr lang="en-US" altLang="zh-CN" sz="2000"/>
              <a:t>:</a:t>
            </a:r>
            <a:r>
              <a:rPr lang="zh-CN" altLang="en-US" sz="2000"/>
              <a:t>完整观察值部分</a:t>
            </a:r>
          </a:p>
          <a:p>
            <a:pPr lvl="1"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 i="1" baseline="-25000">
                <a:latin typeface="Times New Roman" pitchFamily="18" charset="0"/>
              </a:rPr>
              <a:t>mis</a:t>
            </a:r>
            <a:r>
              <a:rPr lang="en-US" altLang="zh-CN" sz="2000"/>
              <a:t>:</a:t>
            </a:r>
            <a:r>
              <a:rPr lang="zh-CN" altLang="en-US" sz="2000"/>
              <a:t>有缺失值部分</a:t>
            </a:r>
          </a:p>
          <a:p>
            <a:pPr lvl="1"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R</a:t>
            </a:r>
            <a:r>
              <a:rPr lang="en-US" altLang="zh-CN" sz="2000" i="1" baseline="-25000">
                <a:latin typeface="Times New Roman" pitchFamily="18" charset="0"/>
              </a:rPr>
              <a:t>n</a:t>
            </a:r>
            <a:r>
              <a:rPr lang="en-US" altLang="zh-CN" sz="2000" baseline="-25000">
                <a:latin typeface="Times New Roman" pitchFamily="18" charset="0"/>
              </a:rPr>
              <a:t>×</a:t>
            </a:r>
            <a:r>
              <a:rPr lang="en-US" altLang="zh-CN" sz="2000" i="1" baseline="-25000">
                <a:latin typeface="Times New Roman" pitchFamily="18" charset="0"/>
              </a:rPr>
              <a:t>p</a:t>
            </a:r>
            <a:r>
              <a:rPr lang="en-US" altLang="zh-CN" sz="2000"/>
              <a:t>:</a:t>
            </a:r>
            <a:r>
              <a:rPr lang="zh-CN" altLang="en-US" sz="2000"/>
              <a:t>指示变量</a:t>
            </a:r>
          </a:p>
          <a:p>
            <a:pPr>
              <a:lnSpc>
                <a:spcPct val="90000"/>
              </a:lnSpc>
            </a:pPr>
            <a:r>
              <a:rPr lang="en-US" altLang="zh-CN" sz="2100"/>
              <a:t>MAR: Pr[</a:t>
            </a:r>
            <a:r>
              <a:rPr lang="en-US" altLang="zh-CN" sz="1900" i="1">
                <a:latin typeface="Times New Roman" pitchFamily="18" charset="0"/>
              </a:rPr>
              <a:t>R</a:t>
            </a:r>
            <a:r>
              <a:rPr lang="en-US" altLang="zh-CN" sz="2100"/>
              <a:t>| </a:t>
            </a:r>
            <a:r>
              <a:rPr lang="en-US" altLang="zh-CN" sz="2100" i="1">
                <a:latin typeface="Times New Roman" pitchFamily="18" charset="0"/>
              </a:rPr>
              <a:t>Y</a:t>
            </a:r>
            <a:r>
              <a:rPr lang="en-US" altLang="zh-CN" sz="2100" i="1" baseline="-25000">
                <a:latin typeface="Times New Roman" pitchFamily="18" charset="0"/>
              </a:rPr>
              <a:t>obs</a:t>
            </a:r>
            <a:r>
              <a:rPr lang="en-US" altLang="zh-CN" sz="2100"/>
              <a:t>, </a:t>
            </a:r>
            <a:r>
              <a:rPr lang="en-US" altLang="zh-CN" sz="2100" i="1">
                <a:latin typeface="Times New Roman" pitchFamily="18" charset="0"/>
              </a:rPr>
              <a:t>Y</a:t>
            </a:r>
            <a:r>
              <a:rPr lang="en-US" altLang="zh-CN" sz="2100" i="1" baseline="-25000">
                <a:latin typeface="Times New Roman" pitchFamily="18" charset="0"/>
              </a:rPr>
              <a:t>mis</a:t>
            </a:r>
            <a:r>
              <a:rPr lang="en-US" altLang="zh-CN" sz="2100"/>
              <a:t>,</a:t>
            </a:r>
            <a:r>
              <a:rPr lang="en-US" altLang="zh-CN" sz="2100" i="1">
                <a:latin typeface="Times New Roman" pitchFamily="18" charset="0"/>
              </a:rPr>
              <a:t>ψ</a:t>
            </a:r>
            <a:r>
              <a:rPr lang="en-US" altLang="zh-CN" sz="2100"/>
              <a:t>]= Pr[</a:t>
            </a:r>
            <a:r>
              <a:rPr lang="en-US" altLang="zh-CN" sz="1900" i="1">
                <a:latin typeface="Times New Roman" pitchFamily="18" charset="0"/>
              </a:rPr>
              <a:t>R</a:t>
            </a:r>
            <a:r>
              <a:rPr lang="en-US" altLang="zh-CN" sz="2100"/>
              <a:t>| </a:t>
            </a:r>
            <a:r>
              <a:rPr lang="en-US" altLang="zh-CN" sz="2100" i="1">
                <a:latin typeface="Times New Roman" pitchFamily="18" charset="0"/>
              </a:rPr>
              <a:t>Y</a:t>
            </a:r>
            <a:r>
              <a:rPr lang="en-US" altLang="zh-CN" sz="2100" i="1" baseline="-25000">
                <a:latin typeface="Times New Roman" pitchFamily="18" charset="0"/>
              </a:rPr>
              <a:t>obs</a:t>
            </a:r>
            <a:r>
              <a:rPr lang="en-US" altLang="zh-CN" sz="2100"/>
              <a:t>,</a:t>
            </a:r>
            <a:r>
              <a:rPr lang="en-US" altLang="zh-CN" sz="2100" i="1">
                <a:latin typeface="Times New Roman" pitchFamily="18" charset="0"/>
              </a:rPr>
              <a:t>ψ</a:t>
            </a:r>
            <a:r>
              <a:rPr lang="en-US" altLang="zh-CN" sz="2100"/>
              <a:t>]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在</a:t>
            </a:r>
            <a:r>
              <a:rPr lang="zh-CN" altLang="en-US" sz="2000">
                <a:hlinkClick r:id="rId3" action="ppaction://hlinkpres?slideindex=1&amp;slidetitle="/>
              </a:rPr>
              <a:t>似然估计或贝叶斯推断</a:t>
            </a:r>
            <a:r>
              <a:rPr lang="zh-CN" altLang="en-US" sz="2000"/>
              <a:t>中，忽略此类数据缺失机制不会引起偏误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降低估计效率</a:t>
            </a:r>
          </a:p>
          <a:p>
            <a:pPr>
              <a:lnSpc>
                <a:spcPct val="90000"/>
              </a:lnSpc>
            </a:pPr>
            <a:r>
              <a:rPr lang="en-US" altLang="zh-CN" sz="2100"/>
              <a:t>MCAR: Pr[</a:t>
            </a:r>
            <a:r>
              <a:rPr lang="en-US" altLang="zh-CN" sz="1900" i="1">
                <a:latin typeface="Times New Roman" pitchFamily="18" charset="0"/>
              </a:rPr>
              <a:t>R</a:t>
            </a:r>
            <a:r>
              <a:rPr lang="en-US" altLang="zh-CN" sz="2100"/>
              <a:t>| </a:t>
            </a:r>
            <a:r>
              <a:rPr lang="en-US" altLang="zh-CN" sz="2100" i="1">
                <a:latin typeface="Times New Roman" pitchFamily="18" charset="0"/>
              </a:rPr>
              <a:t>Y</a:t>
            </a:r>
            <a:r>
              <a:rPr lang="en-US" altLang="zh-CN" sz="2100" i="1" baseline="-25000">
                <a:latin typeface="Times New Roman" pitchFamily="18" charset="0"/>
              </a:rPr>
              <a:t>obs</a:t>
            </a:r>
            <a:r>
              <a:rPr lang="en-US" altLang="zh-CN" sz="2100"/>
              <a:t>, </a:t>
            </a:r>
            <a:r>
              <a:rPr lang="en-US" altLang="zh-CN" sz="2100" i="1">
                <a:latin typeface="Times New Roman" pitchFamily="18" charset="0"/>
              </a:rPr>
              <a:t>Y</a:t>
            </a:r>
            <a:r>
              <a:rPr lang="en-US" altLang="zh-CN" sz="2100" i="1" baseline="-25000">
                <a:latin typeface="Times New Roman" pitchFamily="18" charset="0"/>
              </a:rPr>
              <a:t>mis</a:t>
            </a:r>
            <a:r>
              <a:rPr lang="en-US" altLang="zh-CN" sz="2100"/>
              <a:t>,</a:t>
            </a:r>
            <a:r>
              <a:rPr lang="en-US" altLang="zh-CN" sz="2100" i="1">
                <a:latin typeface="Times New Roman" pitchFamily="18" charset="0"/>
              </a:rPr>
              <a:t>ψ</a:t>
            </a:r>
            <a:r>
              <a:rPr lang="en-US" altLang="zh-CN" sz="2100"/>
              <a:t>]= Pr[</a:t>
            </a:r>
            <a:r>
              <a:rPr lang="en-US" altLang="zh-CN" sz="1900" i="1">
                <a:latin typeface="Times New Roman" pitchFamily="18" charset="0"/>
              </a:rPr>
              <a:t>R</a:t>
            </a:r>
            <a:r>
              <a:rPr lang="en-US" altLang="zh-CN" sz="2100"/>
              <a:t>| </a:t>
            </a:r>
            <a:r>
              <a:rPr lang="en-US" altLang="zh-CN" sz="2100" i="1">
                <a:latin typeface="Times New Roman" pitchFamily="18" charset="0"/>
              </a:rPr>
              <a:t>ψ</a:t>
            </a:r>
            <a:r>
              <a:rPr lang="en-US" altLang="zh-CN" sz="2100"/>
              <a:t>]</a:t>
            </a:r>
            <a:endParaRPr lang="zh-CN" altLang="en-US" sz="2100"/>
          </a:p>
          <a:p>
            <a:pPr lvl="1">
              <a:lnSpc>
                <a:spcPct val="90000"/>
              </a:lnSpc>
            </a:pPr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 i="1" baseline="-25000">
                <a:latin typeface="Times New Roman" pitchFamily="18" charset="0"/>
              </a:rPr>
              <a:t>obs</a:t>
            </a:r>
            <a:r>
              <a:rPr lang="zh-CN" altLang="en-US" sz="2000"/>
              <a:t>是所有潜在可观测数据的随机样本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剔除缺失值不会引起任何估计偏误</a:t>
            </a:r>
          </a:p>
          <a:p>
            <a:pPr>
              <a:lnSpc>
                <a:spcPct val="90000"/>
              </a:lnSpc>
            </a:pPr>
            <a:r>
              <a:rPr lang="en-US" altLang="zh-CN" sz="2100"/>
              <a:t>MNAR: Pr[</a:t>
            </a:r>
            <a:r>
              <a:rPr lang="en-US" altLang="zh-CN" sz="1900" i="1">
                <a:latin typeface="Times New Roman" pitchFamily="18" charset="0"/>
              </a:rPr>
              <a:t>R</a:t>
            </a:r>
            <a:r>
              <a:rPr lang="en-US" altLang="zh-CN" sz="2100"/>
              <a:t>| </a:t>
            </a:r>
            <a:r>
              <a:rPr lang="en-US" altLang="zh-CN" sz="2100" i="1">
                <a:latin typeface="Times New Roman" pitchFamily="18" charset="0"/>
              </a:rPr>
              <a:t>Y</a:t>
            </a:r>
            <a:r>
              <a:rPr lang="en-US" altLang="zh-CN" sz="2100" i="1" baseline="-25000">
                <a:latin typeface="Times New Roman" pitchFamily="18" charset="0"/>
              </a:rPr>
              <a:t>obs</a:t>
            </a:r>
            <a:r>
              <a:rPr lang="en-US" altLang="zh-CN" sz="2100"/>
              <a:t>, </a:t>
            </a:r>
            <a:r>
              <a:rPr lang="en-US" altLang="zh-CN" sz="2100" i="1">
                <a:latin typeface="Times New Roman" pitchFamily="18" charset="0"/>
              </a:rPr>
              <a:t>Y</a:t>
            </a:r>
            <a:r>
              <a:rPr lang="en-US" altLang="zh-CN" sz="2100" i="1" baseline="-25000">
                <a:latin typeface="Times New Roman" pitchFamily="18" charset="0"/>
              </a:rPr>
              <a:t>mis</a:t>
            </a:r>
            <a:r>
              <a:rPr lang="en-US" altLang="zh-CN" sz="2100"/>
              <a:t>,</a:t>
            </a:r>
            <a:r>
              <a:rPr lang="en-US" altLang="zh-CN" sz="2100" i="1">
                <a:latin typeface="Times New Roman" pitchFamily="18" charset="0"/>
              </a:rPr>
              <a:t>ψ</a:t>
            </a:r>
            <a:r>
              <a:rPr lang="en-US" altLang="zh-CN" sz="2100"/>
              <a:t>]≠ Pr[</a:t>
            </a:r>
            <a:r>
              <a:rPr lang="en-US" altLang="zh-CN" sz="1900" i="1">
                <a:latin typeface="Times New Roman" pitchFamily="18" charset="0"/>
              </a:rPr>
              <a:t>R</a:t>
            </a:r>
            <a:r>
              <a:rPr lang="en-US" altLang="zh-CN" sz="2100"/>
              <a:t>| </a:t>
            </a:r>
            <a:r>
              <a:rPr lang="en-US" altLang="zh-CN" sz="2100" i="1">
                <a:latin typeface="Times New Roman" pitchFamily="18" charset="0"/>
              </a:rPr>
              <a:t>Y</a:t>
            </a:r>
            <a:r>
              <a:rPr lang="en-US" altLang="zh-CN" sz="2100" i="1" baseline="-25000">
                <a:latin typeface="Times New Roman" pitchFamily="18" charset="0"/>
              </a:rPr>
              <a:t>obs</a:t>
            </a:r>
            <a:r>
              <a:rPr lang="en-US" altLang="zh-CN" sz="2100"/>
              <a:t>,</a:t>
            </a:r>
            <a:r>
              <a:rPr lang="en-US" altLang="zh-CN" sz="2100" i="1">
                <a:latin typeface="Times New Roman" pitchFamily="18" charset="0"/>
              </a:rPr>
              <a:t>ψ</a:t>
            </a:r>
            <a:r>
              <a:rPr lang="en-US" altLang="zh-CN" sz="2100"/>
              <a:t>]</a:t>
            </a:r>
          </a:p>
        </p:txBody>
      </p:sp>
      <p:sp>
        <p:nvSpPr>
          <p:cNvPr id="178182" name="AutoShape 6"/>
          <p:cNvSpPr>
            <a:spLocks/>
          </p:cNvSpPr>
          <p:nvPr/>
        </p:nvSpPr>
        <p:spPr bwMode="auto">
          <a:xfrm>
            <a:off x="5715000" y="2895600"/>
            <a:ext cx="2438400" cy="457200"/>
          </a:xfrm>
          <a:prstGeom prst="accentCallout1">
            <a:avLst>
              <a:gd name="adj1" fmla="val 25000"/>
              <a:gd name="adj2" fmla="val -3125"/>
              <a:gd name="adj3" fmla="val 100000"/>
              <a:gd name="adj4" fmla="val -21875"/>
            </a:avLst>
          </a:prstGeom>
          <a:solidFill>
            <a:schemeClr val="accent1"/>
          </a:solidFill>
          <a:ln w="9525">
            <a:solidFill>
              <a:srgbClr val="E5310D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/>
              <a:t>数据缺失机制的参数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下述数据缺失情形，属于</a:t>
            </a:r>
            <a:r>
              <a:rPr lang="en-US" altLang="zh-CN">
                <a:latin typeface="Arial"/>
              </a:rPr>
              <a:t>……</a:t>
            </a:r>
            <a:endParaRPr lang="en-US" altLang="zh-CN"/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i="1" baseline="-25000">
                <a:latin typeface="Times New Roman" pitchFamily="18" charset="0"/>
              </a:rPr>
              <a:t>k</a:t>
            </a:r>
            <a:r>
              <a:rPr lang="zh-CN" altLang="en-US"/>
              <a:t>的第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zh-CN" altLang="en-US"/>
              <a:t>个观察值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i="1" baseline="-25000">
                <a:latin typeface="Times New Roman" pitchFamily="18" charset="0"/>
              </a:rPr>
              <a:t>ki</a:t>
            </a:r>
            <a:r>
              <a:rPr lang="zh-CN" altLang="en-US"/>
              <a:t>缺失的概率</a:t>
            </a:r>
          </a:p>
          <a:p>
            <a:pPr lvl="1"/>
            <a:r>
              <a:rPr lang="zh-CN" altLang="en-US"/>
              <a:t>独立于其实际值</a:t>
            </a:r>
          </a:p>
          <a:p>
            <a:pPr lvl="1"/>
            <a:r>
              <a:rPr lang="zh-CN" altLang="en-US"/>
              <a:t>与其实际值有关</a:t>
            </a:r>
          </a:p>
          <a:p>
            <a:pPr lvl="1"/>
            <a:r>
              <a:rPr lang="zh-CN" altLang="en-US"/>
              <a:t>与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i="1" baseline="-25000">
                <a:latin typeface="Times New Roman" pitchFamily="18" charset="0"/>
              </a:rPr>
              <a:t>kj</a:t>
            </a:r>
            <a:r>
              <a:rPr lang="zh-CN" altLang="en-US"/>
              <a:t>有关， </a:t>
            </a:r>
            <a:r>
              <a:rPr lang="en-US" altLang="zh-CN" i="1">
                <a:latin typeface="Times New Roman" pitchFamily="18" charset="0"/>
              </a:rPr>
              <a:t>j</a:t>
            </a:r>
            <a:r>
              <a:rPr lang="zh-CN" altLang="en-US" i="1">
                <a:latin typeface="Times New Roman" pitchFamily="18" charset="0"/>
              </a:rPr>
              <a:t> ≠</a:t>
            </a:r>
            <a:r>
              <a:rPr lang="en-US" altLang="zh-CN" i="1">
                <a:latin typeface="Times New Roman" pitchFamily="18" charset="0"/>
              </a:rPr>
              <a:t>i</a:t>
            </a:r>
            <a:endParaRPr lang="zh-CN" altLang="en-US"/>
          </a:p>
          <a:p>
            <a:pPr lvl="1"/>
            <a:r>
              <a:rPr lang="zh-CN" altLang="en-US"/>
              <a:t>与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i="1" baseline="-25000">
                <a:latin typeface="Times New Roman" pitchFamily="18" charset="0"/>
              </a:rPr>
              <a:t>lj</a:t>
            </a:r>
            <a:r>
              <a:rPr lang="zh-CN" altLang="en-US"/>
              <a:t>有关， </a:t>
            </a:r>
            <a:r>
              <a:rPr lang="en-US" altLang="zh-CN" i="1">
                <a:latin typeface="Times New Roman" pitchFamily="18" charset="0"/>
              </a:rPr>
              <a:t>j</a:t>
            </a:r>
            <a:r>
              <a:rPr lang="zh-CN" altLang="en-US" i="1">
                <a:latin typeface="Times New Roman" pitchFamily="18" charset="0"/>
              </a:rPr>
              <a:t> ≠</a:t>
            </a:r>
            <a:r>
              <a:rPr lang="en-US" altLang="zh-CN" i="1">
                <a:latin typeface="Times New Roman" pitchFamily="18" charset="0"/>
              </a:rPr>
              <a:t>i </a:t>
            </a:r>
            <a:r>
              <a:rPr lang="zh-CN" altLang="en-US"/>
              <a:t>，</a:t>
            </a:r>
            <a:r>
              <a:rPr lang="en-US" altLang="zh-CN" i="1">
                <a:latin typeface="Times New Roman" pitchFamily="18" charset="0"/>
              </a:rPr>
              <a:t> l≠k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可忽略与不可忽略的数据缺失机制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可忽略的数据缺失机制</a:t>
            </a:r>
          </a:p>
          <a:p>
            <a:pPr lvl="1"/>
            <a:r>
              <a:rPr lang="zh-CN" altLang="en-US"/>
              <a:t>数据缺失机制属</a:t>
            </a:r>
            <a:r>
              <a:rPr lang="en-US" altLang="zh-CN"/>
              <a:t>MAR</a:t>
            </a:r>
          </a:p>
          <a:p>
            <a:pPr lvl="1"/>
            <a:r>
              <a:rPr lang="zh-CN" altLang="en-US"/>
              <a:t>数据缺失机制参数</a:t>
            </a:r>
            <a:r>
              <a:rPr lang="en-US" altLang="zh-CN" i="1">
                <a:latin typeface="Times New Roman" pitchFamily="18" charset="0"/>
              </a:rPr>
              <a:t>ψ</a:t>
            </a:r>
            <a:r>
              <a:rPr lang="zh-CN" altLang="en-US"/>
              <a:t>与模型参数</a:t>
            </a:r>
            <a:r>
              <a:rPr lang="en-US" altLang="zh-CN" i="1">
                <a:latin typeface="Times New Roman" pitchFamily="18" charset="0"/>
              </a:rPr>
              <a:t>θ</a:t>
            </a:r>
            <a:r>
              <a:rPr lang="zh-CN" altLang="en-US"/>
              <a:t>无关</a:t>
            </a:r>
          </a:p>
          <a:p>
            <a:r>
              <a:rPr lang="zh-CN" altLang="en-US"/>
              <a:t>不可忽略的数据缺失机制</a:t>
            </a:r>
          </a:p>
          <a:p>
            <a:pPr lvl="1"/>
            <a:r>
              <a:rPr lang="zh-CN" altLang="en-US"/>
              <a:t>数据缺失机制属</a:t>
            </a:r>
            <a:r>
              <a:rPr lang="en-US" altLang="zh-CN"/>
              <a:t>MNAR</a:t>
            </a:r>
            <a:endParaRPr lang="zh-CN" altLang="en-US"/>
          </a:p>
        </p:txBody>
      </p:sp>
      <p:sp>
        <p:nvSpPr>
          <p:cNvPr id="179204" name="AutoShape 4"/>
          <p:cNvSpPr>
            <a:spLocks noChangeArrowheads="1"/>
          </p:cNvSpPr>
          <p:nvPr/>
        </p:nvSpPr>
        <p:spPr bwMode="auto">
          <a:xfrm>
            <a:off x="6705600" y="1714488"/>
            <a:ext cx="2438400" cy="1600200"/>
          </a:xfrm>
          <a:prstGeom prst="cloudCallout">
            <a:avLst>
              <a:gd name="adj1" fmla="val -74870"/>
              <a:gd name="adj2" fmla="val -549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问题：</a:t>
            </a:r>
          </a:p>
          <a:p>
            <a:pPr algn="ctr"/>
            <a:r>
              <a:rPr lang="zh-CN" altLang="en-US"/>
              <a:t>是否需要对</a:t>
            </a:r>
          </a:p>
          <a:p>
            <a:pPr algn="ctr"/>
            <a:r>
              <a:rPr lang="zh-CN" altLang="en-US"/>
              <a:t>数据缺失机制</a:t>
            </a:r>
          </a:p>
          <a:p>
            <a:pPr algn="ctr"/>
            <a:r>
              <a:rPr lang="zh-CN" altLang="en-US"/>
              <a:t>进行建模？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遇到缺失数据时，</a:t>
            </a:r>
            <a:r>
              <a:rPr lang="en-US" altLang="zh-CN">
                <a:latin typeface="Arial"/>
              </a:rPr>
              <a:t>……</a:t>
            </a:r>
            <a:endParaRPr lang="en-US" altLang="zh-CN"/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描述统计很重要</a:t>
            </a:r>
          </a:p>
          <a:p>
            <a:pPr lvl="1"/>
            <a:r>
              <a:rPr lang="zh-CN" altLang="en-US"/>
              <a:t>有多少缺失值</a:t>
            </a:r>
          </a:p>
          <a:p>
            <a:pPr lvl="1"/>
            <a:r>
              <a:rPr lang="zh-CN" altLang="en-US"/>
              <a:t>缺失值集中在哪些变量</a:t>
            </a:r>
          </a:p>
          <a:p>
            <a:pPr lvl="1"/>
            <a:r>
              <a:rPr lang="zh-CN" altLang="en-US"/>
              <a:t>完整的观察值和有缺失值的观察值之间，有无系统性差异（就观察到的变量而言）</a:t>
            </a:r>
          </a:p>
          <a:p>
            <a:r>
              <a:rPr lang="zh-CN" altLang="en-US"/>
              <a:t>或许有必要就数据缺失模式建立</a:t>
            </a:r>
            <a:r>
              <a:rPr lang="en-US" altLang="zh-CN"/>
              <a:t>logit</a:t>
            </a:r>
            <a:r>
              <a:rPr lang="zh-CN" altLang="en-US"/>
              <a:t>模型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缺失数据的处理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/>
              <a:t>删除</a:t>
            </a:r>
          </a:p>
          <a:p>
            <a:pPr lvl="1"/>
            <a:r>
              <a:rPr lang="en-US" altLang="zh-CN" sz="2200"/>
              <a:t>Listwise deletion</a:t>
            </a:r>
            <a:r>
              <a:rPr lang="zh-CN" altLang="en-US" sz="2200"/>
              <a:t>：剔除缺失数据，只利用数据完整的观察值进行建模和推断</a:t>
            </a:r>
          </a:p>
          <a:p>
            <a:pPr lvl="2"/>
            <a:r>
              <a:rPr lang="zh-CN" altLang="en-US" sz="2000"/>
              <a:t>很多统计软件的缺省处理方式</a:t>
            </a:r>
          </a:p>
          <a:p>
            <a:pPr lvl="1"/>
            <a:r>
              <a:rPr lang="en-US" altLang="zh-CN" sz="2200"/>
              <a:t>pairwise deletion</a:t>
            </a:r>
            <a:r>
              <a:rPr lang="zh-CN" altLang="en-US" sz="2200"/>
              <a:t>：利用每对变量的完整观察值，估计相应的二阶矩，然后估计系数</a:t>
            </a:r>
          </a:p>
          <a:p>
            <a:r>
              <a:rPr lang="zh-CN" altLang="en-US" sz="2600"/>
              <a:t>似然估计方法</a:t>
            </a:r>
            <a:endParaRPr lang="en-US" altLang="zh-CN" sz="2600"/>
          </a:p>
          <a:p>
            <a:r>
              <a:rPr lang="zh-CN" altLang="en-US" sz="2600"/>
              <a:t>插补：对缺失值进行插补，然后利用全部数据集进行建模和推断</a:t>
            </a:r>
          </a:p>
          <a:p>
            <a:pPr lvl="1"/>
            <a:r>
              <a:rPr lang="zh-CN" altLang="en-US" sz="2200"/>
              <a:t>基于模型的插补</a:t>
            </a:r>
          </a:p>
          <a:p>
            <a:pPr lvl="1"/>
            <a:r>
              <a:rPr lang="zh-CN" altLang="en-US" sz="2200"/>
              <a:t>不基于模型的插补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不用模型的缺失数据处理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614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/>
              <a:t>只用数据完整的观察值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在</a:t>
            </a:r>
            <a:r>
              <a:rPr lang="en-US" altLang="zh-CN" sz="2200" dirty="0"/>
              <a:t>MCAR</a:t>
            </a:r>
            <a:r>
              <a:rPr lang="zh-CN" altLang="en-US" sz="2200" dirty="0"/>
              <a:t>假定下，估计量无偏，但是估计值的标准差增大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如果自变量个数很多，则剔除不完整观察值可能会引起严重问题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如果</a:t>
            </a:r>
            <a:r>
              <a:rPr lang="en-US" altLang="zh-CN" sz="2200" dirty="0"/>
              <a:t>MCAR</a:t>
            </a:r>
            <a:r>
              <a:rPr lang="zh-CN" altLang="en-US" sz="2200" dirty="0"/>
              <a:t>假定不成立，则估计量有偏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如果只有自变量的数据缺失违背</a:t>
            </a:r>
            <a:r>
              <a:rPr lang="en-US" altLang="zh-CN" sz="2000" dirty="0"/>
              <a:t>MAR</a:t>
            </a:r>
            <a:r>
              <a:rPr lang="zh-CN" altLang="en-US" sz="2000" dirty="0"/>
              <a:t>，则估计结果稳健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不用模型的数据插补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均值插补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Simple hot deck</a:t>
            </a:r>
            <a:r>
              <a:rPr lang="zh-CN" altLang="en-US" sz="2200" dirty="0"/>
              <a:t>插补：从变量的观测数据中随机抽样</a:t>
            </a:r>
            <a:endParaRPr lang="en-US" altLang="zh-CN" sz="2200" dirty="0"/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K</a:t>
            </a:r>
            <a:r>
              <a:rPr lang="zh-CN" altLang="en-US" sz="2200" dirty="0"/>
              <a:t>近邻插补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1000100" y="5429264"/>
            <a:ext cx="6781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经验表明，如果有缺失值的观察值在所有观察值中的比例较低，</a:t>
            </a:r>
          </a:p>
          <a:p>
            <a:pPr algn="ctr"/>
            <a:r>
              <a:rPr lang="zh-CN" altLang="en-US" dirty="0"/>
              <a:t>通常是</a:t>
            </a:r>
            <a:r>
              <a:rPr lang="en-US" altLang="zh-CN" dirty="0"/>
              <a:t>5%</a:t>
            </a:r>
            <a:r>
              <a:rPr lang="zh-CN" altLang="en-US" dirty="0"/>
              <a:t>以内，则</a:t>
            </a:r>
            <a:r>
              <a:rPr lang="en-US" altLang="zh-CN" dirty="0" err="1"/>
              <a:t>listwise</a:t>
            </a:r>
            <a:r>
              <a:rPr lang="en-US" altLang="zh-CN" dirty="0"/>
              <a:t> deletion</a:t>
            </a:r>
            <a:r>
              <a:rPr lang="zh-CN" altLang="en-US" dirty="0"/>
              <a:t>的处理方法往往可以接受。</a:t>
            </a:r>
          </a:p>
        </p:txBody>
      </p:sp>
      <p:sp>
        <p:nvSpPr>
          <p:cNvPr id="187397" name="AutoShape 5"/>
          <p:cNvSpPr>
            <a:spLocks noChangeArrowheads="1"/>
          </p:cNvSpPr>
          <p:nvPr/>
        </p:nvSpPr>
        <p:spPr bwMode="auto">
          <a:xfrm>
            <a:off x="4648200" y="3733800"/>
            <a:ext cx="3352824" cy="762000"/>
          </a:xfrm>
          <a:prstGeom prst="cloudCallout">
            <a:avLst>
              <a:gd name="adj1" fmla="val -76042"/>
              <a:gd name="adj2" fmla="val -70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dirty="0"/>
              <a:t>一般不建议采用。为什么？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缺失数据建模：模拟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真实模型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y&lt;--2500+1000*x1+100*x2+epsilon</a:t>
            </a:r>
          </a:p>
          <a:p>
            <a:r>
              <a:rPr lang="zh-CN" altLang="en-US" dirty="0"/>
              <a:t>完整数据</a:t>
            </a:r>
          </a:p>
        </p:txBody>
      </p:sp>
      <p:pic>
        <p:nvPicPr>
          <p:cNvPr id="841729" name="Picture 1"/>
          <p:cNvPicPr>
            <a:picLocks noChangeAspect="1" noChangeArrowheads="1"/>
          </p:cNvPicPr>
          <p:nvPr/>
        </p:nvPicPr>
        <p:blipFill>
          <a:blip r:embed="rId2" cstate="print"/>
          <a:srcRect t="5532" r="53792" b="81671"/>
          <a:stretch>
            <a:fillRect/>
          </a:stretch>
        </p:blipFill>
        <p:spPr bwMode="auto">
          <a:xfrm>
            <a:off x="971600" y="3501008"/>
            <a:ext cx="739958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530225"/>
          </a:xfrm>
        </p:spPr>
        <p:txBody>
          <a:bodyPr/>
          <a:lstStyle/>
          <a:p>
            <a:r>
              <a:rPr lang="zh-CN" altLang="en-US" dirty="0"/>
              <a:t>纯随机缺失（缺失比例</a:t>
            </a:r>
            <a:r>
              <a:rPr lang="en-US" altLang="zh-CN" dirty="0"/>
              <a:t>=4%</a:t>
            </a:r>
            <a:r>
              <a:rPr lang="zh-CN" altLang="en-US" dirty="0"/>
              <a:t>）</a:t>
            </a:r>
          </a:p>
        </p:txBody>
      </p:sp>
      <p:pic>
        <p:nvPicPr>
          <p:cNvPr id="840705" name="Picture 1"/>
          <p:cNvPicPr>
            <a:picLocks noChangeAspect="1" noChangeArrowheads="1"/>
          </p:cNvPicPr>
          <p:nvPr/>
        </p:nvPicPr>
        <p:blipFill>
          <a:blip r:embed="rId2" cstate="print"/>
          <a:srcRect t="6516" r="53792" b="21625"/>
          <a:stretch>
            <a:fillRect/>
          </a:stretch>
        </p:blipFill>
        <p:spPr bwMode="auto">
          <a:xfrm>
            <a:off x="1619672" y="1196752"/>
            <a:ext cx="601216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714356"/>
            <a:ext cx="8229600" cy="530225"/>
          </a:xfrm>
        </p:spPr>
        <p:txBody>
          <a:bodyPr/>
          <a:lstStyle/>
          <a:p>
            <a:r>
              <a:rPr lang="zh-CN" altLang="en-US" dirty="0"/>
              <a:t>纯随机缺失（缺失比例</a:t>
            </a:r>
            <a:r>
              <a:rPr lang="en-US" altLang="zh-CN" dirty="0"/>
              <a:t>=10%</a:t>
            </a:r>
            <a:r>
              <a:rPr lang="zh-CN" altLang="en-US" dirty="0"/>
              <a:t>）</a:t>
            </a:r>
          </a:p>
        </p:txBody>
      </p:sp>
      <p:pic>
        <p:nvPicPr>
          <p:cNvPr id="839681" name="Picture 1"/>
          <p:cNvPicPr>
            <a:picLocks noChangeAspect="1" noChangeArrowheads="1"/>
          </p:cNvPicPr>
          <p:nvPr/>
        </p:nvPicPr>
        <p:blipFill>
          <a:blip r:embed="rId2" cstate="print"/>
          <a:srcRect t="6516" r="53792" b="21625"/>
          <a:stretch>
            <a:fillRect/>
          </a:stretch>
        </p:blipFill>
        <p:spPr bwMode="auto">
          <a:xfrm>
            <a:off x="1475656" y="1196752"/>
            <a:ext cx="601216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基于模型的插补：基于回归的单重插补（</a:t>
            </a:r>
            <a:r>
              <a:rPr lang="en-US" altLang="zh-CN" sz="3200"/>
              <a:t>regression-based imputation</a:t>
            </a:r>
            <a:r>
              <a:rPr lang="zh-CN" altLang="en-US" sz="3200"/>
              <a:t>）</a:t>
            </a:r>
            <a:endParaRPr lang="en-US" altLang="zh-CN" sz="320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两步插补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</a:t>
            </a:r>
            <a:r>
              <a:rPr lang="zh-CN" altLang="en-US"/>
              <a:t>步：利用完整观察值建立回归模型，预测缺失值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</a:t>
            </a:r>
            <a:r>
              <a:rPr lang="zh-CN" altLang="en-US"/>
              <a:t>步：利用补充完整的全部数据建立回归模型</a:t>
            </a:r>
          </a:p>
          <a:p>
            <a:pPr>
              <a:lnSpc>
                <a:spcPct val="90000"/>
              </a:lnSpc>
            </a:pPr>
            <a:r>
              <a:rPr lang="zh-CN" altLang="en-US"/>
              <a:t>迭代插补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利用完整观察值估计回归系数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生成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从            中随机抽取</a:t>
            </a:r>
            <a:r>
              <a:rPr lang="en-US" altLang="zh-CN"/>
              <a:t>u</a:t>
            </a:r>
            <a:r>
              <a:rPr lang="en-US" altLang="zh-CN" i="1" baseline="-25000">
                <a:latin typeface="Times New Roman" pitchFamily="18" charset="0"/>
              </a:rPr>
              <a:t>m</a:t>
            </a:r>
            <a:r>
              <a:rPr lang="zh-CN" altLang="en-US"/>
              <a:t>，生成调整后的</a:t>
            </a:r>
          </a:p>
          <a:p>
            <a:pPr lvl="1">
              <a:lnSpc>
                <a:spcPct val="90000"/>
              </a:lnSpc>
            </a:pP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利用扩张后的样本重新估计回归系数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重复</a:t>
            </a:r>
            <a:r>
              <a:rPr lang="en-US" altLang="zh-CN"/>
              <a:t>1-4</a:t>
            </a:r>
            <a:r>
              <a:rPr lang="zh-CN" altLang="en-US"/>
              <a:t>步</a:t>
            </a:r>
            <a:endParaRPr lang="en-US" altLang="zh-CN"/>
          </a:p>
        </p:txBody>
      </p:sp>
      <p:graphicFrame>
        <p:nvGraphicFramePr>
          <p:cNvPr id="188423" name="Object 7"/>
          <p:cNvGraphicFramePr>
            <a:graphicFrameLocks noChangeAspect="1"/>
          </p:cNvGraphicFramePr>
          <p:nvPr/>
        </p:nvGraphicFramePr>
        <p:xfrm>
          <a:off x="5429256" y="2786058"/>
          <a:ext cx="34655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99" name="Equation" r:id="rId4" imgW="2133360" imgH="850680" progId="">
                  <p:embed/>
                </p:oleObj>
              </mc:Choice>
              <mc:Fallback>
                <p:oleObj name="Equation" r:id="rId4" imgW="2133360" imgH="8506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2786058"/>
                        <a:ext cx="3465513" cy="1384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4" name="Object 8"/>
          <p:cNvGraphicFramePr>
            <a:graphicFrameLocks noChangeAspect="1"/>
          </p:cNvGraphicFramePr>
          <p:nvPr/>
        </p:nvGraphicFramePr>
        <p:xfrm>
          <a:off x="1928794" y="3643314"/>
          <a:ext cx="1444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00" name="Equation" r:id="rId6" imgW="711000" imgH="253800" progId="">
                  <p:embed/>
                </p:oleObj>
              </mc:Choice>
              <mc:Fallback>
                <p:oleObj name="Equation" r:id="rId6" imgW="711000" imgH="253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643314"/>
                        <a:ext cx="14446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5" name="Object 9"/>
          <p:cNvGraphicFramePr>
            <a:graphicFrameLocks noChangeAspect="1"/>
          </p:cNvGraphicFramePr>
          <p:nvPr/>
        </p:nvGraphicFramePr>
        <p:xfrm>
          <a:off x="1643042" y="4071942"/>
          <a:ext cx="11096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01" name="Equation" r:id="rId8" imgW="545760" imgH="228600" progId="">
                  <p:embed/>
                </p:oleObj>
              </mc:Choice>
              <mc:Fallback>
                <p:oleObj name="Equation" r:id="rId8" imgW="54576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071942"/>
                        <a:ext cx="1109663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7622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14546" y="4500570"/>
            <a:ext cx="27527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条件指数的应用程序</a:t>
            </a:r>
            <a:r>
              <a:rPr lang="en-US" altLang="zh-CN" dirty="0"/>
              <a:t>:</a:t>
            </a:r>
            <a:r>
              <a:rPr lang="zh-CN" altLang="en-US" dirty="0"/>
              <a:t>步骤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确定哪些系数不受共线性影响</a:t>
            </a:r>
            <a:endParaRPr lang="en-US" altLang="zh-CN" dirty="0"/>
          </a:p>
          <a:p>
            <a:pPr lvl="1"/>
            <a:r>
              <a:rPr lang="zh-CN" altLang="en-US" dirty="0"/>
              <a:t>如果只有一个大的条件指数</a:t>
            </a:r>
            <a:endParaRPr lang="en-US" altLang="zh-CN" dirty="0"/>
          </a:p>
          <a:p>
            <a:pPr lvl="2"/>
            <a:r>
              <a:rPr lang="zh-CN" altLang="en-US" dirty="0"/>
              <a:t>系数方差与大的条件指数有关的比例低于</a:t>
            </a:r>
            <a:r>
              <a:rPr lang="en-US" altLang="zh-CN" dirty="0">
                <a:solidFill>
                  <a:srgbClr val="FF0000"/>
                </a:solidFill>
              </a:rPr>
              <a:t>50%</a:t>
            </a:r>
          </a:p>
          <a:p>
            <a:pPr lvl="1"/>
            <a:r>
              <a:rPr lang="zh-CN" altLang="en-US" dirty="0"/>
              <a:t>如果有两个或以上大的条件指数</a:t>
            </a:r>
            <a:endParaRPr lang="en-US" altLang="zh-CN" dirty="0"/>
          </a:p>
          <a:p>
            <a:pPr lvl="2"/>
            <a:r>
              <a:rPr lang="zh-CN" altLang="en-US" dirty="0"/>
              <a:t>后</a:t>
            </a:r>
            <a:r>
              <a:rPr lang="en-US" altLang="zh-CN" dirty="0"/>
              <a:t>J</a:t>
            </a:r>
            <a:r>
              <a:rPr lang="zh-CN" altLang="en-US" dirty="0"/>
              <a:t>行汇总后系数方差比例低于</a:t>
            </a:r>
            <a:r>
              <a:rPr lang="en-US" altLang="zh-CN" dirty="0">
                <a:solidFill>
                  <a:srgbClr val="FF0000"/>
                </a:solidFill>
              </a:rPr>
              <a:t>50%</a:t>
            </a:r>
          </a:p>
          <a:p>
            <a:r>
              <a:rPr lang="zh-CN" altLang="en-US" dirty="0"/>
              <a:t>如果感兴趣的系数不受共线性影响</a:t>
            </a:r>
            <a:r>
              <a:rPr lang="en-US" altLang="zh-CN" dirty="0"/>
              <a:t>,</a:t>
            </a:r>
            <a:r>
              <a:rPr lang="zh-CN" altLang="en-US" dirty="0"/>
              <a:t>则共线性不是一个严重问题</a:t>
            </a:r>
            <a:endParaRPr lang="en-US" altLang="zh-CN" dirty="0"/>
          </a:p>
          <a:p>
            <a:pPr lvl="2"/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基于模型的插补：数据扩张（</a:t>
            </a:r>
            <a:r>
              <a:rPr lang="en-US" altLang="zh-CN" sz="3200"/>
              <a:t>data augmentation</a:t>
            </a:r>
            <a:r>
              <a:rPr lang="zh-CN" altLang="en-US" sz="3200"/>
              <a:t>）</a:t>
            </a:r>
          </a:p>
        </p:txBody>
      </p:sp>
      <p:graphicFrame>
        <p:nvGraphicFramePr>
          <p:cNvPr id="22630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5857884" y="3643314"/>
          <a:ext cx="2975126" cy="4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4" name="Equation" r:id="rId3" imgW="1968480" imgH="279360" progId="">
                  <p:embed/>
                </p:oleObj>
              </mc:Choice>
              <mc:Fallback>
                <p:oleObj name="Equation" r:id="rId3" imgW="1968480" imgH="27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3643314"/>
                        <a:ext cx="2975126" cy="422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571612"/>
            <a:ext cx="8229600" cy="4530725"/>
          </a:xfrm>
        </p:spPr>
        <p:txBody>
          <a:bodyPr/>
          <a:lstStyle/>
          <a:p>
            <a:r>
              <a:rPr lang="zh-CN" altLang="en-US" sz="2600" dirty="0"/>
              <a:t>数据扩张</a:t>
            </a:r>
          </a:p>
          <a:p>
            <a:pPr lvl="1"/>
            <a:r>
              <a:rPr lang="en-US" altLang="zh-CN" sz="2200" dirty="0"/>
              <a:t>I</a:t>
            </a:r>
            <a:r>
              <a:rPr lang="zh-CN" altLang="en-US" sz="2200" dirty="0"/>
              <a:t>步（</a:t>
            </a:r>
            <a:r>
              <a:rPr lang="en-US" altLang="zh-CN" sz="2200" dirty="0"/>
              <a:t>imputation</a:t>
            </a:r>
            <a:r>
              <a:rPr lang="zh-CN" altLang="en-US" sz="2200" dirty="0"/>
              <a:t>）：从缺失值的条件预测分布中抽取数据，进行插补</a:t>
            </a:r>
            <a:endParaRPr lang="en-US" altLang="zh-CN" sz="2200" dirty="0"/>
          </a:p>
          <a:p>
            <a:pPr lvl="1"/>
            <a:r>
              <a:rPr lang="en-US" altLang="zh-CN" sz="2200" dirty="0"/>
              <a:t>P</a:t>
            </a:r>
            <a:r>
              <a:rPr lang="zh-CN" altLang="en-US" sz="2200" dirty="0"/>
              <a:t>步（</a:t>
            </a:r>
            <a:r>
              <a:rPr lang="en-US" altLang="zh-CN" sz="2200" dirty="0"/>
              <a:t>posterior</a:t>
            </a:r>
            <a:r>
              <a:rPr lang="zh-CN" altLang="en-US" sz="2200" dirty="0"/>
              <a:t>）：从参数的完整数据后验分布中抽取参数</a:t>
            </a:r>
          </a:p>
          <a:p>
            <a:r>
              <a:rPr lang="zh-CN" altLang="en-US" sz="2600" dirty="0">
                <a:latin typeface="Times New Roman" pitchFamily="18" charset="0"/>
              </a:rPr>
              <a:t>步骤：</a:t>
            </a:r>
          </a:p>
          <a:p>
            <a:pPr lvl="1"/>
            <a:r>
              <a:rPr lang="zh-CN" altLang="en-US" sz="2200" dirty="0"/>
              <a:t>利用完整观察值估计回归系数和误差</a:t>
            </a:r>
            <a:endParaRPr lang="en-US" altLang="zh-CN" sz="2200" dirty="0"/>
          </a:p>
          <a:p>
            <a:pPr lvl="1"/>
            <a:r>
              <a:rPr lang="zh-CN" altLang="en-US" sz="2200" dirty="0"/>
              <a:t>用       除以从                    中的一个随机抽取，生成</a:t>
            </a:r>
          </a:p>
          <a:p>
            <a:pPr lvl="1"/>
            <a:r>
              <a:rPr lang="zh-CN" altLang="en-US" sz="2200" dirty="0"/>
              <a:t>从                                     中做一个随机抽取</a:t>
            </a:r>
            <a:endParaRPr lang="en-US" altLang="zh-CN" sz="2200" dirty="0"/>
          </a:p>
          <a:p>
            <a:pPr lvl="1"/>
            <a:r>
              <a:rPr lang="zh-CN" altLang="en-US" sz="2200" dirty="0"/>
              <a:t>从                           中做一个随机抽取</a:t>
            </a:r>
          </a:p>
          <a:p>
            <a:pPr lvl="1"/>
            <a:r>
              <a:rPr lang="zh-CN" altLang="en-US" sz="2200" dirty="0"/>
              <a:t>用</a:t>
            </a:r>
            <a:r>
              <a:rPr lang="en-US" altLang="zh-CN" sz="2200" dirty="0"/>
              <a:t>y</a:t>
            </a:r>
            <a:r>
              <a:rPr lang="zh-CN" altLang="en-US" sz="2200" dirty="0"/>
              <a:t>替代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X</a:t>
            </a:r>
            <a:r>
              <a:rPr lang="zh-CN" altLang="en-US" sz="2200" dirty="0"/>
              <a:t>替代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，重复</a:t>
            </a:r>
            <a:r>
              <a:rPr lang="en-US" altLang="zh-CN" sz="2200" dirty="0"/>
              <a:t>1-4</a:t>
            </a:r>
            <a:r>
              <a:rPr lang="zh-CN" altLang="en-US" sz="2200" dirty="0"/>
              <a:t>步</a:t>
            </a:r>
          </a:p>
        </p:txBody>
      </p:sp>
      <p:sp>
        <p:nvSpPr>
          <p:cNvPr id="226308" name="AutoShape 4"/>
          <p:cNvSpPr>
            <a:spLocks/>
          </p:cNvSpPr>
          <p:nvPr/>
        </p:nvSpPr>
        <p:spPr bwMode="auto">
          <a:xfrm>
            <a:off x="2590800" y="1752600"/>
            <a:ext cx="1846263" cy="304800"/>
          </a:xfrm>
          <a:prstGeom prst="borderCallout1">
            <a:avLst>
              <a:gd name="adj1" fmla="val 125000"/>
              <a:gd name="adj2" fmla="val 93810"/>
              <a:gd name="adj3" fmla="val 125000"/>
              <a:gd name="adj4" fmla="val -88736"/>
            </a:avLst>
          </a:prstGeom>
          <a:solidFill>
            <a:schemeClr val="accent1"/>
          </a:solidFill>
          <a:ln w="9525">
            <a:solidFill>
              <a:srgbClr val="E5310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/>
              <a:t>EM</a:t>
            </a:r>
            <a:r>
              <a:rPr lang="zh-CN" altLang="en-US"/>
              <a:t>的随机版本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1643042" y="4071942"/>
          <a:ext cx="5334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5" name="Equation" r:id="rId5" imgW="253800" imgH="177480" progId="">
                  <p:embed/>
                </p:oleObj>
              </mc:Choice>
              <mc:Fallback>
                <p:oleObj name="Equation" r:id="rId5" imgW="253800" imgH="1774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071942"/>
                        <a:ext cx="5334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8143900" y="4071942"/>
          <a:ext cx="4270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6" name="Equation" r:id="rId7" imgW="203040" imgH="203040" progId="">
                  <p:embed/>
                </p:oleObj>
              </mc:Choice>
              <mc:Fallback>
                <p:oleObj name="Equation" r:id="rId7" imgW="203040" imgH="203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900" y="4071942"/>
                        <a:ext cx="42703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3" name="Object 9"/>
          <p:cNvGraphicFramePr>
            <a:graphicFrameLocks noChangeAspect="1"/>
          </p:cNvGraphicFramePr>
          <p:nvPr/>
        </p:nvGraphicFramePr>
        <p:xfrm>
          <a:off x="3500430" y="4000504"/>
          <a:ext cx="15478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7" name="Equation" r:id="rId9" imgW="736560" imgH="241200" progId="">
                  <p:embed/>
                </p:oleObj>
              </mc:Choice>
              <mc:Fallback>
                <p:oleObj name="Equation" r:id="rId9" imgW="736560" imgH="241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4000504"/>
                        <a:ext cx="15478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4" name="Object 10"/>
          <p:cNvGraphicFramePr>
            <a:graphicFrameLocks noChangeAspect="1"/>
          </p:cNvGraphicFramePr>
          <p:nvPr/>
        </p:nvGraphicFramePr>
        <p:xfrm>
          <a:off x="2000232" y="4429132"/>
          <a:ext cx="28114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8" name="Equation" r:id="rId11" imgW="1650960" imgH="304560" progId="">
                  <p:embed/>
                </p:oleObj>
              </mc:Choice>
              <mc:Fallback>
                <p:oleObj name="Equation" r:id="rId11" imgW="1650960" imgH="3045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4429132"/>
                        <a:ext cx="28114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5" name="Object 11"/>
          <p:cNvGraphicFramePr>
            <a:graphicFrameLocks noChangeAspect="1"/>
          </p:cNvGraphicFramePr>
          <p:nvPr/>
        </p:nvGraphicFramePr>
        <p:xfrm>
          <a:off x="1928794" y="4857760"/>
          <a:ext cx="19907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9" name="Equation" r:id="rId13" imgW="1168200" imgH="253800" progId="">
                  <p:embed/>
                </p:oleObj>
              </mc:Choice>
              <mc:Fallback>
                <p:oleObj name="Equation" r:id="rId13" imgW="1168200" imgH="2538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857760"/>
                        <a:ext cx="19907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基于模型的插补：多重插补（</a:t>
            </a:r>
            <a:r>
              <a:rPr lang="en-US" altLang="zh-CN" dirty="0"/>
              <a:t>multiple imputation</a:t>
            </a:r>
            <a:r>
              <a:rPr lang="zh-CN" altLang="en-US" dirty="0"/>
              <a:t>）</a:t>
            </a:r>
          </a:p>
        </p:txBody>
      </p:sp>
      <p:pic>
        <p:nvPicPr>
          <p:cNvPr id="195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0200" y="1524000"/>
            <a:ext cx="6851650" cy="4530725"/>
          </a:xfrm>
          <a:noFill/>
          <a:ln/>
        </p:spPr>
      </p:pic>
      <p:sp>
        <p:nvSpPr>
          <p:cNvPr id="195589" name="AutoShape 5"/>
          <p:cNvSpPr>
            <a:spLocks noChangeArrowheads="1"/>
          </p:cNvSpPr>
          <p:nvPr/>
        </p:nvSpPr>
        <p:spPr bwMode="auto">
          <a:xfrm>
            <a:off x="457200" y="3352800"/>
            <a:ext cx="2438400" cy="1524000"/>
          </a:xfrm>
          <a:prstGeom prst="cloudCallout">
            <a:avLst>
              <a:gd name="adj1" fmla="val 29491"/>
              <a:gd name="adj2" fmla="val -9114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经验表明，对于大多数研究而言，</a:t>
            </a:r>
            <a:r>
              <a:rPr lang="en-US" altLang="zh-CN"/>
              <a:t>10</a:t>
            </a:r>
            <a:r>
              <a:rPr lang="zh-CN" altLang="en-US"/>
              <a:t>次插补就足够了</a:t>
            </a:r>
          </a:p>
        </p:txBody>
      </p:sp>
      <p:sp>
        <p:nvSpPr>
          <p:cNvPr id="195590" name="AutoShape 6"/>
          <p:cNvSpPr>
            <a:spLocks noChangeArrowheads="1"/>
          </p:cNvSpPr>
          <p:nvPr/>
        </p:nvSpPr>
        <p:spPr bwMode="auto">
          <a:xfrm>
            <a:off x="5715000" y="1219200"/>
            <a:ext cx="3048000" cy="990600"/>
          </a:xfrm>
          <a:prstGeom prst="cloudCallout">
            <a:avLst>
              <a:gd name="adj1" fmla="val -52398"/>
              <a:gd name="adj2" fmla="val -6906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大样本表现良好</a:t>
            </a:r>
          </a:p>
          <a:p>
            <a:pPr algn="ctr"/>
            <a:r>
              <a:rPr lang="zh-CN" altLang="en-US"/>
              <a:t>小样本表现稳健</a:t>
            </a:r>
            <a:endParaRPr lang="en-US" altLang="zh-CN"/>
          </a:p>
        </p:txBody>
      </p:sp>
      <p:sp>
        <p:nvSpPr>
          <p:cNvPr id="6" name="动作按钮: 第一张 5">
            <a:hlinkClick r:id="rId4" action="ppaction://hlinksldjump" highlightClick="1"/>
          </p:cNvPr>
          <p:cNvSpPr/>
          <p:nvPr/>
        </p:nvSpPr>
        <p:spPr bwMode="auto">
          <a:xfrm>
            <a:off x="8715372" y="6429396"/>
            <a:ext cx="428628" cy="428604"/>
          </a:xfrm>
          <a:prstGeom prst="actionButtonHom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多重插补估计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dirty="0"/>
              <a:t>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dirty="0"/>
              <a:t>分别为由第</a:t>
            </a:r>
            <a:r>
              <a:rPr lang="en-US" altLang="zh-CN" dirty="0"/>
              <a:t>r</a:t>
            </a:r>
            <a:r>
              <a:rPr lang="zh-CN" altLang="en-US" dirty="0"/>
              <a:t>个插补数据集得到的点估计和方差估计（</a:t>
            </a:r>
            <a:r>
              <a:rPr lang="en-US" altLang="zh-CN" dirty="0"/>
              <a:t>r=1,…,5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参数的点估计及其方差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不同数据集的组间方差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总方差</a:t>
            </a:r>
          </a:p>
        </p:txBody>
      </p:sp>
      <p:pic>
        <p:nvPicPr>
          <p:cNvPr id="763907" name="Picture 3"/>
          <p:cNvPicPr>
            <a:picLocks noChangeAspect="1" noChangeArrowheads="1"/>
          </p:cNvPicPr>
          <p:nvPr/>
        </p:nvPicPr>
        <p:blipFill>
          <a:blip r:embed="rId2" cstate="print"/>
          <a:srcRect t="4447" b="4447"/>
          <a:stretch>
            <a:fillRect/>
          </a:stretch>
        </p:blipFill>
        <p:spPr bwMode="auto">
          <a:xfrm>
            <a:off x="2571736" y="4714884"/>
            <a:ext cx="3381375" cy="73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39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5786454"/>
            <a:ext cx="25622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39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357562"/>
            <a:ext cx="18954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39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7686" y="3429000"/>
            <a:ext cx="1866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多重插补的相对效率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与完整数据相比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dirty="0"/>
              <a:t>   其中，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en-US" dirty="0"/>
              <a:t>为缺失率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6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1" y="2285992"/>
            <a:ext cx="323119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571876"/>
            <a:ext cx="62293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纯随机缺失（缺失比例</a:t>
            </a:r>
            <a:r>
              <a:rPr lang="en-US" altLang="zh-CN" dirty="0"/>
              <a:t>=10%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m=5</a:t>
            </a:r>
            <a:endParaRPr lang="zh-CN" altLang="en-US" dirty="0"/>
          </a:p>
        </p:txBody>
      </p:sp>
      <p:pic>
        <p:nvPicPr>
          <p:cNvPr id="827395" name="Picture 3"/>
          <p:cNvPicPr>
            <a:picLocks noChangeAspect="1" noChangeArrowheads="1"/>
          </p:cNvPicPr>
          <p:nvPr/>
        </p:nvPicPr>
        <p:blipFill>
          <a:blip r:embed="rId2" cstate="print"/>
          <a:srcRect t="6516" r="52685" b="59031"/>
          <a:stretch>
            <a:fillRect/>
          </a:stretch>
        </p:blipFill>
        <p:spPr bwMode="auto">
          <a:xfrm>
            <a:off x="611559" y="2492896"/>
            <a:ext cx="773919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课后练习</a:t>
            </a: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600"/>
              <a:t>对</a:t>
            </a:r>
            <a:r>
              <a:rPr lang="en-US" altLang="zh-CN" sz="2600"/>
              <a:t>SIMEX</a:t>
            </a:r>
            <a:r>
              <a:rPr lang="zh-CN" altLang="en-US" sz="2600"/>
              <a:t>方法进行模拟</a:t>
            </a:r>
          </a:p>
          <a:p>
            <a:pPr lvl="1">
              <a:lnSpc>
                <a:spcPct val="80000"/>
              </a:lnSpc>
            </a:pPr>
            <a:r>
              <a:rPr lang="zh-CN" altLang="en-US" sz="2200"/>
              <a:t>线性模型</a:t>
            </a:r>
            <a:r>
              <a:rPr lang="en-US" altLang="zh-CN" sz="2200"/>
              <a:t>/</a:t>
            </a:r>
            <a:r>
              <a:rPr lang="zh-CN" altLang="en-US" sz="2200"/>
              <a:t>非线性模型</a:t>
            </a:r>
          </a:p>
          <a:p>
            <a:pPr lvl="2">
              <a:lnSpc>
                <a:spcPct val="80000"/>
              </a:lnSpc>
            </a:pPr>
            <a:r>
              <a:rPr lang="zh-CN" altLang="en-US"/>
              <a:t>令</a:t>
            </a:r>
            <a:r>
              <a:rPr lang="en-US" altLang="zh-CN"/>
              <a:t>U</a:t>
            </a:r>
            <a:r>
              <a:rPr lang="zh-CN" altLang="en-US"/>
              <a:t>和</a:t>
            </a:r>
            <a:r>
              <a:rPr lang="en-US" altLang="zh-CN"/>
              <a:t>V</a:t>
            </a:r>
            <a:r>
              <a:rPr lang="zh-CN" altLang="en-US"/>
              <a:t>相关</a:t>
            </a:r>
          </a:p>
          <a:p>
            <a:pPr lvl="2">
              <a:lnSpc>
                <a:spcPct val="80000"/>
              </a:lnSpc>
            </a:pPr>
            <a:r>
              <a:rPr lang="zh-CN" altLang="en-US"/>
              <a:t>改变</a:t>
            </a:r>
            <a:r>
              <a:rPr lang="en-US" altLang="zh-CN"/>
              <a:t>B</a:t>
            </a:r>
            <a:r>
              <a:rPr lang="zh-CN" altLang="en-US"/>
              <a:t>的大小</a:t>
            </a:r>
          </a:p>
          <a:p>
            <a:pPr lvl="2">
              <a:lnSpc>
                <a:spcPct val="80000"/>
              </a:lnSpc>
            </a:pPr>
            <a:r>
              <a:rPr lang="zh-CN" altLang="en-US"/>
              <a:t>改变</a:t>
            </a:r>
            <a:r>
              <a:rPr lang="en-US" altLang="zh-CN"/>
              <a:t>lam</a:t>
            </a:r>
            <a:r>
              <a:rPr lang="zh-CN" altLang="en-US"/>
              <a:t>的取值范围</a:t>
            </a:r>
          </a:p>
          <a:p>
            <a:pPr lvl="2">
              <a:lnSpc>
                <a:spcPct val="80000"/>
              </a:lnSpc>
            </a:pPr>
            <a:r>
              <a:rPr lang="zh-CN" altLang="en-US"/>
              <a:t>改变测量误差的方差</a:t>
            </a:r>
          </a:p>
          <a:p>
            <a:pPr lvl="2">
              <a:lnSpc>
                <a:spcPct val="80000"/>
              </a:lnSpc>
            </a:pPr>
            <a:r>
              <a:rPr lang="zh-CN" altLang="en-US"/>
              <a:t>观察测量误差假定（方差或错分类概率）错误时，该方法的稳健性</a:t>
            </a:r>
          </a:p>
          <a:p>
            <a:pPr>
              <a:lnSpc>
                <a:spcPct val="80000"/>
              </a:lnSpc>
            </a:pPr>
            <a:r>
              <a:rPr lang="zh-CN" altLang="en-US" sz="2600"/>
              <a:t>对选择偏差的问题进行一个模拟研究，评述用</a:t>
            </a:r>
            <a:r>
              <a:rPr lang="en-US" altLang="zh-CN" sz="2600"/>
              <a:t>OLS</a:t>
            </a:r>
            <a:r>
              <a:rPr lang="zh-CN" altLang="en-US" sz="2600"/>
              <a:t>和</a:t>
            </a:r>
            <a:r>
              <a:rPr lang="en-US" altLang="zh-CN" sz="2600"/>
              <a:t>Heckit</a:t>
            </a:r>
            <a:r>
              <a:rPr lang="zh-CN" altLang="en-US" sz="2600"/>
              <a:t>两步法得到的结果的差异</a:t>
            </a:r>
          </a:p>
          <a:p>
            <a:pPr>
              <a:lnSpc>
                <a:spcPct val="80000"/>
              </a:lnSpc>
            </a:pPr>
            <a:r>
              <a:rPr lang="zh-CN" altLang="en-US" sz="2600"/>
              <a:t>对缺失数据的问题进行一个模拟研究，比较在不同的数据缺失比例下，不做插补的估计结果与插补后的估计结果的差异，以及不同插补方法的差异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课后阅读（测量误差）</a:t>
            </a:r>
            <a:endParaRPr lang="en-US" altLang="zh-CN"/>
          </a:p>
        </p:txBody>
      </p:sp>
      <p:sp>
        <p:nvSpPr>
          <p:cNvPr id="2304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John G. </a:t>
            </a:r>
            <a:r>
              <a:rPr lang="en-US" altLang="zh-CN" sz="2000" dirty="0" err="1"/>
              <a:t>Cragg</a:t>
            </a:r>
            <a:r>
              <a:rPr lang="en-US" altLang="zh-CN" sz="2000" dirty="0"/>
              <a:t>, Making Good Inferences from Bad Data, </a:t>
            </a:r>
            <a:r>
              <a:rPr lang="en-US" altLang="zh-CN" sz="2000" i="1" dirty="0"/>
              <a:t>The Canadian Journal of Economics</a:t>
            </a:r>
            <a:r>
              <a:rPr lang="en-US" altLang="zh-CN" sz="2000" dirty="0"/>
              <a:t>, Vol. 27, No. 4 (1994): 776-800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Jerry Brunner, Peter C. Austin,</a:t>
            </a:r>
            <a:r>
              <a:rPr lang="en-US" altLang="zh-CN" sz="2000" i="1" dirty="0"/>
              <a:t> </a:t>
            </a:r>
            <a:r>
              <a:rPr lang="en-US" altLang="zh-CN" sz="2000" dirty="0"/>
              <a:t>Inflation of Type I error rate in multiple regression when independent variables are measured with error,</a:t>
            </a:r>
            <a:r>
              <a:rPr lang="en-US" altLang="zh-CN" sz="2000" i="1" dirty="0"/>
              <a:t> The Canadian Journal of Statistics, </a:t>
            </a:r>
            <a:r>
              <a:rPr lang="en-US" altLang="zh-CN" sz="2000" dirty="0"/>
              <a:t>Vol. 37,</a:t>
            </a:r>
            <a:r>
              <a:rPr lang="en-US" altLang="zh-CN" sz="2000" i="1" dirty="0"/>
              <a:t> </a:t>
            </a:r>
            <a:r>
              <a:rPr lang="en-US" altLang="zh-CN" sz="2000" dirty="0"/>
              <a:t>No.1</a:t>
            </a:r>
            <a:r>
              <a:rPr lang="en-US" altLang="zh-CN" sz="2000" i="1" dirty="0"/>
              <a:t> </a:t>
            </a:r>
            <a:r>
              <a:rPr lang="en-US" altLang="zh-CN" sz="2000" dirty="0"/>
              <a:t>(2009): 33–46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L. A. </a:t>
            </a:r>
            <a:r>
              <a:rPr lang="en-US" altLang="zh-CN" sz="2000" dirty="0" err="1"/>
              <a:t>Stefanski</a:t>
            </a:r>
            <a:r>
              <a:rPr lang="en-US" altLang="zh-CN" sz="2000" dirty="0"/>
              <a:t> and J. R. Cook. Simulation-Extrapolation: The Measurement Error Jackknife , </a:t>
            </a:r>
            <a:r>
              <a:rPr lang="en-US" altLang="zh-CN" sz="2000" i="1" dirty="0"/>
              <a:t>Journal of the American Statistical Association</a:t>
            </a:r>
            <a:r>
              <a:rPr lang="en-US" altLang="zh-CN" sz="2000" dirty="0"/>
              <a:t>, Vol. 90, No. 432 (Dec., 1995): 1247- 1256 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Helmut </a:t>
            </a:r>
            <a:r>
              <a:rPr lang="en-US" altLang="zh-CN" sz="2000" dirty="0" err="1"/>
              <a:t>Kuchenhoﬀ</a:t>
            </a:r>
            <a:r>
              <a:rPr lang="en-US" altLang="zh-CN" sz="2000" dirty="0"/>
              <a:t>, Samuel M. </a:t>
            </a:r>
            <a:r>
              <a:rPr lang="en-US" altLang="zh-CN" sz="2000" dirty="0" err="1"/>
              <a:t>Mwalili</a:t>
            </a:r>
            <a:r>
              <a:rPr lang="en-US" altLang="zh-CN" sz="2000" dirty="0"/>
              <a:t>, and Emmanuel </a:t>
            </a:r>
            <a:r>
              <a:rPr lang="en-US" altLang="zh-CN" sz="2000" dirty="0" err="1"/>
              <a:t>Lesaﬀre</a:t>
            </a:r>
            <a:r>
              <a:rPr lang="en-US" altLang="zh-CN" sz="2000" dirty="0"/>
              <a:t>, A General Method for Dealing with Misclassiﬁcation in Regression: The Misclassiﬁcation SIMEX, </a:t>
            </a:r>
            <a:r>
              <a:rPr lang="en-US" altLang="zh-CN" sz="2000" i="1" dirty="0"/>
              <a:t>Biometrics</a:t>
            </a:r>
            <a:r>
              <a:rPr lang="en-US" altLang="zh-CN" sz="2000" dirty="0"/>
              <a:t>, 62(March 2006) : 85–96,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课后阅读（工具变量）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/>
              <a:t>Acemoglu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D</a:t>
            </a:r>
            <a:r>
              <a:rPr lang="zh-CN" altLang="en-US" sz="1800" dirty="0"/>
              <a:t>．</a:t>
            </a:r>
            <a:r>
              <a:rPr lang="en-US" altLang="zh-CN" sz="1800" dirty="0"/>
              <a:t>, Johnson S</a:t>
            </a:r>
            <a:r>
              <a:rPr lang="zh-CN" altLang="en-US" sz="1800" dirty="0"/>
              <a:t>．</a:t>
            </a:r>
            <a:r>
              <a:rPr lang="en-US" altLang="zh-CN" sz="1800" dirty="0"/>
              <a:t>, and Robinson,</a:t>
            </a:r>
            <a:r>
              <a:rPr lang="zh-CN" altLang="en-US" sz="1800" dirty="0"/>
              <a:t> </a:t>
            </a:r>
            <a:r>
              <a:rPr lang="en-US" altLang="zh-CN" sz="1800" dirty="0"/>
              <a:t>J</a:t>
            </a:r>
            <a:r>
              <a:rPr lang="zh-CN" altLang="en-US" sz="1800" dirty="0"/>
              <a:t>．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 The Colonial Origins of Comparative Development: An Empirical</a:t>
            </a:r>
            <a:br>
              <a:rPr lang="en-US" altLang="zh-CN" sz="1800" dirty="0"/>
            </a:br>
            <a:r>
              <a:rPr lang="en-US" altLang="zh-CN" sz="1800" dirty="0"/>
              <a:t>Investigation, </a:t>
            </a:r>
            <a:r>
              <a:rPr lang="en-US" altLang="zh-CN" sz="1800" i="1" dirty="0"/>
              <a:t>American Economic Review</a:t>
            </a:r>
            <a:r>
              <a:rPr lang="en-US" altLang="zh-CN" sz="1800" dirty="0"/>
              <a:t>, Vol.91, No.3 (2001):</a:t>
            </a:r>
            <a:r>
              <a:rPr lang="zh-CN" altLang="en-US" sz="1800" dirty="0"/>
              <a:t> </a:t>
            </a:r>
            <a:r>
              <a:rPr lang="en-US" altLang="zh-CN" sz="1800" dirty="0"/>
              <a:t>1369-1401</a:t>
            </a:r>
          </a:p>
          <a:p>
            <a:r>
              <a:rPr lang="en-US" altLang="zh-CN" sz="1800" dirty="0" err="1"/>
              <a:t>Angrist</a:t>
            </a:r>
            <a:r>
              <a:rPr lang="en-US" altLang="zh-CN" sz="1800" dirty="0"/>
              <a:t>, J.D., Krueger A.B., Does compulsory school attendance affect schooling and earnings? </a:t>
            </a:r>
            <a:r>
              <a:rPr lang="en-US" altLang="zh-CN" sz="1800" i="1" dirty="0"/>
              <a:t>Quarterly Journal of Economics</a:t>
            </a:r>
            <a:r>
              <a:rPr lang="en-US" altLang="zh-CN" sz="1800" dirty="0"/>
              <a:t>, Vol. 106, No.4 (1991): 979–1014</a:t>
            </a:r>
          </a:p>
          <a:p>
            <a:r>
              <a:rPr lang="en-US" altLang="zh-CN" sz="1800" dirty="0"/>
              <a:t>Faber, B., Trade Integration, Market Size, and Industrialization: Evidence from China’s National Trunk Highway System, </a:t>
            </a:r>
            <a:r>
              <a:rPr lang="en-US" altLang="zh-CN" sz="1800" i="1" dirty="0"/>
              <a:t>Review of Economic Studies</a:t>
            </a:r>
            <a:r>
              <a:rPr lang="en-US" altLang="zh-CN" sz="1800" dirty="0"/>
              <a:t>, Vol.81 (2014):1046–1070</a:t>
            </a:r>
          </a:p>
          <a:p>
            <a:r>
              <a:rPr lang="en-US" altLang="zh-CN" sz="1800" dirty="0"/>
              <a:t>Kling, Jeffrey R., Interpreting Instrumental Variables Estimates of the Returns to Schooling, </a:t>
            </a:r>
            <a:r>
              <a:rPr lang="en-US" altLang="zh-CN" sz="1800" i="1" dirty="0"/>
              <a:t>Journal of Business &amp; Economic Statistics</a:t>
            </a:r>
            <a:r>
              <a:rPr lang="en-US" altLang="zh-CN" sz="1800" dirty="0"/>
              <a:t>, Vol. 19, No.3 (2001):358-364</a:t>
            </a:r>
          </a:p>
          <a:p>
            <a:r>
              <a:rPr lang="zh-CN" altLang="en-US" sz="1800" dirty="0"/>
              <a:t>方颖、赵 扬</a:t>
            </a:r>
            <a:r>
              <a:rPr lang="en-US" altLang="zh-CN" sz="1800" dirty="0"/>
              <a:t>:</a:t>
            </a:r>
            <a:r>
              <a:rPr lang="zh-CN" altLang="en-US" sz="1800" dirty="0"/>
              <a:t>寻找制度的工具变量</a:t>
            </a:r>
            <a:r>
              <a:rPr lang="en-US" altLang="zh-CN" sz="1800" dirty="0"/>
              <a:t>:</a:t>
            </a:r>
            <a:r>
              <a:rPr lang="zh-CN" altLang="en-US" sz="1800" dirty="0"/>
              <a:t>估计产权保护对中国经济增长的贡献，</a:t>
            </a:r>
            <a:r>
              <a:rPr lang="zh-CN" altLang="en-US" sz="1800" i="1" dirty="0"/>
              <a:t>经济研究</a:t>
            </a:r>
            <a:r>
              <a:rPr lang="zh-CN" altLang="en-US" sz="1800" dirty="0"/>
              <a:t>，</a:t>
            </a:r>
            <a:r>
              <a:rPr lang="en-US" altLang="zh-CN" sz="1800" dirty="0"/>
              <a:t>2011</a:t>
            </a:r>
            <a:r>
              <a:rPr lang="zh-CN" altLang="en-US" sz="1800" dirty="0"/>
              <a:t>（</a:t>
            </a:r>
            <a:r>
              <a:rPr lang="en-US" altLang="zh-CN" sz="1800" dirty="0"/>
              <a:t>5</a:t>
            </a:r>
            <a:r>
              <a:rPr lang="zh-CN" altLang="en-US" sz="1800" dirty="0"/>
              <a:t>）：</a:t>
            </a:r>
            <a:r>
              <a:rPr lang="en-US" altLang="zh-CN" sz="1800" dirty="0"/>
              <a:t>138-148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469777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课后阅读（缺失数据）</a:t>
            </a:r>
            <a:endParaRPr lang="en-US" altLang="zh-CN"/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Joseph L </a:t>
            </a:r>
            <a:r>
              <a:rPr lang="en-US" altLang="zh-CN" sz="2600"/>
              <a:t>Schafer, Multiple imputation: a primer, </a:t>
            </a:r>
            <a:r>
              <a:rPr lang="en-US" altLang="en-US" sz="2600" i="1"/>
              <a:t>Statistical Methods in Medical Research</a:t>
            </a:r>
            <a:r>
              <a:rPr lang="en-US" altLang="zh-CN" sz="2600"/>
              <a:t>,</a:t>
            </a:r>
            <a:r>
              <a:rPr lang="en-US" altLang="en-US" sz="2600"/>
              <a:t> 1999</a:t>
            </a:r>
            <a:r>
              <a:rPr lang="en-US" altLang="zh-CN" sz="2600"/>
              <a:t>(</a:t>
            </a:r>
            <a:r>
              <a:rPr lang="en-US" altLang="en-US" sz="2600"/>
              <a:t>8</a:t>
            </a:r>
            <a:r>
              <a:rPr lang="en-US" altLang="zh-CN" sz="2600"/>
              <a:t>)</a:t>
            </a:r>
            <a:r>
              <a:rPr lang="en-US" altLang="en-US" sz="2600"/>
              <a:t>: 3</a:t>
            </a:r>
            <a:r>
              <a:rPr lang="en-US" altLang="zh-CN" sz="2600"/>
              <a:t>-</a:t>
            </a:r>
            <a:r>
              <a:rPr lang="en-US" altLang="en-US" sz="2600"/>
              <a:t>15</a:t>
            </a:r>
            <a:endParaRPr lang="en-US" altLang="zh-CN" sz="2600"/>
          </a:p>
          <a:p>
            <a:pPr>
              <a:lnSpc>
                <a:spcPct val="90000"/>
              </a:lnSpc>
            </a:pPr>
            <a:r>
              <a:rPr lang="en-US" altLang="zh-CN" sz="2600"/>
              <a:t>Gongyue Chen and Thomas Åstebro, How to Deal with Missing Categorical Data: Test of a Simple Bayesian Method, </a:t>
            </a:r>
            <a:r>
              <a:rPr lang="en-US" altLang="zh-CN" sz="2600" i="1"/>
              <a:t>Organizational Research Methods</a:t>
            </a:r>
            <a:r>
              <a:rPr lang="en-US" altLang="zh-CN" sz="2600"/>
              <a:t>, 2003(6): 309-327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Stef van Buuren, Multiple imputation of discrete and continuous data by fully conditional specification, </a:t>
            </a:r>
            <a:r>
              <a:rPr lang="en-US" altLang="zh-CN" sz="2600" i="1"/>
              <a:t>Statistical Methods in Medical Research</a:t>
            </a:r>
            <a:r>
              <a:rPr lang="en-US" altLang="zh-CN" sz="2600"/>
              <a:t>, 2007(16): 219–242</a:t>
            </a:r>
            <a:endParaRPr lang="zh-CN" altLang="en-US"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其他诊断方法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对于一般的多元回归模型，有：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   其中，</a:t>
            </a:r>
            <a:r>
              <a:rPr lang="en-US" altLang="zh-CN" dirty="0"/>
              <a:t>R</a:t>
            </a:r>
            <a:r>
              <a:rPr lang="en-US" altLang="zh-CN" baseline="-25000" dirty="0"/>
              <a:t>j</a:t>
            </a:r>
            <a:r>
              <a:rPr lang="en-US" altLang="zh-CN" baseline="30000" dirty="0"/>
              <a:t>2</a:t>
            </a:r>
            <a:r>
              <a:rPr lang="zh-CN" altLang="en-US" dirty="0"/>
              <a:t>为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zh-CN" altLang="en-US" dirty="0"/>
              <a:t>对其他自变量的辅助回归的</a:t>
            </a:r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</a:p>
          <a:p>
            <a:r>
              <a:rPr lang="zh-CN" altLang="en-US" dirty="0"/>
              <a:t>方差膨胀因子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优点：直观</a:t>
            </a:r>
            <a:endParaRPr lang="en-US" altLang="zh-CN" dirty="0"/>
          </a:p>
          <a:p>
            <a:pPr lvl="1"/>
            <a:r>
              <a:rPr lang="zh-CN" altLang="en-US" dirty="0"/>
              <a:t>缺点：临界值主观；不能确定共线性的个数</a:t>
            </a:r>
          </a:p>
        </p:txBody>
      </p:sp>
      <p:graphicFrame>
        <p:nvGraphicFramePr>
          <p:cNvPr id="446466" name="Object 2"/>
          <p:cNvGraphicFramePr>
            <a:graphicFrameLocks noChangeAspect="1"/>
          </p:cNvGraphicFramePr>
          <p:nvPr/>
        </p:nvGraphicFramePr>
        <p:xfrm>
          <a:off x="2143108" y="2357430"/>
          <a:ext cx="45402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20" name="公式" r:id="rId4" imgW="2260440" imgH="507960" progId="Equation.3">
                  <p:embed/>
                </p:oleObj>
              </mc:Choice>
              <mc:Fallback>
                <p:oleObj name="公式" r:id="rId4" imgW="226044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2357430"/>
                        <a:ext cx="4540250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67" name="Object 3"/>
          <p:cNvGraphicFramePr>
            <a:graphicFrameLocks noChangeAspect="1"/>
          </p:cNvGraphicFramePr>
          <p:nvPr/>
        </p:nvGraphicFramePr>
        <p:xfrm>
          <a:off x="2143108" y="4429132"/>
          <a:ext cx="1779513" cy="928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21" name="公式" r:id="rId6" imgW="850680" imgH="444240" progId="Equation.3">
                  <p:embed/>
                </p:oleObj>
              </mc:Choice>
              <mc:Fallback>
                <p:oleObj name="公式" r:id="rId6" imgW="85068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429132"/>
                        <a:ext cx="1779513" cy="928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:Longley</a:t>
            </a:r>
            <a:r>
              <a:rPr lang="zh-CN" altLang="en-US" dirty="0"/>
              <a:t>就业方程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条件指数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VIF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/>
              <a:t>Price        GNP      Armed       Year 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/>
              <a:t>75.67 </a:t>
            </a:r>
            <a:r>
              <a:rPr lang="zh-CN" altLang="en-US" dirty="0"/>
              <a:t>    </a:t>
            </a:r>
            <a:r>
              <a:rPr lang="en-US" altLang="zh-CN" dirty="0"/>
              <a:t>132.46  </a:t>
            </a:r>
            <a:r>
              <a:rPr lang="zh-CN" altLang="en-US" dirty="0"/>
              <a:t>  </a:t>
            </a:r>
            <a:r>
              <a:rPr lang="en-US" altLang="zh-CN" dirty="0"/>
              <a:t> 1.55 </a:t>
            </a:r>
            <a:r>
              <a:rPr lang="zh-CN" altLang="en-US" dirty="0"/>
              <a:t>      </a:t>
            </a:r>
            <a:r>
              <a:rPr lang="en-US" altLang="zh-CN" dirty="0"/>
              <a:t>143.46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5810" t="5906" r="11897" b="71850"/>
          <a:stretch>
            <a:fillRect/>
          </a:stretch>
        </p:blipFill>
        <p:spPr bwMode="auto">
          <a:xfrm>
            <a:off x="428596" y="2357430"/>
            <a:ext cx="846170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 bwMode="auto">
          <a:xfrm>
            <a:off x="1714480" y="3214686"/>
            <a:ext cx="7215238" cy="5000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143636" y="3214686"/>
            <a:ext cx="1285884" cy="428628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如何避免共线性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通过增加样本容量</a:t>
            </a:r>
            <a:endParaRPr lang="en-US" altLang="zh-CN" dirty="0"/>
          </a:p>
          <a:p>
            <a:pPr lvl="1"/>
            <a:r>
              <a:rPr lang="zh-CN" altLang="en-US" dirty="0"/>
              <a:t>为什么？</a:t>
            </a:r>
            <a:endParaRPr lang="en-US" altLang="zh-CN" dirty="0"/>
          </a:p>
          <a:p>
            <a:r>
              <a:rPr lang="zh-CN" altLang="en-US" dirty="0"/>
              <a:t>增加非抽样信息</a:t>
            </a:r>
            <a:endParaRPr lang="en-US" altLang="zh-CN" dirty="0"/>
          </a:p>
          <a:p>
            <a:pPr lvl="1"/>
            <a:r>
              <a:rPr lang="en-US" altLang="zh-CN" dirty="0"/>
              <a:t>RLS</a:t>
            </a:r>
          </a:p>
          <a:p>
            <a:r>
              <a:rPr lang="zh-CN" altLang="en-US" dirty="0"/>
              <a:t>改进估计方法</a:t>
            </a:r>
            <a:endParaRPr lang="en-US" altLang="zh-CN" dirty="0"/>
          </a:p>
          <a:p>
            <a:pPr lvl="1"/>
            <a:r>
              <a:rPr lang="zh-CN" altLang="en-US" dirty="0"/>
              <a:t>逐步回归</a:t>
            </a:r>
          </a:p>
          <a:p>
            <a:pPr lvl="1"/>
            <a:r>
              <a:rPr lang="en-US" altLang="zh-CN" dirty="0"/>
              <a:t>Shrinkage</a:t>
            </a:r>
          </a:p>
          <a:p>
            <a:pPr lvl="2"/>
            <a:r>
              <a:rPr lang="zh-CN" altLang="en-US" dirty="0"/>
              <a:t>岭回归</a:t>
            </a:r>
            <a:r>
              <a:rPr lang="en-US" altLang="zh-CN" dirty="0"/>
              <a:t>/LASSO</a:t>
            </a:r>
          </a:p>
          <a:p>
            <a:pPr lvl="1"/>
            <a:r>
              <a:rPr lang="zh-CN" altLang="en-US" dirty="0"/>
              <a:t>合成变量</a:t>
            </a:r>
            <a:endParaRPr lang="en-US" altLang="zh-CN" dirty="0"/>
          </a:p>
          <a:p>
            <a:pPr lvl="2"/>
            <a:r>
              <a:rPr lang="zh-CN" altLang="en-US" dirty="0"/>
              <a:t>主成分回归</a:t>
            </a:r>
            <a:r>
              <a:rPr lang="en-US" altLang="zh-CN" dirty="0"/>
              <a:t>/</a:t>
            </a:r>
            <a:r>
              <a:rPr lang="zh-CN" altLang="en-US" dirty="0"/>
              <a:t>偏最小二乘回归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逐步回归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向前逐步回归：由只含截距项开始，逐步加入对模型拟合效果改进最大的自变量</a:t>
            </a:r>
            <a:endParaRPr lang="en-US" altLang="zh-CN" dirty="0"/>
          </a:p>
          <a:p>
            <a:pPr lvl="1"/>
            <a:r>
              <a:rPr lang="zh-CN" altLang="en-US" dirty="0"/>
              <a:t>嵌套模型系列</a:t>
            </a:r>
            <a:endParaRPr lang="en-US" altLang="zh-CN" dirty="0"/>
          </a:p>
          <a:p>
            <a:pPr lvl="1"/>
            <a:r>
              <a:rPr lang="zh-CN" altLang="en-US" dirty="0"/>
              <a:t>即使</a:t>
            </a:r>
            <a:r>
              <a:rPr lang="en-US" altLang="zh-CN" dirty="0"/>
              <a:t>p&gt;&gt;n</a:t>
            </a:r>
            <a:r>
              <a:rPr lang="zh-CN" altLang="en-US" dirty="0"/>
              <a:t>，也可以进行</a:t>
            </a:r>
            <a:endParaRPr lang="en-US" altLang="zh-CN" dirty="0"/>
          </a:p>
          <a:p>
            <a:r>
              <a:rPr lang="zh-CN" altLang="en-US" dirty="0"/>
              <a:t>向后逐步回归：由全模型开始，逐步提出对模型拟合效果影响最小的自变量</a:t>
            </a:r>
            <a:endParaRPr lang="en-US" altLang="zh-CN" dirty="0"/>
          </a:p>
          <a:p>
            <a:pPr lvl="1"/>
            <a:r>
              <a:rPr lang="zh-CN" altLang="en-US" dirty="0"/>
              <a:t>只有在</a:t>
            </a:r>
            <a:r>
              <a:rPr lang="en-US" altLang="zh-CN" dirty="0"/>
              <a:t>n&gt;p</a:t>
            </a:r>
            <a:r>
              <a:rPr lang="zh-CN" altLang="en-US" dirty="0"/>
              <a:t>的条件下才可以进行</a:t>
            </a:r>
            <a:endParaRPr lang="en-US" altLang="zh-CN" dirty="0"/>
          </a:p>
          <a:p>
            <a:r>
              <a:rPr lang="zh-CN" altLang="en-US" dirty="0"/>
              <a:t>混合逐步回归：向前</a:t>
            </a:r>
            <a:r>
              <a:rPr lang="en-US" altLang="zh-CN" dirty="0"/>
              <a:t>+</a:t>
            </a:r>
            <a:r>
              <a:rPr lang="zh-CN" altLang="en-US" dirty="0"/>
              <a:t>向后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软件中根据</a:t>
            </a:r>
            <a:r>
              <a:rPr lang="en-US" altLang="zh-CN" dirty="0"/>
              <a:t>AIC</a:t>
            </a:r>
            <a:r>
              <a:rPr lang="zh-CN" altLang="en-US" dirty="0"/>
              <a:t>准则选择变量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岭回归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等价于：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估计量：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 bwMode="auto">
          <a:xfrm>
            <a:off x="7000892" y="785794"/>
            <a:ext cx="1357322" cy="714380"/>
          </a:xfrm>
          <a:prstGeom prst="cloudCallout">
            <a:avLst>
              <a:gd name="adj1" fmla="val -59950"/>
              <a:gd name="adj2" fmla="val 10791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有何道理？</a:t>
            </a:r>
          </a:p>
        </p:txBody>
      </p:sp>
      <p:pic>
        <p:nvPicPr>
          <p:cNvPr id="633858" name="Picture 2"/>
          <p:cNvPicPr>
            <a:picLocks noChangeAspect="1" noChangeArrowheads="1"/>
          </p:cNvPicPr>
          <p:nvPr/>
        </p:nvPicPr>
        <p:blipFill>
          <a:blip r:embed="rId2" cstate="print"/>
          <a:srcRect t="10355"/>
          <a:stretch>
            <a:fillRect/>
          </a:stretch>
        </p:blipFill>
        <p:spPr bwMode="auto">
          <a:xfrm>
            <a:off x="838819" y="1988840"/>
            <a:ext cx="7347010" cy="95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3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3143248"/>
            <a:ext cx="580433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38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5286388"/>
            <a:ext cx="4357717" cy="59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等价于：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估计方法</a:t>
            </a:r>
            <a:endParaRPr lang="en-US" altLang="zh-CN" dirty="0"/>
          </a:p>
          <a:p>
            <a:pPr lvl="1"/>
            <a:r>
              <a:rPr lang="en-US" altLang="zh-CN" dirty="0"/>
              <a:t>LARS</a:t>
            </a:r>
            <a:r>
              <a:rPr lang="zh-CN" altLang="en-US" dirty="0"/>
              <a:t>（</a:t>
            </a:r>
            <a:r>
              <a:rPr lang="en-US" altLang="zh-CN" dirty="0"/>
              <a:t>Least Angle Regression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坐标下降法（</a:t>
            </a:r>
            <a:r>
              <a:rPr lang="en-US" altLang="zh-CN" dirty="0"/>
              <a:t>coordinate descent</a:t>
            </a:r>
            <a:r>
              <a:rPr lang="zh-CN" altLang="en-US" dirty="0"/>
              <a:t>）</a:t>
            </a:r>
          </a:p>
        </p:txBody>
      </p:sp>
      <p:pic>
        <p:nvPicPr>
          <p:cNvPr id="634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283" y="1628800"/>
            <a:ext cx="759255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8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7822" y="2633204"/>
            <a:ext cx="623859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450" name="Picture 2" descr="https://img1.doubanio.com/view/note/large/public/p913685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8" t="3958" r="21974" b="38028"/>
          <a:stretch/>
        </p:blipFill>
        <p:spPr bwMode="auto">
          <a:xfrm>
            <a:off x="1835696" y="1700808"/>
            <a:ext cx="5444327" cy="306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vs Ridge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3648" y="5301208"/>
            <a:ext cx="6192688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Some studies (</a:t>
            </a:r>
            <a:r>
              <a:rPr lang="en-US" altLang="zh-CN" sz="2400" dirty="0" err="1"/>
              <a:t>Zou</a:t>
            </a:r>
            <a:r>
              <a:rPr lang="en-US" altLang="zh-CN" sz="2400" dirty="0"/>
              <a:t> 2006) state that the Lasso does not have the oracle properties.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179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B34246B-A256-43B6-824B-1E9D34AC87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15616" y="228600"/>
                <a:ext cx="7571184" cy="1139825"/>
              </a:xfrm>
            </p:spPr>
            <p:txBody>
              <a:bodyPr/>
              <a:lstStyle/>
              <a:p>
                <a:r>
                  <a:rPr lang="en-US" altLang="zh-CN" dirty="0"/>
                  <a:t>LASSO: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sgn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Ridge: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B34246B-A256-43B6-824B-1E9D34AC8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5616" y="228600"/>
                <a:ext cx="7571184" cy="1139825"/>
              </a:xfrm>
              <a:blipFill>
                <a:blip r:embed="rId3"/>
                <a:stretch>
                  <a:fillRect t="-18817" b="-7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76546" name="Picture 2">
            <a:extLst>
              <a:ext uri="{FF2B5EF4-FFF2-40B4-BE49-F238E27FC236}">
                <a16:creationId xmlns:a16="http://schemas.microsoft.com/office/drawing/2014/main" id="{5BB85993-97BB-44EF-82AF-40425D2B1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58295"/>
            <a:ext cx="870585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80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itchFamily="2" charset="-122"/>
              </a:rPr>
              <a:t>多重共线性</a:t>
            </a:r>
            <a:endParaRPr lang="en-US" altLang="zh-CN" dirty="0"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宋体" pitchFamily="2" charset="-122"/>
              </a:rPr>
              <a:t>内生性</a:t>
            </a:r>
            <a:endParaRPr lang="en-US" altLang="zh-CN" dirty="0">
              <a:latin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宋体" pitchFamily="2" charset="-122"/>
                <a:hlinkClick r:id="rId3" action="ppaction://hlinksldjump"/>
              </a:rPr>
              <a:t>测量误差</a:t>
            </a:r>
            <a:endParaRPr lang="en-US" altLang="zh-CN" dirty="0">
              <a:latin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宋体" pitchFamily="2" charset="-122"/>
                <a:hlinkClick r:id="rId4" action="ppaction://hlinksldjump"/>
              </a:rPr>
              <a:t>不完整数据</a:t>
            </a:r>
            <a:r>
              <a:rPr lang="en-US" altLang="zh-CN" dirty="0">
                <a:latin typeface="宋体" pitchFamily="2" charset="-122"/>
              </a:rPr>
              <a:t>/</a:t>
            </a:r>
            <a:r>
              <a:rPr lang="zh-CN" altLang="en-US" dirty="0">
                <a:latin typeface="宋体" pitchFamily="2" charset="-122"/>
                <a:hlinkClick r:id="rId5" action="ppaction://hlinksldjump"/>
              </a:rPr>
              <a:t>选择性观察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宋体" pitchFamily="2" charset="-122"/>
                <a:hlinkClick r:id="rId6" action="ppaction://hlinksldjump"/>
              </a:rPr>
              <a:t>缺失数据</a:t>
            </a:r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en-US" sz="3200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弹性网（</a:t>
            </a:r>
            <a:r>
              <a:rPr lang="en-US" altLang="zh-CN" sz="3200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elastic net</a:t>
            </a:r>
            <a:r>
              <a:rPr lang="zh-CN" altLang="en-US" sz="3200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与岭回归的混合</a:t>
            </a:r>
          </a:p>
        </p:txBody>
      </p:sp>
      <p:pic>
        <p:nvPicPr>
          <p:cNvPr id="8734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0" t="18100" r="29516" b="46274"/>
          <a:stretch/>
        </p:blipFill>
        <p:spPr bwMode="auto">
          <a:xfrm>
            <a:off x="4919246" y="2924944"/>
            <a:ext cx="4218038" cy="366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90452248"/>
              </p:ext>
            </p:extLst>
          </p:nvPr>
        </p:nvGraphicFramePr>
        <p:xfrm>
          <a:off x="683568" y="2708920"/>
          <a:ext cx="5256583" cy="78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86" name="Equation" r:id="rId4" imgW="2463480" imgH="368280" progId="Equation.DSMT4">
                  <p:embed/>
                </p:oleObj>
              </mc:Choice>
              <mc:Fallback>
                <p:oleObj name="Equation" r:id="rId4" imgW="2463480" imgH="368280" progId="Equation.DSMT4">
                  <p:embed/>
                  <p:pic>
                    <p:nvPicPr>
                      <p:cNvPr id="0" name="内容占位符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708920"/>
                        <a:ext cx="5256583" cy="785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78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Adaptive Lasso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129031"/>
              </p:ext>
            </p:extLst>
          </p:nvPr>
        </p:nvGraphicFramePr>
        <p:xfrm>
          <a:off x="1979613" y="2355851"/>
          <a:ext cx="5156255" cy="244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509" name="Equation" r:id="rId3" imgW="2145960" imgH="1015920" progId="Equation.DSMT4">
                  <p:embed/>
                </p:oleObj>
              </mc:Choice>
              <mc:Fallback>
                <p:oleObj name="Equation" r:id="rId3" imgW="214596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2355851"/>
                        <a:ext cx="5156255" cy="2441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云形标注 5"/>
          <p:cNvSpPr/>
          <p:nvPr/>
        </p:nvSpPr>
        <p:spPr bwMode="auto">
          <a:xfrm>
            <a:off x="3585592" y="4869160"/>
            <a:ext cx="2664296" cy="1224136"/>
          </a:xfrm>
          <a:prstGeom prst="cloudCallout">
            <a:avLst>
              <a:gd name="adj1" fmla="val -54097"/>
              <a:gd name="adj2" fmla="val -5701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Times New Roman" pitchFamily="18" charset="0"/>
              </a:rPr>
              <a:t>通常用岭回归估计值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8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SCAD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smoothly clipped absolute deviation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/>
              <p:cNvSpPr txBox="1"/>
              <p:nvPr/>
            </p:nvSpPr>
            <p:spPr bwMode="auto">
              <a:xfrm>
                <a:off x="1116013" y="2435225"/>
                <a:ext cx="6985000" cy="3325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其中，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如果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en-US" sz="2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sz="2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𝛽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sz="2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2(</m:t>
                                        </m:r>
                                        <m:func>
                                          <m:funcPr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fName>
                                          <m:e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func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1)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如果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如果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3" y="2435225"/>
                <a:ext cx="6985000" cy="3325813"/>
              </a:xfrm>
              <a:prstGeom prst="rect">
                <a:avLst/>
              </a:prstGeom>
              <a:blipFill>
                <a:blip r:embed="rId2"/>
                <a:stretch>
                  <a:fillRect l="-6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012388" y="5877272"/>
            <a:ext cx="4752528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形式复杂，但有</a:t>
            </a:r>
            <a:r>
              <a:rPr lang="en-US" altLang="zh-CN" sz="2400" dirty="0"/>
              <a:t>oracle</a:t>
            </a:r>
            <a:r>
              <a:rPr lang="zh-CN" altLang="en-US" sz="2400" dirty="0"/>
              <a:t>性质</a:t>
            </a:r>
            <a:endParaRPr lang="en-US" altLang="zh-CN" sz="2400" dirty="0"/>
          </a:p>
          <a:p>
            <a:pPr algn="ctr"/>
            <a:r>
              <a:rPr lang="en-US" altLang="zh-CN" sz="2400" dirty="0"/>
              <a:t>R: </a:t>
            </a:r>
            <a:r>
              <a:rPr lang="en-US" altLang="zh-CN" sz="2400" dirty="0" err="1"/>
              <a:t>ncvreg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456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9484CA1-D852-4CC5-8DE0-30DBBB303A93}"/>
              </a:ext>
            </a:extLst>
          </p:cNvPr>
          <p:cNvSpPr/>
          <p:nvPr/>
        </p:nvSpPr>
        <p:spPr>
          <a:xfrm>
            <a:off x="827584" y="1988840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latin typeface="TimesTen-Roman"/>
              </a:rPr>
              <a:t>Study of methods that use sparseness is an active area of research, and there</a:t>
            </a:r>
            <a:br>
              <a:rPr lang="en-US" altLang="zh-CN" sz="3600" dirty="0">
                <a:solidFill>
                  <a:srgbClr val="000000"/>
                </a:solidFill>
                <a:latin typeface="TimesTen-Roman"/>
              </a:rPr>
            </a:br>
            <a:r>
              <a:rPr lang="en-US" altLang="zh-CN" sz="3600" dirty="0">
                <a:solidFill>
                  <a:srgbClr val="000000"/>
                </a:solidFill>
                <a:latin typeface="TimesTen-Roman"/>
              </a:rPr>
              <a:t>is no consensus on applied methodology.</a:t>
            </a:r>
          </a:p>
          <a:p>
            <a:pPr algn="r"/>
            <a:r>
              <a:rPr lang="en-US" altLang="zh-CN" sz="3200" dirty="0"/>
              <a:t> </a:t>
            </a:r>
            <a:br>
              <a:rPr lang="en-US" altLang="zh-CN" sz="3200" dirty="0"/>
            </a:br>
            <a:r>
              <a:rPr lang="en-US" altLang="zh-CN" sz="2800" dirty="0"/>
              <a:t>Weisberg</a:t>
            </a:r>
            <a:r>
              <a:rPr lang="zh-CN" altLang="en-US" sz="2800" dirty="0"/>
              <a:t>，</a:t>
            </a:r>
            <a:r>
              <a:rPr lang="en-US" altLang="zh-CN" sz="2800" dirty="0"/>
              <a:t>2013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963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B. </a:t>
            </a:r>
            <a:r>
              <a:rPr lang="en-US" altLang="zh-CN" sz="2400" dirty="0" err="1"/>
              <a:t>Efron</a:t>
            </a:r>
            <a:r>
              <a:rPr lang="en-US" altLang="zh-CN" sz="2400" dirty="0"/>
              <a:t>, T. Hastie, I. </a:t>
            </a:r>
            <a:r>
              <a:rPr lang="en-US" altLang="zh-CN" sz="2400" dirty="0" err="1"/>
              <a:t>Johnstone</a:t>
            </a:r>
            <a:r>
              <a:rPr lang="en-US" altLang="zh-CN" sz="2400" dirty="0"/>
              <a:t>, R. </a:t>
            </a:r>
            <a:r>
              <a:rPr lang="en-US" altLang="zh-CN" sz="2400" dirty="0" err="1"/>
              <a:t>Tibshirani</a:t>
            </a:r>
            <a:r>
              <a:rPr lang="en-US" altLang="zh-CN" sz="2400" dirty="0"/>
              <a:t>,  Least angle regression. Annals of Statistics, 32 (2): 407-499, 2004</a:t>
            </a:r>
            <a:endParaRPr lang="zh-CN" altLang="en-US" sz="2400" dirty="0"/>
          </a:p>
          <a:p>
            <a:r>
              <a:rPr lang="en-US" altLang="zh-CN" sz="2400" dirty="0"/>
              <a:t>J. Friedman, T. Hastie, H. Hoeing, and R. </a:t>
            </a:r>
            <a:r>
              <a:rPr lang="en-US" altLang="zh-CN" sz="2400" dirty="0" err="1"/>
              <a:t>Tibshirani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Pathwise</a:t>
            </a:r>
            <a:r>
              <a:rPr lang="en-US" altLang="zh-CN" sz="2400" dirty="0"/>
              <a:t> coordinate optimization. Annals of Applied Statistics, 2(1):302-332, 2007</a:t>
            </a:r>
          </a:p>
          <a:p>
            <a:r>
              <a:rPr lang="en-US" altLang="zh-CN" sz="2400" dirty="0"/>
              <a:t>Z. </a:t>
            </a:r>
            <a:r>
              <a:rPr lang="en-US" altLang="zh-CN" sz="2400" dirty="0" err="1"/>
              <a:t>Hui</a:t>
            </a:r>
            <a:r>
              <a:rPr lang="en-US" altLang="zh-CN" sz="2400" dirty="0"/>
              <a:t>, The adaptive lasso. JASA. 101:1418-1429, 2006</a:t>
            </a:r>
          </a:p>
          <a:p>
            <a:r>
              <a:rPr lang="en-US" altLang="zh-CN" sz="2400" dirty="0"/>
              <a:t>Fan </a:t>
            </a:r>
            <a:r>
              <a:rPr lang="en-US" altLang="zh-CN" sz="2400" dirty="0" err="1"/>
              <a:t>Jianqing</a:t>
            </a:r>
            <a:r>
              <a:rPr lang="en-US" altLang="zh-CN" sz="2400" dirty="0"/>
              <a:t> and Li </a:t>
            </a:r>
            <a:r>
              <a:rPr lang="en-US" altLang="zh-CN" sz="2400" dirty="0" err="1"/>
              <a:t>Runze</a:t>
            </a:r>
            <a:r>
              <a:rPr lang="en-US" altLang="zh-CN" sz="2400" dirty="0"/>
              <a:t>. Variable Selection via </a:t>
            </a:r>
            <a:r>
              <a:rPr lang="en-US" altLang="zh-CN" sz="2400" dirty="0" err="1"/>
              <a:t>Nonconcave</a:t>
            </a:r>
            <a:r>
              <a:rPr lang="en-US" altLang="zh-CN" sz="2400" dirty="0"/>
              <a:t> Penalized Likelihood and its Oracle Properties. JASA, 96:1348–1360, 2001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919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主成分回归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主成分：</a:t>
            </a:r>
            <a:r>
              <a:rPr lang="en-US" altLang="zh-CN" dirty="0"/>
              <a:t>Z=XC</a:t>
            </a:r>
          </a:p>
          <a:p>
            <a:pPr lvl="1"/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Xc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i="1" baseline="-25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err="1">
                <a:cs typeface="Times New Roman" pitchFamily="18" charset="0"/>
              </a:rPr>
              <a:t>’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/>
              <a:t>线性回归的主成分形式：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y=</a:t>
            </a:r>
            <a:r>
              <a:rPr lang="en-US" altLang="zh-CN" dirty="0" err="1"/>
              <a:t>Xβ+e</a:t>
            </a:r>
            <a:r>
              <a:rPr lang="en-US" altLang="zh-CN" dirty="0"/>
              <a:t>=</a:t>
            </a:r>
            <a:r>
              <a:rPr lang="en-US" altLang="zh-CN" dirty="0" err="1"/>
              <a:t>XCC’β+e</a:t>
            </a:r>
            <a:r>
              <a:rPr lang="en-US" altLang="zh-CN" dirty="0"/>
              <a:t>=</a:t>
            </a:r>
            <a:r>
              <a:rPr lang="en-US" altLang="zh-CN" dirty="0" err="1"/>
              <a:t>Zθ+e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zh-CN" altLang="en-US" dirty="0"/>
              <a:t>其中，</a:t>
            </a:r>
            <a:r>
              <a:rPr lang="en-US" altLang="zh-CN" dirty="0"/>
              <a:t>θ=</a:t>
            </a:r>
            <a:r>
              <a:rPr lang="en-US" altLang="zh-CN" dirty="0" err="1"/>
              <a:t>C’β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Cov</a:t>
            </a:r>
            <a:r>
              <a:rPr lang="en-US" altLang="zh-CN" dirty="0"/>
              <a:t>(est. θ)=σ</a:t>
            </a:r>
            <a:r>
              <a:rPr lang="en-US" altLang="zh-CN" baseline="30000" dirty="0"/>
              <a:t>2</a:t>
            </a:r>
            <a:r>
              <a:rPr lang="en-US" altLang="zh-CN" dirty="0"/>
              <a:t>(Z’Z)</a:t>
            </a:r>
            <a:r>
              <a:rPr lang="en-US" altLang="zh-CN" baseline="30000" dirty="0"/>
              <a:t>-1</a:t>
            </a:r>
            <a:r>
              <a:rPr lang="en-US" altLang="zh-CN" dirty="0"/>
              <a:t>=σ</a:t>
            </a:r>
            <a:r>
              <a:rPr lang="en-US" altLang="zh-CN" baseline="30000" dirty="0"/>
              <a:t>2</a:t>
            </a:r>
            <a:r>
              <a:rPr lang="en-US" altLang="zh-CN" dirty="0"/>
              <a:t>Λ</a:t>
            </a:r>
            <a:r>
              <a:rPr lang="en-US" altLang="zh-CN" baseline="30000" dirty="0"/>
              <a:t>-1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主成分回归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主成分回归：删去小特征值对应的主成分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/>
              <a:t>Y=</a:t>
            </a:r>
            <a:r>
              <a:rPr lang="en-US" altLang="zh-CN" dirty="0" err="1"/>
              <a:t>Zθ+e</a:t>
            </a:r>
            <a:r>
              <a:rPr lang="en-US" altLang="zh-CN" dirty="0"/>
              <a:t>=Z</a:t>
            </a:r>
            <a:r>
              <a:rPr lang="en-US" altLang="zh-CN" baseline="-25000" dirty="0"/>
              <a:t>1</a:t>
            </a:r>
            <a:r>
              <a:rPr lang="en-US" altLang="zh-CN" dirty="0"/>
              <a:t>θ</a:t>
            </a:r>
            <a:r>
              <a:rPr lang="en-US" altLang="zh-CN" baseline="-25000" dirty="0"/>
              <a:t>1</a:t>
            </a:r>
            <a:r>
              <a:rPr lang="en-US" altLang="zh-CN" dirty="0">
                <a:solidFill>
                  <a:srgbClr val="FF0000"/>
                </a:solidFill>
              </a:rPr>
              <a:t>+Z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θ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+e</a:t>
            </a:r>
          </a:p>
          <a:p>
            <a:pPr>
              <a:buNone/>
            </a:pPr>
            <a:r>
              <a:rPr lang="en-US" altLang="zh-CN" dirty="0"/>
              <a:t>    Est. θ</a:t>
            </a:r>
            <a:r>
              <a:rPr lang="en-US" altLang="zh-CN" baseline="-25000" dirty="0"/>
              <a:t>1</a:t>
            </a:r>
            <a:r>
              <a:rPr lang="en-US" altLang="zh-CN" dirty="0"/>
              <a:t>=(Z</a:t>
            </a:r>
            <a:r>
              <a:rPr lang="en-US" altLang="zh-CN" baseline="-25000" dirty="0"/>
              <a:t>1</a:t>
            </a:r>
            <a:r>
              <a:rPr lang="en-US" altLang="zh-CN" dirty="0"/>
              <a:t>’Z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en-US" altLang="zh-CN" baseline="30000" dirty="0"/>
              <a:t>-1</a:t>
            </a:r>
            <a:r>
              <a:rPr lang="en-US" altLang="zh-CN" dirty="0"/>
              <a:t>Z</a:t>
            </a:r>
            <a:r>
              <a:rPr lang="en-US" altLang="zh-CN" baseline="-25000" dirty="0"/>
              <a:t>1</a:t>
            </a:r>
            <a:r>
              <a:rPr lang="en-US" altLang="zh-CN" dirty="0"/>
              <a:t>’y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4414" y="3357562"/>
          <a:ext cx="4523812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85" name="公式" r:id="rId3" imgW="1892160" imgH="507960" progId="Equation.3">
                  <p:embed/>
                </p:oleObj>
              </mc:Choice>
              <mc:Fallback>
                <p:oleObj name="公式" r:id="rId3" imgW="189216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3357562"/>
                        <a:ext cx="4523812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线形标注 1 4"/>
          <p:cNvSpPr/>
          <p:nvPr/>
        </p:nvSpPr>
        <p:spPr bwMode="auto">
          <a:xfrm>
            <a:off x="5786446" y="4714884"/>
            <a:ext cx="2000264" cy="714380"/>
          </a:xfrm>
          <a:prstGeom prst="borderCallout1">
            <a:avLst>
              <a:gd name="adj1" fmla="val 18750"/>
              <a:gd name="adj2" fmla="val -8333"/>
              <a:gd name="adj3" fmla="val -62983"/>
              <a:gd name="adj4" fmla="val -38334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Times New Roman" pitchFamily="18" charset="0"/>
              </a:rPr>
              <a:t>等价于施加约束</a:t>
            </a:r>
            <a:endParaRPr lang="en-US" altLang="zh-CN" dirty="0">
              <a:latin typeface="Times New Roman" pitchFamily="18" charset="0"/>
            </a:endParaRPr>
          </a:p>
          <a:p>
            <a:pPr algn="ctr"/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</a:t>
            </a:r>
            <a:r>
              <a:rPr kumimoji="0" lang="en-US" altLang="zh-CN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’</a:t>
            </a:r>
            <a:r>
              <a:rPr lang="en-US" altLang="zh-CN" dirty="0"/>
              <a:t>β=0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云形标注 5"/>
          <p:cNvSpPr/>
          <p:nvPr/>
        </p:nvSpPr>
        <p:spPr bwMode="auto">
          <a:xfrm>
            <a:off x="6715140" y="2285992"/>
            <a:ext cx="1643074" cy="714380"/>
          </a:xfrm>
          <a:prstGeom prst="cloudCallout">
            <a:avLst>
              <a:gd name="adj1" fmla="val -75122"/>
              <a:gd name="adj2" fmla="val -5104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Times New Roman" pitchFamily="18" charset="0"/>
              </a:rPr>
              <a:t>为什么</a:t>
            </a:r>
            <a:r>
              <a:rPr lang="en-US" altLang="zh-CN" dirty="0">
                <a:latin typeface="Times New Roman" pitchFamily="18" charset="0"/>
              </a:rPr>
              <a:t>?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主成分回归的作用与局限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主成分有实际意义吗？</a:t>
            </a:r>
            <a:endParaRPr lang="en-US" altLang="zh-CN" dirty="0"/>
          </a:p>
          <a:p>
            <a:r>
              <a:rPr lang="zh-CN" altLang="en-US" dirty="0"/>
              <a:t>什么时候使用？</a:t>
            </a:r>
            <a:endParaRPr lang="en-US" altLang="zh-CN" dirty="0"/>
          </a:p>
          <a:p>
            <a:r>
              <a:rPr lang="zh-CN" altLang="en-US" dirty="0"/>
              <a:t>删去几个主成分？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偏最小二乘回归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主成分回归没有考虑主成分与</a:t>
            </a:r>
            <a:r>
              <a:rPr lang="en-US" altLang="zh-CN" dirty="0"/>
              <a:t>y</a:t>
            </a:r>
            <a:r>
              <a:rPr lang="zh-CN" altLang="en-US" dirty="0"/>
              <a:t>的关系，</a:t>
            </a:r>
            <a:r>
              <a:rPr lang="en-US" altLang="zh-CN" dirty="0"/>
              <a:t>PLS</a:t>
            </a:r>
            <a:r>
              <a:rPr lang="zh-CN" altLang="en-US" dirty="0"/>
              <a:t>在构造主成分时考虑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主成分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PLS</a:t>
            </a:r>
            <a:endParaRPr lang="zh-CN" altLang="en-US" dirty="0"/>
          </a:p>
        </p:txBody>
      </p:sp>
      <p:pic>
        <p:nvPicPr>
          <p:cNvPr id="636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56992"/>
            <a:ext cx="7632848" cy="94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69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929198"/>
            <a:ext cx="7674076" cy="102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79712" y="623731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Hastie et al., The elements of statistical learning, pp81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Longley</a:t>
            </a:r>
            <a:r>
              <a:rPr lang="zh-CN" altLang="en-US" dirty="0"/>
              <a:t>结果</a:t>
            </a:r>
          </a:p>
        </p:txBody>
      </p:sp>
      <p:pic>
        <p:nvPicPr>
          <p:cNvPr id="637954" name="Picture 2"/>
          <p:cNvPicPr>
            <a:picLocks noChangeAspect="1" noChangeArrowheads="1"/>
          </p:cNvPicPr>
          <p:nvPr/>
        </p:nvPicPr>
        <p:blipFill>
          <a:blip r:embed="rId2" cstate="print"/>
          <a:srcRect l="277" t="5906" r="28222" b="45276"/>
          <a:stretch>
            <a:fillRect/>
          </a:stretch>
        </p:blipFill>
        <p:spPr bwMode="auto">
          <a:xfrm>
            <a:off x="500034" y="2071678"/>
            <a:ext cx="8322214" cy="319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动作按钮: 第一张 5">
            <a:hlinkClick r:id="rId3" action="ppaction://hlinksldjump" highlightClick="1"/>
          </p:cNvPr>
          <p:cNvSpPr/>
          <p:nvPr/>
        </p:nvSpPr>
        <p:spPr bwMode="auto">
          <a:xfrm>
            <a:off x="8715372" y="6429396"/>
            <a:ext cx="428628" cy="428604"/>
          </a:xfrm>
          <a:prstGeom prst="actionButtonHom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多重共线性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严格共线性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的各列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=1,2,…,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，存在一组不全为零的常数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=1,2,…,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，使得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a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+…+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近似共线性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a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+…+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几种表现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自变量变异很小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两个自变量高度相关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自变量间存在近似共线性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3200" dirty="0">
                <a:solidFill>
                  <a:srgbClr val="003399"/>
                </a:solidFill>
              </a:rPr>
              <a:t>测量误差（</a:t>
            </a:r>
            <a:r>
              <a:rPr lang="en-US" altLang="zh-CN" sz="3200" dirty="0">
                <a:solidFill>
                  <a:srgbClr val="003399"/>
                </a:solidFill>
              </a:rPr>
              <a:t>measurement error</a:t>
            </a:r>
            <a:r>
              <a:rPr lang="zh-CN" altLang="en-US" sz="3200" dirty="0">
                <a:solidFill>
                  <a:srgbClr val="003399"/>
                </a:solidFill>
              </a:rPr>
              <a:t>）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假定我们没有观测到自变量和因变量的真实值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i="1" baseline="30000" dirty="0"/>
              <a:t>*</a:t>
            </a:r>
            <a:r>
              <a:rPr lang="zh-CN" altLang="en-US" dirty="0"/>
              <a:t>和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i="1" baseline="30000" dirty="0"/>
              <a:t>*</a:t>
            </a:r>
            <a:r>
              <a:rPr lang="en-US" altLang="zh-CN" dirty="0"/>
              <a:t>，</a:t>
            </a:r>
            <a:r>
              <a:rPr lang="zh-CN" altLang="en-US" dirty="0"/>
              <a:t>而是观测到含有测量误差的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zh-CN" altLang="en-US" dirty="0"/>
              <a:t>和</a:t>
            </a:r>
            <a:r>
              <a:rPr lang="en-US" altLang="zh-CN" i="1" dirty="0">
                <a:latin typeface="Times New Roman" pitchFamily="18" charset="0"/>
              </a:rPr>
              <a:t>Y</a:t>
            </a:r>
          </a:p>
          <a:p>
            <a:r>
              <a:rPr lang="zh-CN" altLang="en-US" dirty="0"/>
              <a:t>测量误差的原因</a:t>
            </a:r>
          </a:p>
          <a:p>
            <a:pPr lvl="1"/>
            <a:r>
              <a:rPr lang="zh-CN" altLang="en-US" dirty="0"/>
              <a:t>错误的回答</a:t>
            </a:r>
          </a:p>
          <a:p>
            <a:pPr lvl="1"/>
            <a:r>
              <a:rPr lang="zh-CN" altLang="en-US" dirty="0"/>
              <a:t>错误的编码</a:t>
            </a:r>
          </a:p>
          <a:p>
            <a:pPr lvl="1"/>
            <a:r>
              <a:rPr lang="zh-CN" altLang="en-US" dirty="0"/>
              <a:t>以代理变量替代不可观测变量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71472" y="5000636"/>
            <a:ext cx="8153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dirty="0"/>
              <a:t>测量误差导致的偏误是经济计量研究中的铁律（</a:t>
            </a:r>
            <a:r>
              <a:rPr lang="en-US" altLang="zh-CN" dirty="0"/>
              <a:t>Hausman,2001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There is a tendency to think of measurement error as an all or nothing problem. </a:t>
            </a:r>
          </a:p>
          <a:p>
            <a:r>
              <a:rPr lang="en-US" altLang="zh-CN" dirty="0"/>
              <a:t>This is very misleading, however. No measure is ever perfect; the question is </a:t>
            </a:r>
          </a:p>
          <a:p>
            <a:r>
              <a:rPr lang="en-US" altLang="zh-CN" dirty="0"/>
              <a:t>How much error is present, and what impact it will have on the analysis of data.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William Dale Berry, Stanley Feldman, 1985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经典的测量误差模型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7584" y="2492896"/>
          <a:ext cx="7888877" cy="218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8" name="公式" r:id="rId3" imgW="3301920" imgH="914400" progId="Equation.3">
                  <p:embed/>
                </p:oleObj>
              </mc:Choice>
              <mc:Fallback>
                <p:oleObj name="公式" r:id="rId3" imgW="330192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92896"/>
                        <a:ext cx="7888877" cy="2184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测量误差的后果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系数估计非一致</a:t>
            </a:r>
          </a:p>
          <a:p>
            <a:r>
              <a:rPr lang="zh-CN" altLang="en-US" dirty="0"/>
              <a:t>高估方差</a:t>
            </a:r>
          </a:p>
        </p:txBody>
      </p:sp>
      <p:graphicFrame>
        <p:nvGraphicFramePr>
          <p:cNvPr id="340995" name="Object 3"/>
          <p:cNvGraphicFramePr>
            <a:graphicFrameLocks noChangeAspect="1"/>
          </p:cNvGraphicFramePr>
          <p:nvPr/>
        </p:nvGraphicFramePr>
        <p:xfrm>
          <a:off x="1928794" y="2786058"/>
          <a:ext cx="5286412" cy="342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22" name="Equation" r:id="rId4" imgW="3784320" imgH="2450880" progId="">
                  <p:embed/>
                </p:oleObj>
              </mc:Choice>
              <mc:Fallback>
                <p:oleObj name="Equation" r:id="rId4" imgW="3784320" imgH="24508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2786058"/>
                        <a:ext cx="5286412" cy="342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简单回归中的测量误差问题</a:t>
            </a:r>
          </a:p>
        </p:txBody>
      </p:sp>
      <p:graphicFrame>
        <p:nvGraphicFramePr>
          <p:cNvPr id="15770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357290" y="1928802"/>
          <a:ext cx="4359275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45" name="Equation" r:id="rId4" imgW="2514600" imgH="1765080" progId="">
                  <p:embed/>
                </p:oleObj>
              </mc:Choice>
              <mc:Fallback>
                <p:oleObj name="Equation" r:id="rId4" imgW="2514600" imgH="17650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928802"/>
                        <a:ext cx="4359275" cy="306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AutoShape 6"/>
          <p:cNvSpPr>
            <a:spLocks/>
          </p:cNvSpPr>
          <p:nvPr/>
        </p:nvSpPr>
        <p:spPr bwMode="auto">
          <a:xfrm>
            <a:off x="2119290" y="5153015"/>
            <a:ext cx="2228850" cy="381000"/>
          </a:xfrm>
          <a:prstGeom prst="borderCallout1">
            <a:avLst>
              <a:gd name="adj1" fmla="val -20000"/>
              <a:gd name="adj2" fmla="val 94870"/>
              <a:gd name="adj3" fmla="val -20000"/>
              <a:gd name="adj4" fmla="val 42167"/>
            </a:avLst>
          </a:prstGeom>
          <a:solidFill>
            <a:schemeClr val="accent1"/>
          </a:solidFill>
          <a:ln w="9525">
            <a:solidFill>
              <a:srgbClr val="E5310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/>
              <a:t>Noise-to-signal ratio</a:t>
            </a:r>
          </a:p>
        </p:txBody>
      </p:sp>
      <p:sp>
        <p:nvSpPr>
          <p:cNvPr id="157704" name="Oval 8"/>
          <p:cNvSpPr>
            <a:spLocks noChangeArrowheads="1"/>
          </p:cNvSpPr>
          <p:nvPr/>
        </p:nvSpPr>
        <p:spPr bwMode="auto">
          <a:xfrm>
            <a:off x="2576490" y="4086215"/>
            <a:ext cx="16002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5" name="AutoShape 9"/>
          <p:cNvSpPr>
            <a:spLocks/>
          </p:cNvSpPr>
          <p:nvPr/>
        </p:nvSpPr>
        <p:spPr bwMode="auto">
          <a:xfrm>
            <a:off x="5091090" y="3781415"/>
            <a:ext cx="1981200" cy="419100"/>
          </a:xfrm>
          <a:prstGeom prst="borderCallout1">
            <a:avLst>
              <a:gd name="adj1" fmla="val 27273"/>
              <a:gd name="adj2" fmla="val -3847"/>
              <a:gd name="adj3" fmla="val 109093"/>
              <a:gd name="adj4" fmla="val -538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/>
              <a:t>Reliability ratio</a:t>
            </a:r>
          </a:p>
          <a:p>
            <a:pPr algn="ctr"/>
            <a:endParaRPr lang="zh-CN" altLang="en-US"/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3033690" y="4543415"/>
            <a:ext cx="1143000" cy="533400"/>
          </a:xfrm>
          <a:prstGeom prst="rect">
            <a:avLst/>
          </a:prstGeom>
          <a:noFill/>
          <a:ln w="9525">
            <a:solidFill>
              <a:srgbClr val="E5310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7" name="AutoShape 11"/>
          <p:cNvSpPr>
            <a:spLocks noChangeArrowheads="1"/>
          </p:cNvSpPr>
          <p:nvPr/>
        </p:nvSpPr>
        <p:spPr bwMode="auto">
          <a:xfrm>
            <a:off x="5243490" y="4367202"/>
            <a:ext cx="3614790" cy="1295400"/>
          </a:xfrm>
          <a:prstGeom prst="cloudCallout">
            <a:avLst>
              <a:gd name="adj1" fmla="val -69866"/>
              <a:gd name="adj2" fmla="val -3774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dirty="0"/>
              <a:t>衰减偏误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attenuation bias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多元回归中的测量误差问题</a:t>
            </a:r>
          </a:p>
        </p:txBody>
      </p:sp>
      <p:graphicFrame>
        <p:nvGraphicFramePr>
          <p:cNvPr id="21914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42909" y="1716718"/>
          <a:ext cx="7935691" cy="464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69" name="Equation" r:id="rId3" imgW="4863960" imgH="2844720" progId="">
                  <p:embed/>
                </p:oleObj>
              </mc:Choice>
              <mc:Fallback>
                <p:oleObj name="Equation" r:id="rId3" imgW="4863960" imgH="28447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09" y="1716718"/>
                        <a:ext cx="7935691" cy="464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测量误差影响小结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简单回归</a:t>
            </a:r>
          </a:p>
          <a:p>
            <a:r>
              <a:rPr lang="zh-CN" altLang="en-US" dirty="0"/>
              <a:t>多元回归</a:t>
            </a:r>
          </a:p>
          <a:p>
            <a:pPr lvl="1"/>
            <a:r>
              <a:rPr lang="zh-CN" altLang="en-US" dirty="0"/>
              <a:t>一个自变量含测量误差</a:t>
            </a:r>
          </a:p>
          <a:p>
            <a:pPr lvl="2"/>
            <a:r>
              <a:rPr lang="zh-CN" altLang="en-US" dirty="0"/>
              <a:t>对自身系数的影响</a:t>
            </a:r>
          </a:p>
          <a:p>
            <a:pPr lvl="2"/>
            <a:r>
              <a:rPr lang="zh-CN" altLang="en-US" dirty="0"/>
              <a:t>对其他变量系数的影响</a:t>
            </a:r>
          </a:p>
          <a:p>
            <a:pPr lvl="1"/>
            <a:r>
              <a:rPr lang="zh-CN" altLang="en-US" dirty="0"/>
              <a:t>多个自变量含测量误差</a:t>
            </a:r>
          </a:p>
          <a:p>
            <a:pPr lvl="2"/>
            <a:r>
              <a:rPr lang="zh-CN" altLang="en-US" dirty="0"/>
              <a:t>对自身系数的影响</a:t>
            </a:r>
          </a:p>
          <a:p>
            <a:pPr lvl="2"/>
            <a:r>
              <a:rPr lang="zh-CN" altLang="en-US" dirty="0"/>
              <a:t>对其他变量系数的影响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测量误差的处理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/>
              <a:t>基本原则：增加信息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误差的分布，尤其是误差的方差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增加假设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其他变量的信息</a:t>
            </a:r>
            <a:endParaRPr lang="en-US" altLang="zh-CN" sz="2200"/>
          </a:p>
          <a:p>
            <a:pPr>
              <a:lnSpc>
                <a:spcPct val="90000"/>
              </a:lnSpc>
            </a:pPr>
            <a:r>
              <a:rPr lang="zh-CN" altLang="en-US" sz="2600"/>
              <a:t>常用方法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使用额外数据</a:t>
            </a:r>
            <a:endParaRPr lang="en-US" altLang="zh-CN" sz="2200"/>
          </a:p>
          <a:p>
            <a:pPr lvl="2">
              <a:lnSpc>
                <a:spcPct val="90000"/>
              </a:lnSpc>
            </a:pPr>
            <a:r>
              <a:rPr lang="zh-CN" altLang="en-US" sz="2000"/>
              <a:t>重复测量</a:t>
            </a:r>
            <a:r>
              <a:rPr lang="en-US" altLang="zh-CN" sz="2000"/>
              <a:t>(replicated data)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校验数据</a:t>
            </a:r>
            <a:r>
              <a:rPr lang="en-US" altLang="zh-CN" sz="2000"/>
              <a:t>(validation data)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工具变量法</a:t>
            </a:r>
            <a:r>
              <a:rPr lang="en-US" altLang="zh-CN" sz="2200"/>
              <a:t>(instrument variable)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模拟外推法</a:t>
            </a:r>
            <a:r>
              <a:rPr lang="en-US" altLang="zh-CN" sz="2200"/>
              <a:t>(simulation-extrapolation)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识别回归系数的上下限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逆回归</a:t>
            </a:r>
            <a:r>
              <a:rPr lang="en-US" altLang="zh-CN"/>
              <a:t>(reverse regression)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重复测量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估计测量误差的方差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假定</a:t>
            </a:r>
            <a:r>
              <a:rPr lang="en-US" altLang="zh-CN" dirty="0"/>
              <a:t>X</a:t>
            </a:r>
            <a:r>
              <a:rPr lang="zh-CN" altLang="en-US" dirty="0"/>
              <a:t>有两次独立的测量值</a:t>
            </a:r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857224" y="2285992"/>
          <a:ext cx="7696200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22" name="Equation" r:id="rId4" imgW="4431960" imgH="1434960" progId="">
                  <p:embed/>
                </p:oleObj>
              </mc:Choice>
              <mc:Fallback>
                <p:oleObj name="Equation" r:id="rId4" imgW="4431960" imgH="14349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285992"/>
                        <a:ext cx="7696200" cy="249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5"/>
          <p:cNvGraphicFramePr>
            <a:graphicFrameLocks noChangeAspect="1"/>
          </p:cNvGraphicFramePr>
          <p:nvPr/>
        </p:nvGraphicFramePr>
        <p:xfrm>
          <a:off x="1071537" y="5357826"/>
          <a:ext cx="6339707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23" name="Equation" r:id="rId6" imgW="4038480" imgH="545760" progId="">
                  <p:embed/>
                </p:oleObj>
              </mc:Choice>
              <mc:Fallback>
                <p:oleObj name="Equation" r:id="rId6" imgW="4038480" imgH="5457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7" y="5357826"/>
                        <a:ext cx="6339707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校验数据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为了检验原始数据的准确性而收集的数据</a:t>
            </a:r>
          </a:p>
          <a:p>
            <a:pPr lvl="1"/>
            <a:r>
              <a:rPr lang="zh-CN" altLang="en-US" dirty="0"/>
              <a:t>独立的数据来源</a:t>
            </a:r>
          </a:p>
          <a:p>
            <a:pPr lvl="1"/>
            <a:r>
              <a:rPr lang="zh-CN" altLang="en-US" dirty="0"/>
              <a:t>用拟合值估计</a:t>
            </a:r>
            <a:r>
              <a:rPr lang="en-US" altLang="zh-CN" dirty="0"/>
              <a:t>X*</a:t>
            </a:r>
          </a:p>
          <a:p>
            <a:endParaRPr lang="zh-CN" altLang="en-US" dirty="0"/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1219200" y="3276600"/>
          <a:ext cx="64770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17" name="Equation" r:id="rId3" imgW="2781000" imgH="965160" progId="">
                  <p:embed/>
                </p:oleObj>
              </mc:Choice>
              <mc:Fallback>
                <p:oleObj name="Equation" r:id="rId3" imgW="2781000" imgH="9651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6477000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zh-CN" altLang="en-US"/>
              <a:t>工具变量法（</a:t>
            </a:r>
            <a:r>
              <a:rPr lang="en-US" altLang="zh-CN"/>
              <a:t>Instrument Variables）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600" dirty="0"/>
              <a:t>假定回归模型为</a:t>
            </a:r>
            <a:r>
              <a:rPr lang="en-US" altLang="zh-CN" sz="2600" i="1" dirty="0">
                <a:latin typeface="Times New Roman" pitchFamily="18" charset="0"/>
              </a:rPr>
              <a:t>Y</a:t>
            </a:r>
            <a:r>
              <a:rPr lang="en-US" altLang="zh-CN" sz="2600" i="1" baseline="-25000" dirty="0">
                <a:latin typeface="Times New Roman" pitchFamily="18" charset="0"/>
              </a:rPr>
              <a:t>i</a:t>
            </a:r>
            <a:r>
              <a:rPr lang="en-US" altLang="zh-CN" sz="2600" i="1" dirty="0">
                <a:latin typeface="Times New Roman" pitchFamily="18" charset="0"/>
              </a:rPr>
              <a:t>=</a:t>
            </a:r>
            <a:r>
              <a:rPr lang="en-US" altLang="zh-CN" sz="2600" i="1" dirty="0" err="1">
                <a:latin typeface="Times New Roman" pitchFamily="18" charset="0"/>
              </a:rPr>
              <a:t>a+bX</a:t>
            </a:r>
            <a:r>
              <a:rPr lang="en-US" altLang="zh-CN" sz="2600" i="1" baseline="-25000" dirty="0" err="1">
                <a:latin typeface="Times New Roman" pitchFamily="18" charset="0"/>
              </a:rPr>
              <a:t>i</a:t>
            </a:r>
            <a:r>
              <a:rPr lang="en-US" altLang="zh-CN" sz="2600" i="1" dirty="0" err="1">
                <a:latin typeface="Times New Roman" pitchFamily="18" charset="0"/>
              </a:rPr>
              <a:t>+ε</a:t>
            </a:r>
            <a:r>
              <a:rPr lang="en-US" altLang="zh-CN" sz="2600" i="1" baseline="-25000" dirty="0" err="1">
                <a:latin typeface="Times New Roman" pitchFamily="18" charset="0"/>
              </a:rPr>
              <a:t>i</a:t>
            </a:r>
            <a:r>
              <a:rPr lang="en-US" altLang="zh-CN" sz="2600" dirty="0"/>
              <a:t>,</a:t>
            </a:r>
            <a:r>
              <a:rPr lang="zh-CN" altLang="en-US" sz="2600" dirty="0"/>
              <a:t>由于测量误差的存在，</a:t>
            </a:r>
            <a:r>
              <a:rPr lang="en-US" altLang="zh-CN" sz="2600" i="1" dirty="0" err="1">
                <a:latin typeface="Times New Roman" pitchFamily="18" charset="0"/>
              </a:rPr>
              <a:t>Cov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i="1" baseline="-25000" dirty="0">
                <a:latin typeface="Times New Roman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</a:rPr>
              <a:t>, </a:t>
            </a:r>
            <a:r>
              <a:rPr lang="en-US" altLang="zh-CN" sz="2600" i="1" dirty="0" err="1">
                <a:latin typeface="Times New Roman" pitchFamily="18" charset="0"/>
              </a:rPr>
              <a:t>ε</a:t>
            </a:r>
            <a:r>
              <a:rPr lang="en-US" altLang="zh-CN" sz="2600" i="1" baseline="-25000" dirty="0" err="1">
                <a:latin typeface="Times New Roman" pitchFamily="18" charset="0"/>
              </a:rPr>
              <a:t>i</a:t>
            </a:r>
            <a:r>
              <a:rPr lang="en-US" altLang="zh-CN" sz="2600" dirty="0">
                <a:latin typeface="Times New Roman" pitchFamily="18" charset="0"/>
              </a:rPr>
              <a:t>)≠0</a:t>
            </a:r>
          </a:p>
          <a:p>
            <a:pPr>
              <a:lnSpc>
                <a:spcPct val="80000"/>
              </a:lnSpc>
            </a:pPr>
            <a:endParaRPr lang="en-US" altLang="zh-CN" sz="26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6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6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600" dirty="0"/>
              <a:t>工具变量</a:t>
            </a:r>
            <a:r>
              <a:rPr lang="en-US" altLang="zh-CN" sz="2600" i="1" dirty="0">
                <a:latin typeface="Times New Roman" pitchFamily="18" charset="0"/>
                <a:ea typeface="楷体_GB2312" pitchFamily="49" charset="-122"/>
              </a:rPr>
              <a:t>Z</a:t>
            </a:r>
            <a:endParaRPr lang="zh-CN" altLang="en-US" sz="2600" dirty="0"/>
          </a:p>
          <a:p>
            <a:pPr lvl="1">
              <a:lnSpc>
                <a:spcPct val="80000"/>
              </a:lnSpc>
            </a:pPr>
            <a:r>
              <a:rPr lang="en-US" altLang="zh-CN" i="1" dirty="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200" dirty="0"/>
              <a:t>与</a:t>
            </a:r>
            <a:r>
              <a:rPr lang="en-US" altLang="zh-CN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200" dirty="0"/>
              <a:t>相关，即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</a:rPr>
              <a:t>Cov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i="1" dirty="0">
                <a:latin typeface="Times New Roman" pitchFamily="18" charset="0"/>
                <a:ea typeface="楷体_GB2312" pitchFamily="49" charset="-122"/>
              </a:rPr>
              <a:t>Z, X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i="1" dirty="0">
                <a:latin typeface="Times New Roman" pitchFamily="18" charset="0"/>
                <a:ea typeface="楷体_GB2312" pitchFamily="49" charset="-122"/>
              </a:rPr>
              <a:t>≠0</a:t>
            </a:r>
            <a:endParaRPr lang="zh-CN" altLang="en-US" i="1" dirty="0">
              <a:latin typeface="Times New Roman" pitchFamily="18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i="1" dirty="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200" dirty="0"/>
              <a:t>与回归误差项</a:t>
            </a:r>
            <a:r>
              <a:rPr lang="en-US" altLang="zh-CN" i="1" dirty="0">
                <a:latin typeface="Times New Roman" pitchFamily="18" charset="0"/>
                <a:ea typeface="楷体_GB2312" pitchFamily="49" charset="-122"/>
              </a:rPr>
              <a:t>ε</a:t>
            </a:r>
            <a:r>
              <a:rPr lang="zh-CN" altLang="en-US" sz="2200" dirty="0"/>
              <a:t>不相关，即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</a:rPr>
              <a:t>Cov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i="1" dirty="0">
                <a:latin typeface="Times New Roman" pitchFamily="18" charset="0"/>
                <a:ea typeface="楷体_GB2312" pitchFamily="49" charset="-122"/>
              </a:rPr>
              <a:t>Z, ε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i="1" dirty="0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0</a:t>
            </a:r>
            <a:endParaRPr lang="zh-CN" altLang="en-US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5334000" y="2438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x</a:t>
            </a:r>
          </a:p>
        </p:txBody>
      </p:sp>
      <p:sp>
        <p:nvSpPr>
          <p:cNvPr id="211973" name="Line 5"/>
          <p:cNvSpPr>
            <a:spLocks noChangeShapeType="1"/>
          </p:cNvSpPr>
          <p:nvPr/>
        </p:nvSpPr>
        <p:spPr bwMode="auto">
          <a:xfrm>
            <a:off x="5638800" y="2667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6477000" y="2438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y</a:t>
            </a: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5257800" y="2971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ε</a:t>
            </a:r>
          </a:p>
        </p:txBody>
      </p:sp>
      <p:sp>
        <p:nvSpPr>
          <p:cNvPr id="211976" name="Line 8"/>
          <p:cNvSpPr>
            <a:spLocks noChangeShapeType="1"/>
          </p:cNvSpPr>
          <p:nvPr/>
        </p:nvSpPr>
        <p:spPr bwMode="auto">
          <a:xfrm flipV="1">
            <a:off x="54864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7" name="Line 9"/>
          <p:cNvSpPr>
            <a:spLocks noChangeShapeType="1"/>
          </p:cNvSpPr>
          <p:nvPr/>
        </p:nvSpPr>
        <p:spPr bwMode="auto">
          <a:xfrm flipV="1">
            <a:off x="5562600" y="2743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2514600" y="2514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x</a:t>
            </a:r>
          </a:p>
        </p:txBody>
      </p:sp>
      <p:sp>
        <p:nvSpPr>
          <p:cNvPr id="211979" name="Line 11"/>
          <p:cNvSpPr>
            <a:spLocks noChangeShapeType="1"/>
          </p:cNvSpPr>
          <p:nvPr/>
        </p:nvSpPr>
        <p:spPr bwMode="auto">
          <a:xfrm>
            <a:off x="2819400" y="2743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80" name="Text Box 12"/>
          <p:cNvSpPr txBox="1">
            <a:spLocks noChangeArrowheads="1"/>
          </p:cNvSpPr>
          <p:nvPr/>
        </p:nvSpPr>
        <p:spPr bwMode="auto">
          <a:xfrm>
            <a:off x="3657600" y="2514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y</a:t>
            </a:r>
          </a:p>
        </p:txBody>
      </p:sp>
      <p:sp>
        <p:nvSpPr>
          <p:cNvPr id="211981" name="Text Box 13"/>
          <p:cNvSpPr txBox="1">
            <a:spLocks noChangeArrowheads="1"/>
          </p:cNvSpPr>
          <p:nvPr/>
        </p:nvSpPr>
        <p:spPr bwMode="auto">
          <a:xfrm>
            <a:off x="2438400" y="3048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ε</a:t>
            </a:r>
          </a:p>
        </p:txBody>
      </p:sp>
      <p:sp>
        <p:nvSpPr>
          <p:cNvPr id="211982" name="Line 14"/>
          <p:cNvSpPr>
            <a:spLocks noChangeShapeType="1"/>
          </p:cNvSpPr>
          <p:nvPr/>
        </p:nvSpPr>
        <p:spPr bwMode="auto">
          <a:xfrm flipV="1">
            <a:off x="2743200" y="2819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83" name="AutoShape 15"/>
          <p:cNvSpPr>
            <a:spLocks noChangeArrowheads="1"/>
          </p:cNvSpPr>
          <p:nvPr/>
        </p:nvSpPr>
        <p:spPr bwMode="auto">
          <a:xfrm>
            <a:off x="4038600" y="2743200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84" name="Text Box 16"/>
          <p:cNvSpPr txBox="1">
            <a:spLocks noChangeArrowheads="1"/>
          </p:cNvSpPr>
          <p:nvPr/>
        </p:nvSpPr>
        <p:spPr bwMode="auto">
          <a:xfrm>
            <a:off x="3856112" y="4983832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x</a:t>
            </a:r>
          </a:p>
        </p:txBody>
      </p:sp>
      <p:sp>
        <p:nvSpPr>
          <p:cNvPr id="211985" name="Line 17"/>
          <p:cNvSpPr>
            <a:spLocks noChangeShapeType="1"/>
          </p:cNvSpPr>
          <p:nvPr/>
        </p:nvSpPr>
        <p:spPr bwMode="auto">
          <a:xfrm>
            <a:off x="4160912" y="521243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86" name="Text Box 18"/>
          <p:cNvSpPr txBox="1">
            <a:spLocks noChangeArrowheads="1"/>
          </p:cNvSpPr>
          <p:nvPr/>
        </p:nvSpPr>
        <p:spPr bwMode="auto">
          <a:xfrm>
            <a:off x="4999112" y="4983832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y</a:t>
            </a:r>
          </a:p>
        </p:txBody>
      </p:sp>
      <p:sp>
        <p:nvSpPr>
          <p:cNvPr id="211987" name="Text Box 19"/>
          <p:cNvSpPr txBox="1">
            <a:spLocks noChangeArrowheads="1"/>
          </p:cNvSpPr>
          <p:nvPr/>
        </p:nvSpPr>
        <p:spPr bwMode="auto">
          <a:xfrm>
            <a:off x="3779912" y="5517232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ε</a:t>
            </a:r>
          </a:p>
        </p:txBody>
      </p:sp>
      <p:sp>
        <p:nvSpPr>
          <p:cNvPr id="211988" name="Line 20"/>
          <p:cNvSpPr>
            <a:spLocks noChangeShapeType="1"/>
          </p:cNvSpPr>
          <p:nvPr/>
        </p:nvSpPr>
        <p:spPr bwMode="auto">
          <a:xfrm flipV="1">
            <a:off x="4008512" y="528863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89" name="Line 21"/>
          <p:cNvSpPr>
            <a:spLocks noChangeShapeType="1"/>
          </p:cNvSpPr>
          <p:nvPr/>
        </p:nvSpPr>
        <p:spPr bwMode="auto">
          <a:xfrm flipV="1">
            <a:off x="4084712" y="5288632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90" name="Text Box 22"/>
          <p:cNvSpPr txBox="1">
            <a:spLocks noChangeArrowheads="1"/>
          </p:cNvSpPr>
          <p:nvPr/>
        </p:nvSpPr>
        <p:spPr bwMode="auto">
          <a:xfrm>
            <a:off x="2941712" y="4983832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z</a:t>
            </a:r>
          </a:p>
        </p:txBody>
      </p:sp>
      <p:sp>
        <p:nvSpPr>
          <p:cNvPr id="211991" name="Line 23"/>
          <p:cNvSpPr>
            <a:spLocks noChangeShapeType="1"/>
          </p:cNvSpPr>
          <p:nvPr/>
        </p:nvSpPr>
        <p:spPr bwMode="auto">
          <a:xfrm>
            <a:off x="3170312" y="521243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共线性的性质与后果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对于一个两自变量回归模型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/>
              <a:t>=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β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+ε</a:t>
            </a:r>
            <a:r>
              <a:rPr lang="zh-CN" altLang="en-US" dirty="0"/>
              <a:t>，有：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含义？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76338" y="2857500"/>
          <a:ext cx="671036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2" name="公式" r:id="rId3" imgW="3340080" imgH="1066680" progId="Equation.3">
                  <p:embed/>
                </p:oleObj>
              </mc:Choice>
              <mc:Fallback>
                <p:oleObj name="公式" r:id="rId3" imgW="3340080" imgH="1066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857500"/>
                        <a:ext cx="6710362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工具变量法：一元回归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3072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当</a:t>
            </a:r>
            <a:r>
              <a:rPr lang="en-US" altLang="zh-CN" i="1" dirty="0"/>
              <a:t>n</a:t>
            </a:r>
            <a:r>
              <a:rPr lang="zh-CN" altLang="zh-CN" dirty="0"/>
              <a:t>→∞时，根据</a:t>
            </a:r>
            <a:r>
              <a:rPr lang="zh-CN" altLang="en-US" dirty="0"/>
              <a:t>工具变量的性质，</a:t>
            </a:r>
            <a:r>
              <a:rPr lang="zh-CN" altLang="zh-CN" dirty="0"/>
              <a:t>最后一项该项为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zh-CN" dirty="0"/>
              <a:t>因此，</a:t>
            </a:r>
            <a:r>
              <a:rPr lang="zh-CN" altLang="en-US" dirty="0"/>
              <a:t>可以</a:t>
            </a:r>
            <a:r>
              <a:rPr lang="zh-CN" altLang="zh-CN" dirty="0"/>
              <a:t>得到</a:t>
            </a:r>
            <a:r>
              <a:rPr lang="zh-CN" altLang="en-US" dirty="0"/>
              <a:t>参数的</a:t>
            </a:r>
            <a:r>
              <a:rPr lang="zh-CN" altLang="zh-CN" dirty="0"/>
              <a:t>一致估计量</a:t>
            </a:r>
          </a:p>
          <a:p>
            <a:endParaRPr lang="zh-CN" altLang="en-US" dirty="0"/>
          </a:p>
        </p:txBody>
      </p:sp>
      <p:sp>
        <p:nvSpPr>
          <p:cNvPr id="860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0161" name="Object 1"/>
          <p:cNvGraphicFramePr>
            <a:graphicFrameLocks noChangeAspect="1"/>
          </p:cNvGraphicFramePr>
          <p:nvPr/>
        </p:nvGraphicFramePr>
        <p:xfrm>
          <a:off x="3203848" y="1916832"/>
          <a:ext cx="1732866" cy="429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5" r:id="rId3" imgW="1040948" imgH="253890" progId="Equation.DSMT4">
                  <p:embed/>
                </p:oleObj>
              </mc:Choice>
              <mc:Fallback>
                <p:oleObj r:id="rId3" imgW="1040948" imgH="25389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916832"/>
                        <a:ext cx="1732866" cy="4292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0163" name="Object 3"/>
          <p:cNvGraphicFramePr>
            <a:graphicFrameLocks noChangeAspect="1"/>
          </p:cNvGraphicFramePr>
          <p:nvPr/>
        </p:nvGraphicFramePr>
        <p:xfrm>
          <a:off x="2555776" y="2420888"/>
          <a:ext cx="387908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6" r:id="rId5" imgW="2324100" imgH="736600" progId="Equation.DSMT4">
                  <p:embed/>
                </p:oleObj>
              </mc:Choice>
              <mc:Fallback>
                <p:oleObj r:id="rId5" imgW="2324100" imgH="736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420888"/>
                        <a:ext cx="3879080" cy="122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0165" name="Object 5"/>
          <p:cNvGraphicFramePr>
            <a:graphicFrameLocks noChangeAspect="1"/>
          </p:cNvGraphicFramePr>
          <p:nvPr/>
        </p:nvGraphicFramePr>
        <p:xfrm>
          <a:off x="3347864" y="4797152"/>
          <a:ext cx="1656184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7" r:id="rId7" imgW="1028700" imgH="1028700" progId="Equation.DSMT4">
                  <p:embed/>
                </p:oleObj>
              </mc:Choice>
              <mc:Fallback>
                <p:oleObj r:id="rId7" imgW="1028700" imgH="1028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797152"/>
                        <a:ext cx="1656184" cy="1656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工具变量法：一元回归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如果有多个工具变量？</a:t>
            </a:r>
            <a:endParaRPr lang="en-US" altLang="zh-CN" dirty="0"/>
          </a:p>
          <a:p>
            <a:r>
              <a:rPr lang="zh-CN" altLang="en-US" dirty="0"/>
              <a:t>两阶段最小二乘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注意：方差的估计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158769"/>
              </p:ext>
            </p:extLst>
          </p:nvPr>
        </p:nvGraphicFramePr>
        <p:xfrm>
          <a:off x="1862138" y="3017838"/>
          <a:ext cx="353853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379" name="Equation" r:id="rId3" imgW="2120760" imgH="711000" progId="Equation.DSMT4">
                  <p:embed/>
                </p:oleObj>
              </mc:Choice>
              <mc:Fallback>
                <p:oleObj name="Equation" r:id="rId3" imgW="212076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3017838"/>
                        <a:ext cx="353853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602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工具变量的作用原理</a:t>
            </a:r>
          </a:p>
        </p:txBody>
      </p:sp>
      <p:sp>
        <p:nvSpPr>
          <p:cNvPr id="866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63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534036"/>
              </p:ext>
            </p:extLst>
          </p:nvPr>
        </p:nvGraphicFramePr>
        <p:xfrm>
          <a:off x="1835696" y="2204864"/>
          <a:ext cx="5328592" cy="3014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333" name="Equation" r:id="rId3" imgW="2895600" imgH="1638300" progId="Equation.DSMT4">
                  <p:embed/>
                </p:oleObj>
              </mc:Choice>
              <mc:Fallback>
                <p:oleObj name="Equation" r:id="rId3" imgW="2895600" imgH="16383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204864"/>
                        <a:ext cx="5328592" cy="3014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工具变量法：一般情形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239160"/>
              </p:ext>
            </p:extLst>
          </p:nvPr>
        </p:nvGraphicFramePr>
        <p:xfrm>
          <a:off x="2339752" y="1700808"/>
          <a:ext cx="4968552" cy="4793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359" name="Equation" r:id="rId3" imgW="3619440" imgH="3492360" progId="Equation.DSMT4">
                  <p:embed/>
                </p:oleObj>
              </mc:Choice>
              <mc:Fallback>
                <p:oleObj name="Equation" r:id="rId3" imgW="3619440" imgH="3492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700808"/>
                        <a:ext cx="4968552" cy="4793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378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最优估计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524407"/>
              </p:ext>
            </p:extLst>
          </p:nvPr>
        </p:nvGraphicFramePr>
        <p:xfrm>
          <a:off x="1417638" y="1962150"/>
          <a:ext cx="6815137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405" name="Equation" r:id="rId3" imgW="4965480" imgH="3111480" progId="Equation.DSMT4">
                  <p:embed/>
                </p:oleObj>
              </mc:Choice>
              <mc:Fallback>
                <p:oleObj name="Equation" r:id="rId3" imgW="4965480" imgH="3111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1962150"/>
                        <a:ext cx="6815137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480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两阶段最小二乘估计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634982"/>
              </p:ext>
            </p:extLst>
          </p:nvPr>
        </p:nvGraphicFramePr>
        <p:xfrm>
          <a:off x="1691680" y="2708920"/>
          <a:ext cx="613568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6" name="Equation" r:id="rId3" imgW="4470120" imgH="901440" progId="Equation.DSMT4">
                  <p:embed/>
                </p:oleObj>
              </mc:Choice>
              <mc:Fallback>
                <p:oleObj name="Equation" r:id="rId3" imgW="4470120" imgH="9014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708920"/>
                        <a:ext cx="6135687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0092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530225"/>
          </a:xfrm>
        </p:spPr>
        <p:txBody>
          <a:bodyPr/>
          <a:lstStyle/>
          <a:p>
            <a:r>
              <a:rPr lang="zh-CN" altLang="en-US" dirty="0"/>
              <a:t>工具变量估计的大样本性质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925614"/>
              </p:ext>
            </p:extLst>
          </p:nvPr>
        </p:nvGraphicFramePr>
        <p:xfrm>
          <a:off x="539552" y="1052736"/>
          <a:ext cx="8191500" cy="528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52" name="Equation" r:id="rId3" imgW="5968800" imgH="3848040" progId="Equation.DSMT4">
                  <p:embed/>
                </p:oleObj>
              </mc:Choice>
              <mc:Fallback>
                <p:oleObj name="Equation" r:id="rId3" imgW="5968800" imgH="3848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052736"/>
                        <a:ext cx="8191500" cy="528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8359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工具变量法的小样本性质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是无偏估计吗？</a:t>
            </a:r>
            <a:endParaRPr lang="en-US" altLang="zh-CN" dirty="0"/>
          </a:p>
          <a:p>
            <a:pPr lvl="1"/>
            <a:r>
              <a:rPr lang="zh-CN" altLang="en-US" dirty="0"/>
              <a:t>考虑</a:t>
            </a:r>
            <a:r>
              <a:rPr lang="en-US" altLang="zh-CN" dirty="0"/>
              <a:t>#</a:t>
            </a:r>
            <a:r>
              <a:rPr lang="zh-CN" altLang="en-US" dirty="0"/>
              <a:t>（工具变量数）</a:t>
            </a:r>
            <a:r>
              <a:rPr lang="en-US" altLang="zh-CN" dirty="0"/>
              <a:t>=n</a:t>
            </a:r>
            <a:r>
              <a:rPr lang="zh-CN" altLang="en-US" dirty="0"/>
              <a:t>的情形</a:t>
            </a:r>
          </a:p>
        </p:txBody>
      </p:sp>
    </p:spTree>
    <p:extLst>
      <p:ext uri="{BB962C8B-B14F-4D97-AF65-F5344CB8AC3E}">
        <p14:creationId xmlns:p14="http://schemas.microsoft.com/office/powerpoint/2010/main" val="2487707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有关检验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是否存在内生性问题</a:t>
            </a:r>
            <a:endParaRPr lang="en-US" altLang="zh-CN" dirty="0"/>
          </a:p>
          <a:p>
            <a:pPr lvl="1"/>
            <a:r>
              <a:rPr lang="en-US" altLang="zh-CN" dirty="0"/>
              <a:t>Wu-</a:t>
            </a:r>
            <a:r>
              <a:rPr lang="en-US" altLang="zh-CN" dirty="0" err="1"/>
              <a:t>Hausman</a:t>
            </a:r>
            <a:r>
              <a:rPr lang="zh-CN" altLang="en-US" dirty="0"/>
              <a:t>检验</a:t>
            </a:r>
            <a:endParaRPr lang="en-US" altLang="zh-CN" dirty="0"/>
          </a:p>
          <a:p>
            <a:r>
              <a:rPr lang="zh-CN" altLang="en-US" dirty="0"/>
              <a:t>工具变量是否合适（过度识别检验）</a:t>
            </a:r>
            <a:endParaRPr lang="en-US" altLang="zh-CN" dirty="0"/>
          </a:p>
          <a:p>
            <a:pPr lvl="1"/>
            <a:r>
              <a:rPr lang="en-US" altLang="zh-CN" dirty="0" err="1"/>
              <a:t>Hausman</a:t>
            </a:r>
            <a:r>
              <a:rPr lang="zh-CN" altLang="en-US" dirty="0"/>
              <a:t>检验</a:t>
            </a:r>
            <a:endParaRPr lang="en-US" altLang="zh-CN" dirty="0"/>
          </a:p>
          <a:p>
            <a:pPr lvl="1"/>
            <a:r>
              <a:rPr lang="en-US" altLang="zh-CN" dirty="0" err="1"/>
              <a:t>Sargan</a:t>
            </a:r>
            <a:r>
              <a:rPr lang="zh-CN" altLang="en-US" dirty="0"/>
              <a:t>检验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如何寻找工具变量？</a:t>
            </a:r>
            <a:endParaRPr lang="en-US" altLang="zh-CN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从理论关系上推导</a:t>
            </a:r>
          </a:p>
          <a:p>
            <a:pPr lvl="1"/>
            <a:r>
              <a:rPr lang="zh-CN" altLang="en-US" dirty="0"/>
              <a:t>教育水平</a:t>
            </a:r>
            <a:r>
              <a:rPr lang="en-US" altLang="zh-CN" dirty="0"/>
              <a:t>~</a:t>
            </a:r>
            <a:r>
              <a:rPr lang="zh-CN" altLang="en-US" dirty="0"/>
              <a:t>出生季度；家到大学的距离</a:t>
            </a:r>
            <a:endParaRPr lang="en-US" altLang="zh-CN" dirty="0"/>
          </a:p>
          <a:p>
            <a:pPr lvl="1"/>
            <a:r>
              <a:rPr lang="zh-CN" altLang="en-US" dirty="0"/>
              <a:t>制度</a:t>
            </a:r>
            <a:r>
              <a:rPr lang="en-US" altLang="zh-CN" dirty="0"/>
              <a:t>~</a:t>
            </a:r>
            <a:r>
              <a:rPr lang="zh-CN" altLang="en-US" dirty="0"/>
              <a:t>殖民地死亡率；</a:t>
            </a:r>
            <a:r>
              <a:rPr lang="en-US" altLang="zh-CN" dirty="0"/>
              <a:t>1919 </a:t>
            </a:r>
            <a:r>
              <a:rPr lang="zh-CN" altLang="en-US" dirty="0"/>
              <a:t>年基督教教会初级小学的注册学生人数</a:t>
            </a:r>
            <a:endParaRPr lang="en-US" altLang="zh-CN" dirty="0"/>
          </a:p>
          <a:p>
            <a:pPr lvl="1"/>
            <a:r>
              <a:rPr lang="zh-CN" altLang="en-US" dirty="0"/>
              <a:t>科举名额</a:t>
            </a:r>
            <a:r>
              <a:rPr lang="en-US" altLang="zh-CN" dirty="0"/>
              <a:t>~</a:t>
            </a:r>
            <a:r>
              <a:rPr lang="zh-CN" altLang="en-US" dirty="0"/>
              <a:t>河流数量</a:t>
            </a:r>
            <a:endParaRPr lang="en-US" altLang="zh-CN" dirty="0"/>
          </a:p>
          <a:p>
            <a:pPr lvl="1"/>
            <a:r>
              <a:rPr lang="zh-CN" altLang="en-US" dirty="0"/>
              <a:t>高速公路</a:t>
            </a:r>
            <a:r>
              <a:rPr lang="en-US" altLang="zh-CN" dirty="0"/>
              <a:t>~</a:t>
            </a:r>
            <a:r>
              <a:rPr lang="zh-CN" altLang="en-US" dirty="0"/>
              <a:t>最小生成树</a:t>
            </a:r>
            <a:endParaRPr lang="en-US" altLang="zh-CN" dirty="0"/>
          </a:p>
          <a:p>
            <a:r>
              <a:rPr lang="zh-CN" altLang="en-US" dirty="0"/>
              <a:t>滞后变量</a:t>
            </a:r>
            <a:endParaRPr lang="en-US" altLang="zh-CN" dirty="0"/>
          </a:p>
          <a:p>
            <a:r>
              <a:rPr lang="zh-CN" altLang="en-US" dirty="0"/>
              <a:t>函数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00" dirty="0">
                <a:ea typeface="宋体" charset="-122"/>
              </a:rPr>
              <a:t>奇异值分解（</a:t>
            </a:r>
            <a:r>
              <a:rPr lang="en-US" altLang="zh-CN" sz="3400" dirty="0">
                <a:ea typeface="宋体" charset="-122"/>
              </a:rPr>
              <a:t>singular value decomposition, SVD</a:t>
            </a:r>
            <a:r>
              <a:rPr lang="zh-CN" altLang="en-US" sz="3400" dirty="0">
                <a:ea typeface="宋体" charset="-122"/>
              </a:rPr>
              <a:t>）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矩阵</a:t>
            </a:r>
            <a:r>
              <a:rPr lang="en-US" altLang="zh-CN" sz="2800" i="1" dirty="0">
                <a:latin typeface="Times New Roman" pitchFamily="18" charset="0"/>
                <a:ea typeface="宋体" charset="-122"/>
              </a:rPr>
              <a:t>X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的奇异值分解</a:t>
            </a:r>
            <a:r>
              <a:rPr lang="zh-CN" altLang="en-US" sz="2800" dirty="0">
                <a:ea typeface="宋体" charset="-122"/>
              </a:rPr>
              <a:t>：</a:t>
            </a:r>
          </a:p>
          <a:p>
            <a:endParaRPr lang="en-US" altLang="zh-CN" sz="2800" dirty="0">
              <a:ea typeface="宋体" charset="-122"/>
            </a:endParaRPr>
          </a:p>
          <a:p>
            <a:pPr>
              <a:buNone/>
            </a:pPr>
            <a:r>
              <a:rPr lang="zh-CN" altLang="en-US" sz="2800" dirty="0">
                <a:ea typeface="宋体" charset="-122"/>
              </a:rPr>
              <a:t>   其中，</a:t>
            </a:r>
            <a:r>
              <a:rPr lang="en-US" altLang="zh-CN" sz="2800" dirty="0">
                <a:ea typeface="宋体" charset="-122"/>
              </a:rPr>
              <a:t>U’U=C’C=CC’=I</a:t>
            </a:r>
            <a:r>
              <a:rPr lang="en-US" altLang="zh-CN" sz="2800" baseline="-25000" dirty="0">
                <a:ea typeface="宋体" charset="-122"/>
              </a:rPr>
              <a:t>K</a:t>
            </a:r>
            <a:r>
              <a:rPr lang="zh-CN" altLang="en-US" dirty="0">
                <a:ea typeface="宋体" charset="-122"/>
              </a:rPr>
              <a:t> ，</a:t>
            </a:r>
            <a:r>
              <a:rPr lang="en-US" altLang="zh-CN" sz="2800" dirty="0">
                <a:ea typeface="宋体" charset="-122"/>
              </a:rPr>
              <a:t>Λ</a:t>
            </a:r>
            <a:r>
              <a:rPr lang="en-US" altLang="zh-CN" sz="2800" baseline="30000" dirty="0">
                <a:ea typeface="宋体" charset="-122"/>
              </a:rPr>
              <a:t>1/2</a:t>
            </a:r>
            <a:r>
              <a:rPr lang="zh-CN" altLang="en-US" sz="2800" dirty="0">
                <a:ea typeface="宋体" charset="-122"/>
              </a:rPr>
              <a:t>为对角阵，其对角线元素称为</a:t>
            </a:r>
            <a:r>
              <a:rPr lang="en-US" altLang="zh-CN" sz="2800" dirty="0">
                <a:ea typeface="宋体" charset="-122"/>
              </a:rPr>
              <a:t>X</a:t>
            </a:r>
            <a:r>
              <a:rPr lang="zh-CN" altLang="en-US" sz="2800" dirty="0">
                <a:ea typeface="宋体" charset="-122"/>
              </a:rPr>
              <a:t>的奇异值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奇异值是矩阵</a:t>
            </a:r>
            <a:r>
              <a:rPr lang="en-US" altLang="zh-CN" sz="2400" dirty="0">
                <a:ea typeface="宋体" charset="-122"/>
              </a:rPr>
              <a:t>X’X</a:t>
            </a:r>
            <a:r>
              <a:rPr lang="zh-CN" altLang="en-US" sz="2400" dirty="0">
                <a:ea typeface="宋体" charset="-122"/>
              </a:rPr>
              <a:t>的特征值的正平方根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K×K</a:t>
            </a:r>
            <a:r>
              <a:rPr lang="zh-CN" altLang="en-US" dirty="0">
                <a:ea typeface="宋体" charset="-122"/>
              </a:rPr>
              <a:t>阶矩阵</a:t>
            </a:r>
            <a:r>
              <a:rPr lang="en-US" altLang="zh-CN" dirty="0">
                <a:ea typeface="宋体" charset="-122"/>
              </a:rPr>
              <a:t>C</a:t>
            </a:r>
            <a:r>
              <a:rPr lang="zh-CN" altLang="en-US" dirty="0">
                <a:ea typeface="宋体" charset="-122"/>
              </a:rPr>
              <a:t>的列是矩阵</a:t>
            </a:r>
            <a:r>
              <a:rPr lang="en-US" altLang="zh-CN" dirty="0">
                <a:ea typeface="宋体" charset="-122"/>
              </a:rPr>
              <a:t>X’X</a:t>
            </a:r>
            <a:r>
              <a:rPr lang="zh-CN" altLang="en-US" dirty="0">
                <a:ea typeface="宋体" charset="-122"/>
              </a:rPr>
              <a:t>的特征向量</a:t>
            </a:r>
            <a:endParaRPr lang="zh-CN" altLang="en-US" sz="2400" dirty="0">
              <a:ea typeface="宋体" charset="-122"/>
            </a:endParaRPr>
          </a:p>
          <a:p>
            <a:r>
              <a:rPr lang="zh-CN" altLang="en-US" sz="2800" dirty="0">
                <a:ea typeface="宋体" charset="-122"/>
              </a:rPr>
              <a:t>容易得到：</a:t>
            </a:r>
          </a:p>
          <a:p>
            <a:pPr lvl="1"/>
            <a:r>
              <a:rPr lang="zh-CN" altLang="en-US" sz="2400" dirty="0">
                <a:ea typeface="宋体" charset="-122"/>
              </a:rPr>
              <a:t>通常假定</a:t>
            </a:r>
            <a:r>
              <a:rPr lang="en-US" altLang="zh-CN" dirty="0">
                <a:ea typeface="宋体" charset="-122"/>
              </a:rPr>
              <a:t>Λ</a:t>
            </a:r>
            <a:r>
              <a:rPr lang="zh-CN" altLang="en-US" dirty="0">
                <a:ea typeface="宋体" charset="-122"/>
              </a:rPr>
              <a:t>中的</a:t>
            </a:r>
            <a:r>
              <a:rPr lang="zh-CN" altLang="en-US" sz="2400" dirty="0">
                <a:ea typeface="宋体" charset="-122"/>
              </a:rPr>
              <a:t>特征值由大到小排列，即</a:t>
            </a:r>
            <a:endParaRPr lang="en-US" altLang="zh-CN" sz="2400" dirty="0">
              <a:ea typeface="宋体" charset="-122"/>
            </a:endParaRPr>
          </a:p>
          <a:p>
            <a:endParaRPr lang="zh-CN" altLang="en-US" sz="2800" dirty="0">
              <a:ea typeface="宋体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71868" y="2214554"/>
          <a:ext cx="1697628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02" name="公式" r:id="rId4" imgW="723600" imgH="304560" progId="Equation.3">
                  <p:embed/>
                </p:oleObj>
              </mc:Choice>
              <mc:Fallback>
                <p:oleObj name="公式" r:id="rId4" imgW="723600" imgH="304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2214554"/>
                        <a:ext cx="1697628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584450" y="4719638"/>
          <a:ext cx="18161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03" name="公式" r:id="rId6" imgW="774360" imgH="177480" progId="Equation.3">
                  <p:embed/>
                </p:oleObj>
              </mc:Choice>
              <mc:Fallback>
                <p:oleObj name="公式" r:id="rId6" imgW="77436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4719638"/>
                        <a:ext cx="181610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816100" y="5670550"/>
          <a:ext cx="24701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04" name="公式" r:id="rId8" imgW="1054080" imgH="215640" progId="Equation.3">
                  <p:embed/>
                </p:oleObj>
              </mc:Choice>
              <mc:Fallback>
                <p:oleObj name="公式" r:id="rId8" imgW="10540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5670550"/>
                        <a:ext cx="24701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模拟外推法（</a:t>
            </a:r>
            <a:r>
              <a:rPr lang="en-US" altLang="zh-CN"/>
              <a:t>SIMEX</a:t>
            </a:r>
            <a:r>
              <a:rPr lang="zh-CN" altLang="en-US"/>
              <a:t>）</a:t>
            </a:r>
          </a:p>
        </p:txBody>
      </p:sp>
      <p:graphicFrame>
        <p:nvGraphicFramePr>
          <p:cNvPr id="2375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91680" y="1556792"/>
          <a:ext cx="5103813" cy="461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41" name="Equation" r:id="rId3" imgW="2781000" imgH="2514600" progId="">
                  <p:embed/>
                </p:oleObj>
              </mc:Choice>
              <mc:Fallback>
                <p:oleObj name="Equation" r:id="rId3" imgW="2781000" imgH="2514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556792"/>
                        <a:ext cx="5103813" cy="461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模拟外推法（</a:t>
            </a:r>
            <a:r>
              <a:rPr lang="en-US" altLang="zh-CN"/>
              <a:t>SIMEX</a:t>
            </a:r>
            <a:r>
              <a:rPr lang="zh-CN" altLang="en-US"/>
              <a:t>）：模拟</a:t>
            </a:r>
          </a:p>
        </p:txBody>
      </p:sp>
      <p:graphicFrame>
        <p:nvGraphicFramePr>
          <p:cNvPr id="19763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027419"/>
              </p:ext>
            </p:extLst>
          </p:nvPr>
        </p:nvGraphicFramePr>
        <p:xfrm>
          <a:off x="838200" y="1600200"/>
          <a:ext cx="7772400" cy="450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66" name="Equation" r:id="rId3" imgW="5562360" imgH="3225600" progId="Equation.DSMT4">
                  <p:embed/>
                </p:oleObj>
              </mc:Choice>
              <mc:Fallback>
                <p:oleObj name="Equation" r:id="rId3" imgW="5562360" imgH="322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7772400" cy="450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模拟外推法（</a:t>
            </a:r>
            <a:r>
              <a:rPr lang="en-US" altLang="zh-CN"/>
              <a:t>SIMEX</a:t>
            </a:r>
            <a:r>
              <a:rPr lang="zh-CN" altLang="en-US"/>
              <a:t>）：外推</a:t>
            </a:r>
          </a:p>
        </p:txBody>
      </p:sp>
      <p:graphicFrame>
        <p:nvGraphicFramePr>
          <p:cNvPr id="20070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797032"/>
              </p:ext>
            </p:extLst>
          </p:nvPr>
        </p:nvGraphicFramePr>
        <p:xfrm>
          <a:off x="685800" y="2189163"/>
          <a:ext cx="8070850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9" name="Equation" r:id="rId4" imgW="4825800" imgH="1562040" progId="Equation.DSMT4">
                  <p:embed/>
                </p:oleObj>
              </mc:Choice>
              <mc:Fallback>
                <p:oleObj name="Equation" r:id="rId4" imgW="4825800" imgH="1562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89163"/>
                        <a:ext cx="8070850" cy="261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识别回归系数的上下限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直接回归：</a:t>
            </a:r>
            <a:r>
              <a:rPr lang="en-US" altLang="zh-CN" dirty="0" err="1"/>
              <a:t>y~x</a:t>
            </a:r>
            <a:endParaRPr lang="zh-CN" altLang="en-US" dirty="0"/>
          </a:p>
          <a:p>
            <a:r>
              <a:rPr lang="zh-CN" altLang="en-US" dirty="0"/>
              <a:t>逆回归：</a:t>
            </a:r>
            <a:r>
              <a:rPr lang="en-US" altLang="zh-CN" dirty="0" err="1"/>
              <a:t>x~y</a:t>
            </a:r>
            <a:endParaRPr lang="zh-CN" altLang="en-US" dirty="0"/>
          </a:p>
          <a:p>
            <a:pPr lvl="1"/>
            <a:r>
              <a:rPr lang="zh-CN" altLang="en-US" dirty="0"/>
              <a:t>多元回归：误测的外生变量</a:t>
            </a:r>
            <a:r>
              <a:rPr lang="en-US" altLang="zh-CN" dirty="0"/>
              <a:t>~y+</a:t>
            </a:r>
            <a:r>
              <a:rPr lang="zh-CN" altLang="en-US" dirty="0"/>
              <a:t>其他外生变量</a:t>
            </a:r>
          </a:p>
          <a:p>
            <a:r>
              <a:rPr lang="zh-CN" altLang="en-US" dirty="0"/>
              <a:t>基本原理</a:t>
            </a:r>
          </a:p>
        </p:txBody>
      </p:sp>
      <p:graphicFrame>
        <p:nvGraphicFramePr>
          <p:cNvPr id="349187" name="Object 3"/>
          <p:cNvGraphicFramePr>
            <a:graphicFrameLocks noChangeAspect="1"/>
          </p:cNvGraphicFramePr>
          <p:nvPr/>
        </p:nvGraphicFramePr>
        <p:xfrm>
          <a:off x="1143000" y="3733800"/>
          <a:ext cx="7221508" cy="2624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4" name="Equation" r:id="rId4" imgW="5067000" imgH="1841400" progId="">
                  <p:embed/>
                </p:oleObj>
              </mc:Choice>
              <mc:Fallback>
                <p:oleObj name="Equation" r:id="rId4" imgW="5067000" imgH="1841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3800"/>
                        <a:ext cx="7221508" cy="26241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人们为什么不处理测量误差问题</a:t>
            </a:r>
            <a:endParaRPr lang="en-US" altLang="zh-CN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/>
              <a:t>Cragg</a:t>
            </a:r>
            <a:r>
              <a:rPr lang="zh-CN" altLang="en-US" sz="2600"/>
              <a:t>（</a:t>
            </a:r>
            <a:r>
              <a:rPr lang="en-US" altLang="zh-CN" sz="2600"/>
              <a:t>1994</a:t>
            </a:r>
            <a:r>
              <a:rPr lang="zh-CN" altLang="en-US" sz="2600"/>
              <a:t>）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Many of us have the impression that not much can be done about measurement error.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Many of us have the impression obtained from basic econometrics texts about the effects of measurement error.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attenuation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If all the random quantities in the model are normally distributed, then the parameters of the errors-in-variables model are unidentified without further information.</a:t>
            </a:r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 bwMode="auto">
          <a:xfrm>
            <a:off x="8715372" y="6429396"/>
            <a:ext cx="428628" cy="428604"/>
          </a:xfrm>
          <a:prstGeom prst="actionButtonHom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不完整数据</a:t>
            </a:r>
            <a:r>
              <a:rPr lang="en-US" altLang="zh-CN" dirty="0"/>
              <a:t>:</a:t>
            </a:r>
            <a:r>
              <a:rPr lang="zh-CN" altLang="en-US" dirty="0"/>
              <a:t>模拟示例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数据生成机制</a:t>
            </a:r>
            <a:r>
              <a:rPr lang="en-US" altLang="zh-CN" dirty="0"/>
              <a:t>:</a:t>
            </a:r>
            <a:r>
              <a:rPr lang="zh-CN" altLang="en-US" dirty="0"/>
              <a:t>意愿工作时数</a:t>
            </a:r>
            <a:r>
              <a:rPr lang="en-US" altLang="zh-CN" dirty="0"/>
              <a:t>~log(</a:t>
            </a:r>
            <a:r>
              <a:rPr lang="zh-CN" altLang="en-US" dirty="0"/>
              <a:t>工资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lnw</a:t>
            </a:r>
            <a:r>
              <a:rPr lang="en-US" altLang="zh-CN" dirty="0"/>
              <a:t>&lt;-</a:t>
            </a:r>
            <a:r>
              <a:rPr lang="en-US" altLang="zh-CN" dirty="0" err="1"/>
              <a:t>seq</a:t>
            </a:r>
            <a:r>
              <a:rPr lang="en-US" altLang="zh-CN" dirty="0"/>
              <a:t>(1.51,4,0.01)</a:t>
            </a:r>
          </a:p>
          <a:p>
            <a:pPr lvl="1"/>
            <a:r>
              <a:rPr lang="en-US" altLang="zh-CN" dirty="0"/>
              <a:t>epsilon&lt;-</a:t>
            </a:r>
            <a:r>
              <a:rPr lang="en-US" altLang="zh-CN" dirty="0" err="1"/>
              <a:t>rnorm</a:t>
            </a:r>
            <a:r>
              <a:rPr lang="en-US" altLang="zh-CN" dirty="0"/>
              <a:t>(250,0,1000)</a:t>
            </a:r>
          </a:p>
          <a:p>
            <a:pPr lvl="1"/>
            <a:r>
              <a:rPr lang="en-US" altLang="zh-CN" dirty="0" err="1"/>
              <a:t>ystar</a:t>
            </a:r>
            <a:r>
              <a:rPr lang="en-US" altLang="zh-CN" dirty="0"/>
              <a:t>&lt;-</a:t>
            </a:r>
            <a:r>
              <a:rPr lang="en-US" altLang="zh-CN" dirty="0">
                <a:solidFill>
                  <a:srgbClr val="FF0000"/>
                </a:solidFill>
              </a:rPr>
              <a:t>-2500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rgbClr val="FF0000"/>
                </a:solidFill>
              </a:rPr>
              <a:t>1000</a:t>
            </a:r>
            <a:r>
              <a:rPr lang="en-US" altLang="zh-CN" dirty="0"/>
              <a:t>*</a:t>
            </a:r>
            <a:r>
              <a:rPr lang="en-US" altLang="zh-CN" dirty="0" err="1"/>
              <a:t>lnw+epsilon</a:t>
            </a:r>
            <a:endParaRPr lang="en-US" altLang="zh-CN" dirty="0"/>
          </a:p>
          <a:p>
            <a:r>
              <a:rPr lang="zh-CN" altLang="en-US" dirty="0"/>
              <a:t>实际观察：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问题：如何建模？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43042" y="4071942"/>
          <a:ext cx="2500330" cy="108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277" name="公式" r:id="rId3" imgW="1054080" imgH="457200" progId="Equation.3">
                  <p:embed/>
                </p:oleObj>
              </mc:Choice>
              <mc:Fallback>
                <p:oleObj name="公式" r:id="rId3" imgW="105408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071942"/>
                        <a:ext cx="2500330" cy="1084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最小二乘分析结果</a:t>
            </a:r>
          </a:p>
        </p:txBody>
      </p:sp>
      <p:pic>
        <p:nvPicPr>
          <p:cNvPr id="694274" name="Picture 2"/>
          <p:cNvPicPr>
            <a:picLocks noChangeAspect="1" noChangeArrowheads="1"/>
          </p:cNvPicPr>
          <p:nvPr/>
        </p:nvPicPr>
        <p:blipFill>
          <a:blip r:embed="rId2" cstate="print"/>
          <a:srcRect l="277" t="5906" r="46760" b="82677"/>
          <a:stretch>
            <a:fillRect/>
          </a:stretch>
        </p:blipFill>
        <p:spPr bwMode="auto">
          <a:xfrm>
            <a:off x="303381" y="2285992"/>
            <a:ext cx="8626337" cy="104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截尾数据（</a:t>
            </a:r>
            <a:r>
              <a:rPr lang="en-US" altLang="zh-CN" dirty="0"/>
              <a:t>Truncated data</a:t>
            </a:r>
            <a:r>
              <a:rPr lang="zh-CN" altLang="en-US" dirty="0"/>
              <a:t>）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some observations on both the dependent variable and </a:t>
            </a:r>
            <a:r>
              <a:rPr lang="en-US" altLang="zh-CN" dirty="0" err="1"/>
              <a:t>regressors</a:t>
            </a:r>
            <a:r>
              <a:rPr lang="en-US" altLang="zh-CN" dirty="0"/>
              <a:t> are lost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产生的原因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调查设计引起（</a:t>
            </a:r>
            <a:r>
              <a:rPr lang="en-US" altLang="ja-JP" b="1" dirty="0">
                <a:ea typeface="MS PGothic" pitchFamily="34" charset="-128"/>
              </a:rPr>
              <a:t> </a:t>
            </a:r>
            <a:r>
              <a:rPr lang="en-US" altLang="ja-JP" dirty="0"/>
              <a:t>Truncation by survey design </a:t>
            </a:r>
            <a:r>
              <a:rPr lang="zh-CN" altLang="en-US" dirty="0"/>
              <a:t>）：针对某些特定群体的调查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例：低（或高）收入群体</a:t>
            </a:r>
            <a:r>
              <a:rPr lang="en-US" altLang="zh-CN" dirty="0"/>
              <a:t>/</a:t>
            </a:r>
            <a:r>
              <a:rPr lang="zh-CN" altLang="en-US" dirty="0"/>
              <a:t>规上企业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被访者的选择行为所导致（</a:t>
            </a:r>
            <a:r>
              <a:rPr lang="en-US" altLang="ja-JP" dirty="0"/>
              <a:t> Incidental Truncation</a:t>
            </a:r>
            <a:r>
              <a:rPr lang="en-US" altLang="ja-JP" b="1" dirty="0">
                <a:ea typeface="MS PGothic" pitchFamily="34" charset="-128"/>
              </a:rPr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例：购买某种商品的家庭</a:t>
            </a:r>
            <a:r>
              <a:rPr lang="en-US" altLang="zh-CN" dirty="0"/>
              <a:t>/</a:t>
            </a:r>
            <a:r>
              <a:rPr lang="zh-CN" altLang="en-US" dirty="0"/>
              <a:t>有研发活动的企业</a:t>
            </a:r>
            <a:r>
              <a:rPr lang="en-US" altLang="zh-CN" dirty="0"/>
              <a:t>/</a:t>
            </a:r>
            <a:r>
              <a:rPr lang="zh-CN" altLang="en-US" dirty="0"/>
              <a:t>参加工作的妇女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问题是什么？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15313" cy="735360"/>
          </a:xfrm>
        </p:spPr>
        <p:txBody>
          <a:bodyPr/>
          <a:lstStyle/>
          <a:p>
            <a:r>
              <a:rPr lang="zh-CN" altLang="en-US" dirty="0"/>
              <a:t>数据截尾的几种情形</a:t>
            </a:r>
            <a:endParaRPr lang="ja-JP" altLang="en-US" dirty="0"/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考虑回归模型：</a:t>
            </a:r>
            <a:r>
              <a:rPr lang="en-US" altLang="ja-JP" dirty="0" err="1"/>
              <a:t>y</a:t>
            </a:r>
            <a:r>
              <a:rPr lang="en-US" altLang="ja-JP" baseline="-25000" dirty="0" err="1"/>
              <a:t>i</a:t>
            </a:r>
            <a:r>
              <a:rPr lang="en-US" altLang="ja-JP" dirty="0"/>
              <a:t>=x</a:t>
            </a:r>
            <a:r>
              <a:rPr lang="en-US" altLang="ja-JP" baseline="-25000" dirty="0"/>
              <a:t>i</a:t>
            </a:r>
            <a:r>
              <a:rPr lang="el-GR" altLang="ja-JP" dirty="0"/>
              <a:t>β</a:t>
            </a:r>
            <a:r>
              <a:rPr lang="en-US" altLang="ja-JP" dirty="0"/>
              <a:t>+</a:t>
            </a:r>
            <a:r>
              <a:rPr lang="en-US" altLang="ja-JP" dirty="0" err="1"/>
              <a:t>u</a:t>
            </a:r>
            <a:r>
              <a:rPr lang="en-US" altLang="ja-JP" baseline="-25000" dirty="0" err="1"/>
              <a:t>i</a:t>
            </a:r>
            <a:endParaRPr lang="en-US" altLang="ja-JP" baseline="-25000" dirty="0"/>
          </a:p>
          <a:p>
            <a:pPr>
              <a:lnSpc>
                <a:spcPct val="90000"/>
              </a:lnSpc>
            </a:pPr>
            <a:r>
              <a:rPr lang="zh-CN" altLang="en-US" dirty="0"/>
              <a:t>假定抽取了一个随机样本，并假定满足</a:t>
            </a:r>
            <a:r>
              <a:rPr lang="en-US" altLang="zh-CN" dirty="0"/>
              <a:t>OLS</a:t>
            </a:r>
            <a:r>
              <a:rPr lang="zh-CN" altLang="en-US" dirty="0"/>
              <a:t>估计的各种假定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MS PGothic" pitchFamily="34" charset="-128"/>
              </a:rPr>
              <a:t>E(</a:t>
            </a:r>
            <a:r>
              <a:rPr lang="en-US" altLang="ja-JP" dirty="0" err="1">
                <a:ea typeface="MS PGothic" pitchFamily="34" charset="-128"/>
              </a:rPr>
              <a:t>u</a:t>
            </a:r>
            <a:r>
              <a:rPr lang="en-US" altLang="ja-JP" baseline="-25000" dirty="0" err="1">
                <a:ea typeface="MS PGothic" pitchFamily="34" charset="-128"/>
              </a:rPr>
              <a:t>i</a:t>
            </a:r>
            <a:r>
              <a:rPr lang="en-US" altLang="ja-JP" dirty="0" err="1">
                <a:ea typeface="MS PGothic" pitchFamily="34" charset="-128"/>
              </a:rPr>
              <a:t>|x</a:t>
            </a:r>
            <a:r>
              <a:rPr lang="en-US" altLang="ja-JP" baseline="-25000" dirty="0" err="1">
                <a:ea typeface="MS PGothic" pitchFamily="34" charset="-128"/>
              </a:rPr>
              <a:t>i</a:t>
            </a:r>
            <a:r>
              <a:rPr lang="en-US" altLang="ja-JP" dirty="0">
                <a:ea typeface="MS PGothic" pitchFamily="34" charset="-128"/>
              </a:rPr>
              <a:t>)=0)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再从该样本中抽取一个子样本，得到截尾数据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随机抽样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样本选择仅与自变量取值有关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截尾与因变量取值有关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样本选择与</a:t>
            </a:r>
            <a:r>
              <a:rPr lang="en-US" altLang="ja-JP" dirty="0" err="1">
                <a:ea typeface="MS PGothic" pitchFamily="34" charset="-128"/>
              </a:rPr>
              <a:t>u</a:t>
            </a:r>
            <a:r>
              <a:rPr lang="en-US" altLang="ja-JP" baseline="-25000" dirty="0" err="1">
                <a:ea typeface="MS PGothic" pitchFamily="34" charset="-128"/>
              </a:rPr>
              <a:t>i</a:t>
            </a:r>
            <a:r>
              <a:rPr lang="zh-CN" altLang="en-US" dirty="0"/>
              <a:t>相关</a:t>
            </a:r>
            <a:endParaRPr lang="en-US" altLang="ja-JP" dirty="0" err="1"/>
          </a:p>
        </p:txBody>
      </p:sp>
      <p:sp>
        <p:nvSpPr>
          <p:cNvPr id="13316" name="スライド番号プレースホルダ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CFBB200-0338-496C-B8AB-B80CDC7E05D1}" type="slidenum">
              <a:rPr lang="ja-JP" altLang="en-US"/>
              <a:pPr/>
              <a:t>58</a:t>
            </a:fld>
            <a:endParaRPr lang="en-US" altLang="ja-JP"/>
          </a:p>
        </p:txBody>
      </p:sp>
      <p:sp>
        <p:nvSpPr>
          <p:cNvPr id="5" name="矩形 4"/>
          <p:cNvSpPr/>
          <p:nvPr/>
        </p:nvSpPr>
        <p:spPr bwMode="auto">
          <a:xfrm>
            <a:off x="1331640" y="3933056"/>
            <a:ext cx="4104456" cy="8640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41490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无偏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331640" y="4797152"/>
            <a:ext cx="3240360" cy="8640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50851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样本选择模型</a:t>
            </a:r>
            <a:endParaRPr lang="en-US" altLang="zh-CN" dirty="0"/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257283"/>
              </p:ext>
            </p:extLst>
          </p:nvPr>
        </p:nvGraphicFramePr>
        <p:xfrm>
          <a:off x="857224" y="1928802"/>
          <a:ext cx="7813675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677" name="Equation" r:id="rId4" imgW="2527200" imgH="1066680" progId="Equation.DSMT4">
                  <p:embed/>
                </p:oleObj>
              </mc:Choice>
              <mc:Fallback>
                <p:oleObj name="Equation" r:id="rId4" imgW="2527200" imgH="1066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928802"/>
                        <a:ext cx="7813675" cy="329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由奇异值分解诊断共线性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是列满秩矩阵，即不存在严格共线性，则</a:t>
            </a:r>
            <a:r>
              <a:rPr lang="en-US" altLang="zh-CN" dirty="0"/>
              <a:t>X’X</a:t>
            </a:r>
            <a:r>
              <a:rPr lang="zh-CN" altLang="en-US" dirty="0"/>
              <a:t>是正定对称阵，其所有特征值是正实数</a:t>
            </a:r>
            <a:endParaRPr lang="en-US" altLang="zh-CN" dirty="0"/>
          </a:p>
          <a:p>
            <a:r>
              <a:rPr lang="zh-CN" altLang="en-US" dirty="0"/>
              <a:t>如果找到一个较小的特征值，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，则有：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/>
              <a:t>’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err="1"/>
              <a:t>’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/>
              <a:t>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故：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样本选择的后果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纯随机样本选择：</a:t>
            </a:r>
            <a:r>
              <a:rPr lang="en-US" altLang="zh-CN" i="1" dirty="0" err="1">
                <a:latin typeface="Times New Roman" pitchFamily="18" charset="0"/>
              </a:rPr>
              <a:t>s</a:t>
            </a:r>
            <a:r>
              <a:rPr lang="en-US" altLang="zh-CN" i="1" baseline="-25000" dirty="0" err="1">
                <a:latin typeface="Times New Roman" pitchFamily="18" charset="0"/>
              </a:rPr>
              <a:t>i</a:t>
            </a:r>
            <a:r>
              <a:rPr lang="zh-CN" altLang="en-US" dirty="0"/>
              <a:t>与（</a:t>
            </a:r>
            <a:r>
              <a:rPr lang="en-US" altLang="zh-CN" b="1" dirty="0" err="1"/>
              <a:t>x</a:t>
            </a:r>
            <a:r>
              <a:rPr lang="en-US" altLang="zh-CN" i="1" baseline="-25000" dirty="0" err="1">
                <a:latin typeface="Times New Roman" pitchFamily="18" charset="0"/>
              </a:rPr>
              <a:t>i</a:t>
            </a:r>
            <a:r>
              <a:rPr lang="en-US" altLang="zh-CN" dirty="0" err="1"/>
              <a:t>,</a:t>
            </a:r>
            <a:r>
              <a:rPr lang="en-US" altLang="zh-CN" i="1" dirty="0" err="1">
                <a:latin typeface="Times New Roman" pitchFamily="18" charset="0"/>
              </a:rPr>
              <a:t>u</a:t>
            </a:r>
            <a:r>
              <a:rPr lang="en-US" altLang="zh-CN" i="1" baseline="-25000" dirty="0" err="1">
                <a:latin typeface="Times New Roman" pitchFamily="18" charset="0"/>
              </a:rPr>
              <a:t>i</a:t>
            </a:r>
            <a:r>
              <a:rPr lang="zh-CN" altLang="en-US" dirty="0"/>
              <a:t>）独立</a:t>
            </a:r>
          </a:p>
          <a:p>
            <a:pPr lvl="1"/>
            <a:r>
              <a:rPr lang="zh-CN" altLang="en-US" dirty="0"/>
              <a:t>无偏，一致</a:t>
            </a:r>
          </a:p>
          <a:p>
            <a:pPr lvl="1"/>
            <a:r>
              <a:rPr lang="zh-CN" altLang="en-US" dirty="0"/>
              <a:t>样本量减小</a:t>
            </a:r>
          </a:p>
          <a:p>
            <a:r>
              <a:rPr lang="zh-CN" altLang="en-US" dirty="0"/>
              <a:t>外生选择：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zh-CN" altLang="en-US" dirty="0"/>
              <a:t>是外生自变量</a:t>
            </a:r>
            <a:r>
              <a:rPr lang="en-US" altLang="zh-CN" b="1" dirty="0"/>
              <a:t>x</a:t>
            </a:r>
            <a:r>
              <a:rPr lang="zh-CN" altLang="en-US" dirty="0"/>
              <a:t>的函数</a:t>
            </a:r>
          </a:p>
          <a:p>
            <a:pPr lvl="1"/>
            <a:r>
              <a:rPr lang="en-US" altLang="zh-CN" i="1" dirty="0" err="1">
                <a:latin typeface="Times New Roman" pitchFamily="18" charset="0"/>
              </a:rPr>
              <a:t>sx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zh-CN" altLang="en-US" dirty="0"/>
              <a:t>与</a:t>
            </a:r>
            <a:r>
              <a:rPr lang="en-US" altLang="zh-CN" i="1" dirty="0">
                <a:latin typeface="Times New Roman" pitchFamily="18" charset="0"/>
              </a:rPr>
              <a:t>u</a:t>
            </a:r>
            <a:r>
              <a:rPr lang="zh-CN" altLang="en-US" dirty="0"/>
              <a:t>无关：一致</a:t>
            </a:r>
          </a:p>
          <a:p>
            <a:pPr lvl="1"/>
            <a:r>
              <a:rPr lang="en-US" altLang="zh-CN" dirty="0"/>
              <a:t>E(</a:t>
            </a:r>
            <a:r>
              <a:rPr lang="en-US" altLang="zh-CN" i="1" dirty="0">
                <a:latin typeface="Times New Roman" pitchFamily="18" charset="0"/>
              </a:rPr>
              <a:t>su</a:t>
            </a:r>
            <a:r>
              <a:rPr lang="en-US" altLang="zh-CN" dirty="0"/>
              <a:t>|</a:t>
            </a:r>
            <a:r>
              <a:rPr lang="en-US" altLang="zh-CN" i="1" dirty="0">
                <a:latin typeface="Times New Roman" pitchFamily="18" charset="0"/>
              </a:rPr>
              <a:t>sx</a:t>
            </a:r>
            <a:r>
              <a:rPr lang="en-US" altLang="zh-CN" baseline="-25000" dirty="0"/>
              <a:t>1</a:t>
            </a:r>
            <a:r>
              <a:rPr lang="en-US" altLang="zh-CN" dirty="0"/>
              <a:t>,…</a:t>
            </a:r>
            <a:r>
              <a:rPr lang="en-US" altLang="zh-CN" i="1" dirty="0" err="1">
                <a:latin typeface="Times New Roman" pitchFamily="18" charset="0"/>
              </a:rPr>
              <a:t>sx</a:t>
            </a:r>
            <a:r>
              <a:rPr lang="en-US" altLang="zh-CN" i="1" baseline="-25000" dirty="0" err="1">
                <a:latin typeface="Times New Roman" pitchFamily="18" charset="0"/>
              </a:rPr>
              <a:t>k</a:t>
            </a:r>
            <a:r>
              <a:rPr lang="en-US" altLang="zh-CN" dirty="0"/>
              <a:t>)= </a:t>
            </a:r>
            <a:r>
              <a:rPr lang="en-US" altLang="zh-CN" i="1" dirty="0" err="1">
                <a:latin typeface="Times New Roman" pitchFamily="18" charset="0"/>
              </a:rPr>
              <a:t>s</a:t>
            </a:r>
            <a:r>
              <a:rPr lang="en-US" altLang="zh-CN" dirty="0" err="1"/>
              <a:t>E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itchFamily="18" charset="0"/>
              </a:rPr>
              <a:t>u</a:t>
            </a:r>
            <a:r>
              <a:rPr lang="en-US" altLang="zh-CN" dirty="0"/>
              <a:t>|</a:t>
            </a:r>
            <a:r>
              <a:rPr lang="en-US" altLang="zh-CN" i="1" dirty="0">
                <a:latin typeface="Times New Roman" pitchFamily="18" charset="0"/>
              </a:rPr>
              <a:t>sx</a:t>
            </a:r>
            <a:r>
              <a:rPr lang="en-US" altLang="zh-CN" baseline="-25000" dirty="0"/>
              <a:t>1</a:t>
            </a:r>
            <a:r>
              <a:rPr lang="en-US" altLang="zh-CN" dirty="0"/>
              <a:t>,…</a:t>
            </a:r>
            <a:r>
              <a:rPr lang="en-US" altLang="zh-CN" i="1" dirty="0" err="1">
                <a:latin typeface="Times New Roman" pitchFamily="18" charset="0"/>
              </a:rPr>
              <a:t>sx</a:t>
            </a:r>
            <a:r>
              <a:rPr lang="en-US" altLang="zh-CN" i="1" baseline="-25000" dirty="0" err="1">
                <a:latin typeface="Times New Roman" pitchFamily="18" charset="0"/>
              </a:rPr>
              <a:t>k</a:t>
            </a:r>
            <a:r>
              <a:rPr lang="en-US" altLang="zh-CN" dirty="0"/>
              <a:t>)=0</a:t>
            </a:r>
            <a:r>
              <a:rPr lang="zh-CN" altLang="en-US" dirty="0"/>
              <a:t>：无偏</a:t>
            </a:r>
          </a:p>
          <a:p>
            <a:r>
              <a:rPr lang="zh-CN" altLang="en-US" dirty="0"/>
              <a:t>内生选择：遗失数据与因变量有关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71600" y="5085184"/>
          <a:ext cx="659855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702" name="公式" r:id="rId4" imgW="2743200" imgH="419040" progId="Equation.3">
                  <p:embed/>
                </p:oleObj>
              </mc:Choice>
              <mc:Fallback>
                <p:oleObj name="公式" r:id="rId4" imgW="274320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085184"/>
                        <a:ext cx="6598551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971600" y="5085184"/>
            <a:ext cx="6624736" cy="4320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8344" y="5085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截尾回归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971600" y="5589240"/>
            <a:ext cx="5400600" cy="5040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566124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样本选择偏差修正模型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截尾随机变量的密度函数函数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780928"/>
            <a:ext cx="4887251" cy="112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截尾正态分布</a:t>
            </a:r>
          </a:p>
        </p:txBody>
      </p:sp>
      <p:pic>
        <p:nvPicPr>
          <p:cNvPr id="592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14488"/>
            <a:ext cx="7543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29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226135"/>
            <a:ext cx="6872281" cy="463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截尾</a:t>
            </a:r>
            <a:r>
              <a:rPr lang="en-US" altLang="zh-CN" dirty="0"/>
              <a:t>Poisson</a:t>
            </a:r>
            <a:r>
              <a:rPr lang="zh-CN" altLang="en-US" dirty="0"/>
              <a:t>分布</a:t>
            </a:r>
          </a:p>
        </p:txBody>
      </p:sp>
      <p:pic>
        <p:nvPicPr>
          <p:cNvPr id="638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428868"/>
            <a:ext cx="831966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截尾分布的矩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数学期望与方差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例：在</a:t>
            </a:r>
            <a:r>
              <a:rPr lang="en-US" altLang="zh-CN" dirty="0"/>
              <a:t>1/3</a:t>
            </a:r>
            <a:r>
              <a:rPr lang="zh-CN" altLang="en-US" dirty="0"/>
              <a:t>处截尾的</a:t>
            </a:r>
            <a:r>
              <a:rPr lang="en-US" altLang="zh-CN" dirty="0"/>
              <a:t>(0,1)</a:t>
            </a:r>
            <a:r>
              <a:rPr lang="zh-CN" altLang="en-US" dirty="0"/>
              <a:t>均匀分布</a:t>
            </a:r>
          </a:p>
        </p:txBody>
      </p:sp>
      <p:pic>
        <p:nvPicPr>
          <p:cNvPr id="6400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429132"/>
            <a:ext cx="60674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00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4" y="5143512"/>
            <a:ext cx="3752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00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04" y="5929330"/>
            <a:ext cx="2266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43041" y="2214554"/>
          <a:ext cx="6667547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33" name="公式" r:id="rId6" imgW="3047760" imgH="685800" progId="Equation.3">
                  <p:embed/>
                </p:oleObj>
              </mc:Choice>
              <mc:Fallback>
                <p:oleObj name="公式" r:id="rId6" imgW="3047760" imgH="685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1" y="2214554"/>
                        <a:ext cx="6667547" cy="150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截尾正态分布的矩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数学期望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方差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dirty="0"/>
              <a:t>   其中：</a:t>
            </a:r>
          </a:p>
        </p:txBody>
      </p:sp>
      <p:pic>
        <p:nvPicPr>
          <p:cNvPr id="64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357430"/>
            <a:ext cx="4550254" cy="4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286124"/>
            <a:ext cx="5615014" cy="59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08" y="4286256"/>
            <a:ext cx="2357454" cy="3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42" y="4786322"/>
            <a:ext cx="7320929" cy="100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4480" y="6000768"/>
            <a:ext cx="3357586" cy="43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椭圆 8"/>
          <p:cNvSpPr/>
          <p:nvPr/>
        </p:nvSpPr>
        <p:spPr bwMode="auto">
          <a:xfrm>
            <a:off x="1500166" y="4643446"/>
            <a:ext cx="4143404" cy="64294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线形标注 1 9"/>
          <p:cNvSpPr/>
          <p:nvPr/>
        </p:nvSpPr>
        <p:spPr bwMode="auto">
          <a:xfrm>
            <a:off x="5286380" y="4214818"/>
            <a:ext cx="1785950" cy="428628"/>
          </a:xfrm>
          <a:prstGeom prst="borderCallout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Hazard function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4409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928934"/>
            <a:ext cx="9144000" cy="348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4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4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截尾回归的估计方法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极大似然估计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graphicFrame>
        <p:nvGraphicFramePr>
          <p:cNvPr id="591874" name="Object 2"/>
          <p:cNvGraphicFramePr>
            <a:graphicFrameLocks noChangeAspect="1"/>
          </p:cNvGraphicFramePr>
          <p:nvPr/>
        </p:nvGraphicFramePr>
        <p:xfrm>
          <a:off x="1198531" y="2428868"/>
          <a:ext cx="6852837" cy="250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01" name="Equation" r:id="rId3" imgW="2019240" imgH="736560" progId="">
                  <p:embed/>
                </p:oleObj>
              </mc:Choice>
              <mc:Fallback>
                <p:oleObj name="Equation" r:id="rId3" imgW="2019240" imgH="7365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31" y="2428868"/>
                        <a:ext cx="6852837" cy="2500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截尾回归的条件均值和边际效应</a:t>
            </a:r>
          </a:p>
        </p:txBody>
      </p:sp>
      <p:graphicFrame>
        <p:nvGraphicFramePr>
          <p:cNvPr id="11981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617663"/>
          <a:ext cx="5562600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1" name="Equation" r:id="rId4" imgW="1688760" imgH="1320480" progId="">
                  <p:embed/>
                </p:oleObj>
              </mc:Choice>
              <mc:Fallback>
                <p:oleObj name="Equation" r:id="rId4" imgW="1688760" imgH="1320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17663"/>
                        <a:ext cx="5562600" cy="434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AutoShape 6"/>
          <p:cNvSpPr>
            <a:spLocks/>
          </p:cNvSpPr>
          <p:nvPr/>
        </p:nvSpPr>
        <p:spPr bwMode="auto">
          <a:xfrm>
            <a:off x="5943600" y="5562600"/>
            <a:ext cx="1181100" cy="381000"/>
          </a:xfrm>
          <a:prstGeom prst="borderCallout1">
            <a:avLst>
              <a:gd name="adj1" fmla="val -20000"/>
              <a:gd name="adj2" fmla="val 90324"/>
              <a:gd name="adj3" fmla="val -20000"/>
              <a:gd name="adj4" fmla="val -206454"/>
            </a:avLst>
          </a:prstGeom>
          <a:solidFill>
            <a:schemeClr val="accent1"/>
          </a:solidFill>
          <a:ln w="9525">
            <a:solidFill>
              <a:srgbClr val="E5310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不等于</a:t>
            </a:r>
            <a:r>
              <a:rPr lang="en-US" altLang="zh-CN"/>
              <a:t>β!</a:t>
            </a:r>
          </a:p>
        </p:txBody>
      </p:sp>
      <p:sp>
        <p:nvSpPr>
          <p:cNvPr id="119815" name="AutoShape 7"/>
          <p:cNvSpPr>
            <a:spLocks/>
          </p:cNvSpPr>
          <p:nvPr/>
        </p:nvSpPr>
        <p:spPr bwMode="auto">
          <a:xfrm>
            <a:off x="5638800" y="4038600"/>
            <a:ext cx="1752600" cy="381000"/>
          </a:xfrm>
          <a:prstGeom prst="borderCallout1">
            <a:avLst>
              <a:gd name="adj1" fmla="val 120000"/>
              <a:gd name="adj2" fmla="val 93477"/>
              <a:gd name="adj3" fmla="val 120000"/>
              <a:gd name="adj4" fmla="val -134782"/>
            </a:avLst>
          </a:prstGeom>
          <a:solidFill>
            <a:schemeClr val="accent1"/>
          </a:solidFill>
          <a:ln w="9525">
            <a:solidFill>
              <a:srgbClr val="E5310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大于总体均值</a:t>
            </a:r>
            <a:r>
              <a:rPr lang="en-US" altLang="zh-CN"/>
              <a:t>!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模拟示例的截尾回归</a:t>
            </a:r>
          </a:p>
        </p:txBody>
      </p:sp>
      <p:pic>
        <p:nvPicPr>
          <p:cNvPr id="695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600200"/>
            <a:ext cx="52673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删失数据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/>
              <a:t>Censored data: information on the dependent variable is lost, but not data on the </a:t>
            </a:r>
            <a:r>
              <a:rPr lang="en-US" altLang="zh-CN" sz="2600" dirty="0" err="1"/>
              <a:t>regressors</a:t>
            </a:r>
            <a:endParaRPr lang="en-US" altLang="zh-CN" sz="26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样本中的消费者，有的实际购买了某种消费品，在该消费品上的支出为正数，有的则没有购买，从而消费支出为</a:t>
            </a:r>
            <a:r>
              <a:rPr lang="en-US" altLang="zh-CN" sz="2200" dirty="0"/>
              <a:t>0</a:t>
            </a:r>
            <a:r>
              <a:rPr lang="zh-CN" altLang="en-US" sz="2200" dirty="0"/>
              <a:t>（</a:t>
            </a:r>
            <a:r>
              <a:rPr lang="en-US" altLang="zh-CN" sz="2200" dirty="0"/>
              <a:t>corner solution response</a:t>
            </a:r>
            <a:r>
              <a:rPr lang="zh-CN" altLang="en-US" sz="2200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样本中虽然包括所有收入水平的人，但是出于保密原因，对于高收入的人，只将其收入记录为超过某个水平，如大于</a:t>
            </a:r>
            <a:r>
              <a:rPr lang="en-US" altLang="zh-CN" sz="2200" dirty="0"/>
              <a:t>10</a:t>
            </a:r>
            <a:r>
              <a:rPr lang="zh-CN" altLang="en-US" sz="2200" dirty="0"/>
              <a:t>万元（</a:t>
            </a:r>
            <a:r>
              <a:rPr lang="en-US" altLang="zh-CN" sz="2200" dirty="0"/>
              <a:t>top-coding</a:t>
            </a:r>
            <a:r>
              <a:rPr lang="zh-CN" altLang="en-US" sz="2200" dirty="0"/>
              <a:t>）</a:t>
            </a:r>
          </a:p>
          <a:p>
            <a:endParaRPr lang="zh-CN" altLang="en-US" dirty="0"/>
          </a:p>
        </p:txBody>
      </p:sp>
      <p:sp>
        <p:nvSpPr>
          <p:cNvPr id="123912" name="AutoShape 8"/>
          <p:cNvSpPr>
            <a:spLocks noChangeArrowheads="1"/>
          </p:cNvSpPr>
          <p:nvPr/>
        </p:nvSpPr>
        <p:spPr bwMode="auto">
          <a:xfrm>
            <a:off x="6929454" y="214290"/>
            <a:ext cx="2057400" cy="914400"/>
          </a:xfrm>
          <a:prstGeom prst="cloudCallout">
            <a:avLst>
              <a:gd name="adj1" fmla="val -91237"/>
              <a:gd name="adj2" fmla="val 5060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dirty="0"/>
              <a:t>与截断数据的区别？</a:t>
            </a:r>
          </a:p>
        </p:txBody>
      </p:sp>
      <p:graphicFrame>
        <p:nvGraphicFramePr>
          <p:cNvPr id="352259" name="Object 3"/>
          <p:cNvGraphicFramePr>
            <a:graphicFrameLocks noChangeAspect="1"/>
          </p:cNvGraphicFramePr>
          <p:nvPr/>
        </p:nvGraphicFramePr>
        <p:xfrm>
          <a:off x="1357290" y="5000635"/>
          <a:ext cx="5929354" cy="1638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6" name="Equation" r:id="rId4" imgW="2527200" imgH="698400" progId="">
                  <p:embed/>
                </p:oleObj>
              </mc:Choice>
              <mc:Fallback>
                <p:oleObj name="Equation" r:id="rId4" imgW="2527200" imgH="698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5000635"/>
                        <a:ext cx="5929354" cy="1638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共线性与最小二乘估计</a:t>
            </a:r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857224" y="2143116"/>
          <a:ext cx="7789418" cy="3143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69" name="公式" r:id="rId3" imgW="3809880" imgH="1536480" progId="Equation.3">
                  <p:embed/>
                </p:oleObj>
              </mc:Choice>
              <mc:Fallback>
                <p:oleObj name="公式" r:id="rId3" imgW="3809880" imgH="1536480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143116"/>
                        <a:ext cx="7789418" cy="3143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云形标注 4"/>
          <p:cNvSpPr/>
          <p:nvPr/>
        </p:nvSpPr>
        <p:spPr bwMode="auto">
          <a:xfrm>
            <a:off x="5500694" y="4929198"/>
            <a:ext cx="2928958" cy="928694"/>
          </a:xfrm>
          <a:prstGeom prst="cloudCallout">
            <a:avLst>
              <a:gd name="adj1" fmla="val -87300"/>
              <a:gd name="adj2" fmla="val -5930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方差受哪些因素影响？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删失数据模型</a:t>
            </a:r>
          </a:p>
        </p:txBody>
      </p:sp>
      <p:pic>
        <p:nvPicPr>
          <p:cNvPr id="64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2357430"/>
            <a:ext cx="397195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删失数据模型的估计：</a:t>
            </a:r>
            <a:r>
              <a:rPr lang="en-US" altLang="zh-CN" dirty="0"/>
              <a:t>MLE</a:t>
            </a:r>
          </a:p>
        </p:txBody>
      </p:sp>
      <p:graphicFrame>
        <p:nvGraphicFramePr>
          <p:cNvPr id="12698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85786" y="1500174"/>
          <a:ext cx="7010400" cy="515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09" name="Equation" r:id="rId4" imgW="3073320" imgH="2260440" progId="">
                  <p:embed/>
                </p:oleObj>
              </mc:Choice>
              <mc:Fallback>
                <p:oleObj name="Equation" r:id="rId4" imgW="3073320" imgH="2260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500174"/>
                        <a:ext cx="7010400" cy="515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" name="AutoShape 6"/>
          <p:cNvSpPr>
            <a:spLocks noChangeArrowheads="1"/>
          </p:cNvSpPr>
          <p:nvPr/>
        </p:nvSpPr>
        <p:spPr bwMode="auto">
          <a:xfrm>
            <a:off x="5000628" y="2643182"/>
            <a:ext cx="3810000" cy="1828800"/>
          </a:xfrm>
          <a:prstGeom prst="cloudCallout">
            <a:avLst>
              <a:gd name="adj1" fmla="val -52542"/>
              <a:gd name="adj2" fmla="val 6414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如果假设</a:t>
            </a:r>
            <a:r>
              <a:rPr lang="en-US" altLang="zh-CN"/>
              <a:t>y*</a:t>
            </a:r>
            <a:r>
              <a:rPr lang="zh-CN" altLang="en-US"/>
              <a:t>关于</a:t>
            </a:r>
            <a:r>
              <a:rPr lang="en-US" altLang="zh-CN"/>
              <a:t>X</a:t>
            </a:r>
            <a:r>
              <a:rPr lang="zh-CN" altLang="en-US"/>
              <a:t>的回归模型为线性，且误差项服从正态分布，则删失数据模型为</a:t>
            </a:r>
            <a:r>
              <a:rPr lang="en-US" altLang="zh-CN"/>
              <a:t>Tobit</a:t>
            </a:r>
            <a:r>
              <a:rPr lang="zh-CN" altLang="en-US"/>
              <a:t>模型</a:t>
            </a:r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线性删失数据模型的条件均值</a:t>
            </a:r>
          </a:p>
        </p:txBody>
      </p:sp>
      <p:graphicFrame>
        <p:nvGraphicFramePr>
          <p:cNvPr id="13005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57224" y="1498600"/>
          <a:ext cx="6019800" cy="535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33" name="Equation" r:id="rId4" imgW="2197080" imgH="1955520" progId="">
                  <p:embed/>
                </p:oleObj>
              </mc:Choice>
              <mc:Fallback>
                <p:oleObj name="Equation" r:id="rId4" imgW="2197080" imgH="19555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498600"/>
                        <a:ext cx="6019800" cy="535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AutoShape 6"/>
          <p:cNvSpPr>
            <a:spLocks noChangeArrowheads="1"/>
          </p:cNvSpPr>
          <p:nvPr/>
        </p:nvSpPr>
        <p:spPr bwMode="auto">
          <a:xfrm>
            <a:off x="6038824" y="3708400"/>
            <a:ext cx="2743200" cy="1295400"/>
          </a:xfrm>
          <a:prstGeom prst="cloudCallout">
            <a:avLst>
              <a:gd name="adj1" fmla="val -72861"/>
              <a:gd name="adj2" fmla="val 24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/>
              <a:t>删失数据模型的条件均值并非</a:t>
            </a:r>
            <a:r>
              <a:rPr lang="en-US" altLang="zh-CN"/>
              <a:t>X</a:t>
            </a:r>
            <a:r>
              <a:rPr lang="zh-CN" altLang="en-US"/>
              <a:t>的线性函数！</a:t>
            </a:r>
            <a:endParaRPr lang="en-US" altLang="zh-CN"/>
          </a:p>
        </p:txBody>
      </p:sp>
      <p:sp>
        <p:nvSpPr>
          <p:cNvPr id="130055" name="AutoShape 7"/>
          <p:cNvSpPr>
            <a:spLocks/>
          </p:cNvSpPr>
          <p:nvPr/>
        </p:nvSpPr>
        <p:spPr bwMode="auto">
          <a:xfrm>
            <a:off x="3524224" y="1879600"/>
            <a:ext cx="2095500" cy="304800"/>
          </a:xfrm>
          <a:prstGeom prst="borderCallout1">
            <a:avLst>
              <a:gd name="adj1" fmla="val 125000"/>
              <a:gd name="adj2" fmla="val 94546"/>
              <a:gd name="adj3" fmla="val 125000"/>
              <a:gd name="adj4" fmla="val -70907"/>
            </a:avLst>
          </a:prstGeom>
          <a:solidFill>
            <a:schemeClr val="accent1"/>
          </a:solidFill>
          <a:ln w="9525">
            <a:solidFill>
              <a:srgbClr val="E5310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dirty="0"/>
              <a:t>源模型为线性模型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Tobit</a:t>
            </a:r>
            <a:r>
              <a:rPr lang="zh-CN" altLang="en-US"/>
              <a:t>模型的条件均值</a:t>
            </a:r>
          </a:p>
        </p:txBody>
      </p:sp>
      <p:graphicFrame>
        <p:nvGraphicFramePr>
          <p:cNvPr id="1351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14414" y="1643050"/>
          <a:ext cx="6018213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57" name="Equation" r:id="rId4" imgW="2311200" imgH="1892160" progId="">
                  <p:embed/>
                </p:oleObj>
              </mc:Choice>
              <mc:Fallback>
                <p:oleObj name="Equation" r:id="rId4" imgW="2311200" imgH="18921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643050"/>
                        <a:ext cx="6018213" cy="492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Tobit</a:t>
            </a:r>
            <a:r>
              <a:rPr lang="zh-CN" altLang="en-US"/>
              <a:t>模型的边际效应</a:t>
            </a:r>
          </a:p>
        </p:txBody>
      </p:sp>
      <p:graphicFrame>
        <p:nvGraphicFramePr>
          <p:cNvPr id="13722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5175" y="1905000"/>
          <a:ext cx="7613650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81" name="Equation" r:id="rId4" imgW="2654280" imgH="990360" progId="">
                  <p:embed/>
                </p:oleObj>
              </mc:Choice>
              <mc:Fallback>
                <p:oleObj name="Equation" r:id="rId4" imgW="2654280" imgH="990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905000"/>
                        <a:ext cx="7613650" cy="284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模拟示例的删失模型</a:t>
            </a:r>
          </a:p>
        </p:txBody>
      </p:sp>
      <p:pic>
        <p:nvPicPr>
          <p:cNvPr id="69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600200"/>
            <a:ext cx="52673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截尾模型与删失模型的条件均值</a:t>
            </a:r>
          </a:p>
        </p:txBody>
      </p:sp>
      <p:pic>
        <p:nvPicPr>
          <p:cNvPr id="816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52736"/>
            <a:ext cx="5815781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例：就诊模型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截尾模型：只观察了就诊次数不为</a:t>
            </a:r>
            <a:r>
              <a:rPr lang="en-US" altLang="zh-CN" dirty="0"/>
              <a:t>0</a:t>
            </a:r>
            <a:r>
              <a:rPr lang="zh-CN" altLang="en-US" dirty="0"/>
              <a:t>的患者</a:t>
            </a:r>
            <a:endParaRPr lang="en-US" altLang="zh-CN" dirty="0"/>
          </a:p>
        </p:txBody>
      </p:sp>
      <p:pic>
        <p:nvPicPr>
          <p:cNvPr id="65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600200"/>
            <a:ext cx="52673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区间数据（</a:t>
            </a:r>
            <a:r>
              <a:rPr lang="en-US" altLang="zh-CN"/>
              <a:t>interval data</a:t>
            </a:r>
            <a:r>
              <a:rPr lang="zh-CN" altLang="en-US"/>
              <a:t>）的</a:t>
            </a:r>
            <a:r>
              <a:rPr lang="en-US" altLang="zh-CN"/>
              <a:t>MLE</a:t>
            </a:r>
          </a:p>
        </p:txBody>
      </p:sp>
      <p:graphicFrame>
        <p:nvGraphicFramePr>
          <p:cNvPr id="221188" name="Object 4"/>
          <p:cNvGraphicFramePr>
            <a:graphicFrameLocks noChangeAspect="1"/>
          </p:cNvGraphicFramePr>
          <p:nvPr/>
        </p:nvGraphicFramePr>
        <p:xfrm>
          <a:off x="533400" y="1676400"/>
          <a:ext cx="8328025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5" name="Equation" r:id="rId3" imgW="3873240" imgH="1930320" progId="">
                  <p:embed/>
                </p:oleObj>
              </mc:Choice>
              <mc:Fallback>
                <p:oleObj name="Equation" r:id="rId3" imgW="3873240" imgH="19303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8328025" cy="414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例：就诊模型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就诊次数</a:t>
            </a:r>
            <a:r>
              <a:rPr lang="en-US" altLang="zh-CN" dirty="0"/>
              <a:t>:0-1/2-4/5-9/10-14/15-19/20-</a:t>
            </a:r>
            <a:endParaRPr lang="zh-CN" altLang="en-US" dirty="0"/>
          </a:p>
        </p:txBody>
      </p:sp>
      <p:pic>
        <p:nvPicPr>
          <p:cNvPr id="66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600200"/>
            <a:ext cx="52673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动作按钮: 第一张 6">
            <a:hlinkClick r:id="rId3" action="ppaction://hlinksldjump" highlightClick="1"/>
          </p:cNvPr>
          <p:cNvSpPr/>
          <p:nvPr/>
        </p:nvSpPr>
        <p:spPr bwMode="auto">
          <a:xfrm>
            <a:off x="8715372" y="6429396"/>
            <a:ext cx="428628" cy="428604"/>
          </a:xfrm>
          <a:prstGeom prst="actionButtonHom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条件指数与条件数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变换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变换为各列长度为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的矩阵，记为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lvl="1"/>
            <a:r>
              <a:rPr lang="zh-CN" altLang="en-US" dirty="0"/>
              <a:t>求矩阵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dirty="0"/>
              <a:t>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dirty="0"/>
              <a:t>的特征值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=1,2,…,K)</a:t>
            </a: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条件指数（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condition index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0" y="3214686"/>
          <a:ext cx="5000660" cy="292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8160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itchFamily="18" charset="0"/>
                          <a:cs typeface="Times New Roman" pitchFamily="18" charset="0"/>
                        </a:rPr>
                        <a:t>条件</a:t>
                      </a:r>
                      <a:endParaRPr lang="en-US" altLang="zh-CN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itchFamily="18" charset="0"/>
                          <a:cs typeface="Times New Roman" pitchFamily="18" charset="0"/>
                        </a:rPr>
                        <a:t>指数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itchFamily="18" charset="0"/>
                          <a:cs typeface="Times New Roman" pitchFamily="18" charset="0"/>
                        </a:rPr>
                        <a:t>最小二乘估计量方差的比例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60"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(b</a:t>
                      </a:r>
                      <a:r>
                        <a:rPr lang="en-US" altLang="zh-CN" baseline="-25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(b</a:t>
                      </a:r>
                      <a:r>
                        <a:rPr lang="en-US" altLang="zh-CN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baseline="-25000" dirty="0" err="1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16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η</a:t>
                      </a:r>
                      <a:r>
                        <a:rPr lang="en-US" altLang="zh-CN" baseline="-25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CN" baseline="-25000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CN" baseline="-25000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CN" baseline="-25000" dirty="0">
                          <a:latin typeface="Times New Roman" pitchFamily="18" charset="0"/>
                          <a:cs typeface="Times New Roman" pitchFamily="18" charset="0"/>
                        </a:rPr>
                        <a:t>1K</a:t>
                      </a:r>
                      <a:endParaRPr lang="zh-CN" alt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η</a:t>
                      </a:r>
                      <a:r>
                        <a:rPr lang="en-US" altLang="zh-CN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CN" baseline="-25000" dirty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CN" alt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CN" baseline="-25000" dirty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CN" baseline="-25000" dirty="0">
                          <a:latin typeface="Times New Roman" pitchFamily="18" charset="0"/>
                          <a:cs typeface="Times New Roman" pitchFamily="18" charset="0"/>
                        </a:rPr>
                        <a:t>2K</a:t>
                      </a:r>
                      <a:endParaRPr lang="zh-CN" alt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60">
                <a:tc>
                  <a:txBody>
                    <a:bodyPr/>
                    <a:lstStyle/>
                    <a:p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η</a:t>
                      </a:r>
                      <a:r>
                        <a:rPr lang="en-US" altLang="zh-CN" baseline="-25000" dirty="0" err="1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CN" baseline="-25000" dirty="0">
                          <a:latin typeface="Times New Roman" pitchFamily="18" charset="0"/>
                          <a:cs typeface="Times New Roman" pitchFamily="18" charset="0"/>
                        </a:rPr>
                        <a:t>K1</a:t>
                      </a:r>
                      <a:endParaRPr lang="zh-CN" alt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CN" baseline="-25000" dirty="0">
                          <a:latin typeface="Times New Roman" pitchFamily="18" charset="0"/>
                          <a:cs typeface="Times New Roman" pitchFamily="18" charset="0"/>
                        </a:rPr>
                        <a:t>K2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err="1"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altLang="zh-CN" baseline="-25000" dirty="0" err="1">
                          <a:latin typeface="Times New Roman" pitchFamily="18" charset="0"/>
                          <a:cs typeface="Times New Roman" pitchFamily="18" charset="0"/>
                        </a:rPr>
                        <a:t>KK</a:t>
                      </a:r>
                      <a:endParaRPr lang="zh-CN" alt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47490" name="Object 2"/>
          <p:cNvGraphicFramePr>
            <a:graphicFrameLocks noChangeAspect="1"/>
          </p:cNvGraphicFramePr>
          <p:nvPr/>
        </p:nvGraphicFramePr>
        <p:xfrm>
          <a:off x="6072198" y="2643182"/>
          <a:ext cx="2792174" cy="3690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17" name="公式" r:id="rId3" imgW="1460160" imgH="1930320" progId="Equation.3">
                  <p:embed/>
                </p:oleObj>
              </mc:Choice>
              <mc:Fallback>
                <p:oleObj name="公式" r:id="rId3" imgW="1460160" imgH="1930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2643182"/>
                        <a:ext cx="2792174" cy="3690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 bwMode="auto">
          <a:xfrm>
            <a:off x="1000100" y="5643578"/>
            <a:ext cx="428628" cy="42862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线形标注 1 6"/>
          <p:cNvSpPr/>
          <p:nvPr/>
        </p:nvSpPr>
        <p:spPr bwMode="auto">
          <a:xfrm>
            <a:off x="1785918" y="6215082"/>
            <a:ext cx="1143008" cy="428652"/>
          </a:xfrm>
          <a:prstGeom prst="borderCallout1">
            <a:avLst>
              <a:gd name="adj1" fmla="val 18750"/>
              <a:gd name="adj2" fmla="val -8333"/>
              <a:gd name="adj3" fmla="val -42338"/>
              <a:gd name="adj4" fmla="val -38333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Times New Roman" pitchFamily="18" charset="0"/>
              </a:rPr>
              <a:t>条件数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如果选择机制与观察到的行为模型不同，怎么办？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600" dirty="0"/>
              <a:t>常见的两步决策</a:t>
            </a:r>
            <a:endParaRPr lang="en-US" altLang="zh-CN" sz="2600" dirty="0"/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是否工作</a:t>
            </a:r>
            <a:r>
              <a:rPr lang="en-US" altLang="zh-CN" sz="2200" dirty="0"/>
              <a:t>——</a:t>
            </a:r>
            <a:r>
              <a:rPr lang="zh-CN" altLang="en-US" sz="2200" dirty="0"/>
              <a:t>工作时间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是否住院</a:t>
            </a:r>
            <a:r>
              <a:rPr lang="en-US" altLang="zh-CN" sz="2200" dirty="0"/>
              <a:t>——</a:t>
            </a:r>
            <a:r>
              <a:rPr lang="zh-CN" altLang="en-US" sz="2200" dirty="0"/>
              <a:t>住院费用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是否有职位空缺</a:t>
            </a:r>
            <a:r>
              <a:rPr lang="en-US" altLang="zh-CN" sz="2200" dirty="0"/>
              <a:t>——</a:t>
            </a:r>
            <a:r>
              <a:rPr lang="zh-CN" altLang="en-US" sz="2200" dirty="0"/>
              <a:t>职位空缺数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是否参加考试</a:t>
            </a:r>
            <a:r>
              <a:rPr lang="en-US" altLang="zh-CN" sz="2200" dirty="0"/>
              <a:t>——</a:t>
            </a:r>
            <a:r>
              <a:rPr lang="zh-CN" altLang="en-US" sz="2200" dirty="0"/>
              <a:t>考试成绩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是否购买</a:t>
            </a:r>
            <a:r>
              <a:rPr lang="en-US" altLang="zh-CN" sz="2200" dirty="0"/>
              <a:t>——</a:t>
            </a:r>
            <a:r>
              <a:rPr lang="zh-CN" altLang="en-US" sz="2200" dirty="0"/>
              <a:t>购买支出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是否出口</a:t>
            </a:r>
            <a:r>
              <a:rPr lang="en-US" altLang="zh-CN" sz="2200" dirty="0"/>
              <a:t>——</a:t>
            </a:r>
            <a:r>
              <a:rPr lang="zh-CN" altLang="en-US" sz="2200" dirty="0"/>
              <a:t>出口额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是否创新</a:t>
            </a:r>
            <a:r>
              <a:rPr lang="en-US" altLang="zh-CN" sz="2200" dirty="0"/>
              <a:t>——R&amp;D</a:t>
            </a:r>
            <a:r>
              <a:rPr lang="zh-CN" altLang="en-US" sz="2200" dirty="0"/>
              <a:t>支出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/>
              <a:t>……</a:t>
            </a:r>
          </a:p>
          <a:p>
            <a:pPr>
              <a:lnSpc>
                <a:spcPct val="80000"/>
              </a:lnSpc>
            </a:pPr>
            <a:r>
              <a:rPr lang="zh-CN" altLang="en-US" sz="2600" dirty="0"/>
              <a:t>解决方案：两部分模型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两部分模型（</a:t>
            </a:r>
            <a:r>
              <a:rPr lang="en-US" altLang="zh-CN" dirty="0"/>
              <a:t>two-part model/hurdle model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100" dirty="0" err="1"/>
              <a:t>Cragg</a:t>
            </a:r>
            <a:r>
              <a:rPr lang="en-US" altLang="zh-CN" sz="2100" dirty="0"/>
              <a:t>(1971)</a:t>
            </a:r>
          </a:p>
          <a:p>
            <a:pPr>
              <a:lnSpc>
                <a:spcPct val="90000"/>
              </a:lnSpc>
            </a:pPr>
            <a:r>
              <a:rPr lang="zh-CN" altLang="en-US" sz="2100" dirty="0"/>
              <a:t>如果个体的因变量可完全观测，称其为参与者</a:t>
            </a:r>
          </a:p>
          <a:p>
            <a:pPr>
              <a:lnSpc>
                <a:spcPct val="90000"/>
              </a:lnSpc>
            </a:pPr>
            <a:endParaRPr lang="zh-CN" altLang="en-US" sz="2100" dirty="0"/>
          </a:p>
          <a:p>
            <a:pPr>
              <a:lnSpc>
                <a:spcPct val="90000"/>
              </a:lnSpc>
            </a:pPr>
            <a:endParaRPr lang="en-US" altLang="zh-CN" sz="2100" dirty="0"/>
          </a:p>
          <a:p>
            <a:pPr>
              <a:lnSpc>
                <a:spcPct val="90000"/>
              </a:lnSpc>
            </a:pPr>
            <a:endParaRPr lang="en-US" altLang="zh-CN" sz="2100" dirty="0"/>
          </a:p>
          <a:p>
            <a:pPr>
              <a:lnSpc>
                <a:spcPct val="90000"/>
              </a:lnSpc>
            </a:pPr>
            <a:endParaRPr lang="en-US" altLang="zh-CN" sz="2100" dirty="0"/>
          </a:p>
          <a:p>
            <a:pPr>
              <a:lnSpc>
                <a:spcPct val="90000"/>
              </a:lnSpc>
            </a:pPr>
            <a:endParaRPr lang="zh-CN" altLang="en-US" sz="2100" dirty="0"/>
          </a:p>
          <a:p>
            <a:pPr>
              <a:lnSpc>
                <a:spcPct val="90000"/>
              </a:lnSpc>
            </a:pPr>
            <a:endParaRPr lang="zh-CN" altLang="en-US" sz="21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第一部分：</a:t>
            </a:r>
            <a:r>
              <a:rPr lang="en-US" altLang="zh-CN" sz="2200" dirty="0" err="1"/>
              <a:t>probit</a:t>
            </a:r>
            <a:r>
              <a:rPr lang="zh-CN" altLang="en-US" sz="2200" dirty="0"/>
              <a:t>或</a:t>
            </a:r>
            <a:r>
              <a:rPr lang="en-US" altLang="zh-CN" sz="2200" dirty="0" err="1"/>
              <a:t>logit</a:t>
            </a:r>
            <a:endParaRPr lang="en-US" altLang="zh-CN" sz="2200" dirty="0"/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利用全部数据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第二部分：线性或非线性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利用参与者数据</a:t>
            </a:r>
            <a:endParaRPr lang="zh-CN" altLang="en-US" dirty="0"/>
          </a:p>
        </p:txBody>
      </p:sp>
      <p:graphicFrame>
        <p:nvGraphicFramePr>
          <p:cNvPr id="358403" name="Object 3"/>
          <p:cNvGraphicFramePr>
            <a:graphicFrameLocks noChangeAspect="1"/>
          </p:cNvGraphicFramePr>
          <p:nvPr/>
        </p:nvGraphicFramePr>
        <p:xfrm>
          <a:off x="1643042" y="2428868"/>
          <a:ext cx="4037013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97" name="Equation" r:id="rId4" imgW="1688760" imgH="927000" progId="">
                  <p:embed/>
                </p:oleObj>
              </mc:Choice>
              <mc:Fallback>
                <p:oleObj name="Equation" r:id="rId4" imgW="1688760" imgH="927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428868"/>
                        <a:ext cx="4037013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两部分模型的均值</a:t>
            </a:r>
          </a:p>
        </p:txBody>
      </p:sp>
      <p:graphicFrame>
        <p:nvGraphicFramePr>
          <p:cNvPr id="1464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3400" y="1677988"/>
          <a:ext cx="8382000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21" name="Equation" r:id="rId4" imgW="3187440" imgH="990360" progId="">
                  <p:embed/>
                </p:oleObj>
              </mc:Choice>
              <mc:Fallback>
                <p:oleObj name="Equation" r:id="rId4" imgW="3187440" imgH="990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7988"/>
                        <a:ext cx="8382000" cy="2605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1752600" y="5257800"/>
            <a:ext cx="472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hlinkClick r:id="rId6" action="ppaction://hlinkfile"/>
              </a:rPr>
              <a:t>职位空缺模型</a:t>
            </a:r>
            <a:endParaRPr lang="zh-CN" altLang="en-US" sz="2400" dirty="0"/>
          </a:p>
          <a:p>
            <a:pPr algn="ctr"/>
            <a:r>
              <a:rPr lang="zh-CN" altLang="en-US" sz="2400" dirty="0">
                <a:hlinkClick r:id="rId7" action="ppaction://hlinkfile"/>
              </a:rPr>
              <a:t>意大利小企业创新与出口关系研究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例：就诊模型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删失模型：包括就诊次数为</a:t>
            </a:r>
            <a:r>
              <a:rPr lang="en-US" altLang="zh-CN" dirty="0"/>
              <a:t>0</a:t>
            </a:r>
            <a:r>
              <a:rPr lang="zh-CN" altLang="en-US" dirty="0"/>
              <a:t>的患者</a:t>
            </a:r>
            <a:endParaRPr lang="en-US" altLang="zh-C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600200"/>
            <a:ext cx="52673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样本选择模型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潜变量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误差项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参与方程（</a:t>
            </a:r>
            <a:r>
              <a:rPr lang="en-US" altLang="zh-CN" dirty="0"/>
              <a:t>participation equation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结果方程（</a:t>
            </a:r>
            <a:r>
              <a:rPr lang="en-US" altLang="zh-CN" dirty="0"/>
              <a:t>outcome equation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2714612" y="3786190"/>
          <a:ext cx="2017713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52" name="Equation" r:id="rId4" imgW="647640" imgH="393480" progId="">
                  <p:embed/>
                </p:oleObj>
              </mc:Choice>
              <mc:Fallback>
                <p:oleObj name="Equation" r:id="rId4" imgW="64764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786190"/>
                        <a:ext cx="2017713" cy="122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2643174" y="5357826"/>
          <a:ext cx="2255837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53" name="Equation" r:id="rId6" imgW="723600" imgH="393480" progId="">
                  <p:embed/>
                </p:oleObj>
              </mc:Choice>
              <mc:Fallback>
                <p:oleObj name="Equation" r:id="rId6" imgW="723600" imgH="3934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5357826"/>
                        <a:ext cx="2255837" cy="122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250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57422" y="1785926"/>
            <a:ext cx="2357454" cy="90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250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5984" y="2714620"/>
            <a:ext cx="42386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Tobit2</a:t>
            </a:r>
            <a:r>
              <a:rPr lang="zh-CN" altLang="en-US" dirty="0"/>
              <a:t>模型及其</a:t>
            </a:r>
            <a:r>
              <a:rPr lang="en-US" altLang="zh-CN" dirty="0"/>
              <a:t>ML</a:t>
            </a:r>
            <a:r>
              <a:rPr lang="zh-CN" altLang="en-US" dirty="0"/>
              <a:t>估计</a:t>
            </a:r>
          </a:p>
        </p:txBody>
      </p:sp>
      <p:graphicFrame>
        <p:nvGraphicFramePr>
          <p:cNvPr id="9933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589213" y="1862138"/>
          <a:ext cx="2925762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78" name="Equation" r:id="rId4" imgW="1206360" imgH="545760" progId="">
                  <p:embed/>
                </p:oleObj>
              </mc:Choice>
              <mc:Fallback>
                <p:oleObj name="Equation" r:id="rId4" imgW="1206360" imgH="54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1862138"/>
                        <a:ext cx="2925762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571612"/>
            <a:ext cx="8229600" cy="4530725"/>
          </a:xfrm>
        </p:spPr>
        <p:txBody>
          <a:bodyPr/>
          <a:lstStyle/>
          <a:p>
            <a:r>
              <a:rPr lang="zh-CN" altLang="en-US" dirty="0"/>
              <a:t>模型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估计方法：</a:t>
            </a:r>
            <a:r>
              <a:rPr lang="en-US" altLang="zh-CN" dirty="0"/>
              <a:t>ML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 bwMode="auto">
          <a:xfrm>
            <a:off x="5857884" y="1714488"/>
            <a:ext cx="2928958" cy="785818"/>
          </a:xfrm>
          <a:prstGeom prst="cloudCallout">
            <a:avLst>
              <a:gd name="adj1" fmla="val -68143"/>
              <a:gd name="adj2" fmla="val 6969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与两部分模型的关系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?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99592" y="3717032"/>
          <a:ext cx="7345362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79" name="公式" r:id="rId6" imgW="3632040" imgH="1307880" progId="Equation.3">
                  <p:embed/>
                </p:oleObj>
              </mc:Choice>
              <mc:Fallback>
                <p:oleObj name="公式" r:id="rId6" imgW="3632040" imgH="1307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17032"/>
                        <a:ext cx="7345362" cy="264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伴生截尾二元正态分布的矩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(X,Y)</a:t>
            </a:r>
            <a:r>
              <a:rPr lang="zh-CN" altLang="en-US" dirty="0"/>
              <a:t>为二元正态分布的随机向量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dirty="0"/>
              <a:t>   则：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   其中：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00297" y="2357430"/>
          <a:ext cx="3900515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17" name="公式" r:id="rId3" imgW="2133360" imgH="507960" progId="Equation.3">
                  <p:embed/>
                </p:oleObj>
              </mc:Choice>
              <mc:Fallback>
                <p:oleObj name="公式" r:id="rId3" imgW="213336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7" y="2357430"/>
                        <a:ext cx="3900515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46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3571876"/>
            <a:ext cx="4500594" cy="90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46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00231" y="4929198"/>
            <a:ext cx="683283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469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00232" y="5500702"/>
            <a:ext cx="350276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Tobit2</a:t>
            </a:r>
            <a:r>
              <a:rPr lang="zh-CN" altLang="en-US" dirty="0"/>
              <a:t>模型的条件均值</a:t>
            </a:r>
          </a:p>
        </p:txBody>
      </p:sp>
      <p:graphicFrame>
        <p:nvGraphicFramePr>
          <p:cNvPr id="10342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09600" y="2209800"/>
          <a:ext cx="853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35" name="Equation" r:id="rId4" imgW="2958840" imgH="279360" progId="">
                  <p:embed/>
                </p:oleObj>
              </mc:Choice>
              <mc:Fallback>
                <p:oleObj name="Equation" r:id="rId4" imgW="2958840" imgH="27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85344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571612"/>
            <a:ext cx="8229600" cy="4530725"/>
          </a:xfrm>
        </p:spPr>
        <p:txBody>
          <a:bodyPr/>
          <a:lstStyle/>
          <a:p>
            <a:r>
              <a:rPr lang="zh-CN" altLang="en-US" dirty="0"/>
              <a:t>条件均值</a:t>
            </a:r>
          </a:p>
          <a:p>
            <a:endParaRPr lang="zh-CN" altLang="en-US" dirty="0"/>
          </a:p>
          <a:p>
            <a:endParaRPr lang="zh-CN" altLang="en-US" dirty="0"/>
          </a:p>
          <a:p>
            <a:pPr lvl="1"/>
            <a:r>
              <a:rPr lang="zh-CN" altLang="en-US" dirty="0"/>
              <a:t>如果        相互独立，则用</a:t>
            </a:r>
            <a:r>
              <a:rPr lang="en-US" altLang="zh-CN" dirty="0"/>
              <a:t>OLS</a:t>
            </a:r>
            <a:r>
              <a:rPr lang="zh-CN" altLang="en-US" dirty="0"/>
              <a:t>方法估计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关于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zh-CN" altLang="en-US" dirty="0"/>
              <a:t>的回归方程可得到    的一致估计</a:t>
            </a:r>
          </a:p>
          <a:p>
            <a:pPr lvl="1"/>
            <a:r>
              <a:rPr lang="zh-CN" altLang="en-US" dirty="0"/>
              <a:t>如果        相关，则    的</a:t>
            </a:r>
            <a:r>
              <a:rPr lang="en-US" altLang="zh-CN" dirty="0"/>
              <a:t>OLS</a:t>
            </a:r>
            <a:r>
              <a:rPr lang="zh-CN" altLang="en-US" dirty="0"/>
              <a:t>估计不一致</a:t>
            </a:r>
          </a:p>
          <a:p>
            <a:r>
              <a:rPr lang="zh-CN" altLang="en-US" dirty="0"/>
              <a:t>假定                          ，则有：</a:t>
            </a:r>
          </a:p>
          <a:p>
            <a:endParaRPr lang="zh-CN" altLang="en-US" dirty="0"/>
          </a:p>
        </p:txBody>
      </p:sp>
      <p:graphicFrame>
        <p:nvGraphicFramePr>
          <p:cNvPr id="103436" name="Object 1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43042" y="4357694"/>
          <a:ext cx="31242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36" name="Equation" r:id="rId6" imgW="1104840" imgH="380880" progId="">
                  <p:embed/>
                </p:oleObj>
              </mc:Choice>
              <mc:Fallback>
                <p:oleObj name="Equation" r:id="rId6" imgW="1104840" imgH="38088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357694"/>
                        <a:ext cx="31242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1928794" y="3071810"/>
          <a:ext cx="762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37" name="Equation" r:id="rId8" imgW="241200" imgH="152280" progId="">
                  <p:embed/>
                </p:oleObj>
              </mc:Choice>
              <mc:Fallback>
                <p:oleObj name="Equation" r:id="rId8" imgW="241200" imgH="1522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071810"/>
                        <a:ext cx="7620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1857356" y="3857628"/>
          <a:ext cx="762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38" name="Equation" r:id="rId10" imgW="241200" imgH="152280" progId="">
                  <p:embed/>
                </p:oleObj>
              </mc:Choice>
              <mc:Fallback>
                <p:oleObj name="Equation" r:id="rId10" imgW="241200" imgH="1522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3857628"/>
                        <a:ext cx="7620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3071802" y="3500438"/>
          <a:ext cx="481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39" name="Equation" r:id="rId11" imgW="152280" imgH="152280" progId="">
                  <p:embed/>
                </p:oleObj>
              </mc:Choice>
              <mc:Fallback>
                <p:oleObj name="Equation" r:id="rId11" imgW="152280" imgH="1522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3500438"/>
                        <a:ext cx="48101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3857620" y="3857628"/>
          <a:ext cx="481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40" name="Equation" r:id="rId13" imgW="152280" imgH="152280" progId="">
                  <p:embed/>
                </p:oleObj>
              </mc:Choice>
              <mc:Fallback>
                <p:oleObj name="Equation" r:id="rId13" imgW="152280" imgH="1522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3857628"/>
                        <a:ext cx="48101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8" name="Object 14"/>
          <p:cNvGraphicFramePr>
            <a:graphicFrameLocks noChangeAspect="1"/>
          </p:cNvGraphicFramePr>
          <p:nvPr/>
        </p:nvGraphicFramePr>
        <p:xfrm>
          <a:off x="703263" y="5410200"/>
          <a:ext cx="71802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41" name="Equation" r:id="rId14" imgW="2489040" imgH="279360" progId="">
                  <p:embed/>
                </p:oleObj>
              </mc:Choice>
              <mc:Fallback>
                <p:oleObj name="Equation" r:id="rId14" imgW="2489040" imgH="27936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5410200"/>
                        <a:ext cx="7180262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9" name="AutoShape 15"/>
          <p:cNvSpPr>
            <a:spLocks/>
          </p:cNvSpPr>
          <p:nvPr/>
        </p:nvSpPr>
        <p:spPr bwMode="auto">
          <a:xfrm>
            <a:off x="5867400" y="6172200"/>
            <a:ext cx="2286000" cy="457200"/>
          </a:xfrm>
          <a:prstGeom prst="borderCallout1">
            <a:avLst>
              <a:gd name="adj1" fmla="val -33333"/>
              <a:gd name="adj2" fmla="val 95000"/>
              <a:gd name="adj3" fmla="val -33333"/>
              <a:gd name="adj4" fmla="val 3333"/>
            </a:avLst>
          </a:prstGeom>
          <a:solidFill>
            <a:schemeClr val="accent1"/>
          </a:solidFill>
          <a:ln w="9525">
            <a:solidFill>
              <a:srgbClr val="E5310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/>
              <a:t>Inverse Mills Ratio</a:t>
            </a:r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Heckman</a:t>
            </a:r>
            <a:r>
              <a:rPr lang="zh-CN" altLang="en-US"/>
              <a:t>两步法（</a:t>
            </a:r>
            <a:r>
              <a:rPr lang="en-US" altLang="zh-CN"/>
              <a:t>Heckit method</a:t>
            </a:r>
            <a:r>
              <a:rPr lang="zh-CN" altLang="en-US"/>
              <a:t>）</a:t>
            </a:r>
          </a:p>
        </p:txBody>
      </p:sp>
      <p:graphicFrame>
        <p:nvGraphicFramePr>
          <p:cNvPr id="9318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487988" y="2819400"/>
          <a:ext cx="10636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78" name="Equation" r:id="rId4" imgW="406080" imgH="253800" progId="">
                  <p:embed/>
                </p:oleObj>
              </mc:Choice>
              <mc:Fallback>
                <p:oleObj name="Equation" r:id="rId4" imgW="406080" imgH="253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819400"/>
                        <a:ext cx="1063625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James J. Heckman, </a:t>
            </a:r>
            <a:r>
              <a:rPr lang="en-US" altLang="zh-CN" dirty="0">
                <a:hlinkClick r:id="rId6" action="ppaction://hlinkfile"/>
              </a:rPr>
              <a:t>Sample Selection Bias as a Specification Error</a:t>
            </a:r>
            <a:r>
              <a:rPr lang="en-US" altLang="zh-CN" dirty="0"/>
              <a:t>, </a:t>
            </a:r>
            <a:r>
              <a:rPr lang="en-US" altLang="zh-CN" i="1" dirty="0" err="1"/>
              <a:t>Econometrica</a:t>
            </a:r>
            <a:r>
              <a:rPr lang="en-US" altLang="zh-CN" dirty="0"/>
              <a:t>, Vol. 47, No. 1. (Jan., 1979), pp. 153-161.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估计方法：增加遗漏的变量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利用全部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/>
              <a:t>个观察值，估计一个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zh-CN" altLang="en-US" dirty="0"/>
              <a:t>对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zh-CN" altLang="en-US" dirty="0"/>
              <a:t>的</a:t>
            </a:r>
            <a:r>
              <a:rPr lang="en-US" altLang="zh-CN" dirty="0" err="1"/>
              <a:t>probit</a:t>
            </a:r>
            <a:r>
              <a:rPr lang="zh-CN" altLang="en-US" dirty="0"/>
              <a:t>模型，得到</a:t>
            </a:r>
            <a:r>
              <a:rPr lang="en-US" altLang="zh-CN" i="1" dirty="0">
                <a:ea typeface="MingLiU" pitchFamily="49" charset="-120"/>
              </a:rPr>
              <a:t>    </a:t>
            </a:r>
            <a:r>
              <a:rPr lang="zh-CN" altLang="en-US" dirty="0"/>
              <a:t>的估计值，并计算</a:t>
            </a:r>
            <a:r>
              <a:rPr lang="en-US" altLang="zh-CN" i="1" dirty="0">
                <a:ea typeface="MingLiU" pitchFamily="49" charset="-120"/>
              </a:rPr>
              <a:t>            </a:t>
            </a:r>
            <a:r>
              <a:rPr lang="zh-CN" altLang="en-US" dirty="0"/>
              <a:t>的估计值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利用选定的样本，估计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zh-CN" altLang="en-US" dirty="0"/>
              <a:t>对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zh-CN" altLang="en-US" dirty="0"/>
              <a:t>和</a:t>
            </a:r>
            <a:r>
              <a:rPr lang="en-US" altLang="zh-CN" i="1" dirty="0">
                <a:ea typeface="MingLiU" pitchFamily="49" charset="-120"/>
              </a:rPr>
              <a:t>λ</a:t>
            </a:r>
            <a:r>
              <a:rPr lang="zh-CN" altLang="en-US" dirty="0"/>
              <a:t>的回归模型，则</a:t>
            </a:r>
            <a:r>
              <a:rPr lang="en-US" altLang="zh-CN" i="1" dirty="0">
                <a:ea typeface="MingLiU" pitchFamily="49" charset="-120"/>
              </a:rPr>
              <a:t>          </a:t>
            </a:r>
            <a:r>
              <a:rPr lang="zh-CN" altLang="en-US" dirty="0"/>
              <a:t>得到    的一致估计，且近似服从正态分布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选择偏差的检验：第二步中</a:t>
            </a:r>
            <a:r>
              <a:rPr lang="en-US" altLang="zh-CN" i="1" dirty="0">
                <a:ea typeface="MingLiU" pitchFamily="49" charset="-120"/>
              </a:rPr>
              <a:t>λ</a:t>
            </a:r>
            <a:r>
              <a:rPr lang="zh-CN" altLang="en-US" dirty="0"/>
              <a:t>的系数是否为零（通常的</a:t>
            </a:r>
            <a:r>
              <a:rPr lang="en-US" altLang="zh-CN" i="1" dirty="0">
                <a:latin typeface="Times New Roman" pitchFamily="18" charset="0"/>
              </a:rPr>
              <a:t>t</a:t>
            </a:r>
            <a:r>
              <a:rPr lang="zh-CN" altLang="en-US" dirty="0"/>
              <a:t>检验）</a:t>
            </a:r>
          </a:p>
        </p:txBody>
      </p:sp>
      <p:graphicFrame>
        <p:nvGraphicFramePr>
          <p:cNvPr id="93190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00232" y="3643314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79" name="Equation" r:id="rId7" imgW="126720" imgH="152280" progId="">
                  <p:embed/>
                </p:oleObj>
              </mc:Choice>
              <mc:Fallback>
                <p:oleObj name="Equation" r:id="rId7" imgW="126720" imgH="1522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643314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4857752" y="3571876"/>
          <a:ext cx="1066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80" name="Equation" r:id="rId9" imgW="406080" imgH="253800" progId="">
                  <p:embed/>
                </p:oleObj>
              </mc:Choice>
              <mc:Fallback>
                <p:oleObj name="Equation" r:id="rId9" imgW="406080" imgH="2538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3571876"/>
                        <a:ext cx="106680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1928794" y="4429132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81" name="Equation" r:id="rId10" imgW="152280" imgH="152280" progId="">
                  <p:embed/>
                </p:oleObj>
              </mc:Choice>
              <mc:Fallback>
                <p:oleObj name="Equation" r:id="rId10" imgW="152280" imgH="1522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429132"/>
                        <a:ext cx="45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Heckman</a:t>
            </a:r>
            <a:r>
              <a:rPr lang="zh-CN" altLang="en-US"/>
              <a:t>两步法的应用</a:t>
            </a: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itchFamily="18" charset="0"/>
              </a:rPr>
              <a:t>z</a:t>
            </a:r>
            <a:r>
              <a:rPr lang="zh-CN" altLang="en-US" dirty="0"/>
              <a:t>中应包含</a:t>
            </a:r>
            <a:r>
              <a:rPr lang="en-US" altLang="zh-CN" b="1" dirty="0"/>
              <a:t>x</a:t>
            </a:r>
            <a:r>
              <a:rPr lang="zh-CN" altLang="en-US" dirty="0"/>
              <a:t>，而且至少应包含</a:t>
            </a:r>
            <a:r>
              <a:rPr lang="en-US" altLang="zh-CN" b="1" dirty="0"/>
              <a:t>x</a:t>
            </a:r>
            <a:r>
              <a:rPr lang="zh-CN" altLang="en-US" dirty="0"/>
              <a:t>以外的一个变量</a:t>
            </a:r>
          </a:p>
          <a:p>
            <a:pPr lvl="1"/>
            <a:r>
              <a:rPr lang="zh-CN" altLang="en-US" dirty="0">
                <a:hlinkClick r:id="rId3" action="ppaction://hlinkfile"/>
              </a:rPr>
              <a:t>例</a:t>
            </a:r>
            <a:endParaRPr lang="zh-CN" altLang="en-US" dirty="0"/>
          </a:p>
          <a:p>
            <a:r>
              <a:rPr lang="zh-CN" altLang="en-US" dirty="0">
                <a:hlinkClick r:id="rId4" action="ppaction://hlinkfile"/>
              </a:rPr>
              <a:t>修正的效果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条件指数的应用程序</a:t>
            </a:r>
            <a:r>
              <a:rPr lang="en-US" altLang="zh-CN" dirty="0"/>
              <a:t>:</a:t>
            </a:r>
            <a:r>
              <a:rPr lang="zh-CN" altLang="en-US" dirty="0"/>
              <a:t>步骤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识别大的条件指数</a:t>
            </a:r>
            <a:endParaRPr lang="en-US" altLang="zh-CN" dirty="0"/>
          </a:p>
          <a:p>
            <a:pPr lvl="1"/>
            <a:r>
              <a:rPr lang="en-US" altLang="zh-CN" dirty="0"/>
              <a:t>0-10:</a:t>
            </a:r>
            <a:r>
              <a:rPr lang="zh-CN" altLang="en-US" dirty="0"/>
              <a:t>弱近似共线性</a:t>
            </a:r>
            <a:endParaRPr lang="en-US" altLang="zh-CN" dirty="0"/>
          </a:p>
          <a:p>
            <a:pPr lvl="1"/>
            <a:r>
              <a:rPr lang="en-US" altLang="zh-CN" dirty="0"/>
              <a:t>10-30:</a:t>
            </a:r>
            <a:r>
              <a:rPr lang="zh-CN" altLang="en-US" dirty="0"/>
              <a:t>中度近似共线性</a:t>
            </a:r>
            <a:endParaRPr lang="en-US" altLang="zh-CN" dirty="0"/>
          </a:p>
          <a:p>
            <a:pPr lvl="1"/>
            <a:r>
              <a:rPr lang="en-US" altLang="zh-CN" dirty="0"/>
              <a:t>30-100:</a:t>
            </a:r>
            <a:r>
              <a:rPr lang="zh-CN" altLang="en-US" dirty="0"/>
              <a:t>强近似共线性</a:t>
            </a:r>
            <a:endParaRPr lang="en-US" altLang="zh-CN" dirty="0"/>
          </a:p>
          <a:p>
            <a:pPr lvl="1"/>
            <a:r>
              <a:rPr lang="en-US" altLang="zh-CN" dirty="0"/>
              <a:t>&gt;100:</a:t>
            </a:r>
            <a:r>
              <a:rPr lang="zh-CN" altLang="en-US" dirty="0"/>
              <a:t>极强近似共线性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样本选择模型的边际效应</a:t>
            </a:r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1028700" y="1828800"/>
          <a:ext cx="7392988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21" name="Equation" r:id="rId4" imgW="2552400" imgH="1180800" progId="">
                  <p:embed/>
                </p:oleObj>
              </mc:Choice>
              <mc:Fallback>
                <p:oleObj name="Equation" r:id="rId4" imgW="2552400" imgH="1180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828800"/>
                        <a:ext cx="7392988" cy="342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样本选择模型实例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女性劳动力供给模型</a:t>
            </a:r>
            <a:endParaRPr lang="en-US" altLang="zh-CN" dirty="0"/>
          </a:p>
          <a:p>
            <a:pPr lvl="1"/>
            <a:r>
              <a:rPr lang="en-US" altLang="zh-CN" dirty="0"/>
              <a:t>753</a:t>
            </a:r>
            <a:r>
              <a:rPr lang="zh-CN" altLang="en-US" dirty="0"/>
              <a:t>名被访者</a:t>
            </a:r>
            <a:endParaRPr lang="en-US" altLang="zh-CN" dirty="0"/>
          </a:p>
          <a:p>
            <a:pPr lvl="1"/>
            <a:r>
              <a:rPr lang="en-US" altLang="zh-CN" dirty="0"/>
              <a:t>428</a:t>
            </a:r>
            <a:r>
              <a:rPr lang="zh-CN" altLang="en-US" dirty="0"/>
              <a:t>名参加工作</a:t>
            </a:r>
            <a:endParaRPr lang="en-US" altLang="zh-CN" dirty="0"/>
          </a:p>
          <a:p>
            <a:r>
              <a:rPr lang="zh-CN" altLang="en-US" dirty="0"/>
              <a:t>参与方程：</a:t>
            </a:r>
            <a:endParaRPr lang="en-US" altLang="zh-CN" dirty="0"/>
          </a:p>
          <a:p>
            <a:pPr lvl="1"/>
            <a:r>
              <a:rPr lang="en-US" altLang="zh-CN" dirty="0" err="1"/>
              <a:t>lfp</a:t>
            </a:r>
            <a:r>
              <a:rPr lang="en-US" altLang="zh-CN" dirty="0"/>
              <a:t> ~ age + I( age^2 ) + </a:t>
            </a:r>
            <a:r>
              <a:rPr lang="en-US" altLang="zh-CN" dirty="0" err="1"/>
              <a:t>faminc</a:t>
            </a:r>
            <a:r>
              <a:rPr lang="en-US" altLang="zh-CN" dirty="0"/>
              <a:t> + kids + </a:t>
            </a:r>
            <a:r>
              <a:rPr lang="en-US" altLang="zh-CN" dirty="0" err="1"/>
              <a:t>educ</a:t>
            </a:r>
            <a:endParaRPr lang="en-US" altLang="zh-CN" dirty="0"/>
          </a:p>
          <a:p>
            <a:r>
              <a:rPr lang="zh-CN" altLang="en-US" dirty="0"/>
              <a:t>结果方程</a:t>
            </a:r>
            <a:endParaRPr lang="en-US" altLang="zh-CN" dirty="0"/>
          </a:p>
          <a:p>
            <a:pPr lvl="1"/>
            <a:r>
              <a:rPr lang="en-US" altLang="zh-CN" dirty="0"/>
              <a:t>wage ~ </a:t>
            </a:r>
            <a:r>
              <a:rPr lang="en-US" altLang="zh-CN" dirty="0" err="1"/>
              <a:t>exper</a:t>
            </a:r>
            <a:r>
              <a:rPr lang="en-US" altLang="zh-CN" dirty="0"/>
              <a:t> + I( exper^2 ) + </a:t>
            </a:r>
            <a:r>
              <a:rPr lang="en-US" altLang="zh-CN" dirty="0" err="1"/>
              <a:t>educ</a:t>
            </a:r>
            <a:r>
              <a:rPr lang="en-US" altLang="zh-CN" dirty="0"/>
              <a:t> + city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样本选择模型实例（续）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Tobit2</a:t>
            </a:r>
            <a:r>
              <a:rPr lang="zh-CN" altLang="en-US" dirty="0"/>
              <a:t>结果方程估计（</a:t>
            </a:r>
            <a:r>
              <a:rPr lang="en-US" altLang="zh-CN" dirty="0"/>
              <a:t>MLE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Tobit1</a:t>
            </a:r>
            <a:r>
              <a:rPr lang="zh-CN" altLang="en-US" dirty="0"/>
              <a:t>估计</a:t>
            </a:r>
          </a:p>
        </p:txBody>
      </p:sp>
      <p:pic>
        <p:nvPicPr>
          <p:cNvPr id="756738" name="Picture 2"/>
          <p:cNvPicPr>
            <a:picLocks noChangeAspect="1" noChangeArrowheads="1"/>
          </p:cNvPicPr>
          <p:nvPr/>
        </p:nvPicPr>
        <p:blipFill>
          <a:blip r:embed="rId2" cstate="print"/>
          <a:srcRect l="277" t="5906" r="40673" b="67913"/>
          <a:stretch>
            <a:fillRect/>
          </a:stretch>
        </p:blipFill>
        <p:spPr bwMode="auto">
          <a:xfrm>
            <a:off x="714348" y="2357430"/>
            <a:ext cx="802479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6739" name="Picture 3"/>
          <p:cNvPicPr>
            <a:picLocks noChangeAspect="1" noChangeArrowheads="1"/>
          </p:cNvPicPr>
          <p:nvPr/>
        </p:nvPicPr>
        <p:blipFill>
          <a:blip r:embed="rId3" cstate="print"/>
          <a:srcRect l="277" t="5906" r="41503" b="71358"/>
          <a:stretch>
            <a:fillRect/>
          </a:stretch>
        </p:blipFill>
        <p:spPr bwMode="auto">
          <a:xfrm>
            <a:off x="714348" y="4857760"/>
            <a:ext cx="7900015" cy="173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Roy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</a:t>
            </a:r>
            <a:r>
              <a:rPr lang="zh-CN" altLang="en-US" dirty="0"/>
              <a:t>可以被观察，但是区分两个状态</a:t>
            </a:r>
            <a:endParaRPr lang="en-US" altLang="zh-CN" dirty="0"/>
          </a:p>
          <a:p>
            <a:pPr lvl="1"/>
            <a:r>
              <a:rPr lang="zh-CN" altLang="en-US" dirty="0"/>
              <a:t>接受培训的工资</a:t>
            </a:r>
            <a:r>
              <a:rPr lang="en-US" altLang="zh-CN" dirty="0"/>
              <a:t>/</a:t>
            </a:r>
            <a:r>
              <a:rPr lang="zh-CN" altLang="en-US" dirty="0"/>
              <a:t>未接受培训的工资</a:t>
            </a:r>
            <a:endParaRPr lang="en-US" altLang="zh-CN" dirty="0"/>
          </a:p>
          <a:p>
            <a:pPr lvl="1"/>
            <a:r>
              <a:rPr lang="zh-CN" altLang="en-US" dirty="0"/>
              <a:t>参加医保的医疗费用支出</a:t>
            </a:r>
            <a:r>
              <a:rPr lang="en-US" altLang="zh-CN" dirty="0"/>
              <a:t>/</a:t>
            </a:r>
            <a:r>
              <a:rPr lang="zh-CN" altLang="en-US" dirty="0"/>
              <a:t>未参加医保的医疗费用支出</a:t>
            </a:r>
            <a:endParaRPr lang="en-US" altLang="zh-CN" dirty="0"/>
          </a:p>
          <a:p>
            <a:r>
              <a:rPr lang="zh-CN" altLang="en-US" dirty="0"/>
              <a:t>问题：自选择</a:t>
            </a:r>
            <a:endParaRPr lang="en-US" altLang="zh-CN" dirty="0"/>
          </a:p>
          <a:p>
            <a:pPr lvl="1"/>
            <a:r>
              <a:rPr lang="zh-CN" altLang="en-US" dirty="0"/>
              <a:t>医疗费用高的人更愿意参加医保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Roy</a:t>
            </a:r>
            <a:r>
              <a:rPr lang="zh-CN" altLang="en-US" dirty="0"/>
              <a:t>模型的定义（</a:t>
            </a:r>
            <a:r>
              <a:rPr lang="en-US" altLang="zh-CN" dirty="0"/>
              <a:t>Tobit5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状态方程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结果方程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模型：</a:t>
            </a:r>
          </a:p>
        </p:txBody>
      </p:sp>
      <p:pic>
        <p:nvPicPr>
          <p:cNvPr id="782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357430"/>
            <a:ext cx="298508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2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3786190"/>
            <a:ext cx="300039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2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4929198"/>
            <a:ext cx="255877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线形标注 1 6"/>
          <p:cNvSpPr/>
          <p:nvPr/>
        </p:nvSpPr>
        <p:spPr bwMode="auto">
          <a:xfrm>
            <a:off x="5214942" y="5143512"/>
            <a:ext cx="2714644" cy="928694"/>
          </a:xfrm>
          <a:prstGeom prst="borderCallout1">
            <a:avLst>
              <a:gd name="adj1" fmla="val 48923"/>
              <a:gd name="adj2" fmla="val -1881"/>
              <a:gd name="adj3" fmla="val 69622"/>
              <a:gd name="adj4" fmla="val -1682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误差项服从联合正态分布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Times New Roman" pitchFamily="18" charset="0"/>
              </a:rPr>
              <a:t>均值为</a:t>
            </a:r>
            <a:r>
              <a:rPr lang="en-US" altLang="zh-CN" dirty="0">
                <a:latin typeface="Times New Roman" pitchFamily="18" charset="0"/>
              </a:rPr>
              <a:t>0</a:t>
            </a:r>
          </a:p>
          <a:p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σ</a:t>
            </a:r>
            <a:r>
              <a:rPr kumimoji="0" lang="en-US" altLang="zh-CN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r>
              <a:rPr kumimoji="0" lang="en-US" altLang="zh-CN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=1</a:t>
            </a:r>
            <a:endParaRPr kumimoji="0" lang="zh-CN" altLang="en-US" sz="18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Roy</a:t>
            </a:r>
            <a:r>
              <a:rPr lang="zh-CN" altLang="en-US" dirty="0"/>
              <a:t>模型的估计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极大似然估计</a:t>
            </a:r>
            <a:endParaRPr lang="en-US" altLang="zh-CN" dirty="0"/>
          </a:p>
          <a:p>
            <a:r>
              <a:rPr lang="zh-CN" altLang="en-US" dirty="0"/>
              <a:t>两步法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83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392" y="2928934"/>
            <a:ext cx="618922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Roy</a:t>
            </a:r>
            <a:r>
              <a:rPr lang="zh-CN" altLang="en-US" dirty="0"/>
              <a:t>模型实例</a:t>
            </a:r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 bwMode="auto">
          <a:xfrm>
            <a:off x="8715372" y="6429396"/>
            <a:ext cx="428628" cy="428604"/>
          </a:xfrm>
          <a:prstGeom prst="actionButtonHom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84387" name="Picture 3"/>
          <p:cNvPicPr>
            <a:picLocks noChangeAspect="1" noChangeArrowheads="1"/>
          </p:cNvPicPr>
          <p:nvPr/>
        </p:nvPicPr>
        <p:blipFill>
          <a:blip r:embed="rId3" cstate="print"/>
          <a:srcRect l="277" t="6398" r="49803" b="12795"/>
          <a:stretch>
            <a:fillRect/>
          </a:stretch>
        </p:blipFill>
        <p:spPr bwMode="auto">
          <a:xfrm>
            <a:off x="1849089" y="1676942"/>
            <a:ext cx="5692501" cy="518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缺失数据（</a:t>
            </a:r>
            <a:r>
              <a:rPr lang="en-US" altLang="zh-CN" dirty="0"/>
              <a:t>missing data</a:t>
            </a:r>
            <a:r>
              <a:rPr lang="zh-CN" altLang="en-US" dirty="0"/>
              <a:t>）与插补（</a:t>
            </a:r>
            <a:r>
              <a:rPr lang="en-US" altLang="zh-CN" dirty="0"/>
              <a:t>imputation</a:t>
            </a:r>
            <a:r>
              <a:rPr lang="zh-CN" altLang="en-US" dirty="0"/>
              <a:t>）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缺失数据：无回答或部分回答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被访者原因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不愿回答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难以回答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不知如何回答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调查员疏忽</a:t>
            </a:r>
          </a:p>
          <a:p>
            <a:pPr>
              <a:lnSpc>
                <a:spcPct val="90000"/>
              </a:lnSpc>
            </a:pPr>
            <a:r>
              <a:rPr lang="zh-CN" altLang="en-US"/>
              <a:t>插补：估计或预测缺失值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优点：增大样本容量</a:t>
            </a:r>
            <a:r>
              <a:rPr lang="en-US" altLang="zh-CN"/>
              <a:t>/</a:t>
            </a:r>
            <a:r>
              <a:rPr lang="zh-CN" altLang="en-US"/>
              <a:t>提高样本代表性</a:t>
            </a:r>
            <a:r>
              <a:rPr lang="en-US" altLang="zh-CN"/>
              <a:t>/</a:t>
            </a:r>
            <a:r>
              <a:rPr lang="zh-CN" altLang="en-US"/>
              <a:t>改善推断精度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缺点：需要对插补过程作出一些假定</a:t>
            </a:r>
            <a:r>
              <a:rPr lang="en-US" altLang="zh-CN"/>
              <a:t>/</a:t>
            </a:r>
            <a:r>
              <a:rPr lang="zh-CN" altLang="en-US"/>
              <a:t>插补误差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数据缺失模式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914400" y="1371600"/>
            <a:ext cx="533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752600" y="1371600"/>
            <a:ext cx="533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2590800" y="1371600"/>
            <a:ext cx="533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3429000" y="1371600"/>
            <a:ext cx="533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Times New Roman" pitchFamily="18" charset="0"/>
              </a:rPr>
              <a:t>y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1219200" y="28956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单变量缺失模式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5181600" y="1371600"/>
            <a:ext cx="533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6858000" y="1371600"/>
            <a:ext cx="533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7696200" y="1371600"/>
            <a:ext cx="533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Times New Roman" pitchFamily="18" charset="0"/>
              </a:rPr>
              <a:t>y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5410200" y="28956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双变量缺失的特殊模式</a:t>
            </a: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2971800" y="3962400"/>
            <a:ext cx="533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3810000" y="3962400"/>
            <a:ext cx="533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4648200" y="3962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5486400" y="3962400"/>
            <a:ext cx="533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Times New Roman" pitchFamily="18" charset="0"/>
              </a:rPr>
              <a:t>y</a:t>
            </a:r>
          </a:p>
        </p:txBody>
      </p: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3200400" y="54864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数据缺失的一般模式</a:t>
            </a: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2971800" y="48006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4648200" y="4495800"/>
            <a:ext cx="533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遇到缺失数据，考虑几个问题</a:t>
            </a:r>
            <a:endParaRPr lang="en-US" altLang="zh-CN"/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数据缺失的机制如何？</a:t>
            </a:r>
          </a:p>
          <a:p>
            <a:pPr lvl="1"/>
            <a:r>
              <a:rPr lang="zh-CN" altLang="en-US"/>
              <a:t>是否需要差补？</a:t>
            </a:r>
          </a:p>
          <a:p>
            <a:r>
              <a:rPr lang="zh-CN" altLang="en-US"/>
              <a:t>如果需要插补，如何插补？</a:t>
            </a:r>
          </a:p>
          <a:p>
            <a:r>
              <a:rPr lang="zh-CN" altLang="en-US"/>
              <a:t>插补后对参数估计与推断有何影响？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14973</TotalTime>
  <Words>4209</Words>
  <Application>Microsoft Office PowerPoint</Application>
  <PresentationFormat>全屏显示(4:3)</PresentationFormat>
  <Paragraphs>714</Paragraphs>
  <Slides>118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118</vt:i4>
      </vt:variant>
    </vt:vector>
  </HeadingPairs>
  <TitlesOfParts>
    <vt:vector size="129" baseType="lpstr">
      <vt:lpstr>TimesTen-Roman</vt:lpstr>
      <vt:lpstr>宋体</vt:lpstr>
      <vt:lpstr>Arial</vt:lpstr>
      <vt:lpstr>Cambria Math</vt:lpstr>
      <vt:lpstr>Times New Roman</vt:lpstr>
      <vt:lpstr>Verdana</vt:lpstr>
      <vt:lpstr>Wingdings</vt:lpstr>
      <vt:lpstr>Level</vt:lpstr>
      <vt:lpstr>公式</vt:lpstr>
      <vt:lpstr>Equation</vt:lpstr>
      <vt:lpstr>Equation.DSMT4</vt:lpstr>
      <vt:lpstr>计量经济建模中的数据问题</vt:lpstr>
      <vt:lpstr>主要内容</vt:lpstr>
      <vt:lpstr>多重共线性</vt:lpstr>
      <vt:lpstr>共线性的性质与后果</vt:lpstr>
      <vt:lpstr>奇异值分解（singular value decomposition, SVD）</vt:lpstr>
      <vt:lpstr>由奇异值分解诊断共线性</vt:lpstr>
      <vt:lpstr>共线性与最小二乘估计</vt:lpstr>
      <vt:lpstr>条件指数与条件数</vt:lpstr>
      <vt:lpstr>条件指数的应用程序:步骤1</vt:lpstr>
      <vt:lpstr>条件指数的应用程序:步骤2</vt:lpstr>
      <vt:lpstr>条件指数的应用程序:步骤3</vt:lpstr>
      <vt:lpstr>其他诊断方法</vt:lpstr>
      <vt:lpstr>例:Longley就业方程</vt:lpstr>
      <vt:lpstr>如何避免共线性</vt:lpstr>
      <vt:lpstr>逐步回归</vt:lpstr>
      <vt:lpstr>岭回归</vt:lpstr>
      <vt:lpstr>Lasso</vt:lpstr>
      <vt:lpstr>Lasso vs Ridge</vt:lpstr>
      <vt:lpstr>LASSO: w ̅^j=sgn⁡(w ̂^j)〖(|w ̂^j |-λ)〗_+ Ridge: w ̃^j=n/(1+nλ) w ̂^j</vt:lpstr>
      <vt:lpstr>弹性网（elastic net）</vt:lpstr>
      <vt:lpstr>Adaptive Lasso</vt:lpstr>
      <vt:lpstr>SCAD</vt:lpstr>
      <vt:lpstr>PowerPoint 演示文稿</vt:lpstr>
      <vt:lpstr>课后阅读</vt:lpstr>
      <vt:lpstr>主成分回归</vt:lpstr>
      <vt:lpstr>主成分回归</vt:lpstr>
      <vt:lpstr> 主成分回归的作用与局限</vt:lpstr>
      <vt:lpstr>偏最小二乘回归</vt:lpstr>
      <vt:lpstr>Longley结果</vt:lpstr>
      <vt:lpstr>测量误差（measurement error）</vt:lpstr>
      <vt:lpstr>经典的测量误差模型</vt:lpstr>
      <vt:lpstr>测量误差的后果</vt:lpstr>
      <vt:lpstr>简单回归中的测量误差问题</vt:lpstr>
      <vt:lpstr>多元回归中的测量误差问题</vt:lpstr>
      <vt:lpstr>测量误差影响小结</vt:lpstr>
      <vt:lpstr>测量误差的处理</vt:lpstr>
      <vt:lpstr>重复测量</vt:lpstr>
      <vt:lpstr>校验数据</vt:lpstr>
      <vt:lpstr>工具变量法（Instrument Variables）</vt:lpstr>
      <vt:lpstr>工具变量法：一元回归</vt:lpstr>
      <vt:lpstr>工具变量法：一元回归</vt:lpstr>
      <vt:lpstr>工具变量的作用原理</vt:lpstr>
      <vt:lpstr>工具变量法：一般情形</vt:lpstr>
      <vt:lpstr>最优估计</vt:lpstr>
      <vt:lpstr>两阶段最小二乘估计</vt:lpstr>
      <vt:lpstr>工具变量估计的大样本性质</vt:lpstr>
      <vt:lpstr>工具变量法的小样本性质</vt:lpstr>
      <vt:lpstr>有关检验</vt:lpstr>
      <vt:lpstr>如何寻找工具变量？</vt:lpstr>
      <vt:lpstr>模拟外推法（SIMEX）</vt:lpstr>
      <vt:lpstr>模拟外推法（SIMEX）：模拟</vt:lpstr>
      <vt:lpstr>模拟外推法（SIMEX）：外推</vt:lpstr>
      <vt:lpstr>识别回归系数的上下限</vt:lpstr>
      <vt:lpstr>人们为什么不处理测量误差问题</vt:lpstr>
      <vt:lpstr>不完整数据:模拟示例</vt:lpstr>
      <vt:lpstr>最小二乘分析结果</vt:lpstr>
      <vt:lpstr>截尾数据（Truncated data）</vt:lpstr>
      <vt:lpstr>数据截尾的几种情形</vt:lpstr>
      <vt:lpstr>样本选择模型</vt:lpstr>
      <vt:lpstr>样本选择的后果</vt:lpstr>
      <vt:lpstr>截尾随机变量的密度函数函数</vt:lpstr>
      <vt:lpstr>截尾正态分布</vt:lpstr>
      <vt:lpstr>截尾Poisson分布</vt:lpstr>
      <vt:lpstr>截尾分布的矩</vt:lpstr>
      <vt:lpstr>截尾正态分布的矩</vt:lpstr>
      <vt:lpstr>截尾回归的估计方法</vt:lpstr>
      <vt:lpstr>截尾回归的条件均值和边际效应</vt:lpstr>
      <vt:lpstr>模拟示例的截尾回归</vt:lpstr>
      <vt:lpstr>删失数据</vt:lpstr>
      <vt:lpstr>删失数据模型</vt:lpstr>
      <vt:lpstr>删失数据模型的估计：MLE</vt:lpstr>
      <vt:lpstr>线性删失数据模型的条件均值</vt:lpstr>
      <vt:lpstr>Tobit模型的条件均值</vt:lpstr>
      <vt:lpstr>Tobit模型的边际效应</vt:lpstr>
      <vt:lpstr>模拟示例的删失模型</vt:lpstr>
      <vt:lpstr>截尾模型与删失模型的条件均值</vt:lpstr>
      <vt:lpstr>例：就诊模型</vt:lpstr>
      <vt:lpstr>区间数据（interval data）的MLE</vt:lpstr>
      <vt:lpstr>例：就诊模型</vt:lpstr>
      <vt:lpstr>如果选择机制与观察到的行为模型不同，怎么办？</vt:lpstr>
      <vt:lpstr>两部分模型（two-part model/hurdle model）</vt:lpstr>
      <vt:lpstr>两部分模型的均值</vt:lpstr>
      <vt:lpstr>例：就诊模型</vt:lpstr>
      <vt:lpstr>样本选择模型</vt:lpstr>
      <vt:lpstr>Tobit2模型及其ML估计</vt:lpstr>
      <vt:lpstr> 伴生截尾二元正态分布的矩</vt:lpstr>
      <vt:lpstr>Tobit2模型的条件均值</vt:lpstr>
      <vt:lpstr>Heckman两步法（Heckit method）</vt:lpstr>
      <vt:lpstr>Heckman两步法的应用</vt:lpstr>
      <vt:lpstr>样本选择模型的边际效应</vt:lpstr>
      <vt:lpstr>样本选择模型实例</vt:lpstr>
      <vt:lpstr>样本选择模型实例（续）</vt:lpstr>
      <vt:lpstr>Roy模型</vt:lpstr>
      <vt:lpstr>Roy模型的定义（Tobit5）</vt:lpstr>
      <vt:lpstr>Roy模型的估计</vt:lpstr>
      <vt:lpstr>Roy模型实例</vt:lpstr>
      <vt:lpstr>缺失数据（missing data）与插补（imputation）</vt:lpstr>
      <vt:lpstr>数据缺失模式</vt:lpstr>
      <vt:lpstr>遇到缺失数据，考虑几个问题</vt:lpstr>
      <vt:lpstr>数据缺失机制的假定</vt:lpstr>
      <vt:lpstr>下述数据缺失情形，属于……</vt:lpstr>
      <vt:lpstr>可忽略与不可忽略的数据缺失机制</vt:lpstr>
      <vt:lpstr>遇到缺失数据时，……</vt:lpstr>
      <vt:lpstr>缺失数据的处理</vt:lpstr>
      <vt:lpstr>不用模型的缺失数据处理</vt:lpstr>
      <vt:lpstr>缺失数据建模：模拟</vt:lpstr>
      <vt:lpstr>纯随机缺失（缺失比例=4%）</vt:lpstr>
      <vt:lpstr>纯随机缺失（缺失比例=10%）</vt:lpstr>
      <vt:lpstr>基于模型的插补：基于回归的单重插补（regression-based imputation）</vt:lpstr>
      <vt:lpstr>基于模型的插补：数据扩张（data augmentation）</vt:lpstr>
      <vt:lpstr>基于模型的插补：多重插补（multiple imputation）</vt:lpstr>
      <vt:lpstr>多重插补估计</vt:lpstr>
      <vt:lpstr>多重插补的相对效率</vt:lpstr>
      <vt:lpstr>纯随机缺失（缺失比例=10%）</vt:lpstr>
      <vt:lpstr>课后练习</vt:lpstr>
      <vt:lpstr>课后阅读（测量误差）</vt:lpstr>
      <vt:lpstr>课后阅读（工具变量）</vt:lpstr>
      <vt:lpstr>课后阅读（缺失数据）</vt:lpstr>
    </vt:vector>
  </TitlesOfParts>
  <Company>Econometric Software,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William Greene</dc:creator>
  <cp:lastModifiedBy>lee jane</cp:lastModifiedBy>
  <cp:revision>771</cp:revision>
  <dcterms:created xsi:type="dcterms:W3CDTF">2007-07-27T17:18:39Z</dcterms:created>
  <dcterms:modified xsi:type="dcterms:W3CDTF">2019-09-22T14:09:04Z</dcterms:modified>
</cp:coreProperties>
</file>